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2" r:id="rId4"/>
  </p:sldMasterIdLst>
  <p:notesMasterIdLst>
    <p:notesMasterId r:id="rId20"/>
  </p:notesMasterIdLst>
  <p:handoutMasterIdLst>
    <p:handoutMasterId r:id="rId21"/>
  </p:handoutMasterIdLst>
  <p:sldIdLst>
    <p:sldId id="257" r:id="rId5"/>
    <p:sldId id="393" r:id="rId6"/>
    <p:sldId id="405" r:id="rId7"/>
    <p:sldId id="389" r:id="rId8"/>
    <p:sldId id="277" r:id="rId9"/>
    <p:sldId id="398" r:id="rId10"/>
    <p:sldId id="395" r:id="rId11"/>
    <p:sldId id="396" r:id="rId12"/>
    <p:sldId id="403" r:id="rId13"/>
    <p:sldId id="399" r:id="rId14"/>
    <p:sldId id="400" r:id="rId15"/>
    <p:sldId id="401" r:id="rId16"/>
    <p:sldId id="404" r:id="rId17"/>
    <p:sldId id="408" r:id="rId18"/>
    <p:sldId id="4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E8E8E8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0" autoAdjust="0"/>
    <p:restoredTop sz="93391" autoAdjust="0"/>
  </p:normalViewPr>
  <p:slideViewPr>
    <p:cSldViewPr snapToGrid="0">
      <p:cViewPr>
        <p:scale>
          <a:sx n="40" d="100"/>
          <a:sy n="40" d="100"/>
        </p:scale>
        <p:origin x="1060" y="4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77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850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4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9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50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522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124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645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052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490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3687" r:id="rId14"/>
    <p:sldLayoutId id="2147483734" r:id="rId1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0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NFL Games: What factors influence the outcome?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Melissa Mayer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Matthias Boles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Justin Lawrence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Brian Nagle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Acrisure Stadium - Facilities - Pitt Panthers #H2P">
            <a:extLst>
              <a:ext uri="{FF2B5EF4-FFF2-40B4-BE49-F238E27FC236}">
                <a16:creationId xmlns:a16="http://schemas.microsoft.com/office/drawing/2014/main" id="{9A5E9F0F-FCA9-BE41-0EB0-3AE0AC8C8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5" r="2" b="2"/>
          <a:stretch/>
        </p:blipFill>
        <p:spPr bwMode="auto">
          <a:xfrm>
            <a:off x="5297763" y="1766783"/>
            <a:ext cx="6250769" cy="316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ADD8-83E3-C9D8-2676-C477A9F9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9" y="115606"/>
            <a:ext cx="9122227" cy="831451"/>
          </a:xfrm>
        </p:spPr>
        <p:txBody>
          <a:bodyPr>
            <a:normAutofit/>
          </a:bodyPr>
          <a:lstStyle/>
          <a:p>
            <a:r>
              <a:rPr lang="en-US" dirty="0"/>
              <a:t>Total Points Scored and Windspeed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65ED30-3167-CBC3-53F2-24FBBCBC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15" y="1263397"/>
            <a:ext cx="7275455" cy="52928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F42F-2A7C-C724-AF85-98C954D0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151-2A58-436A-81AE-AA601782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301753"/>
            <a:ext cx="9938139" cy="815848"/>
          </a:xfrm>
        </p:spPr>
        <p:txBody>
          <a:bodyPr>
            <a:normAutofit/>
          </a:bodyPr>
          <a:lstStyle/>
          <a:p>
            <a:r>
              <a:rPr lang="en-US" dirty="0"/>
              <a:t>Average points Scored and Temperature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F226-B09F-5A34-D130-EA2B41FF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63FA7C-916D-79DA-CAD2-E6E2BA8DE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087" y="1188720"/>
            <a:ext cx="7017825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10B-F9F1-32A3-6826-6B021E15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630"/>
            <a:ext cx="7729728" cy="987343"/>
          </a:xfrm>
        </p:spPr>
        <p:txBody>
          <a:bodyPr>
            <a:normAutofit/>
          </a:bodyPr>
          <a:lstStyle/>
          <a:p>
            <a:r>
              <a:rPr lang="en-US" dirty="0"/>
              <a:t>Average Points Scored Per Season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A973-F881-551D-F027-12932F17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91FB44-DBE1-9FF8-DFA8-A0D8B693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652" y="1210215"/>
            <a:ext cx="7195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8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D6B7-84DA-AE23-9A98-5F8E38EF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191807"/>
            <a:ext cx="7729728" cy="118872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CDCD-654C-77D5-BE38-F1E14909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78429"/>
            <a:ext cx="7729728" cy="4977819"/>
          </a:xfrm>
        </p:spPr>
        <p:txBody>
          <a:bodyPr/>
          <a:lstStyle/>
          <a:p>
            <a:r>
              <a:rPr lang="en-US" dirty="0"/>
              <a:t>What is the home team winning percentage? </a:t>
            </a:r>
            <a:r>
              <a:rPr lang="en-US" dirty="0">
                <a:solidFill>
                  <a:srgbClr val="C00000"/>
                </a:solidFill>
              </a:rPr>
              <a:t>The home team wins 57% of the games played since 1966.  </a:t>
            </a:r>
          </a:p>
          <a:p>
            <a:r>
              <a:rPr lang="en-US" dirty="0"/>
              <a:t>Regular Season vs Playoff Win Percentage- </a:t>
            </a:r>
            <a:r>
              <a:rPr lang="en-US" dirty="0">
                <a:solidFill>
                  <a:srgbClr val="C00000"/>
                </a:solidFill>
              </a:rPr>
              <a:t>Based on the data, the home team has a higher winning percentage in the regular season and in the playoffs.  </a:t>
            </a:r>
          </a:p>
          <a:p>
            <a:r>
              <a:rPr lang="en-US" dirty="0"/>
              <a:t>Does weather affect outcome? </a:t>
            </a:r>
            <a:r>
              <a:rPr lang="en-US" dirty="0">
                <a:solidFill>
                  <a:srgbClr val="C00000"/>
                </a:solidFill>
              </a:rPr>
              <a:t>In moderate and cold temperatures, the home team has a higher winning percentage than in warmer weather. </a:t>
            </a:r>
          </a:p>
          <a:p>
            <a:r>
              <a:rPr lang="en-US" dirty="0"/>
              <a:t>Grass vs turf? </a:t>
            </a:r>
            <a:r>
              <a:rPr lang="en-US" dirty="0">
                <a:solidFill>
                  <a:srgbClr val="C00000"/>
                </a:solidFill>
              </a:rPr>
              <a:t>Teams who play on grass have a higher winning percentage than those teams who play on turf.  </a:t>
            </a:r>
          </a:p>
          <a:p>
            <a:r>
              <a:rPr lang="en-US" dirty="0"/>
              <a:t>Open stadium vs. dome?  </a:t>
            </a:r>
            <a:r>
              <a:rPr lang="en-US" dirty="0">
                <a:solidFill>
                  <a:srgbClr val="C00000"/>
                </a:solidFill>
              </a:rPr>
              <a:t>Home teams who play in outdoor stadiums have a higher winning percentage than those teams who play in a dome stadium,.</a:t>
            </a:r>
          </a:p>
          <a:p>
            <a:r>
              <a:rPr lang="en-US" dirty="0"/>
              <a:t>How is the total score impacted by windspeed and temperature? </a:t>
            </a:r>
            <a:r>
              <a:rPr lang="en-US" dirty="0">
                <a:solidFill>
                  <a:srgbClr val="C00000"/>
                </a:solidFill>
              </a:rPr>
              <a:t>There is a negative overall correlation between total average score and windspeed with an r value of -0.826</a:t>
            </a:r>
          </a:p>
          <a:p>
            <a:r>
              <a:rPr lang="en-US" dirty="0"/>
              <a:t>Is Average Point Score and Temperature? </a:t>
            </a:r>
            <a:r>
              <a:rPr lang="en-US" dirty="0">
                <a:solidFill>
                  <a:srgbClr val="C00000"/>
                </a:solidFill>
              </a:rPr>
              <a:t>There is a minimal correlation between temperature and average points scored 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37D7-A037-EA10-B75A-A9FEDE08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836" y="6183738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CF9A-5E59-57D4-2D23-BD57EC8F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Stadium Based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27A3-2736-45E2-5930-762471A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stadium will include the following variables</a:t>
            </a:r>
          </a:p>
          <a:p>
            <a:r>
              <a:rPr lang="en-US" dirty="0"/>
              <a:t>Weather: </a:t>
            </a:r>
            <a:r>
              <a:rPr lang="en-US" dirty="0">
                <a:solidFill>
                  <a:srgbClr val="C00000"/>
                </a:solidFill>
              </a:rPr>
              <a:t>Moderate</a:t>
            </a:r>
          </a:p>
          <a:p>
            <a:r>
              <a:rPr lang="en-US" dirty="0"/>
              <a:t>Field: </a:t>
            </a:r>
            <a:r>
              <a:rPr lang="en-US" dirty="0">
                <a:solidFill>
                  <a:srgbClr val="C00000"/>
                </a:solidFill>
              </a:rPr>
              <a:t>Grass</a:t>
            </a:r>
          </a:p>
          <a:p>
            <a:r>
              <a:rPr lang="en-US" dirty="0"/>
              <a:t>Stadium: </a:t>
            </a:r>
            <a:r>
              <a:rPr lang="en-US" dirty="0">
                <a:solidFill>
                  <a:srgbClr val="C00000"/>
                </a:solidFill>
              </a:rPr>
              <a:t>Outdoor</a:t>
            </a:r>
          </a:p>
          <a:p>
            <a:r>
              <a:rPr lang="en-US" dirty="0"/>
              <a:t>Windspeed: </a:t>
            </a:r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8605-86DC-9978-3F48-41A134B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2A76-D88C-9CB8-8A56-3342156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6492"/>
            <a:ext cx="7729728" cy="1188720"/>
          </a:xfrm>
        </p:spPr>
        <p:txBody>
          <a:bodyPr/>
          <a:lstStyle/>
          <a:p>
            <a:r>
              <a:rPr lang="en-US" dirty="0"/>
              <a:t>Location of Outdoor Stadiums by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D990C-0C53-C7C1-F3F1-2451DC2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0" y="1572768"/>
            <a:ext cx="11516419" cy="46634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EB98-C0F3-B8B5-04D7-7E2AF443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362" y="6252972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0CD2-7842-532A-7134-E918EEB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0ECC-A01C-D8CA-3336-135DDA2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1829"/>
            <a:ext cx="882565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Our group has set out to discover what factors may influence the outcome of the NFL game.  We examined if a correlation exists between home-field advantage and the win/loss record and total scores of NFL games since 1966.  We also examined variables such as weather, surface type, and stadium variations to determine which factors had the greatest impact.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DBC3-1150-A5D2-3504-4236C09E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17D-5879-0D8A-8A41-3753E86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6436-43D4-F38D-90A1-94039BF6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230"/>
            <a:ext cx="7729728" cy="3856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dataset was downloaded from </a:t>
            </a:r>
          </a:p>
          <a:p>
            <a:r>
              <a:rPr lang="en-US" dirty="0"/>
              <a:t>NFL scores and betting data (kaggle.com)</a:t>
            </a:r>
          </a:p>
          <a:p>
            <a:r>
              <a:rPr lang="en-US" dirty="0"/>
              <a:t>Two csv files were merged to give a single </a:t>
            </a:r>
            <a:r>
              <a:rPr lang="en-US" dirty="0" err="1"/>
              <a:t>dataframe</a:t>
            </a:r>
            <a:r>
              <a:rPr lang="en-US" dirty="0"/>
              <a:t> containing</a:t>
            </a:r>
          </a:p>
          <a:p>
            <a:r>
              <a:rPr lang="en-US" dirty="0"/>
              <a:t>•Scores from every NFL game since 1966 season</a:t>
            </a:r>
          </a:p>
          <a:p>
            <a:r>
              <a:rPr lang="en-US" dirty="0"/>
              <a:t>•Stadium type (indoor or outdoor)</a:t>
            </a:r>
          </a:p>
          <a:p>
            <a:r>
              <a:rPr lang="en-US" dirty="0"/>
              <a:t>•Stadium surface (grass or non-grass)</a:t>
            </a:r>
          </a:p>
          <a:p>
            <a:r>
              <a:rPr lang="en-US" dirty="0"/>
              <a:t>•General weather conditions (warm, moderate or cold)</a:t>
            </a:r>
          </a:p>
          <a:p>
            <a:r>
              <a:rPr lang="en-US" dirty="0"/>
              <a:t>•Specific weather conditions for each game (wind speed, temperature, humidity)</a:t>
            </a:r>
          </a:p>
          <a:p>
            <a:r>
              <a:rPr lang="en-US" dirty="0"/>
              <a:t>Calculations were carried out to give the following additional information</a:t>
            </a:r>
          </a:p>
          <a:p>
            <a:r>
              <a:rPr lang="en-US" dirty="0"/>
              <a:t>•Numbers of wins or losses and ties</a:t>
            </a:r>
          </a:p>
          <a:p>
            <a:r>
              <a:rPr lang="en-US" dirty="0"/>
              <a:t>•Total score in each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1AD5-F58F-9729-5550-DA3A07F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E69-DB2A-0E38-0CD2-05CE54B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12D6-A9AA-DDB2-5165-8B2E18B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ercedes Benz Stadium Roof OFFICIALLY Functional - YouTube">
            <a:extLst>
              <a:ext uri="{FF2B5EF4-FFF2-40B4-BE49-F238E27FC236}">
                <a16:creationId xmlns:a16="http://schemas.microsoft.com/office/drawing/2014/main" id="{74DF6AA7-FC6C-59D2-1446-BBBDCA57B11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1" r="5894" b="-2"/>
          <a:stretch/>
        </p:blipFill>
        <p:spPr bwMode="auto">
          <a:xfrm>
            <a:off x="4649234" y="10"/>
            <a:ext cx="3775438" cy="26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will the weather be at the Broncos vs. Chiefs game? | FOX31 Denver">
            <a:extLst>
              <a:ext uri="{FF2B5EF4-FFF2-40B4-BE49-F238E27FC236}">
                <a16:creationId xmlns:a16="http://schemas.microsoft.com/office/drawing/2014/main" id="{445FDEB2-29F0-836E-1785-610DCDBED64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0"/>
          <a:stretch/>
        </p:blipFill>
        <p:spPr bwMode="auto">
          <a:xfrm>
            <a:off x="4649234" y="2634810"/>
            <a:ext cx="7537702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What is the home team winning percentage?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Regular Season vs Playoff Win Percentage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Does weather affect outcome?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Grass vs turf?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Open stadium vs. dome?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How is the total score impacted by windspeed and temperature?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Average Point Score and Temperature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1026" name="Picture 2" descr="Grass vs Turf: Which is Safer? | SiOWfa16: Science in Our World: Certainty  and Controversy">
            <a:extLst>
              <a:ext uri="{FF2B5EF4-FFF2-40B4-BE49-F238E27FC236}">
                <a16:creationId xmlns:a16="http://schemas.microsoft.com/office/drawing/2014/main" id="{BD4C750A-B033-EDE1-F648-841506CDD61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5" b="-4"/>
          <a:stretch/>
        </p:blipFill>
        <p:spPr bwMode="auto">
          <a:xfrm>
            <a:off x="8424672" y="10"/>
            <a:ext cx="3776472" cy="264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748EE-6BC3-2851-5B6D-CDB5952E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Home Team percentage of wins 1966- present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AE2609B-A298-2176-DE01-17DE5A86EC5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" b="6175"/>
          <a:stretch/>
        </p:blipFill>
        <p:spPr bwMode="auto">
          <a:xfrm>
            <a:off x="5567603" y="640080"/>
            <a:ext cx="5711089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6C8-23E0-363D-B23F-6D99DAB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Home Field Advantage</a:t>
            </a:r>
            <a:br>
              <a:rPr lang="en-US" dirty="0"/>
            </a:br>
            <a:r>
              <a:rPr lang="en-US" dirty="0"/>
              <a:t>Regular Season and Playoffs  </a:t>
            </a:r>
          </a:p>
        </p:txBody>
      </p:sp>
      <p:pic>
        <p:nvPicPr>
          <p:cNvPr id="10" name="Content Placeholder 9" descr="A blue and orange bars with white text&#10;&#10;Description automatically generated">
            <a:extLst>
              <a:ext uri="{FF2B5EF4-FFF2-40B4-BE49-F238E27FC236}">
                <a16:creationId xmlns:a16="http://schemas.microsoft.com/office/drawing/2014/main" id="{CA5D6DBA-533F-A037-C144-86B839591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143" y="1760561"/>
            <a:ext cx="7001302" cy="424445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4ECD-1CCA-D98D-8235-4832608B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C393-F62E-1F2B-0F90-0004F1B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515"/>
            <a:ext cx="7729728" cy="1012372"/>
          </a:xfrm>
        </p:spPr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E3C84F8-EE86-0FF2-E4B0-AE439F13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49" y="2359931"/>
            <a:ext cx="9987228" cy="34747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4B71-BE94-325F-3433-3D1F4B6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0283-28E8-5474-9BC5-7C121F4F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64" y="295216"/>
            <a:ext cx="7729728" cy="1188720"/>
          </a:xfrm>
        </p:spPr>
        <p:txBody>
          <a:bodyPr/>
          <a:lstStyle/>
          <a:p>
            <a:r>
              <a:rPr lang="en-US" dirty="0"/>
              <a:t>Grass Vs. Turf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4FC738-7340-86F1-C96C-47FDB7158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78" y="1865811"/>
            <a:ext cx="8707157" cy="44805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529C-8FB3-EE57-2B52-2718C553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243-1320-7F24-C705-DF74C7E2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Outdoor Stadium vs indoor Stadium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0BA09B2-4656-07A1-6441-033CAC9B875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BB04D8-3C0B-3A08-8A2D-7F69E824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9"/>
            <a:ext cx="3794760" cy="21650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NFL Teams with Indoor Stadiums</a:t>
            </a:r>
          </a:p>
          <a:p>
            <a:r>
              <a:rPr lang="en-US" dirty="0"/>
              <a:t>State Farm Stadium | Arizona Cardinals. ...</a:t>
            </a:r>
          </a:p>
          <a:p>
            <a:r>
              <a:rPr lang="en-US" dirty="0"/>
              <a:t>Mercedes-Benz Stadium | Atlanta Falcons. ...</a:t>
            </a:r>
          </a:p>
          <a:p>
            <a:r>
              <a:rPr lang="en-US" dirty="0"/>
              <a:t>AT&amp;T Stadium | Dallas Cowboys. ...</a:t>
            </a:r>
          </a:p>
          <a:p>
            <a:r>
              <a:rPr lang="en-US" dirty="0"/>
              <a:t>Ford Field | Detroit Lions.</a:t>
            </a:r>
          </a:p>
          <a:p>
            <a:r>
              <a:rPr lang="en-US" dirty="0"/>
              <a:t>NRG Stadium | Houston Texans. ...</a:t>
            </a:r>
          </a:p>
          <a:p>
            <a:r>
              <a:rPr lang="en-US" dirty="0"/>
              <a:t>Lucas Oil Stadium | Indianapolis Colts. ...</a:t>
            </a:r>
          </a:p>
          <a:p>
            <a:r>
              <a:rPr lang="en-US" dirty="0"/>
              <a:t>Allegiant Stadium | Las Vegas Raiders.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C2018F17-964D-79F7-83F8-C019A7D3706A}"/>
              </a:ext>
            </a:extLst>
          </p:cNvPr>
          <p:cNvSpPr txBox="1">
            <a:spLocks/>
          </p:cNvSpPr>
          <p:nvPr/>
        </p:nvSpPr>
        <p:spPr>
          <a:xfrm>
            <a:off x="6089903" y="120918"/>
            <a:ext cx="6102097" cy="667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EF09EA-A33F-4F7B-AA99-A7AEE835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11" y="137160"/>
            <a:ext cx="315502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3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558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NFL Games: What factors influence the outcome?</vt:lpstr>
      <vt:lpstr>Introduction</vt:lpstr>
      <vt:lpstr>Data Preparation </vt:lpstr>
      <vt:lpstr>Questions:</vt:lpstr>
      <vt:lpstr>Home Team percentage of wins 1966- present</vt:lpstr>
      <vt:lpstr>Home Field Advantage Regular Season and Playoffs  </vt:lpstr>
      <vt:lpstr>Weather</vt:lpstr>
      <vt:lpstr>Grass Vs. Turf</vt:lpstr>
      <vt:lpstr>Outdoor Stadium vs indoor Stadium</vt:lpstr>
      <vt:lpstr>Total Points Scored and Windspeed</vt:lpstr>
      <vt:lpstr>Average points Scored and Temperature</vt:lpstr>
      <vt:lpstr>Average Points Scored Per Season</vt:lpstr>
      <vt:lpstr>Conclusion </vt:lpstr>
      <vt:lpstr>The Ideal Stadium Based on the Data</vt:lpstr>
      <vt:lpstr>Location of Outdoor Stadiums by 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Home Field Advantage Exist</dc:title>
  <dc:creator>Brian Nagle</dc:creator>
  <cp:lastModifiedBy>Brian Nagle</cp:lastModifiedBy>
  <cp:revision>7</cp:revision>
  <dcterms:created xsi:type="dcterms:W3CDTF">2023-11-14T02:06:03Z</dcterms:created>
  <dcterms:modified xsi:type="dcterms:W3CDTF">2023-11-20T23:38:14Z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