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aleway"/>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C9573B5-2EAB-43F3-BF31-916307694CA1}">
  <a:tblStyle styleId="{AC9573B5-2EAB-43F3-BF31-916307694CA1}"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5.xml"/><Relationship Id="rId33" Type="http://schemas.openxmlformats.org/officeDocument/2006/relationships/font" Target="fonts/Lato-regular.fntdata"/><Relationship Id="rId10" Type="http://schemas.openxmlformats.org/officeDocument/2006/relationships/slide" Target="slides/slide4.xml"/><Relationship Id="rId32" Type="http://schemas.openxmlformats.org/officeDocument/2006/relationships/font" Target="fonts/Raleway-boldItalic.fntdata"/><Relationship Id="rId13" Type="http://schemas.openxmlformats.org/officeDocument/2006/relationships/slide" Target="slides/slide7.xml"/><Relationship Id="rId35" Type="http://schemas.openxmlformats.org/officeDocument/2006/relationships/font" Target="fonts/Lato-italic.fntdata"/><Relationship Id="rId12" Type="http://schemas.openxmlformats.org/officeDocument/2006/relationships/slide" Target="slides/slide6.xml"/><Relationship Id="rId34" Type="http://schemas.openxmlformats.org/officeDocument/2006/relationships/font" Target="fonts/Lato-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La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3ad9db4a9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3ad9db4a9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Our 2 nde model is GCN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3ad9db4a9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3ad9db4a9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3ad9db4a9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3ad9db4a9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Raleway"/>
                <a:ea typeface="Raleway"/>
                <a:cs typeface="Raleway"/>
                <a:sym typeface="Raleway"/>
              </a:rPr>
              <a:t>Improvement over GCN! 2 4</a:t>
            </a:r>
            <a:endParaRPr sz="1400">
              <a:solidFill>
                <a:srgbClr val="1A1A1A"/>
              </a:solidFill>
              <a:latin typeface="Raleway"/>
              <a:ea typeface="Raleway"/>
              <a:cs typeface="Raleway"/>
              <a:sym typeface="Raleway"/>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3ad9db4a9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23ad9db4a94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3ad9db4a9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3ad9db4a9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3ac84bfc3b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23ac84bfc3b_1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3ac84bfc3b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3ac84bfc3b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3ac84bfc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3ac84bfc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counts of paper in each class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3ac84bfc3b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23ac84bfc3b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3ad9db4a9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23ad9db4a94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use Node2Vec algorithm to reduce dimensionality and obtain node embedding of the given graph entity</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ad9db4a9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23ad9db4a94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Baseline performance of LR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11"/>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23" name="Google Shape;23;p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4" name="Google Shape;24;p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4"/>
          <p:cNvGrpSpPr/>
          <p:nvPr/>
        </p:nvGrpSpPr>
        <p:grpSpPr>
          <a:xfrm>
            <a:off x="830392" y="1191256"/>
            <a:ext cx="745763" cy="45826"/>
            <a:chOff x="4580561" y="2589004"/>
            <a:chExt cx="1064464" cy="25200"/>
          </a:xfrm>
        </p:grpSpPr>
        <p:sp>
          <p:nvSpPr>
            <p:cNvPr id="27" name="Google Shape;27;p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4"/>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5"/>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6"/>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7"/>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8"/>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9"/>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49"/>
            <a:ext cx="7688100" cy="1796307"/>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sz="3600"/>
              <a:t>Graph Analysis: Link prediction and Node Classification in CORA citation network </a:t>
            </a:r>
            <a:br>
              <a:rPr b="0" lang="en"/>
            </a:br>
            <a:br>
              <a:rPr lang="en"/>
            </a:br>
            <a:endParaRPr/>
          </a:p>
        </p:txBody>
      </p:sp>
      <p:sp>
        <p:nvSpPr>
          <p:cNvPr id="87" name="Google Shape;87;p13"/>
          <p:cNvSpPr txBox="1"/>
          <p:nvPr>
            <p:ph idx="1" type="subTitle"/>
          </p:nvPr>
        </p:nvSpPr>
        <p:spPr>
          <a:xfrm>
            <a:off x="729450" y="2969400"/>
            <a:ext cx="7688100" cy="18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t/>
            </a:r>
            <a:endParaRPr b="1" sz="1700">
              <a:solidFill>
                <a:srgbClr val="000000"/>
              </a:solidFill>
            </a:endParaRPr>
          </a:p>
          <a:p>
            <a:pPr indent="0" lvl="0" marL="0" rtl="0" algn="l">
              <a:lnSpc>
                <a:spcPct val="100000"/>
              </a:lnSpc>
              <a:spcBef>
                <a:spcPts val="0"/>
              </a:spcBef>
              <a:spcAft>
                <a:spcPts val="0"/>
              </a:spcAft>
              <a:buSzPts val="1600"/>
              <a:buNone/>
            </a:pPr>
            <a:r>
              <a:rPr b="1" lang="en" sz="1700">
                <a:solidFill>
                  <a:srgbClr val="000000"/>
                </a:solidFill>
              </a:rPr>
              <a:t>Team 40:</a:t>
            </a:r>
            <a:endParaRPr b="1" sz="1700">
              <a:solidFill>
                <a:srgbClr val="000000"/>
              </a:solidFill>
            </a:endParaRPr>
          </a:p>
          <a:p>
            <a:pPr indent="0" lvl="0" marL="0" rtl="0" algn="l">
              <a:lnSpc>
                <a:spcPct val="100000"/>
              </a:lnSpc>
              <a:spcBef>
                <a:spcPts val="0"/>
              </a:spcBef>
              <a:spcAft>
                <a:spcPts val="0"/>
              </a:spcAft>
              <a:buSzPts val="1600"/>
              <a:buNone/>
            </a:pPr>
            <a:r>
              <a:t/>
            </a:r>
            <a:endParaRPr b="1" sz="1700">
              <a:solidFill>
                <a:srgbClr val="000000"/>
              </a:solidFill>
            </a:endParaRPr>
          </a:p>
          <a:p>
            <a:pPr indent="0" lvl="0" marL="0" rtl="0" algn="l">
              <a:spcBef>
                <a:spcPts val="0"/>
              </a:spcBef>
              <a:spcAft>
                <a:spcPts val="0"/>
              </a:spcAft>
              <a:buSzPts val="1600"/>
              <a:buNone/>
            </a:pPr>
            <a:r>
              <a:rPr b="1" lang="en" sz="1700">
                <a:solidFill>
                  <a:srgbClr val="000000"/>
                </a:solidFill>
              </a:rPr>
              <a:t>Sai Laxman Jagarlamudi : sj1018</a:t>
            </a:r>
            <a:endParaRPr b="1" sz="1700">
              <a:solidFill>
                <a:srgbClr val="000000"/>
              </a:solidFill>
            </a:endParaRPr>
          </a:p>
          <a:p>
            <a:pPr indent="0" lvl="0" marL="0" rtl="0" algn="l">
              <a:lnSpc>
                <a:spcPct val="100000"/>
              </a:lnSpc>
              <a:spcBef>
                <a:spcPts val="0"/>
              </a:spcBef>
              <a:spcAft>
                <a:spcPts val="0"/>
              </a:spcAft>
              <a:buSzPts val="1600"/>
              <a:buNone/>
            </a:pPr>
            <a:r>
              <a:rPr b="1" lang="en" sz="1700">
                <a:solidFill>
                  <a:srgbClr val="000000"/>
                </a:solidFill>
              </a:rPr>
              <a:t>Vikram Sahai Saxena : vs799</a:t>
            </a:r>
            <a:endParaRPr b="1" sz="1700">
              <a:solidFill>
                <a:srgbClr val="000000"/>
              </a:solidFill>
            </a:endParaRPr>
          </a:p>
          <a:p>
            <a:pPr indent="0" lvl="0" marL="0" rtl="0" algn="l">
              <a:lnSpc>
                <a:spcPct val="100000"/>
              </a:lnSpc>
              <a:spcBef>
                <a:spcPts val="0"/>
              </a:spcBef>
              <a:spcAft>
                <a:spcPts val="0"/>
              </a:spcAft>
              <a:buSzPts val="1600"/>
              <a:buNone/>
            </a:pPr>
            <a:r>
              <a:rPr b="1" lang="en" sz="1700">
                <a:solidFill>
                  <a:srgbClr val="000000"/>
                </a:solidFill>
              </a:rPr>
              <a:t>Vishwas Gowdihalli Mahalingappa : vg421</a:t>
            </a:r>
            <a:endParaRPr b="1" sz="1700">
              <a:solidFill>
                <a:srgbClr val="000000"/>
              </a:solidFill>
            </a:endParaRPr>
          </a:p>
          <a:p>
            <a:pPr indent="0" lvl="0" marL="0" rtl="0" algn="l">
              <a:lnSpc>
                <a:spcPct val="100000"/>
              </a:lnSpc>
              <a:spcBef>
                <a:spcPts val="0"/>
              </a:spcBef>
              <a:spcAft>
                <a:spcPts val="0"/>
              </a:spcAft>
              <a:buSzPts val="1600"/>
              <a:buNone/>
            </a:pPr>
            <a:r>
              <a:t/>
            </a:r>
            <a:endParaRPr b="1" sz="17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673525" y="583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Metrics (LR)</a:t>
            </a:r>
            <a:endParaRPr/>
          </a:p>
        </p:txBody>
      </p:sp>
      <p:sp>
        <p:nvSpPr>
          <p:cNvPr id="149" name="Google Shape;149;p22"/>
          <p:cNvSpPr txBox="1"/>
          <p:nvPr>
            <p:ph idx="1" type="body"/>
          </p:nvPr>
        </p:nvSpPr>
        <p:spPr>
          <a:xfrm>
            <a:off x="727650" y="1352075"/>
            <a:ext cx="7688700" cy="2261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400">
                <a:solidFill>
                  <a:schemeClr val="dk2"/>
                </a:solidFill>
              </a:rPr>
              <a:t>Node Classification</a:t>
            </a:r>
            <a:endParaRPr b="1" sz="1400">
              <a:solidFill>
                <a:srgbClr val="000000"/>
              </a:solidFill>
            </a:endParaRPr>
          </a:p>
          <a:p>
            <a:pPr indent="-317500" lvl="0" marL="457200" rtl="0" algn="l">
              <a:spcBef>
                <a:spcPts val="1200"/>
              </a:spcBef>
              <a:spcAft>
                <a:spcPts val="0"/>
              </a:spcAft>
              <a:buClr>
                <a:schemeClr val="dk2"/>
              </a:buClr>
              <a:buSzPts val="1400"/>
              <a:buChar char="●"/>
            </a:pPr>
            <a:r>
              <a:rPr lang="en" sz="1400">
                <a:solidFill>
                  <a:srgbClr val="000000"/>
                </a:solidFill>
              </a:rPr>
              <a:t>The results obtained for this model:</a:t>
            </a:r>
            <a:endParaRPr sz="1400">
              <a:solidFill>
                <a:srgbClr val="000000"/>
              </a:solidFill>
            </a:endParaRPr>
          </a:p>
          <a:p>
            <a:pPr indent="0" lvl="0" marL="457200" rtl="0" algn="l">
              <a:spcBef>
                <a:spcPts val="1200"/>
              </a:spcBef>
              <a:spcAft>
                <a:spcPts val="0"/>
              </a:spcAft>
              <a:buNone/>
            </a:pPr>
            <a:r>
              <a:t/>
            </a:r>
            <a:endParaRPr>
              <a:solidFill>
                <a:schemeClr val="dk2"/>
              </a:solidFill>
            </a:endParaRPr>
          </a:p>
          <a:p>
            <a:pPr indent="0" lvl="0" marL="0" rtl="0" algn="l">
              <a:spcBef>
                <a:spcPts val="1200"/>
              </a:spcBef>
              <a:spcAft>
                <a:spcPts val="0"/>
              </a:spcAft>
              <a:buNone/>
            </a:pPr>
            <a:r>
              <a:t/>
            </a:r>
            <a:endParaRPr/>
          </a:p>
        </p:txBody>
      </p:sp>
      <p:graphicFrame>
        <p:nvGraphicFramePr>
          <p:cNvPr id="150" name="Google Shape;150;p22"/>
          <p:cNvGraphicFramePr/>
          <p:nvPr/>
        </p:nvGraphicFramePr>
        <p:xfrm>
          <a:off x="1342250" y="2389625"/>
          <a:ext cx="3000000" cy="3000000"/>
        </p:xfrm>
        <a:graphic>
          <a:graphicData uri="http://schemas.openxmlformats.org/drawingml/2006/table">
            <a:tbl>
              <a:tblPr>
                <a:noFill/>
                <a:tableStyleId>{AC9573B5-2EAB-43F3-BF31-916307694CA1}</a:tableStyleId>
              </a:tblPr>
              <a:tblGrid>
                <a:gridCol w="1284075"/>
                <a:gridCol w="1185350"/>
              </a:tblGrid>
              <a:tr h="349200">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Lato"/>
                          <a:ea typeface="Lato"/>
                          <a:cs typeface="Lato"/>
                          <a:sym typeface="Lato"/>
                        </a:rPr>
                        <a:t>Metric</a:t>
                      </a:r>
                      <a:endParaRPr b="1"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c>
                  <a:txBody>
                    <a:bodyPr/>
                    <a:lstStyle/>
                    <a:p>
                      <a:pPr indent="0" lvl="0" marL="0" marR="0" rtl="0" algn="ctr">
                        <a:lnSpc>
                          <a:spcPct val="115000"/>
                        </a:lnSpc>
                        <a:spcBef>
                          <a:spcPts val="0"/>
                        </a:spcBef>
                        <a:spcAft>
                          <a:spcPts val="0"/>
                        </a:spcAft>
                        <a:buClr>
                          <a:srgbClr val="000000"/>
                        </a:buClr>
                        <a:buSzPts val="1600"/>
                        <a:buFont typeface="Arial"/>
                        <a:buNone/>
                      </a:pPr>
                      <a:r>
                        <a:rPr b="1" lang="en" sz="1600">
                          <a:latin typeface="Lato"/>
                          <a:ea typeface="Lato"/>
                          <a:cs typeface="Lato"/>
                          <a:sym typeface="Lato"/>
                        </a:rPr>
                        <a:t>Score</a:t>
                      </a:r>
                      <a:endParaRPr b="1"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r>
              <a:tr h="291025">
                <a:tc>
                  <a:txBody>
                    <a:bodyPr/>
                    <a:lstStyle/>
                    <a:p>
                      <a:pPr indent="0" lvl="0" marL="0" marR="0" rtl="0" algn="ctr">
                        <a:lnSpc>
                          <a:spcPct val="115000"/>
                        </a:lnSpc>
                        <a:spcBef>
                          <a:spcPts val="0"/>
                        </a:spcBef>
                        <a:spcAft>
                          <a:spcPts val="0"/>
                        </a:spcAft>
                        <a:buClr>
                          <a:srgbClr val="000000"/>
                        </a:buClr>
                        <a:buSzPts val="1600"/>
                        <a:buFont typeface="Arial"/>
                        <a:buNone/>
                      </a:pPr>
                      <a:r>
                        <a:rPr b="1" lang="en" sz="1600">
                          <a:latin typeface="Lato"/>
                          <a:ea typeface="Lato"/>
                          <a:cs typeface="Lato"/>
                          <a:sym typeface="Lato"/>
                        </a:rPr>
                        <a:t>Accuracy</a:t>
                      </a:r>
                      <a:endParaRPr b="1"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600"/>
                        <a:buFont typeface="Arial"/>
                        <a:buNone/>
                      </a:pPr>
                      <a:r>
                        <a:rPr lang="en" sz="1600">
                          <a:latin typeface="Lato"/>
                          <a:ea typeface="Lato"/>
                          <a:cs typeface="Lato"/>
                          <a:sym typeface="Lato"/>
                        </a:rPr>
                        <a:t>0.738</a:t>
                      </a:r>
                      <a:endParaRPr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91025">
                <a:tc>
                  <a:txBody>
                    <a:bodyPr/>
                    <a:lstStyle/>
                    <a:p>
                      <a:pPr indent="0" lvl="0" marL="0" marR="0" rtl="0" algn="ctr">
                        <a:lnSpc>
                          <a:spcPct val="115000"/>
                        </a:lnSpc>
                        <a:spcBef>
                          <a:spcPts val="0"/>
                        </a:spcBef>
                        <a:spcAft>
                          <a:spcPts val="0"/>
                        </a:spcAft>
                        <a:buClr>
                          <a:srgbClr val="000000"/>
                        </a:buClr>
                        <a:buSzPts val="1600"/>
                        <a:buFont typeface="Arial"/>
                        <a:buNone/>
                      </a:pPr>
                      <a:r>
                        <a:rPr b="1" lang="en" sz="1600">
                          <a:latin typeface="Lato"/>
                          <a:ea typeface="Lato"/>
                          <a:cs typeface="Lato"/>
                          <a:sym typeface="Lato"/>
                        </a:rPr>
                        <a:t>F_Score</a:t>
                      </a:r>
                      <a:endParaRPr b="1"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600"/>
                        <a:buFont typeface="Arial"/>
                        <a:buNone/>
                      </a:pPr>
                      <a:r>
                        <a:rPr lang="en" sz="1600">
                          <a:latin typeface="Lato"/>
                          <a:ea typeface="Lato"/>
                          <a:cs typeface="Lato"/>
                          <a:sym typeface="Lato"/>
                        </a:rPr>
                        <a:t>0.733</a:t>
                      </a:r>
                      <a:endParaRPr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91025">
                <a:tc>
                  <a:txBody>
                    <a:bodyPr/>
                    <a:lstStyle/>
                    <a:p>
                      <a:pPr indent="0" lvl="0" marL="0" rtl="0" algn="ctr">
                        <a:lnSpc>
                          <a:spcPct val="115000"/>
                        </a:lnSpc>
                        <a:spcBef>
                          <a:spcPts val="0"/>
                        </a:spcBef>
                        <a:spcAft>
                          <a:spcPts val="0"/>
                        </a:spcAft>
                        <a:buClr>
                          <a:srgbClr val="000000"/>
                        </a:buClr>
                        <a:buSzPts val="1600"/>
                        <a:buFont typeface="Arial"/>
                        <a:buNone/>
                      </a:pPr>
                      <a:r>
                        <a:rPr b="1" lang="en" sz="1600">
                          <a:latin typeface="Lato"/>
                          <a:ea typeface="Lato"/>
                          <a:cs typeface="Lato"/>
                          <a:sym typeface="Lato"/>
                        </a:rPr>
                        <a:t>Precision</a:t>
                      </a:r>
                      <a:endParaRPr b="1"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600"/>
                        <a:buFont typeface="Arial"/>
                        <a:buNone/>
                      </a:pPr>
                      <a:r>
                        <a:rPr lang="en" sz="1600">
                          <a:latin typeface="Lato"/>
                          <a:ea typeface="Lato"/>
                          <a:cs typeface="Lato"/>
                          <a:sym typeface="Lato"/>
                        </a:rPr>
                        <a:t>0.739</a:t>
                      </a:r>
                      <a:endParaRPr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91025">
                <a:tc>
                  <a:txBody>
                    <a:bodyPr/>
                    <a:lstStyle/>
                    <a:p>
                      <a:pPr indent="0" lvl="0" marL="0" rtl="0" algn="ctr">
                        <a:lnSpc>
                          <a:spcPct val="115000"/>
                        </a:lnSpc>
                        <a:spcBef>
                          <a:spcPts val="0"/>
                        </a:spcBef>
                        <a:spcAft>
                          <a:spcPts val="0"/>
                        </a:spcAft>
                        <a:buClr>
                          <a:srgbClr val="000000"/>
                        </a:buClr>
                        <a:buSzPts val="1600"/>
                        <a:buFont typeface="Arial"/>
                        <a:buNone/>
                      </a:pPr>
                      <a:r>
                        <a:rPr b="1" lang="en" sz="1600">
                          <a:latin typeface="Lato"/>
                          <a:ea typeface="Lato"/>
                          <a:cs typeface="Lato"/>
                          <a:sym typeface="Lato"/>
                        </a:rPr>
                        <a:t>Recall</a:t>
                      </a:r>
                      <a:endParaRPr b="1"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600"/>
                        <a:buFont typeface="Arial"/>
                        <a:buNone/>
                      </a:pPr>
                      <a:r>
                        <a:rPr lang="en" sz="1600">
                          <a:latin typeface="Lato"/>
                          <a:ea typeface="Lato"/>
                          <a:cs typeface="Lato"/>
                          <a:sym typeface="Lato"/>
                        </a:rPr>
                        <a:t>0.738</a:t>
                      </a:r>
                      <a:endParaRPr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151" name="Google Shape;151;p22"/>
          <p:cNvSpPr txBox="1"/>
          <p:nvPr/>
        </p:nvSpPr>
        <p:spPr>
          <a:xfrm>
            <a:off x="1712975" y="3990650"/>
            <a:ext cx="192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651650" y="5579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00"/>
                </a:solidFill>
              </a:rPr>
              <a:t>Graph Convolutional Network (GCN)</a:t>
            </a:r>
            <a:endParaRPr/>
          </a:p>
        </p:txBody>
      </p:sp>
      <p:sp>
        <p:nvSpPr>
          <p:cNvPr id="157" name="Google Shape;157;p23"/>
          <p:cNvSpPr txBox="1"/>
          <p:nvPr>
            <p:ph idx="1" type="body"/>
          </p:nvPr>
        </p:nvSpPr>
        <p:spPr>
          <a:xfrm>
            <a:off x="561900" y="1564650"/>
            <a:ext cx="7183500" cy="1380600"/>
          </a:xfrm>
          <a:prstGeom prst="rect">
            <a:avLst/>
          </a:prstGeom>
          <a:noFill/>
          <a:ln>
            <a:noFill/>
          </a:ln>
        </p:spPr>
        <p:txBody>
          <a:bodyPr anchorCtr="0" anchor="t" bIns="91425" lIns="91425" spcFirstLastPara="1" rIns="91425" wrap="square" tIns="91425">
            <a:noAutofit/>
          </a:bodyPr>
          <a:lstStyle/>
          <a:p>
            <a:pPr indent="-330200" lvl="0" marL="457200" rtl="0" algn="l">
              <a:spcBef>
                <a:spcPts val="1200"/>
              </a:spcBef>
              <a:spcAft>
                <a:spcPts val="0"/>
              </a:spcAft>
              <a:buClr>
                <a:srgbClr val="000000"/>
              </a:buClr>
              <a:buSzPts val="1600"/>
              <a:buChar char="●"/>
            </a:pPr>
            <a:r>
              <a:rPr lang="en" sz="1600">
                <a:solidFill>
                  <a:srgbClr val="000000"/>
                </a:solidFill>
              </a:rPr>
              <a:t>Efficient variant of convolutional neural networks that operates on graphs.</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Obtains vector representations of each node by performing a simple forward propagation on inputs consisting of adjacency and feature matrices for each node.</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These node embeddings are sent to a keras dense layer with softmax activation for node prediction to get the class prediction.</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The node embeddings are concatenated for link prediction using a simple sum to create a link embedding, which is then sent to a dense layer to produce link predictions.</a:t>
            </a:r>
            <a:endParaRPr sz="1600">
              <a:solidFill>
                <a:srgbClr val="000000"/>
              </a:solidFill>
            </a:endParaRPr>
          </a:p>
          <a:p>
            <a:pPr indent="0" lvl="0" marL="914400" rtl="0" algn="l">
              <a:lnSpc>
                <a:spcPct val="115000"/>
              </a:lnSpc>
              <a:spcBef>
                <a:spcPts val="1600"/>
              </a:spcBef>
              <a:spcAft>
                <a:spcPts val="1600"/>
              </a:spcAft>
              <a:buSzPts val="1300"/>
              <a:buNone/>
            </a:pPr>
            <a:r>
              <a:t/>
            </a:r>
            <a:endParaRPr sz="18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nvSpPr>
        <p:spPr>
          <a:xfrm>
            <a:off x="644275" y="590775"/>
            <a:ext cx="6799500" cy="43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lang="en" sz="2600">
                <a:latin typeface="Raleway"/>
                <a:ea typeface="Raleway"/>
                <a:cs typeface="Raleway"/>
                <a:sym typeface="Raleway"/>
              </a:rPr>
              <a:t>Evaluation Metrics (GCN)</a:t>
            </a:r>
            <a:endParaRPr b="1" i="0" sz="2600" u="none" cap="none" strike="noStrike">
              <a:solidFill>
                <a:srgbClr val="000000"/>
              </a:solidFill>
              <a:latin typeface="Raleway"/>
              <a:ea typeface="Raleway"/>
              <a:cs typeface="Raleway"/>
              <a:sym typeface="Raleway"/>
            </a:endParaRPr>
          </a:p>
        </p:txBody>
      </p:sp>
      <p:sp>
        <p:nvSpPr>
          <p:cNvPr id="163" name="Google Shape;163;p24"/>
          <p:cNvSpPr txBox="1"/>
          <p:nvPr/>
        </p:nvSpPr>
        <p:spPr>
          <a:xfrm>
            <a:off x="838625" y="1357750"/>
            <a:ext cx="7795200" cy="271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Link Prediction</a:t>
            </a:r>
            <a:endParaRPr b="1">
              <a:latin typeface="Lato"/>
              <a:ea typeface="Lato"/>
              <a:cs typeface="Lato"/>
              <a:sym typeface="Lato"/>
            </a:endParaRPr>
          </a:p>
          <a:p>
            <a:pPr indent="-317500" lvl="0" marL="457200" rtl="0" algn="l">
              <a:lnSpc>
                <a:spcPct val="115000"/>
              </a:lnSpc>
              <a:spcBef>
                <a:spcPts val="1200"/>
              </a:spcBef>
              <a:spcAft>
                <a:spcPts val="0"/>
              </a:spcAft>
              <a:buSzPts val="1400"/>
              <a:buFont typeface="Lato"/>
              <a:buChar char="●"/>
            </a:pPr>
            <a:r>
              <a:rPr lang="en">
                <a:latin typeface="Lato"/>
                <a:ea typeface="Lato"/>
                <a:cs typeface="Lato"/>
                <a:sym typeface="Lato"/>
              </a:rPr>
              <a:t>To obtain link embeddings, we produced vectors of length 16 for every node and concatenated them together. Then, these embeddings were input to a dense layer to make the link prediction.</a:t>
            </a:r>
            <a:endParaRPr>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lang="en">
                <a:latin typeface="Lato"/>
                <a:ea typeface="Lato"/>
                <a:cs typeface="Lato"/>
                <a:sym typeface="Lato"/>
              </a:rPr>
              <a:t>The results obtained for this model:</a:t>
            </a:r>
            <a:endParaRPr>
              <a:latin typeface="Lato"/>
              <a:ea typeface="Lato"/>
              <a:cs typeface="Lato"/>
              <a:sym typeface="Lato"/>
            </a:endParaRPr>
          </a:p>
          <a:p>
            <a:pPr indent="0" lvl="0" marL="0" rtl="0" algn="l">
              <a:lnSpc>
                <a:spcPct val="115000"/>
              </a:lnSpc>
              <a:spcBef>
                <a:spcPts val="1200"/>
              </a:spcBef>
              <a:spcAft>
                <a:spcPts val="0"/>
              </a:spcAft>
              <a:buNone/>
            </a:pPr>
            <a:r>
              <a:t/>
            </a:r>
            <a:endParaRPr>
              <a:latin typeface="Lato"/>
              <a:ea typeface="Lato"/>
              <a:cs typeface="Lato"/>
              <a:sym typeface="Lato"/>
            </a:endParaRPr>
          </a:p>
          <a:p>
            <a:pPr indent="0" lvl="0" marL="0" rtl="0" algn="l">
              <a:lnSpc>
                <a:spcPct val="115000"/>
              </a:lnSpc>
              <a:spcBef>
                <a:spcPts val="1200"/>
              </a:spcBef>
              <a:spcAft>
                <a:spcPts val="0"/>
              </a:spcAft>
              <a:buNone/>
            </a:pPr>
            <a:r>
              <a:t/>
            </a:r>
            <a:endParaRPr>
              <a:latin typeface="Lato"/>
              <a:ea typeface="Lato"/>
              <a:cs typeface="Lato"/>
              <a:sym typeface="Lato"/>
            </a:endParaRPr>
          </a:p>
          <a:p>
            <a:pPr indent="0" lvl="0" marL="457200" rtl="0" algn="l">
              <a:spcBef>
                <a:spcPts val="1200"/>
              </a:spcBef>
              <a:spcAft>
                <a:spcPts val="0"/>
              </a:spcAft>
              <a:buNone/>
            </a:pPr>
            <a:r>
              <a:t/>
            </a:r>
            <a:endParaRPr>
              <a:latin typeface="Lato"/>
              <a:ea typeface="Lato"/>
              <a:cs typeface="Lato"/>
              <a:sym typeface="Lato"/>
            </a:endParaRPr>
          </a:p>
        </p:txBody>
      </p:sp>
      <p:graphicFrame>
        <p:nvGraphicFramePr>
          <p:cNvPr id="164" name="Google Shape;164;p24"/>
          <p:cNvGraphicFramePr/>
          <p:nvPr/>
        </p:nvGraphicFramePr>
        <p:xfrm>
          <a:off x="1637875" y="2892150"/>
          <a:ext cx="3000000" cy="3000000"/>
        </p:xfrm>
        <a:graphic>
          <a:graphicData uri="http://schemas.openxmlformats.org/drawingml/2006/table">
            <a:tbl>
              <a:tblPr>
                <a:noFill/>
                <a:tableStyleId>{AC9573B5-2EAB-43F3-BF31-916307694CA1}</a:tableStyleId>
              </a:tblPr>
              <a:tblGrid>
                <a:gridCol w="1284075"/>
                <a:gridCol w="1185350"/>
              </a:tblGrid>
              <a:tr h="349200">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Lato"/>
                          <a:ea typeface="Lato"/>
                          <a:cs typeface="Lato"/>
                          <a:sym typeface="Lato"/>
                        </a:rPr>
                        <a:t>Metric</a:t>
                      </a:r>
                      <a:endParaRPr b="1"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c>
                  <a:txBody>
                    <a:bodyPr/>
                    <a:lstStyle/>
                    <a:p>
                      <a:pPr indent="0" lvl="0" marL="0" marR="0" rtl="0" algn="ctr">
                        <a:lnSpc>
                          <a:spcPct val="115000"/>
                        </a:lnSpc>
                        <a:spcBef>
                          <a:spcPts val="0"/>
                        </a:spcBef>
                        <a:spcAft>
                          <a:spcPts val="0"/>
                        </a:spcAft>
                        <a:buClr>
                          <a:srgbClr val="000000"/>
                        </a:buClr>
                        <a:buSzPts val="1600"/>
                        <a:buFont typeface="Arial"/>
                        <a:buNone/>
                      </a:pPr>
                      <a:r>
                        <a:rPr b="1" lang="en" sz="1600">
                          <a:latin typeface="Lato"/>
                          <a:ea typeface="Lato"/>
                          <a:cs typeface="Lato"/>
                          <a:sym typeface="Lato"/>
                        </a:rPr>
                        <a:t>Score</a:t>
                      </a:r>
                      <a:endParaRPr b="1"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r>
              <a:tr h="291025">
                <a:tc>
                  <a:txBody>
                    <a:bodyPr/>
                    <a:lstStyle/>
                    <a:p>
                      <a:pPr indent="0" lvl="0" marL="0" marR="0" rtl="0" algn="ctr">
                        <a:lnSpc>
                          <a:spcPct val="115000"/>
                        </a:lnSpc>
                        <a:spcBef>
                          <a:spcPts val="0"/>
                        </a:spcBef>
                        <a:spcAft>
                          <a:spcPts val="0"/>
                        </a:spcAft>
                        <a:buClr>
                          <a:srgbClr val="000000"/>
                        </a:buClr>
                        <a:buSzPts val="1600"/>
                        <a:buFont typeface="Arial"/>
                        <a:buNone/>
                      </a:pPr>
                      <a:r>
                        <a:rPr b="1" lang="en" sz="1600">
                          <a:latin typeface="Lato"/>
                          <a:ea typeface="Lato"/>
                          <a:cs typeface="Lato"/>
                          <a:sym typeface="Lato"/>
                        </a:rPr>
                        <a:t>Accuracy</a:t>
                      </a:r>
                      <a:endParaRPr b="1"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600"/>
                        <a:buFont typeface="Arial"/>
                        <a:buNone/>
                      </a:pPr>
                      <a:r>
                        <a:rPr lang="en" sz="1600">
                          <a:latin typeface="Lato"/>
                          <a:ea typeface="Lato"/>
                          <a:cs typeface="Lato"/>
                          <a:sym typeface="Lato"/>
                        </a:rPr>
                        <a:t>0.7416</a:t>
                      </a:r>
                      <a:endParaRPr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91025">
                <a:tc>
                  <a:txBody>
                    <a:bodyPr/>
                    <a:lstStyle/>
                    <a:p>
                      <a:pPr indent="0" lvl="0" marL="0" marR="0" rtl="0" algn="ctr">
                        <a:lnSpc>
                          <a:spcPct val="115000"/>
                        </a:lnSpc>
                        <a:spcBef>
                          <a:spcPts val="0"/>
                        </a:spcBef>
                        <a:spcAft>
                          <a:spcPts val="0"/>
                        </a:spcAft>
                        <a:buClr>
                          <a:srgbClr val="000000"/>
                        </a:buClr>
                        <a:buSzPts val="1600"/>
                        <a:buFont typeface="Arial"/>
                        <a:buNone/>
                      </a:pPr>
                      <a:r>
                        <a:rPr b="1" lang="en" sz="1600">
                          <a:latin typeface="Lato"/>
                          <a:ea typeface="Lato"/>
                          <a:cs typeface="Lato"/>
                          <a:sym typeface="Lato"/>
                        </a:rPr>
                        <a:t>F_Score</a:t>
                      </a:r>
                      <a:endParaRPr b="1"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600"/>
                        <a:buFont typeface="Arial"/>
                        <a:buNone/>
                      </a:pPr>
                      <a:r>
                        <a:rPr lang="en" sz="1600">
                          <a:latin typeface="Lato"/>
                          <a:ea typeface="Lato"/>
                          <a:cs typeface="Lato"/>
                          <a:sym typeface="Lato"/>
                        </a:rPr>
                        <a:t>0.7148</a:t>
                      </a:r>
                      <a:endParaRPr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91025">
                <a:tc>
                  <a:txBody>
                    <a:bodyPr/>
                    <a:lstStyle/>
                    <a:p>
                      <a:pPr indent="0" lvl="0" marL="0" rtl="0" algn="ctr">
                        <a:lnSpc>
                          <a:spcPct val="115000"/>
                        </a:lnSpc>
                        <a:spcBef>
                          <a:spcPts val="0"/>
                        </a:spcBef>
                        <a:spcAft>
                          <a:spcPts val="0"/>
                        </a:spcAft>
                        <a:buClr>
                          <a:srgbClr val="000000"/>
                        </a:buClr>
                        <a:buSzPts val="1600"/>
                        <a:buFont typeface="Arial"/>
                        <a:buNone/>
                      </a:pPr>
                      <a:r>
                        <a:rPr b="1" lang="en" sz="1600">
                          <a:latin typeface="Lato"/>
                          <a:ea typeface="Lato"/>
                          <a:cs typeface="Lato"/>
                          <a:sym typeface="Lato"/>
                        </a:rPr>
                        <a:t>Precision</a:t>
                      </a:r>
                      <a:endParaRPr b="1"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600"/>
                        <a:buFont typeface="Arial"/>
                        <a:buNone/>
                      </a:pPr>
                      <a:r>
                        <a:rPr lang="en" sz="1600">
                          <a:latin typeface="Lato"/>
                          <a:ea typeface="Lato"/>
                          <a:cs typeface="Lato"/>
                          <a:sym typeface="Lato"/>
                        </a:rPr>
                        <a:t>0.7977</a:t>
                      </a:r>
                      <a:endParaRPr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91025">
                <a:tc>
                  <a:txBody>
                    <a:bodyPr/>
                    <a:lstStyle/>
                    <a:p>
                      <a:pPr indent="0" lvl="0" marL="0" rtl="0" algn="ctr">
                        <a:lnSpc>
                          <a:spcPct val="115000"/>
                        </a:lnSpc>
                        <a:spcBef>
                          <a:spcPts val="0"/>
                        </a:spcBef>
                        <a:spcAft>
                          <a:spcPts val="0"/>
                        </a:spcAft>
                        <a:buClr>
                          <a:srgbClr val="000000"/>
                        </a:buClr>
                        <a:buSzPts val="1600"/>
                        <a:buFont typeface="Arial"/>
                        <a:buNone/>
                      </a:pPr>
                      <a:r>
                        <a:rPr b="1" lang="en" sz="1600">
                          <a:latin typeface="Lato"/>
                          <a:ea typeface="Lato"/>
                          <a:cs typeface="Lato"/>
                          <a:sym typeface="Lato"/>
                        </a:rPr>
                        <a:t>Recall</a:t>
                      </a:r>
                      <a:endParaRPr b="1"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600"/>
                        <a:buFont typeface="Arial"/>
                        <a:buNone/>
                      </a:pPr>
                      <a:r>
                        <a:rPr lang="en" sz="1600">
                          <a:latin typeface="Lato"/>
                          <a:ea typeface="Lato"/>
                          <a:cs typeface="Lato"/>
                          <a:sym typeface="Lato"/>
                        </a:rPr>
                        <a:t>0.6476</a:t>
                      </a:r>
                      <a:endParaRPr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165" name="Google Shape;165;p24"/>
          <p:cNvSpPr txBox="1"/>
          <p:nvPr/>
        </p:nvSpPr>
        <p:spPr>
          <a:xfrm>
            <a:off x="2008600" y="4493175"/>
            <a:ext cx="192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673525" y="583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Metrics (GCN)</a:t>
            </a:r>
            <a:endParaRPr/>
          </a:p>
        </p:txBody>
      </p:sp>
      <p:sp>
        <p:nvSpPr>
          <p:cNvPr id="171" name="Google Shape;171;p25"/>
          <p:cNvSpPr txBox="1"/>
          <p:nvPr>
            <p:ph idx="1" type="body"/>
          </p:nvPr>
        </p:nvSpPr>
        <p:spPr>
          <a:xfrm>
            <a:off x="727650" y="1352075"/>
            <a:ext cx="7688700" cy="2261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400">
                <a:solidFill>
                  <a:schemeClr val="dk2"/>
                </a:solidFill>
              </a:rPr>
              <a:t>Node Classification</a:t>
            </a:r>
            <a:endParaRPr b="1" sz="1400">
              <a:solidFill>
                <a:schemeClr val="dk2"/>
              </a:solidFill>
            </a:endParaRPr>
          </a:p>
          <a:p>
            <a:pPr indent="-317500" lvl="0" marL="457200" rtl="0" algn="l">
              <a:spcBef>
                <a:spcPts val="1200"/>
              </a:spcBef>
              <a:spcAft>
                <a:spcPts val="0"/>
              </a:spcAft>
              <a:buClr>
                <a:schemeClr val="dk2"/>
              </a:buClr>
              <a:buSzPts val="1400"/>
              <a:buChar char="●"/>
            </a:pPr>
            <a:r>
              <a:rPr lang="en" sz="1400">
                <a:solidFill>
                  <a:srgbClr val="000000"/>
                </a:solidFill>
              </a:rPr>
              <a:t>Vector representations of the graph were created via forward propagation.</a:t>
            </a:r>
            <a:endParaRPr sz="1400">
              <a:solidFill>
                <a:srgbClr val="000000"/>
              </a:solidFill>
            </a:endParaRPr>
          </a:p>
          <a:p>
            <a:pPr indent="-317500" lvl="0" marL="457200" rtl="0" algn="l">
              <a:spcBef>
                <a:spcPts val="0"/>
              </a:spcBef>
              <a:spcAft>
                <a:spcPts val="0"/>
              </a:spcAft>
              <a:buClr>
                <a:schemeClr val="dk2"/>
              </a:buClr>
              <a:buSzPts val="1400"/>
              <a:buChar char="●"/>
            </a:pPr>
            <a:r>
              <a:rPr lang="en" sz="1400">
                <a:solidFill>
                  <a:srgbClr val="000000"/>
                </a:solidFill>
              </a:rPr>
              <a:t>Then, for multiclass classification, these representations were provided as input to a single hidden dense layer, followed by a softmax output layer.</a:t>
            </a:r>
            <a:endParaRPr sz="1400">
              <a:solidFill>
                <a:srgbClr val="000000"/>
              </a:solidFill>
            </a:endParaRPr>
          </a:p>
          <a:p>
            <a:pPr indent="-317500" lvl="0" marL="457200" rtl="0" algn="l">
              <a:spcBef>
                <a:spcPts val="0"/>
              </a:spcBef>
              <a:spcAft>
                <a:spcPts val="0"/>
              </a:spcAft>
              <a:buClr>
                <a:schemeClr val="dk2"/>
              </a:buClr>
              <a:buSzPts val="1400"/>
              <a:buChar char="●"/>
            </a:pPr>
            <a:r>
              <a:rPr lang="en" sz="1400">
                <a:solidFill>
                  <a:srgbClr val="000000"/>
                </a:solidFill>
              </a:rPr>
              <a:t>The results obtained for this model:</a:t>
            </a:r>
            <a:endParaRPr sz="1400">
              <a:solidFill>
                <a:srgbClr val="000000"/>
              </a:solidFill>
            </a:endParaRPr>
          </a:p>
          <a:p>
            <a:pPr indent="0" lvl="0" marL="457200" rtl="0" algn="l">
              <a:spcBef>
                <a:spcPts val="1200"/>
              </a:spcBef>
              <a:spcAft>
                <a:spcPts val="0"/>
              </a:spcAft>
              <a:buNone/>
            </a:pPr>
            <a:r>
              <a:t/>
            </a:r>
            <a:endParaRPr>
              <a:solidFill>
                <a:schemeClr val="dk2"/>
              </a:solidFill>
            </a:endParaRPr>
          </a:p>
          <a:p>
            <a:pPr indent="0" lvl="0" marL="0" rtl="0" algn="l">
              <a:spcBef>
                <a:spcPts val="1200"/>
              </a:spcBef>
              <a:spcAft>
                <a:spcPts val="0"/>
              </a:spcAft>
              <a:buNone/>
            </a:pPr>
            <a:r>
              <a:t/>
            </a:r>
            <a:endParaRPr/>
          </a:p>
        </p:txBody>
      </p:sp>
      <p:graphicFrame>
        <p:nvGraphicFramePr>
          <p:cNvPr id="172" name="Google Shape;172;p25"/>
          <p:cNvGraphicFramePr/>
          <p:nvPr/>
        </p:nvGraphicFramePr>
        <p:xfrm>
          <a:off x="1637875" y="2970975"/>
          <a:ext cx="3000000" cy="3000000"/>
        </p:xfrm>
        <a:graphic>
          <a:graphicData uri="http://schemas.openxmlformats.org/drawingml/2006/table">
            <a:tbl>
              <a:tblPr>
                <a:noFill/>
                <a:tableStyleId>{AC9573B5-2EAB-43F3-BF31-916307694CA1}</a:tableStyleId>
              </a:tblPr>
              <a:tblGrid>
                <a:gridCol w="1284075"/>
                <a:gridCol w="1185350"/>
              </a:tblGrid>
              <a:tr h="349200">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Lato"/>
                          <a:ea typeface="Lato"/>
                          <a:cs typeface="Lato"/>
                          <a:sym typeface="Lato"/>
                        </a:rPr>
                        <a:t>Metric</a:t>
                      </a:r>
                      <a:endParaRPr b="1"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c>
                  <a:txBody>
                    <a:bodyPr/>
                    <a:lstStyle/>
                    <a:p>
                      <a:pPr indent="0" lvl="0" marL="0" marR="0" rtl="0" algn="ctr">
                        <a:lnSpc>
                          <a:spcPct val="115000"/>
                        </a:lnSpc>
                        <a:spcBef>
                          <a:spcPts val="0"/>
                        </a:spcBef>
                        <a:spcAft>
                          <a:spcPts val="0"/>
                        </a:spcAft>
                        <a:buClr>
                          <a:srgbClr val="000000"/>
                        </a:buClr>
                        <a:buSzPts val="1600"/>
                        <a:buFont typeface="Arial"/>
                        <a:buNone/>
                      </a:pPr>
                      <a:r>
                        <a:rPr b="1" lang="en" sz="1600">
                          <a:latin typeface="Lato"/>
                          <a:ea typeface="Lato"/>
                          <a:cs typeface="Lato"/>
                          <a:sym typeface="Lato"/>
                        </a:rPr>
                        <a:t>Score</a:t>
                      </a:r>
                      <a:endParaRPr b="1"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r>
              <a:tr h="291025">
                <a:tc>
                  <a:txBody>
                    <a:bodyPr/>
                    <a:lstStyle/>
                    <a:p>
                      <a:pPr indent="0" lvl="0" marL="0" marR="0" rtl="0" algn="ctr">
                        <a:lnSpc>
                          <a:spcPct val="115000"/>
                        </a:lnSpc>
                        <a:spcBef>
                          <a:spcPts val="0"/>
                        </a:spcBef>
                        <a:spcAft>
                          <a:spcPts val="0"/>
                        </a:spcAft>
                        <a:buClr>
                          <a:srgbClr val="000000"/>
                        </a:buClr>
                        <a:buSzPts val="1600"/>
                        <a:buFont typeface="Arial"/>
                        <a:buNone/>
                      </a:pPr>
                      <a:r>
                        <a:rPr b="1" lang="en" sz="1600">
                          <a:latin typeface="Lato"/>
                          <a:ea typeface="Lato"/>
                          <a:cs typeface="Lato"/>
                          <a:sym typeface="Lato"/>
                        </a:rPr>
                        <a:t>Accuracy</a:t>
                      </a:r>
                      <a:endParaRPr b="1"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600"/>
                        <a:buFont typeface="Arial"/>
                        <a:buNone/>
                      </a:pPr>
                      <a:r>
                        <a:rPr lang="en" sz="1600">
                          <a:latin typeface="Lato"/>
                          <a:ea typeface="Lato"/>
                          <a:cs typeface="Lato"/>
                          <a:sym typeface="Lato"/>
                        </a:rPr>
                        <a:t>0.7848</a:t>
                      </a:r>
                      <a:endParaRPr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91025">
                <a:tc>
                  <a:txBody>
                    <a:bodyPr/>
                    <a:lstStyle/>
                    <a:p>
                      <a:pPr indent="0" lvl="0" marL="0" marR="0" rtl="0" algn="ctr">
                        <a:lnSpc>
                          <a:spcPct val="115000"/>
                        </a:lnSpc>
                        <a:spcBef>
                          <a:spcPts val="0"/>
                        </a:spcBef>
                        <a:spcAft>
                          <a:spcPts val="0"/>
                        </a:spcAft>
                        <a:buClr>
                          <a:srgbClr val="000000"/>
                        </a:buClr>
                        <a:buSzPts val="1600"/>
                        <a:buFont typeface="Arial"/>
                        <a:buNone/>
                      </a:pPr>
                      <a:r>
                        <a:rPr b="1" lang="en" sz="1600">
                          <a:latin typeface="Lato"/>
                          <a:ea typeface="Lato"/>
                          <a:cs typeface="Lato"/>
                          <a:sym typeface="Lato"/>
                        </a:rPr>
                        <a:t>F_Score</a:t>
                      </a:r>
                      <a:endParaRPr b="1"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600"/>
                        <a:buFont typeface="Arial"/>
                        <a:buNone/>
                      </a:pPr>
                      <a:r>
                        <a:rPr lang="en" sz="1600">
                          <a:latin typeface="Lato"/>
                          <a:ea typeface="Lato"/>
                          <a:cs typeface="Lato"/>
                          <a:sym typeface="Lato"/>
                        </a:rPr>
                        <a:t>0.7852</a:t>
                      </a:r>
                      <a:endParaRPr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91025">
                <a:tc>
                  <a:txBody>
                    <a:bodyPr/>
                    <a:lstStyle/>
                    <a:p>
                      <a:pPr indent="0" lvl="0" marL="0" rtl="0" algn="ctr">
                        <a:lnSpc>
                          <a:spcPct val="115000"/>
                        </a:lnSpc>
                        <a:spcBef>
                          <a:spcPts val="0"/>
                        </a:spcBef>
                        <a:spcAft>
                          <a:spcPts val="0"/>
                        </a:spcAft>
                        <a:buClr>
                          <a:srgbClr val="000000"/>
                        </a:buClr>
                        <a:buSzPts val="1600"/>
                        <a:buFont typeface="Arial"/>
                        <a:buNone/>
                      </a:pPr>
                      <a:r>
                        <a:rPr b="1" lang="en" sz="1600">
                          <a:latin typeface="Lato"/>
                          <a:ea typeface="Lato"/>
                          <a:cs typeface="Lato"/>
                          <a:sym typeface="Lato"/>
                        </a:rPr>
                        <a:t>Precision</a:t>
                      </a:r>
                      <a:endParaRPr b="1"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600"/>
                        <a:buFont typeface="Arial"/>
                        <a:buNone/>
                      </a:pPr>
                      <a:r>
                        <a:rPr lang="en" sz="1600">
                          <a:latin typeface="Lato"/>
                          <a:ea typeface="Lato"/>
                          <a:cs typeface="Lato"/>
                          <a:sym typeface="Lato"/>
                        </a:rPr>
                        <a:t>0.8091</a:t>
                      </a:r>
                      <a:endParaRPr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91025">
                <a:tc>
                  <a:txBody>
                    <a:bodyPr/>
                    <a:lstStyle/>
                    <a:p>
                      <a:pPr indent="0" lvl="0" marL="0" rtl="0" algn="ctr">
                        <a:lnSpc>
                          <a:spcPct val="115000"/>
                        </a:lnSpc>
                        <a:spcBef>
                          <a:spcPts val="0"/>
                        </a:spcBef>
                        <a:spcAft>
                          <a:spcPts val="0"/>
                        </a:spcAft>
                        <a:buClr>
                          <a:srgbClr val="000000"/>
                        </a:buClr>
                        <a:buSzPts val="1600"/>
                        <a:buFont typeface="Arial"/>
                        <a:buNone/>
                      </a:pPr>
                      <a:r>
                        <a:rPr b="1" lang="en" sz="1600">
                          <a:latin typeface="Lato"/>
                          <a:ea typeface="Lato"/>
                          <a:cs typeface="Lato"/>
                          <a:sym typeface="Lato"/>
                        </a:rPr>
                        <a:t>Recall</a:t>
                      </a:r>
                      <a:endParaRPr b="1"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600"/>
                        <a:buFont typeface="Arial"/>
                        <a:buNone/>
                      </a:pPr>
                      <a:r>
                        <a:rPr lang="en" sz="1600">
                          <a:latin typeface="Lato"/>
                          <a:ea typeface="Lato"/>
                          <a:cs typeface="Lato"/>
                          <a:sym typeface="Lato"/>
                        </a:rPr>
                        <a:t>0.7626</a:t>
                      </a:r>
                      <a:endParaRPr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173" name="Google Shape;173;p25"/>
          <p:cNvSpPr txBox="1"/>
          <p:nvPr/>
        </p:nvSpPr>
        <p:spPr>
          <a:xfrm>
            <a:off x="2008600" y="4572000"/>
            <a:ext cx="192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727650" y="5439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00"/>
                </a:solidFill>
              </a:rPr>
              <a:t>G</a:t>
            </a:r>
            <a:r>
              <a:rPr lang="en">
                <a:solidFill>
                  <a:srgbClr val="000000"/>
                </a:solidFill>
              </a:rPr>
              <a:t>raphSAGE </a:t>
            </a:r>
            <a:endParaRPr/>
          </a:p>
        </p:txBody>
      </p:sp>
      <p:sp>
        <p:nvSpPr>
          <p:cNvPr id="179" name="Google Shape;179;p26"/>
          <p:cNvSpPr txBox="1"/>
          <p:nvPr>
            <p:ph idx="1" type="body"/>
          </p:nvPr>
        </p:nvSpPr>
        <p:spPr>
          <a:xfrm>
            <a:off x="727650" y="1368050"/>
            <a:ext cx="7688700" cy="22611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SzPts val="1400"/>
              <a:buChar char="●"/>
            </a:pPr>
            <a:r>
              <a:rPr lang="en" sz="1400">
                <a:solidFill>
                  <a:srgbClr val="000000"/>
                </a:solidFill>
              </a:rPr>
              <a:t>Inductive semi-supervised learning framework.</a:t>
            </a:r>
            <a:endParaRPr sz="1400">
              <a:solidFill>
                <a:srgbClr val="000000"/>
              </a:solidFill>
            </a:endParaRPr>
          </a:p>
          <a:p>
            <a:pPr indent="-317500" lvl="0" marL="457200" rtl="0" algn="l">
              <a:spcBef>
                <a:spcPts val="0"/>
              </a:spcBef>
              <a:spcAft>
                <a:spcPts val="0"/>
              </a:spcAft>
              <a:buSzPts val="1400"/>
              <a:buChar char="●"/>
            </a:pPr>
            <a:r>
              <a:rPr lang="en" sz="1400">
                <a:solidFill>
                  <a:srgbClr val="000000"/>
                </a:solidFill>
              </a:rPr>
              <a:t>By including node representation of not only a node's neighbors but also the neighbors of its neighbors, the framework improves over GCN.</a:t>
            </a:r>
            <a:endParaRPr sz="1400">
              <a:solidFill>
                <a:srgbClr val="000000"/>
              </a:solidFill>
            </a:endParaRPr>
          </a:p>
          <a:p>
            <a:pPr indent="-317500" lvl="0" marL="457200" rtl="0" algn="l">
              <a:spcBef>
                <a:spcPts val="0"/>
              </a:spcBef>
              <a:spcAft>
                <a:spcPts val="0"/>
              </a:spcAft>
              <a:buSzPts val="1400"/>
              <a:buChar char="●"/>
            </a:pPr>
            <a:r>
              <a:rPr lang="en" sz="1400">
                <a:solidFill>
                  <a:srgbClr val="000000"/>
                </a:solidFill>
              </a:rPr>
              <a:t>To minimize the overhead, for a fixed number of iterations, it randomly samples a fixed number of neighbors and neighbors of neighbors at every iteration.</a:t>
            </a:r>
            <a:endParaRPr sz="1400">
              <a:solidFill>
                <a:srgbClr val="000000"/>
              </a:solidFill>
            </a:endParaRPr>
          </a:p>
          <a:p>
            <a:pPr indent="-317500" lvl="0" marL="457200" rtl="0" algn="l">
              <a:spcBef>
                <a:spcPts val="0"/>
              </a:spcBef>
              <a:spcAft>
                <a:spcPts val="0"/>
              </a:spcAft>
              <a:buSzPts val="1400"/>
              <a:buChar char="●"/>
            </a:pPr>
            <a:r>
              <a:rPr lang="en" sz="1400">
                <a:solidFill>
                  <a:srgbClr val="000000"/>
                </a:solidFill>
              </a:rPr>
              <a:t>The model we created is made up of a single layer of a 32x32 GraphSageModel, whose inputs are the sampled inputs aggregated by the generator.</a:t>
            </a:r>
            <a:endParaRPr sz="1400">
              <a:solidFill>
                <a:srgbClr val="000000"/>
              </a:solidFill>
            </a:endParaRPr>
          </a:p>
          <a:p>
            <a:pPr indent="-317500" lvl="0" marL="457200" rtl="0" algn="l">
              <a:spcBef>
                <a:spcPts val="0"/>
              </a:spcBef>
              <a:spcAft>
                <a:spcPts val="0"/>
              </a:spcAft>
              <a:buSzPts val="1400"/>
              <a:buChar char="●"/>
            </a:pPr>
            <a:r>
              <a:rPr lang="en" sz="1400">
                <a:solidFill>
                  <a:srgbClr val="000000"/>
                </a:solidFill>
              </a:rPr>
              <a:t>The model then generates the vectorized inputs and vectorized outputs that can be sent to a single dense layer of a neural network, whose outputs are then supplied to a softmax output layer to enable multi-class classification.</a:t>
            </a:r>
            <a:endParaRPr sz="1400">
              <a:solidFill>
                <a:srgbClr val="000000"/>
              </a:solidFill>
            </a:endParaRPr>
          </a:p>
          <a:p>
            <a:pPr indent="-317500" lvl="0" marL="457200" rtl="0" algn="l">
              <a:spcBef>
                <a:spcPts val="0"/>
              </a:spcBef>
              <a:spcAft>
                <a:spcPts val="0"/>
              </a:spcAft>
              <a:buSzPts val="1400"/>
              <a:buChar char="●"/>
            </a:pPr>
            <a:r>
              <a:rPr lang="en" sz="1400">
                <a:solidFill>
                  <a:srgbClr val="000000"/>
                </a:solidFill>
              </a:rPr>
              <a:t>To determine the link score for link prediction, we use d</a:t>
            </a:r>
            <a:r>
              <a:rPr lang="en" sz="1400">
                <a:solidFill>
                  <a:srgbClr val="000000"/>
                </a:solidFill>
              </a:rPr>
              <a:t>ot product between the source node vector and the destination node vector.</a:t>
            </a:r>
            <a:endParaRPr sz="140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nvSpPr>
        <p:spPr>
          <a:xfrm>
            <a:off x="644275" y="590775"/>
            <a:ext cx="6799500" cy="43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lang="en" sz="2600">
                <a:latin typeface="Raleway"/>
                <a:ea typeface="Raleway"/>
                <a:cs typeface="Raleway"/>
                <a:sym typeface="Raleway"/>
              </a:rPr>
              <a:t>Evaluation Metrics (</a:t>
            </a:r>
            <a:r>
              <a:rPr b="1" lang="en" sz="2600">
                <a:latin typeface="Raleway"/>
                <a:ea typeface="Raleway"/>
                <a:cs typeface="Raleway"/>
                <a:sym typeface="Raleway"/>
              </a:rPr>
              <a:t>GraphSAGE)</a:t>
            </a:r>
            <a:endParaRPr b="1" i="0" sz="2600" u="none" cap="none" strike="noStrike">
              <a:solidFill>
                <a:srgbClr val="000000"/>
              </a:solidFill>
              <a:latin typeface="Raleway"/>
              <a:ea typeface="Raleway"/>
              <a:cs typeface="Raleway"/>
              <a:sym typeface="Raleway"/>
            </a:endParaRPr>
          </a:p>
        </p:txBody>
      </p:sp>
      <p:sp>
        <p:nvSpPr>
          <p:cNvPr id="185" name="Google Shape;185;p27"/>
          <p:cNvSpPr txBox="1"/>
          <p:nvPr/>
        </p:nvSpPr>
        <p:spPr>
          <a:xfrm>
            <a:off x="838625" y="1357750"/>
            <a:ext cx="7795200" cy="172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Link Prediction</a:t>
            </a:r>
            <a:endParaRPr>
              <a:latin typeface="Lato"/>
              <a:ea typeface="Lato"/>
              <a:cs typeface="Lato"/>
              <a:sym typeface="Lato"/>
            </a:endParaRPr>
          </a:p>
          <a:p>
            <a:pPr indent="-323850" lvl="0" marL="457200" rtl="0" algn="l">
              <a:lnSpc>
                <a:spcPct val="115000"/>
              </a:lnSpc>
              <a:spcBef>
                <a:spcPts val="1200"/>
              </a:spcBef>
              <a:spcAft>
                <a:spcPts val="0"/>
              </a:spcAft>
              <a:buSzPts val="1500"/>
              <a:buFont typeface="Lato"/>
              <a:buChar char="●"/>
            </a:pPr>
            <a:r>
              <a:rPr lang="en" sz="1500">
                <a:latin typeface="Lato"/>
                <a:ea typeface="Lato"/>
                <a:cs typeface="Lato"/>
                <a:sym typeface="Lato"/>
              </a:rPr>
              <a:t>Graph convolutional network with a single hidden layer and a 16 x 16 kernel is used.</a:t>
            </a:r>
            <a:endParaRPr sz="1500">
              <a:latin typeface="Lato"/>
              <a:ea typeface="Lato"/>
              <a:cs typeface="Lato"/>
              <a:sym typeface="Lato"/>
            </a:endParaRPr>
          </a:p>
          <a:p>
            <a:pPr indent="-323850" lvl="0" marL="457200" rtl="0" algn="l">
              <a:lnSpc>
                <a:spcPct val="115000"/>
              </a:lnSpc>
              <a:spcBef>
                <a:spcPts val="0"/>
              </a:spcBef>
              <a:spcAft>
                <a:spcPts val="0"/>
              </a:spcAft>
              <a:buSzPts val="1500"/>
              <a:buFont typeface="Lato"/>
              <a:buChar char="●"/>
            </a:pPr>
            <a:r>
              <a:rPr lang="en" sz="1500">
                <a:latin typeface="Lato"/>
                <a:ea typeface="Lato"/>
                <a:cs typeface="Lato"/>
                <a:sym typeface="Lato"/>
              </a:rPr>
              <a:t>Different kernel sizes and hop distances were tested. The metrics for the size 16 x 16 with hop distance two are shown in the local optimal test results that are shown below.</a:t>
            </a:r>
            <a:endParaRPr sz="1800">
              <a:latin typeface="Lato"/>
              <a:ea typeface="Lato"/>
              <a:cs typeface="Lato"/>
              <a:sym typeface="Lato"/>
            </a:endParaRPr>
          </a:p>
          <a:p>
            <a:pPr indent="0" lvl="0" marL="457200" rtl="0" algn="l">
              <a:spcBef>
                <a:spcPts val="1200"/>
              </a:spcBef>
              <a:spcAft>
                <a:spcPts val="0"/>
              </a:spcAft>
              <a:buNone/>
            </a:pPr>
            <a:r>
              <a:t/>
            </a:r>
            <a:endParaRPr>
              <a:latin typeface="Lato"/>
              <a:ea typeface="Lato"/>
              <a:cs typeface="Lato"/>
              <a:sym typeface="Lato"/>
            </a:endParaRPr>
          </a:p>
        </p:txBody>
      </p:sp>
      <p:graphicFrame>
        <p:nvGraphicFramePr>
          <p:cNvPr id="186" name="Google Shape;186;p27"/>
          <p:cNvGraphicFramePr/>
          <p:nvPr/>
        </p:nvGraphicFramePr>
        <p:xfrm>
          <a:off x="1647725" y="2970975"/>
          <a:ext cx="3000000" cy="3000000"/>
        </p:xfrm>
        <a:graphic>
          <a:graphicData uri="http://schemas.openxmlformats.org/drawingml/2006/table">
            <a:tbl>
              <a:tblPr>
                <a:noFill/>
                <a:tableStyleId>{AC9573B5-2EAB-43F3-BF31-916307694CA1}</a:tableStyleId>
              </a:tblPr>
              <a:tblGrid>
                <a:gridCol w="1284075"/>
                <a:gridCol w="1185350"/>
              </a:tblGrid>
              <a:tr h="349200">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Lato"/>
                          <a:ea typeface="Lato"/>
                          <a:cs typeface="Lato"/>
                          <a:sym typeface="Lato"/>
                        </a:rPr>
                        <a:t>Metric</a:t>
                      </a:r>
                      <a:endParaRPr b="1"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c>
                  <a:txBody>
                    <a:bodyPr/>
                    <a:lstStyle/>
                    <a:p>
                      <a:pPr indent="0" lvl="0" marL="0" marR="0" rtl="0" algn="ctr">
                        <a:lnSpc>
                          <a:spcPct val="115000"/>
                        </a:lnSpc>
                        <a:spcBef>
                          <a:spcPts val="0"/>
                        </a:spcBef>
                        <a:spcAft>
                          <a:spcPts val="0"/>
                        </a:spcAft>
                        <a:buClr>
                          <a:srgbClr val="000000"/>
                        </a:buClr>
                        <a:buSzPts val="1600"/>
                        <a:buFont typeface="Arial"/>
                        <a:buNone/>
                      </a:pPr>
                      <a:r>
                        <a:rPr b="1" lang="en" sz="1600">
                          <a:latin typeface="Lato"/>
                          <a:ea typeface="Lato"/>
                          <a:cs typeface="Lato"/>
                          <a:sym typeface="Lato"/>
                        </a:rPr>
                        <a:t>Score</a:t>
                      </a:r>
                      <a:endParaRPr b="1"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r>
              <a:tr h="291025">
                <a:tc>
                  <a:txBody>
                    <a:bodyPr/>
                    <a:lstStyle/>
                    <a:p>
                      <a:pPr indent="0" lvl="0" marL="0" marR="0" rtl="0" algn="ctr">
                        <a:lnSpc>
                          <a:spcPct val="115000"/>
                        </a:lnSpc>
                        <a:spcBef>
                          <a:spcPts val="0"/>
                        </a:spcBef>
                        <a:spcAft>
                          <a:spcPts val="0"/>
                        </a:spcAft>
                        <a:buClr>
                          <a:srgbClr val="000000"/>
                        </a:buClr>
                        <a:buSzPts val="1600"/>
                        <a:buFont typeface="Arial"/>
                        <a:buNone/>
                      </a:pPr>
                      <a:r>
                        <a:rPr b="1" lang="en" sz="1600">
                          <a:latin typeface="Lato"/>
                          <a:ea typeface="Lato"/>
                          <a:cs typeface="Lato"/>
                          <a:sym typeface="Lato"/>
                        </a:rPr>
                        <a:t>Accuracy</a:t>
                      </a:r>
                      <a:endParaRPr b="1"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600"/>
                        <a:buFont typeface="Arial"/>
                        <a:buNone/>
                      </a:pPr>
                      <a:r>
                        <a:rPr lang="en" sz="1600">
                          <a:latin typeface="Lato"/>
                          <a:ea typeface="Lato"/>
                          <a:cs typeface="Lato"/>
                          <a:sym typeface="Lato"/>
                        </a:rPr>
                        <a:t>0.763</a:t>
                      </a:r>
                      <a:endParaRPr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91025">
                <a:tc>
                  <a:txBody>
                    <a:bodyPr/>
                    <a:lstStyle/>
                    <a:p>
                      <a:pPr indent="0" lvl="0" marL="0" marR="0" rtl="0" algn="ctr">
                        <a:lnSpc>
                          <a:spcPct val="115000"/>
                        </a:lnSpc>
                        <a:spcBef>
                          <a:spcPts val="0"/>
                        </a:spcBef>
                        <a:spcAft>
                          <a:spcPts val="0"/>
                        </a:spcAft>
                        <a:buClr>
                          <a:srgbClr val="000000"/>
                        </a:buClr>
                        <a:buSzPts val="1600"/>
                        <a:buFont typeface="Arial"/>
                        <a:buNone/>
                      </a:pPr>
                      <a:r>
                        <a:rPr b="1" lang="en" sz="1600">
                          <a:latin typeface="Lato"/>
                          <a:ea typeface="Lato"/>
                          <a:cs typeface="Lato"/>
                          <a:sym typeface="Lato"/>
                        </a:rPr>
                        <a:t>F_Score</a:t>
                      </a:r>
                      <a:endParaRPr b="1"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600"/>
                        <a:buFont typeface="Arial"/>
                        <a:buNone/>
                      </a:pPr>
                      <a:r>
                        <a:rPr lang="en" sz="1600">
                          <a:latin typeface="Lato"/>
                          <a:ea typeface="Lato"/>
                          <a:cs typeface="Lato"/>
                          <a:sym typeface="Lato"/>
                        </a:rPr>
                        <a:t>0.757</a:t>
                      </a:r>
                      <a:endParaRPr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91025">
                <a:tc>
                  <a:txBody>
                    <a:bodyPr/>
                    <a:lstStyle/>
                    <a:p>
                      <a:pPr indent="0" lvl="0" marL="0" rtl="0" algn="ctr">
                        <a:lnSpc>
                          <a:spcPct val="115000"/>
                        </a:lnSpc>
                        <a:spcBef>
                          <a:spcPts val="0"/>
                        </a:spcBef>
                        <a:spcAft>
                          <a:spcPts val="0"/>
                        </a:spcAft>
                        <a:buClr>
                          <a:srgbClr val="000000"/>
                        </a:buClr>
                        <a:buSzPts val="1600"/>
                        <a:buFont typeface="Arial"/>
                        <a:buNone/>
                      </a:pPr>
                      <a:r>
                        <a:rPr b="1" lang="en" sz="1600">
                          <a:latin typeface="Lato"/>
                          <a:ea typeface="Lato"/>
                          <a:cs typeface="Lato"/>
                          <a:sym typeface="Lato"/>
                        </a:rPr>
                        <a:t>Precision</a:t>
                      </a:r>
                      <a:endParaRPr b="1"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600"/>
                        <a:buFont typeface="Arial"/>
                        <a:buNone/>
                      </a:pPr>
                      <a:r>
                        <a:rPr lang="en" sz="1600">
                          <a:latin typeface="Lato"/>
                          <a:ea typeface="Lato"/>
                          <a:cs typeface="Lato"/>
                          <a:sym typeface="Lato"/>
                        </a:rPr>
                        <a:t>0.777</a:t>
                      </a:r>
                      <a:endParaRPr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91025">
                <a:tc>
                  <a:txBody>
                    <a:bodyPr/>
                    <a:lstStyle/>
                    <a:p>
                      <a:pPr indent="0" lvl="0" marL="0" rtl="0" algn="ctr">
                        <a:lnSpc>
                          <a:spcPct val="115000"/>
                        </a:lnSpc>
                        <a:spcBef>
                          <a:spcPts val="0"/>
                        </a:spcBef>
                        <a:spcAft>
                          <a:spcPts val="0"/>
                        </a:spcAft>
                        <a:buClr>
                          <a:srgbClr val="000000"/>
                        </a:buClr>
                        <a:buSzPts val="1600"/>
                        <a:buFont typeface="Arial"/>
                        <a:buNone/>
                      </a:pPr>
                      <a:r>
                        <a:rPr b="1" lang="en" sz="1600">
                          <a:latin typeface="Lato"/>
                          <a:ea typeface="Lato"/>
                          <a:cs typeface="Lato"/>
                          <a:sym typeface="Lato"/>
                        </a:rPr>
                        <a:t>Recall</a:t>
                      </a:r>
                      <a:endParaRPr b="1"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600"/>
                        <a:buFont typeface="Arial"/>
                        <a:buNone/>
                      </a:pPr>
                      <a:r>
                        <a:rPr lang="en" sz="1600">
                          <a:latin typeface="Lato"/>
                          <a:ea typeface="Lato"/>
                          <a:cs typeface="Lato"/>
                          <a:sym typeface="Lato"/>
                        </a:rPr>
                        <a:t>0.738</a:t>
                      </a:r>
                      <a:endParaRPr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187" name="Google Shape;187;p27"/>
          <p:cNvSpPr txBox="1"/>
          <p:nvPr/>
        </p:nvSpPr>
        <p:spPr>
          <a:xfrm>
            <a:off x="2018450" y="4572000"/>
            <a:ext cx="192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673525" y="583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Metrics (</a:t>
            </a:r>
            <a:r>
              <a:rPr lang="en">
                <a:solidFill>
                  <a:srgbClr val="000000"/>
                </a:solidFill>
              </a:rPr>
              <a:t>GraphSAGE)</a:t>
            </a:r>
            <a:endParaRPr/>
          </a:p>
        </p:txBody>
      </p:sp>
      <p:sp>
        <p:nvSpPr>
          <p:cNvPr id="193" name="Google Shape;193;p28"/>
          <p:cNvSpPr txBox="1"/>
          <p:nvPr>
            <p:ph idx="1" type="body"/>
          </p:nvPr>
        </p:nvSpPr>
        <p:spPr>
          <a:xfrm>
            <a:off x="727650" y="1352075"/>
            <a:ext cx="7688700" cy="2261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a:solidFill>
                  <a:schemeClr val="dk2"/>
                </a:solidFill>
              </a:rPr>
              <a:t>Node Classification</a:t>
            </a:r>
            <a:endParaRPr sz="1400">
              <a:solidFill>
                <a:schemeClr val="dk2"/>
              </a:solidFill>
            </a:endParaRPr>
          </a:p>
          <a:p>
            <a:pPr indent="-317500" lvl="0" marL="457200" rtl="0" algn="l">
              <a:spcBef>
                <a:spcPts val="1200"/>
              </a:spcBef>
              <a:spcAft>
                <a:spcPts val="0"/>
              </a:spcAft>
              <a:buClr>
                <a:schemeClr val="dk2"/>
              </a:buClr>
              <a:buSzPts val="1400"/>
              <a:buChar char="●"/>
            </a:pPr>
            <a:r>
              <a:rPr lang="en" sz="1400">
                <a:solidFill>
                  <a:srgbClr val="000000"/>
                </a:solidFill>
              </a:rPr>
              <a:t>A single hidden layer of Graph convolutional network was used with kernel size 32 x 32. </a:t>
            </a:r>
            <a:endParaRPr sz="1400">
              <a:solidFill>
                <a:srgbClr val="000000"/>
              </a:solidFill>
            </a:endParaRPr>
          </a:p>
          <a:p>
            <a:pPr indent="-317500" lvl="0" marL="457200" rtl="0" algn="l">
              <a:spcBef>
                <a:spcPts val="0"/>
              </a:spcBef>
              <a:spcAft>
                <a:spcPts val="0"/>
              </a:spcAft>
              <a:buClr>
                <a:schemeClr val="dk2"/>
              </a:buClr>
              <a:buSzPts val="1400"/>
              <a:buChar char="●"/>
            </a:pPr>
            <a:r>
              <a:rPr lang="en" sz="1400">
                <a:solidFill>
                  <a:srgbClr val="000000"/>
                </a:solidFill>
              </a:rPr>
              <a:t>A softmax layer was used to classify the results.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Sample count of ten was set for the first hop and five for the second hop, respectively. </a:t>
            </a:r>
            <a:endParaRPr sz="1400">
              <a:solidFill>
                <a:srgbClr val="000000"/>
              </a:solidFill>
            </a:endParaRPr>
          </a:p>
          <a:p>
            <a:pPr indent="-317500" lvl="0" marL="457200" rtl="0" algn="l">
              <a:spcBef>
                <a:spcPts val="0"/>
              </a:spcBef>
              <a:spcAft>
                <a:spcPts val="0"/>
              </a:spcAft>
              <a:buClr>
                <a:schemeClr val="dk2"/>
              </a:buClr>
              <a:buSzPts val="1400"/>
              <a:buChar char="●"/>
            </a:pPr>
            <a:r>
              <a:rPr lang="en" sz="1400">
                <a:solidFill>
                  <a:srgbClr val="000000"/>
                </a:solidFill>
              </a:rPr>
              <a:t>The results obtained for this model:</a:t>
            </a:r>
            <a:endParaRPr sz="1400">
              <a:solidFill>
                <a:srgbClr val="000000"/>
              </a:solidFill>
            </a:endParaRPr>
          </a:p>
          <a:p>
            <a:pPr indent="0" lvl="0" marL="457200" rtl="0" algn="l">
              <a:spcBef>
                <a:spcPts val="1200"/>
              </a:spcBef>
              <a:spcAft>
                <a:spcPts val="0"/>
              </a:spcAft>
              <a:buNone/>
            </a:pPr>
            <a:r>
              <a:t/>
            </a:r>
            <a:endParaRPr>
              <a:solidFill>
                <a:schemeClr val="dk2"/>
              </a:solidFill>
            </a:endParaRPr>
          </a:p>
          <a:p>
            <a:pPr indent="0" lvl="0" marL="0" rtl="0" algn="l">
              <a:spcBef>
                <a:spcPts val="1200"/>
              </a:spcBef>
              <a:spcAft>
                <a:spcPts val="0"/>
              </a:spcAft>
              <a:buNone/>
            </a:pPr>
            <a:r>
              <a:t/>
            </a:r>
            <a:endParaRPr/>
          </a:p>
        </p:txBody>
      </p:sp>
      <p:graphicFrame>
        <p:nvGraphicFramePr>
          <p:cNvPr id="194" name="Google Shape;194;p28"/>
          <p:cNvGraphicFramePr/>
          <p:nvPr/>
        </p:nvGraphicFramePr>
        <p:xfrm>
          <a:off x="1657575" y="2951250"/>
          <a:ext cx="3000000" cy="3000000"/>
        </p:xfrm>
        <a:graphic>
          <a:graphicData uri="http://schemas.openxmlformats.org/drawingml/2006/table">
            <a:tbl>
              <a:tblPr>
                <a:noFill/>
                <a:tableStyleId>{AC9573B5-2EAB-43F3-BF31-916307694CA1}</a:tableStyleId>
              </a:tblPr>
              <a:tblGrid>
                <a:gridCol w="1293925"/>
                <a:gridCol w="1175500"/>
              </a:tblGrid>
              <a:tr h="349200">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Lato"/>
                          <a:ea typeface="Lato"/>
                          <a:cs typeface="Lato"/>
                          <a:sym typeface="Lato"/>
                        </a:rPr>
                        <a:t>Metric</a:t>
                      </a:r>
                      <a:endParaRPr b="1"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c>
                  <a:txBody>
                    <a:bodyPr/>
                    <a:lstStyle/>
                    <a:p>
                      <a:pPr indent="0" lvl="0" marL="0" marR="0" rtl="0" algn="ctr">
                        <a:lnSpc>
                          <a:spcPct val="115000"/>
                        </a:lnSpc>
                        <a:spcBef>
                          <a:spcPts val="0"/>
                        </a:spcBef>
                        <a:spcAft>
                          <a:spcPts val="0"/>
                        </a:spcAft>
                        <a:buClr>
                          <a:srgbClr val="000000"/>
                        </a:buClr>
                        <a:buSzPts val="1600"/>
                        <a:buFont typeface="Arial"/>
                        <a:buNone/>
                      </a:pPr>
                      <a:r>
                        <a:rPr b="1" lang="en" sz="1600">
                          <a:latin typeface="Lato"/>
                          <a:ea typeface="Lato"/>
                          <a:cs typeface="Lato"/>
                          <a:sym typeface="Lato"/>
                        </a:rPr>
                        <a:t>Score</a:t>
                      </a:r>
                      <a:endParaRPr b="1"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r>
              <a:tr h="291025">
                <a:tc>
                  <a:txBody>
                    <a:bodyPr/>
                    <a:lstStyle/>
                    <a:p>
                      <a:pPr indent="0" lvl="0" marL="0" marR="0" rtl="0" algn="ctr">
                        <a:lnSpc>
                          <a:spcPct val="115000"/>
                        </a:lnSpc>
                        <a:spcBef>
                          <a:spcPts val="0"/>
                        </a:spcBef>
                        <a:spcAft>
                          <a:spcPts val="0"/>
                        </a:spcAft>
                        <a:buClr>
                          <a:srgbClr val="000000"/>
                        </a:buClr>
                        <a:buSzPts val="1600"/>
                        <a:buFont typeface="Arial"/>
                        <a:buNone/>
                      </a:pPr>
                      <a:r>
                        <a:rPr b="1" lang="en" sz="1600">
                          <a:latin typeface="Lato"/>
                          <a:ea typeface="Lato"/>
                          <a:cs typeface="Lato"/>
                          <a:sym typeface="Lato"/>
                        </a:rPr>
                        <a:t>Accuracy</a:t>
                      </a:r>
                      <a:endParaRPr b="1"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600"/>
                        <a:buFont typeface="Arial"/>
                        <a:buNone/>
                      </a:pPr>
                      <a:r>
                        <a:rPr lang="en" sz="1600">
                          <a:latin typeface="Lato"/>
                          <a:ea typeface="Lato"/>
                          <a:cs typeface="Lato"/>
                          <a:sym typeface="Lato"/>
                        </a:rPr>
                        <a:t>0.806</a:t>
                      </a:r>
                      <a:endParaRPr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91025">
                <a:tc>
                  <a:txBody>
                    <a:bodyPr/>
                    <a:lstStyle/>
                    <a:p>
                      <a:pPr indent="0" lvl="0" marL="0" marR="0" rtl="0" algn="ctr">
                        <a:lnSpc>
                          <a:spcPct val="115000"/>
                        </a:lnSpc>
                        <a:spcBef>
                          <a:spcPts val="0"/>
                        </a:spcBef>
                        <a:spcAft>
                          <a:spcPts val="0"/>
                        </a:spcAft>
                        <a:buClr>
                          <a:srgbClr val="000000"/>
                        </a:buClr>
                        <a:buSzPts val="1600"/>
                        <a:buFont typeface="Arial"/>
                        <a:buNone/>
                      </a:pPr>
                      <a:r>
                        <a:rPr b="1" lang="en" sz="1600">
                          <a:latin typeface="Lato"/>
                          <a:ea typeface="Lato"/>
                          <a:cs typeface="Lato"/>
                          <a:sym typeface="Lato"/>
                        </a:rPr>
                        <a:t>F_Score</a:t>
                      </a:r>
                      <a:endParaRPr b="1"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600"/>
                        <a:buFont typeface="Arial"/>
                        <a:buNone/>
                      </a:pPr>
                      <a:r>
                        <a:rPr lang="en" sz="1600">
                          <a:latin typeface="Lato"/>
                          <a:ea typeface="Lato"/>
                          <a:cs typeface="Lato"/>
                          <a:sym typeface="Lato"/>
                        </a:rPr>
                        <a:t>0.81</a:t>
                      </a:r>
                      <a:endParaRPr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91025">
                <a:tc>
                  <a:txBody>
                    <a:bodyPr/>
                    <a:lstStyle/>
                    <a:p>
                      <a:pPr indent="0" lvl="0" marL="0" rtl="0" algn="ctr">
                        <a:lnSpc>
                          <a:spcPct val="115000"/>
                        </a:lnSpc>
                        <a:spcBef>
                          <a:spcPts val="0"/>
                        </a:spcBef>
                        <a:spcAft>
                          <a:spcPts val="0"/>
                        </a:spcAft>
                        <a:buClr>
                          <a:srgbClr val="000000"/>
                        </a:buClr>
                        <a:buSzPts val="1600"/>
                        <a:buFont typeface="Arial"/>
                        <a:buNone/>
                      </a:pPr>
                      <a:r>
                        <a:rPr b="1" lang="en" sz="1600">
                          <a:latin typeface="Lato"/>
                          <a:ea typeface="Lato"/>
                          <a:cs typeface="Lato"/>
                          <a:sym typeface="Lato"/>
                        </a:rPr>
                        <a:t>Precision</a:t>
                      </a:r>
                      <a:endParaRPr b="1"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600"/>
                        <a:buFont typeface="Arial"/>
                        <a:buNone/>
                      </a:pPr>
                      <a:r>
                        <a:rPr lang="en" sz="1600">
                          <a:latin typeface="Lato"/>
                          <a:ea typeface="Lato"/>
                          <a:cs typeface="Lato"/>
                          <a:sym typeface="Lato"/>
                        </a:rPr>
                        <a:t>0.824</a:t>
                      </a:r>
                      <a:endParaRPr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91025">
                <a:tc>
                  <a:txBody>
                    <a:bodyPr/>
                    <a:lstStyle/>
                    <a:p>
                      <a:pPr indent="0" lvl="0" marL="0" rtl="0" algn="ctr">
                        <a:lnSpc>
                          <a:spcPct val="115000"/>
                        </a:lnSpc>
                        <a:spcBef>
                          <a:spcPts val="0"/>
                        </a:spcBef>
                        <a:spcAft>
                          <a:spcPts val="0"/>
                        </a:spcAft>
                        <a:buClr>
                          <a:srgbClr val="000000"/>
                        </a:buClr>
                        <a:buSzPts val="1600"/>
                        <a:buFont typeface="Arial"/>
                        <a:buNone/>
                      </a:pPr>
                      <a:r>
                        <a:rPr b="1" lang="en" sz="1600">
                          <a:latin typeface="Lato"/>
                          <a:ea typeface="Lato"/>
                          <a:cs typeface="Lato"/>
                          <a:sym typeface="Lato"/>
                        </a:rPr>
                        <a:t>Recall</a:t>
                      </a:r>
                      <a:endParaRPr b="1"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600"/>
                        <a:buFont typeface="Arial"/>
                        <a:buNone/>
                      </a:pPr>
                      <a:r>
                        <a:rPr lang="en" sz="1600">
                          <a:latin typeface="Lato"/>
                          <a:ea typeface="Lato"/>
                          <a:cs typeface="Lato"/>
                          <a:sym typeface="Lato"/>
                        </a:rPr>
                        <a:t>0.797</a:t>
                      </a:r>
                      <a:endParaRPr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195" name="Google Shape;195;p28"/>
          <p:cNvSpPr txBox="1"/>
          <p:nvPr/>
        </p:nvSpPr>
        <p:spPr>
          <a:xfrm>
            <a:off x="2008600" y="4296100"/>
            <a:ext cx="192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565375" y="5885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Link Prediction Evaluation of Different Models</a:t>
            </a:r>
            <a:endParaRPr/>
          </a:p>
        </p:txBody>
      </p:sp>
      <p:pic>
        <p:nvPicPr>
          <p:cNvPr id="201" name="Google Shape;201;p29"/>
          <p:cNvPicPr preferRelativeResize="0"/>
          <p:nvPr/>
        </p:nvPicPr>
        <p:blipFill>
          <a:blip r:embed="rId3">
            <a:alphaModFix/>
          </a:blip>
          <a:stretch>
            <a:fillRect/>
          </a:stretch>
        </p:blipFill>
        <p:spPr>
          <a:xfrm>
            <a:off x="1458300" y="1266275"/>
            <a:ext cx="6126001" cy="3714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565375" y="588550"/>
            <a:ext cx="8381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Node Classification</a:t>
            </a:r>
            <a:r>
              <a:rPr lang="en"/>
              <a:t> Evaluation of Different Models</a:t>
            </a:r>
            <a:endParaRPr/>
          </a:p>
        </p:txBody>
      </p:sp>
      <p:pic>
        <p:nvPicPr>
          <p:cNvPr id="207" name="Google Shape;207;p30"/>
          <p:cNvPicPr preferRelativeResize="0"/>
          <p:nvPr/>
        </p:nvPicPr>
        <p:blipFill>
          <a:blip r:embed="rId3">
            <a:alphaModFix/>
          </a:blip>
          <a:stretch>
            <a:fillRect/>
          </a:stretch>
        </p:blipFill>
        <p:spPr>
          <a:xfrm>
            <a:off x="1680975" y="1266300"/>
            <a:ext cx="5782061" cy="3714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649225" y="391325"/>
            <a:ext cx="7688700" cy="869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sz="2100">
                <a:solidFill>
                  <a:srgbClr val="000000"/>
                </a:solidFill>
              </a:rPr>
              <a:t>Transparency and Explainability of Graph-based Prediction (optional task)</a:t>
            </a:r>
            <a:r>
              <a:rPr b="0" lang="en" sz="1100">
                <a:solidFill>
                  <a:srgbClr val="000000"/>
                </a:solidFill>
                <a:latin typeface="Arial"/>
                <a:ea typeface="Arial"/>
                <a:cs typeface="Arial"/>
                <a:sym typeface="Arial"/>
              </a:rPr>
              <a:t>	 	 		</a:t>
            </a:r>
            <a:endParaRPr b="0"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0" lang="en" sz="1100">
                <a:solidFill>
                  <a:srgbClr val="000000"/>
                </a:solidFill>
                <a:latin typeface="Arial"/>
                <a:ea typeface="Arial"/>
                <a:cs typeface="Arial"/>
                <a:sym typeface="Arial"/>
              </a:rPr>
              <a:t>			</a:t>
            </a:r>
            <a:endParaRPr b="0"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0" lang="en" sz="1100">
                <a:solidFill>
                  <a:srgbClr val="000000"/>
                </a:solidFill>
                <a:latin typeface="Arial"/>
                <a:ea typeface="Arial"/>
                <a:cs typeface="Arial"/>
                <a:sym typeface="Arial"/>
              </a:rPr>
              <a:t>				</a:t>
            </a:r>
            <a:endParaRPr b="0"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0" lang="en" sz="1100">
                <a:solidFill>
                  <a:srgbClr val="000000"/>
                </a:solidFill>
                <a:latin typeface="Arial"/>
                <a:ea typeface="Arial"/>
                <a:cs typeface="Arial"/>
                <a:sym typeface="Arial"/>
              </a:rPr>
              <a:t>					</a:t>
            </a:r>
            <a:endParaRPr b="0"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b="0" sz="1200">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rPr b="0" lang="en" sz="1100">
                <a:solidFill>
                  <a:srgbClr val="000000"/>
                </a:solidFill>
                <a:latin typeface="Arial"/>
                <a:ea typeface="Arial"/>
                <a:cs typeface="Arial"/>
                <a:sym typeface="Arial"/>
              </a:rPr>
              <a:t>				</a:t>
            </a:r>
            <a:endParaRPr b="0"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0" lang="en" sz="1100">
                <a:solidFill>
                  <a:srgbClr val="000000"/>
                </a:solidFill>
                <a:latin typeface="Arial"/>
                <a:ea typeface="Arial"/>
                <a:cs typeface="Arial"/>
                <a:sym typeface="Arial"/>
              </a:rPr>
              <a:t>			</a:t>
            </a:r>
            <a:endParaRPr b="0"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0" lang="en" sz="1100">
                <a:solidFill>
                  <a:srgbClr val="000000"/>
                </a:solidFill>
                <a:latin typeface="Arial"/>
                <a:ea typeface="Arial"/>
                <a:cs typeface="Arial"/>
                <a:sym typeface="Arial"/>
              </a:rPr>
              <a:t>		</a:t>
            </a:r>
            <a:endParaRPr b="0" sz="1100">
              <a:solidFill>
                <a:srgbClr val="000000"/>
              </a:solidFill>
              <a:latin typeface="Arial"/>
              <a:ea typeface="Arial"/>
              <a:cs typeface="Arial"/>
              <a:sym typeface="Arial"/>
            </a:endParaRPr>
          </a:p>
          <a:p>
            <a:pPr indent="0" lvl="0" marL="0" rtl="0" algn="l">
              <a:lnSpc>
                <a:spcPct val="100000"/>
              </a:lnSpc>
              <a:spcBef>
                <a:spcPts val="0"/>
              </a:spcBef>
              <a:spcAft>
                <a:spcPts val="0"/>
              </a:spcAft>
              <a:buSzPts val="2600"/>
              <a:buNone/>
            </a:pPr>
            <a:r>
              <a:t/>
            </a:r>
            <a:endParaRPr/>
          </a:p>
        </p:txBody>
      </p:sp>
      <p:sp>
        <p:nvSpPr>
          <p:cNvPr id="213" name="Google Shape;213;p31"/>
          <p:cNvSpPr txBox="1"/>
          <p:nvPr>
            <p:ph idx="1" type="body"/>
          </p:nvPr>
        </p:nvSpPr>
        <p:spPr>
          <a:xfrm>
            <a:off x="448625" y="1700900"/>
            <a:ext cx="7688700" cy="29436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800">
                <a:solidFill>
                  <a:srgbClr val="000000"/>
                </a:solidFill>
              </a:rPr>
              <a:t>GraphSAGE: The very fact that the </a:t>
            </a:r>
            <a:r>
              <a:rPr lang="en" sz="1800">
                <a:solidFill>
                  <a:srgbClr val="000000"/>
                </a:solidFill>
              </a:rPr>
              <a:t>inclusion of node’s neighbor’s neighbors(i.e nodes that are 2 edges away from the current node) in the node representation intuitively explains why graphSage performs better other algorithms described above.</a:t>
            </a:r>
            <a:endParaRPr sz="1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648825" y="5501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Problem Statement</a:t>
            </a:r>
            <a:endParaRPr/>
          </a:p>
        </p:txBody>
      </p:sp>
      <p:sp>
        <p:nvSpPr>
          <p:cNvPr id="93" name="Google Shape;93;p14"/>
          <p:cNvSpPr txBox="1"/>
          <p:nvPr>
            <p:ph idx="1" type="body"/>
          </p:nvPr>
        </p:nvSpPr>
        <p:spPr>
          <a:xfrm>
            <a:off x="334575" y="1297400"/>
            <a:ext cx="8221800" cy="30765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SzPts val="1300"/>
              <a:buNone/>
            </a:pPr>
            <a:r>
              <a:t/>
            </a:r>
            <a:endParaRPr sz="1600">
              <a:solidFill>
                <a:srgbClr val="000000"/>
              </a:solidFill>
            </a:endParaRPr>
          </a:p>
          <a:p>
            <a:pPr indent="-342900" lvl="0" marL="457200" rtl="0" algn="l">
              <a:lnSpc>
                <a:spcPct val="150000"/>
              </a:lnSpc>
              <a:spcBef>
                <a:spcPts val="1600"/>
              </a:spcBef>
              <a:spcAft>
                <a:spcPts val="0"/>
              </a:spcAft>
              <a:buClr>
                <a:srgbClr val="000000"/>
              </a:buClr>
              <a:buSzPts val="1800"/>
              <a:buChar char="●"/>
            </a:pPr>
            <a:r>
              <a:rPr b="1" lang="en" sz="1800">
                <a:solidFill>
                  <a:srgbClr val="000000"/>
                </a:solidFill>
              </a:rPr>
              <a:t>Aim:</a:t>
            </a:r>
            <a:r>
              <a:rPr lang="en" sz="1800">
                <a:solidFill>
                  <a:srgbClr val="000000"/>
                </a:solidFill>
              </a:rPr>
              <a:t>  Build an efficient system for Link prediction and Node classification using CORA citation network dataset.</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We wish to evaluate various models to understand which algorithms are best and appropriate to get the best results for our link prediction and node classification tasks. </a:t>
            </a:r>
            <a:endParaRPr/>
          </a:p>
          <a:p>
            <a:pPr indent="-228600" lvl="0" marL="457200" rtl="0" algn="l">
              <a:lnSpc>
                <a:spcPct val="150000"/>
              </a:lnSpc>
              <a:spcBef>
                <a:spcPts val="0"/>
              </a:spcBef>
              <a:spcAft>
                <a:spcPts val="0"/>
              </a:spcAft>
              <a:buClr>
                <a:srgbClr val="000000"/>
              </a:buClr>
              <a:buSzPts val="1800"/>
              <a:buNone/>
            </a:pPr>
            <a:r>
              <a:t/>
            </a:r>
            <a:endParaRPr sz="18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2"/>
          <p:cNvSpPr txBox="1"/>
          <p:nvPr>
            <p:ph type="title"/>
          </p:nvPr>
        </p:nvSpPr>
        <p:spPr>
          <a:xfrm>
            <a:off x="614200" y="23908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219" name="Google Shape;219;p32"/>
          <p:cNvSpPr txBox="1"/>
          <p:nvPr>
            <p:ph idx="1" type="body"/>
          </p:nvPr>
        </p:nvSpPr>
        <p:spPr>
          <a:xfrm>
            <a:off x="539400" y="2660550"/>
            <a:ext cx="7688700" cy="1757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t/>
            </a:r>
            <a:endParaRPr sz="1400">
              <a:solidFill>
                <a:srgbClr val="000000"/>
              </a:solidFill>
            </a:endParaRPr>
          </a:p>
          <a:p>
            <a:pPr indent="-317500" lvl="0" marL="457200" rtl="0" algn="l">
              <a:spcBef>
                <a:spcPts val="1200"/>
              </a:spcBef>
              <a:spcAft>
                <a:spcPts val="0"/>
              </a:spcAft>
              <a:buClr>
                <a:srgbClr val="000000"/>
              </a:buClr>
              <a:buSzPts val="1400"/>
              <a:buChar char="●"/>
            </a:pPr>
            <a:r>
              <a:rPr lang="en" sz="1400">
                <a:solidFill>
                  <a:srgbClr val="000000"/>
                </a:solidFill>
              </a:rPr>
              <a:t>We propose to create a more advanced ensemble model of GraphSAGE, GCN and other effective models to improve the current results.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We plan to improve feature engineering by creating a robust feature transformation and selection methods to get better node or link embeddings.  </a:t>
            </a:r>
            <a:endParaRPr sz="1400">
              <a:solidFill>
                <a:srgbClr val="000000"/>
              </a:solidFill>
            </a:endParaRPr>
          </a:p>
          <a:p>
            <a:pPr indent="0" lvl="0" marL="0" rtl="0" algn="l">
              <a:spcBef>
                <a:spcPts val="1200"/>
              </a:spcBef>
              <a:spcAft>
                <a:spcPts val="0"/>
              </a:spcAft>
              <a:buNone/>
            </a:pPr>
            <a:r>
              <a:t/>
            </a:r>
            <a:endParaRPr sz="9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220" name="Google Shape;220;p32"/>
          <p:cNvSpPr txBox="1"/>
          <p:nvPr/>
        </p:nvSpPr>
        <p:spPr>
          <a:xfrm>
            <a:off x="614200" y="559450"/>
            <a:ext cx="4621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2"/>
                </a:solidFill>
                <a:latin typeface="Raleway"/>
                <a:ea typeface="Raleway"/>
                <a:cs typeface="Raleway"/>
                <a:sym typeface="Raleway"/>
              </a:rPr>
              <a:t>Conclusion</a:t>
            </a:r>
            <a:endParaRPr>
              <a:latin typeface="Lato"/>
              <a:ea typeface="Lato"/>
              <a:cs typeface="Lato"/>
              <a:sym typeface="Lato"/>
            </a:endParaRPr>
          </a:p>
        </p:txBody>
      </p:sp>
      <p:sp>
        <p:nvSpPr>
          <p:cNvPr id="221" name="Google Shape;221;p32"/>
          <p:cNvSpPr txBox="1"/>
          <p:nvPr/>
        </p:nvSpPr>
        <p:spPr>
          <a:xfrm>
            <a:off x="539400" y="1379150"/>
            <a:ext cx="69408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Compared and evaluated various models for link prediction and node classification tasks.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C</a:t>
            </a:r>
            <a:r>
              <a:rPr lang="en">
                <a:latin typeface="Lato"/>
                <a:ea typeface="Lato"/>
                <a:cs typeface="Lato"/>
                <a:sym typeface="Lato"/>
              </a:rPr>
              <a:t>learly </a:t>
            </a:r>
            <a:r>
              <a:rPr lang="en">
                <a:latin typeface="Lato"/>
                <a:ea typeface="Lato"/>
                <a:cs typeface="Lato"/>
                <a:sym typeface="Lato"/>
              </a:rPr>
              <a:t>GraphSage outperforms GCN, Logistic regression based on popular metrics measured.</a:t>
            </a:r>
            <a:endParaRPr>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txBox="1"/>
          <p:nvPr>
            <p:ph type="title"/>
          </p:nvPr>
        </p:nvSpPr>
        <p:spPr>
          <a:xfrm>
            <a:off x="727650" y="5698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References:</a:t>
            </a:r>
            <a:endParaRPr/>
          </a:p>
        </p:txBody>
      </p:sp>
      <p:sp>
        <p:nvSpPr>
          <p:cNvPr id="227" name="Google Shape;227;p33"/>
          <p:cNvSpPr txBox="1"/>
          <p:nvPr>
            <p:ph idx="1" type="body"/>
          </p:nvPr>
        </p:nvSpPr>
        <p:spPr>
          <a:xfrm>
            <a:off x="660475" y="1527075"/>
            <a:ext cx="7688700" cy="306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000000"/>
                </a:solidFill>
              </a:rPr>
              <a:t>[1]  Belkin et. al. 2006. Manifold Regularization: A Geometric Framework for Learning from Labeled and Unlabeled Examples. JMLR (2006).</a:t>
            </a:r>
            <a:br>
              <a:rPr lang="en" sz="1400">
                <a:solidFill>
                  <a:srgbClr val="000000"/>
                </a:solidFill>
              </a:rPr>
            </a:br>
            <a:r>
              <a:rPr lang="en" sz="1400">
                <a:solidFill>
                  <a:srgbClr val="000000"/>
                </a:solidFill>
              </a:rPr>
              <a:t> 						 							</a:t>
            </a:r>
            <a:br>
              <a:rPr lang="en" sz="1400">
                <a:solidFill>
                  <a:srgbClr val="000000"/>
                </a:solidFill>
              </a:rPr>
            </a:br>
            <a:r>
              <a:rPr lang="en" sz="1400">
                <a:solidFill>
                  <a:srgbClr val="000000"/>
                </a:solidFill>
              </a:rPr>
              <a:t>[2]  Mikolov et. al. 2013. Distributed Representations of Words and Phrases and their Compositionality. arvix (2013).</a:t>
            </a:r>
            <a:br>
              <a:rPr lang="en" sz="1400">
                <a:solidFill>
                  <a:srgbClr val="000000"/>
                </a:solidFill>
              </a:rPr>
            </a:br>
            <a:r>
              <a:rPr lang="en" sz="1400">
                <a:solidFill>
                  <a:srgbClr val="000000"/>
                </a:solidFill>
              </a:rPr>
              <a:t> 					 							</a:t>
            </a:r>
            <a:br>
              <a:rPr lang="en" sz="1400">
                <a:solidFill>
                  <a:srgbClr val="000000"/>
                </a:solidFill>
              </a:rPr>
            </a:br>
            <a:r>
              <a:rPr lang="en" sz="1400">
                <a:solidFill>
                  <a:srgbClr val="000000"/>
                </a:solidFill>
              </a:rPr>
              <a:t>[3]  Perozzi et al. 2014. DeepWalk: Online Learning of Social Representations. arxiv (2014).</a:t>
            </a:r>
            <a:br>
              <a:rPr lang="en" sz="1400">
                <a:solidFill>
                  <a:srgbClr val="000000"/>
                </a:solidFill>
              </a:rPr>
            </a:br>
            <a:r>
              <a:rPr lang="en" sz="1400">
                <a:solidFill>
                  <a:srgbClr val="000000"/>
                </a:solidFill>
              </a:rPr>
              <a:t> 								 							</a:t>
            </a:r>
            <a:br>
              <a:rPr lang="en" sz="1400">
                <a:solidFill>
                  <a:srgbClr val="000000"/>
                </a:solidFill>
              </a:rPr>
            </a:br>
            <a:r>
              <a:rPr lang="en" sz="1400">
                <a:solidFill>
                  <a:srgbClr val="000000"/>
                </a:solidFill>
              </a:rPr>
              <a:t>[4]  Tang et al. 2015. LINE: Large-scale Information Network Embedding. arxiv (2015).</a:t>
            </a:r>
            <a:br>
              <a:rPr lang="en" sz="1400">
                <a:solidFill>
                  <a:srgbClr val="000000"/>
                </a:solidFill>
              </a:rPr>
            </a:br>
            <a:r>
              <a:rPr lang="en" sz="1400">
                <a:solidFill>
                  <a:srgbClr val="000000"/>
                </a:solidFill>
              </a:rPr>
              <a:t> 								 							</a:t>
            </a:r>
            <a:br>
              <a:rPr lang="en" sz="1400">
                <a:solidFill>
                  <a:srgbClr val="000000"/>
                </a:solidFill>
              </a:rPr>
            </a:br>
            <a:r>
              <a:rPr lang="en" sz="1400">
                <a:solidFill>
                  <a:srgbClr val="000000"/>
                </a:solidFill>
              </a:rPr>
              <a:t>[5]  Thomas N. Kipf et al. 2017. Semi-supervised classification with graph neural networks. ICLR (2017).</a:t>
            </a:r>
            <a:br>
              <a:rPr lang="en" sz="1400">
                <a:solidFill>
                  <a:srgbClr val="000000"/>
                </a:solidFill>
              </a:rPr>
            </a:br>
            <a:r>
              <a:rPr lang="en" sz="1400">
                <a:solidFill>
                  <a:srgbClr val="000000"/>
                </a:solidFill>
              </a:rPr>
              <a:t> 						</a:t>
            </a:r>
            <a:endParaRPr sz="1400">
              <a:solidFill>
                <a:srgbClr val="000000"/>
              </a:solidFill>
            </a:endParaRPr>
          </a:p>
          <a:p>
            <a:pPr indent="-228600" lvl="0" marL="457200" rtl="0" algn="l">
              <a:spcBef>
                <a:spcPts val="1200"/>
              </a:spcBef>
              <a:spcAft>
                <a:spcPts val="0"/>
              </a:spcAft>
              <a:buClr>
                <a:srgbClr val="000000"/>
              </a:buClr>
              <a:buSzPts val="1100"/>
              <a:buFont typeface="Arial"/>
              <a:buNone/>
            </a:pPr>
            <a:r>
              <a:rPr lang="en" sz="1400">
                <a:solidFill>
                  <a:srgbClr val="000000"/>
                </a:solidFill>
              </a:rPr>
              <a:t>						 							</a:t>
            </a:r>
            <a:br>
              <a:rPr lang="en" sz="1400">
                <a:solidFill>
                  <a:srgbClr val="000000"/>
                </a:solidFill>
              </a:rPr>
            </a:br>
            <a:endParaRPr sz="140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4"/>
          <p:cNvSpPr txBox="1"/>
          <p:nvPr>
            <p:ph type="title"/>
          </p:nvPr>
        </p:nvSpPr>
        <p:spPr>
          <a:xfrm>
            <a:off x="3172325" y="2002200"/>
            <a:ext cx="2038500" cy="1729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a:t>Thank You!</a:t>
            </a:r>
            <a:endParaRPr/>
          </a:p>
          <a:p>
            <a:pPr indent="0" lvl="0" marL="0" rtl="0" algn="ctr">
              <a:lnSpc>
                <a:spcPct val="100000"/>
              </a:lnSpc>
              <a:spcBef>
                <a:spcPts val="0"/>
              </a:spcBef>
              <a:spcAft>
                <a:spcPts val="0"/>
              </a:spcAft>
              <a:buSzPts val="2600"/>
              <a:buNone/>
            </a:pPr>
            <a:r>
              <a:t/>
            </a:r>
            <a:endParaRPr/>
          </a:p>
          <a:p>
            <a:pPr indent="0" lvl="0" marL="0" rtl="0" algn="ctr">
              <a:lnSpc>
                <a:spcPct val="100000"/>
              </a:lnSpc>
              <a:spcBef>
                <a:spcPts val="0"/>
              </a:spcBef>
              <a:spcAft>
                <a:spcPts val="0"/>
              </a:spcAft>
              <a:buSzPts val="26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601350" y="589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 Prediction and Node Classification</a:t>
            </a:r>
            <a:endParaRPr/>
          </a:p>
        </p:txBody>
      </p:sp>
      <p:sp>
        <p:nvSpPr>
          <p:cNvPr id="99" name="Google Shape;99;p15"/>
          <p:cNvSpPr txBox="1"/>
          <p:nvPr>
            <p:ph idx="1" type="body"/>
          </p:nvPr>
        </p:nvSpPr>
        <p:spPr>
          <a:xfrm>
            <a:off x="461000" y="151882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342900" lvl="0" marL="457200" rtl="0" algn="l">
              <a:spcBef>
                <a:spcPts val="1200"/>
              </a:spcBef>
              <a:spcAft>
                <a:spcPts val="0"/>
              </a:spcAft>
              <a:buClr>
                <a:srgbClr val="000000"/>
              </a:buClr>
              <a:buSzPts val="1800"/>
              <a:buChar char="●"/>
            </a:pPr>
            <a:r>
              <a:rPr lang="en" sz="1800">
                <a:solidFill>
                  <a:srgbClr val="000000"/>
                </a:solidFill>
              </a:rPr>
              <a:t>Link prediction is the problem of predicting the future connections among the graph entities </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Char char="●"/>
            </a:pPr>
            <a:r>
              <a:rPr lang="en" sz="1800">
                <a:solidFill>
                  <a:srgbClr val="000000"/>
                </a:solidFill>
              </a:rPr>
              <a:t>Node classification is the problem of classifying the entities into classes for better understanding. </a:t>
            </a:r>
            <a:endParaRPr sz="1800">
              <a:solidFill>
                <a:srgbClr val="000000"/>
              </a:solidFill>
            </a:endParaRPr>
          </a:p>
          <a:p>
            <a:pPr indent="0" lvl="0" marL="0" rtl="0" algn="l">
              <a:spcBef>
                <a:spcPts val="1200"/>
              </a:spcBef>
              <a:spcAft>
                <a:spcPts val="0"/>
              </a:spcAft>
              <a:buNone/>
            </a:pPr>
            <a:r>
              <a:t/>
            </a:r>
            <a:endParaRPr sz="1800">
              <a:solidFill>
                <a:srgbClr val="000000"/>
              </a:solidFill>
            </a:endParaRPr>
          </a:p>
          <a:p>
            <a:pPr indent="0" lvl="0" marL="45720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585250" y="6136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DataSet</a:t>
            </a:r>
            <a:endParaRPr/>
          </a:p>
        </p:txBody>
      </p:sp>
      <p:sp>
        <p:nvSpPr>
          <p:cNvPr id="105" name="Google Shape;105;p16"/>
          <p:cNvSpPr txBox="1"/>
          <p:nvPr>
            <p:ph idx="1" type="body"/>
          </p:nvPr>
        </p:nvSpPr>
        <p:spPr>
          <a:xfrm>
            <a:off x="328500" y="1522225"/>
            <a:ext cx="8487000" cy="3177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sz="1800">
                <a:solidFill>
                  <a:srgbClr val="000000"/>
                </a:solidFill>
              </a:rPr>
              <a:t>CORA citation network dataset</a:t>
            </a:r>
            <a:endParaRPr/>
          </a:p>
          <a:p>
            <a:pPr indent="-342900" lvl="1" marL="914400" rtl="0" algn="l">
              <a:lnSpc>
                <a:spcPct val="115000"/>
              </a:lnSpc>
              <a:spcBef>
                <a:spcPts val="0"/>
              </a:spcBef>
              <a:spcAft>
                <a:spcPts val="0"/>
              </a:spcAft>
              <a:buClr>
                <a:srgbClr val="000000"/>
              </a:buClr>
              <a:buSzPts val="1800"/>
              <a:buChar char="○"/>
            </a:pPr>
            <a:r>
              <a:rPr lang="en" sz="1800">
                <a:solidFill>
                  <a:srgbClr val="000000"/>
                </a:solidFill>
              </a:rPr>
              <a:t>Scientific publications/nodes: 2708</a:t>
            </a:r>
            <a:endParaRPr sz="1800">
              <a:solidFill>
                <a:srgbClr val="000000"/>
              </a:solidFill>
            </a:endParaRPr>
          </a:p>
          <a:p>
            <a:pPr indent="-342900" lvl="1" marL="914400" rtl="0" algn="l">
              <a:lnSpc>
                <a:spcPct val="115000"/>
              </a:lnSpc>
              <a:spcBef>
                <a:spcPts val="0"/>
              </a:spcBef>
              <a:spcAft>
                <a:spcPts val="0"/>
              </a:spcAft>
              <a:buClr>
                <a:srgbClr val="000000"/>
              </a:buClr>
              <a:buSzPts val="1800"/>
              <a:buChar char="○"/>
            </a:pPr>
            <a:r>
              <a:rPr lang="en" sz="1800">
                <a:solidFill>
                  <a:srgbClr val="000000"/>
                </a:solidFill>
              </a:rPr>
              <a:t>Citations/Links/Edges : </a:t>
            </a:r>
            <a:r>
              <a:rPr lang="en" sz="1800">
                <a:solidFill>
                  <a:srgbClr val="000000"/>
                </a:solidFill>
                <a:latin typeface="Calibri"/>
                <a:ea typeface="Calibri"/>
                <a:cs typeface="Calibri"/>
                <a:sym typeface="Calibri"/>
              </a:rPr>
              <a:t>5429</a:t>
            </a:r>
            <a:endParaRPr sz="1800">
              <a:solidFill>
                <a:srgbClr val="000000"/>
              </a:solidFill>
            </a:endParaRPr>
          </a:p>
          <a:p>
            <a:pPr indent="-342900" lvl="1" marL="914400" rtl="0" algn="l">
              <a:lnSpc>
                <a:spcPct val="115000"/>
              </a:lnSpc>
              <a:spcBef>
                <a:spcPts val="0"/>
              </a:spcBef>
              <a:spcAft>
                <a:spcPts val="0"/>
              </a:spcAft>
              <a:buClr>
                <a:srgbClr val="000000"/>
              </a:buClr>
              <a:buSzPts val="1800"/>
              <a:buChar char="○"/>
            </a:pPr>
            <a:r>
              <a:rPr lang="en" sz="1800">
                <a:solidFill>
                  <a:srgbClr val="000000"/>
                </a:solidFill>
              </a:rPr>
              <a:t>Classes: 7</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Split the dataset into 80% training and 20% testing.</a:t>
            </a:r>
            <a:endParaRPr sz="1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617300" y="5495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Data Analysis</a:t>
            </a:r>
            <a:endParaRPr/>
          </a:p>
        </p:txBody>
      </p:sp>
      <p:sp>
        <p:nvSpPr>
          <p:cNvPr id="111" name="Google Shape;111;p17"/>
          <p:cNvSpPr txBox="1"/>
          <p:nvPr/>
        </p:nvSpPr>
        <p:spPr>
          <a:xfrm>
            <a:off x="304450" y="1399175"/>
            <a:ext cx="2306100" cy="43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Lato"/>
              <a:ea typeface="Lato"/>
              <a:cs typeface="Lato"/>
              <a:sym typeface="Lato"/>
            </a:endParaRPr>
          </a:p>
        </p:txBody>
      </p:sp>
      <p:sp>
        <p:nvSpPr>
          <p:cNvPr id="112" name="Google Shape;112;p17"/>
          <p:cNvSpPr txBox="1"/>
          <p:nvPr/>
        </p:nvSpPr>
        <p:spPr>
          <a:xfrm>
            <a:off x="4572000" y="1399175"/>
            <a:ext cx="3009300" cy="43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Lato"/>
                <a:ea typeface="Lato"/>
                <a:cs typeface="Lato"/>
                <a:sym typeface="Lato"/>
              </a:rPr>
              <a:t>                                           </a:t>
            </a:r>
            <a:endParaRPr b="0" i="0" sz="1800" u="none" cap="none" strike="noStrike">
              <a:solidFill>
                <a:srgbClr val="000000"/>
              </a:solidFill>
              <a:latin typeface="Lato"/>
              <a:ea typeface="Lato"/>
              <a:cs typeface="Lato"/>
              <a:sym typeface="Lato"/>
            </a:endParaRPr>
          </a:p>
        </p:txBody>
      </p:sp>
      <p:sp>
        <p:nvSpPr>
          <p:cNvPr id="113" name="Google Shape;113;p17"/>
          <p:cNvSpPr txBox="1"/>
          <p:nvPr/>
        </p:nvSpPr>
        <p:spPr>
          <a:xfrm>
            <a:off x="178200" y="1349350"/>
            <a:ext cx="46218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Lato"/>
              <a:buChar char="●"/>
            </a:pPr>
            <a:r>
              <a:rPr lang="en" sz="1800">
                <a:latin typeface="Lato"/>
                <a:ea typeface="Lato"/>
                <a:cs typeface="Lato"/>
                <a:sym typeface="Lato"/>
              </a:rPr>
              <a:t>The graph is not connected</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3563 cliques are present in the dataset</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Maximum clique size is 5</a:t>
            </a:r>
            <a:endParaRPr sz="1800">
              <a:latin typeface="Lato"/>
              <a:ea typeface="Lato"/>
              <a:cs typeface="Lato"/>
              <a:sym typeface="Lato"/>
            </a:endParaRPr>
          </a:p>
        </p:txBody>
      </p:sp>
      <p:pic>
        <p:nvPicPr>
          <p:cNvPr id="114" name="Google Shape;114;p17"/>
          <p:cNvPicPr preferRelativeResize="0"/>
          <p:nvPr/>
        </p:nvPicPr>
        <p:blipFill>
          <a:blip r:embed="rId3">
            <a:alphaModFix/>
          </a:blip>
          <a:stretch>
            <a:fillRect/>
          </a:stretch>
        </p:blipFill>
        <p:spPr>
          <a:xfrm>
            <a:off x="1333350" y="2294025"/>
            <a:ext cx="6733501" cy="27783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617300" y="5495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Visualisation of CORA </a:t>
            </a:r>
            <a:endParaRPr/>
          </a:p>
        </p:txBody>
      </p:sp>
      <p:sp>
        <p:nvSpPr>
          <p:cNvPr id="120" name="Google Shape;120;p18"/>
          <p:cNvSpPr txBox="1"/>
          <p:nvPr/>
        </p:nvSpPr>
        <p:spPr>
          <a:xfrm>
            <a:off x="304450" y="1399175"/>
            <a:ext cx="2306100" cy="43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Lato"/>
              <a:ea typeface="Lato"/>
              <a:cs typeface="Lato"/>
              <a:sym typeface="Lato"/>
            </a:endParaRPr>
          </a:p>
        </p:txBody>
      </p:sp>
      <p:sp>
        <p:nvSpPr>
          <p:cNvPr id="121" name="Google Shape;121;p18"/>
          <p:cNvSpPr txBox="1"/>
          <p:nvPr/>
        </p:nvSpPr>
        <p:spPr>
          <a:xfrm>
            <a:off x="4572000" y="1399175"/>
            <a:ext cx="3009300" cy="43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Lato"/>
                <a:ea typeface="Lato"/>
                <a:cs typeface="Lato"/>
                <a:sym typeface="Lato"/>
              </a:rPr>
              <a:t>                                           </a:t>
            </a:r>
            <a:endParaRPr b="0" i="0" sz="1800" u="none" cap="none" strike="noStrike">
              <a:solidFill>
                <a:srgbClr val="000000"/>
              </a:solidFill>
              <a:latin typeface="Lato"/>
              <a:ea typeface="Lato"/>
              <a:cs typeface="Lato"/>
              <a:sym typeface="Lato"/>
            </a:endParaRPr>
          </a:p>
        </p:txBody>
      </p:sp>
      <p:pic>
        <p:nvPicPr>
          <p:cNvPr id="122" name="Google Shape;122;p18"/>
          <p:cNvPicPr preferRelativeResize="0"/>
          <p:nvPr/>
        </p:nvPicPr>
        <p:blipFill>
          <a:blip r:embed="rId3">
            <a:alphaModFix/>
          </a:blip>
          <a:stretch>
            <a:fillRect/>
          </a:stretch>
        </p:blipFill>
        <p:spPr>
          <a:xfrm>
            <a:off x="1581275" y="1260975"/>
            <a:ext cx="5160875" cy="3772800"/>
          </a:xfrm>
          <a:prstGeom prst="rect">
            <a:avLst/>
          </a:prstGeom>
          <a:noFill/>
          <a:ln>
            <a:noFill/>
          </a:ln>
        </p:spPr>
      </p:pic>
      <p:pic>
        <p:nvPicPr>
          <p:cNvPr id="123" name="Google Shape;123;p18"/>
          <p:cNvPicPr preferRelativeResize="0"/>
          <p:nvPr/>
        </p:nvPicPr>
        <p:blipFill rotWithShape="1">
          <a:blip r:embed="rId4">
            <a:alphaModFix/>
          </a:blip>
          <a:srcRect b="31072" l="72877" r="0" t="0"/>
          <a:stretch/>
        </p:blipFill>
        <p:spPr>
          <a:xfrm>
            <a:off x="6663950" y="549527"/>
            <a:ext cx="2480050" cy="30692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680175" y="5599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Models</a:t>
            </a:r>
            <a:endParaRPr/>
          </a:p>
        </p:txBody>
      </p:sp>
      <p:sp>
        <p:nvSpPr>
          <p:cNvPr id="129" name="Google Shape;129;p1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AutoNum type="arabicPeriod"/>
            </a:pPr>
            <a:r>
              <a:rPr lang="en" sz="1800">
                <a:solidFill>
                  <a:srgbClr val="000000"/>
                </a:solidFill>
              </a:rPr>
              <a:t>Logistic Regression</a:t>
            </a:r>
            <a:endParaRPr sz="1800">
              <a:solidFill>
                <a:srgbClr val="000000"/>
              </a:solidFill>
            </a:endParaRPr>
          </a:p>
          <a:p>
            <a:pPr indent="-342900" lvl="0" marL="457200" rtl="0" algn="l">
              <a:lnSpc>
                <a:spcPct val="115000"/>
              </a:lnSpc>
              <a:spcBef>
                <a:spcPts val="0"/>
              </a:spcBef>
              <a:spcAft>
                <a:spcPts val="0"/>
              </a:spcAft>
              <a:buClr>
                <a:srgbClr val="000000"/>
              </a:buClr>
              <a:buSzPts val="1800"/>
              <a:buAutoNum type="arabicPeriod"/>
            </a:pPr>
            <a:r>
              <a:rPr lang="en" sz="1800">
                <a:solidFill>
                  <a:srgbClr val="000000"/>
                </a:solidFill>
              </a:rPr>
              <a:t>Graph Convolutional Network (GCN)</a:t>
            </a:r>
            <a:endParaRPr sz="1800">
              <a:solidFill>
                <a:srgbClr val="000000"/>
              </a:solidFill>
            </a:endParaRPr>
          </a:p>
          <a:p>
            <a:pPr indent="-342900" lvl="0" marL="457200" rtl="0" algn="l">
              <a:lnSpc>
                <a:spcPct val="115000"/>
              </a:lnSpc>
              <a:spcBef>
                <a:spcPts val="0"/>
              </a:spcBef>
              <a:spcAft>
                <a:spcPts val="0"/>
              </a:spcAft>
              <a:buClr>
                <a:srgbClr val="000000"/>
              </a:buClr>
              <a:buSzPts val="1800"/>
              <a:buAutoNum type="arabicPeriod"/>
            </a:pPr>
            <a:r>
              <a:rPr lang="en" sz="1800">
                <a:solidFill>
                  <a:srgbClr val="000000"/>
                </a:solidFill>
              </a:rPr>
              <a:t>GraphSAGE</a:t>
            </a:r>
            <a:endParaRPr sz="1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651650" y="5579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00"/>
                </a:solidFill>
              </a:rPr>
              <a:t>Logistic Regression</a:t>
            </a:r>
            <a:endParaRPr/>
          </a:p>
        </p:txBody>
      </p:sp>
      <p:sp>
        <p:nvSpPr>
          <p:cNvPr id="135" name="Google Shape;135;p20"/>
          <p:cNvSpPr txBox="1"/>
          <p:nvPr>
            <p:ph idx="1" type="body"/>
          </p:nvPr>
        </p:nvSpPr>
        <p:spPr>
          <a:xfrm>
            <a:off x="561900" y="1564650"/>
            <a:ext cx="7183500" cy="1380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Feed embeddings that are generated using the Node2Vec algorithm to a simple logistic regression model to predict links and classify nodes.</a:t>
            </a:r>
            <a:endParaRPr sz="1400">
              <a:solidFill>
                <a:srgbClr val="000000"/>
              </a:solidFill>
            </a:endParaRPr>
          </a:p>
          <a:p>
            <a:pPr indent="-317500" lvl="0" marL="457200" rtl="0" algn="l">
              <a:spcBef>
                <a:spcPts val="0"/>
              </a:spcBef>
              <a:spcAft>
                <a:spcPts val="0"/>
              </a:spcAft>
              <a:buClr>
                <a:srgbClr val="212121"/>
              </a:buClr>
              <a:buSzPts val="1400"/>
              <a:buChar char="●"/>
            </a:pPr>
            <a:r>
              <a:rPr lang="en" sz="1400">
                <a:solidFill>
                  <a:srgbClr val="212121"/>
                </a:solidFill>
                <a:highlight>
                  <a:srgbClr val="FCFCFC"/>
                </a:highlight>
              </a:rPr>
              <a:t>Nodes that are close together in the graph remain close together in the embedding space because of the way that embeddings are learned. To get our context pairs and use them for training the model, Node2Vec first performs random walks over the graph.</a:t>
            </a:r>
            <a:endParaRPr sz="1400">
              <a:solidFill>
                <a:srgbClr val="212121"/>
              </a:solidFill>
              <a:highlight>
                <a:srgbClr val="FCFCFC"/>
              </a:highlight>
            </a:endParaRPr>
          </a:p>
          <a:p>
            <a:pPr indent="-317500" lvl="0" marL="457200" rtl="0" algn="l">
              <a:spcBef>
                <a:spcPts val="0"/>
              </a:spcBef>
              <a:spcAft>
                <a:spcPts val="0"/>
              </a:spcAft>
              <a:buClr>
                <a:srgbClr val="212121"/>
              </a:buClr>
              <a:buSzPts val="1400"/>
              <a:buChar char="●"/>
            </a:pPr>
            <a:r>
              <a:rPr lang="en" sz="1400">
                <a:solidFill>
                  <a:srgbClr val="212121"/>
                </a:solidFill>
                <a:highlight>
                  <a:srgbClr val="FCFCFC"/>
                </a:highlight>
              </a:rPr>
              <a:t>By using a binary operator on the embeddings of the source and target nodes of each sampled edge, we determine link/edge embeddings for the positive and negative edge samples.</a:t>
            </a:r>
            <a:endParaRPr sz="1400">
              <a:solidFill>
                <a:srgbClr val="212121"/>
              </a:solidFill>
              <a:highlight>
                <a:srgbClr val="FCFCFC"/>
              </a:highlight>
            </a:endParaRPr>
          </a:p>
          <a:p>
            <a:pPr indent="-317500" lvl="0" marL="457200" rtl="0" algn="l">
              <a:spcBef>
                <a:spcPts val="0"/>
              </a:spcBef>
              <a:spcAft>
                <a:spcPts val="0"/>
              </a:spcAft>
              <a:buClr>
                <a:srgbClr val="212121"/>
              </a:buClr>
              <a:buSzPts val="1400"/>
              <a:buChar char="●"/>
            </a:pPr>
            <a:r>
              <a:rPr lang="en" sz="1400">
                <a:solidFill>
                  <a:srgbClr val="212121"/>
                </a:solidFill>
                <a:highlight>
                  <a:srgbClr val="FCFCFC"/>
                </a:highlight>
              </a:rPr>
              <a:t>We train the logistic regression classifier using the embeddings of the positive and negative samples to predict a binary value indicating whether or not an edge should exist between two nodes.</a:t>
            </a:r>
            <a:endParaRPr sz="1400">
              <a:solidFill>
                <a:srgbClr val="212121"/>
              </a:solidFill>
              <a:highlight>
                <a:srgbClr val="FCFCFC"/>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nvSpPr>
        <p:spPr>
          <a:xfrm>
            <a:off x="644275" y="590775"/>
            <a:ext cx="6799500" cy="43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lang="en" sz="2600">
                <a:latin typeface="Raleway"/>
                <a:ea typeface="Raleway"/>
                <a:cs typeface="Raleway"/>
                <a:sym typeface="Raleway"/>
              </a:rPr>
              <a:t>Evaluation Metrics (LR)</a:t>
            </a:r>
            <a:endParaRPr b="1" i="0" sz="2600" u="none" cap="none" strike="noStrike">
              <a:solidFill>
                <a:srgbClr val="000000"/>
              </a:solidFill>
              <a:latin typeface="Raleway"/>
              <a:ea typeface="Raleway"/>
              <a:cs typeface="Raleway"/>
              <a:sym typeface="Raleway"/>
            </a:endParaRPr>
          </a:p>
        </p:txBody>
      </p:sp>
      <p:sp>
        <p:nvSpPr>
          <p:cNvPr id="141" name="Google Shape;141;p21"/>
          <p:cNvSpPr txBox="1"/>
          <p:nvPr/>
        </p:nvSpPr>
        <p:spPr>
          <a:xfrm>
            <a:off x="838625" y="1357750"/>
            <a:ext cx="7795200" cy="117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Link Prediction</a:t>
            </a:r>
            <a:endParaRPr b="1" sz="1200">
              <a:solidFill>
                <a:srgbClr val="404040"/>
              </a:solidFill>
              <a:highlight>
                <a:srgbClr val="FCFCFC"/>
              </a:highlight>
              <a:latin typeface="Lato"/>
              <a:ea typeface="Lato"/>
              <a:cs typeface="Lato"/>
              <a:sym typeface="Lato"/>
            </a:endParaRPr>
          </a:p>
          <a:p>
            <a:pPr indent="-317500" lvl="0" marL="457200" rtl="0" algn="l">
              <a:lnSpc>
                <a:spcPct val="115000"/>
              </a:lnSpc>
              <a:spcBef>
                <a:spcPts val="1200"/>
              </a:spcBef>
              <a:spcAft>
                <a:spcPts val="0"/>
              </a:spcAft>
              <a:buSzPts val="1400"/>
              <a:buFont typeface="Lato"/>
              <a:buChar char="●"/>
            </a:pPr>
            <a:r>
              <a:rPr lang="en">
                <a:latin typeface="Lato"/>
                <a:ea typeface="Lato"/>
                <a:cs typeface="Lato"/>
                <a:sym typeface="Lato"/>
              </a:rPr>
              <a:t>The results obtained for this model: </a:t>
            </a:r>
            <a:endParaRPr>
              <a:latin typeface="Lato"/>
              <a:ea typeface="Lato"/>
              <a:cs typeface="Lato"/>
              <a:sym typeface="Lato"/>
            </a:endParaRPr>
          </a:p>
          <a:p>
            <a:pPr indent="0" lvl="0" marL="457200" rtl="0" algn="l">
              <a:spcBef>
                <a:spcPts val="1200"/>
              </a:spcBef>
              <a:spcAft>
                <a:spcPts val="0"/>
              </a:spcAft>
              <a:buNone/>
            </a:pPr>
            <a:r>
              <a:t/>
            </a:r>
            <a:endParaRPr>
              <a:latin typeface="Lato"/>
              <a:ea typeface="Lato"/>
              <a:cs typeface="Lato"/>
              <a:sym typeface="Lato"/>
            </a:endParaRPr>
          </a:p>
        </p:txBody>
      </p:sp>
      <p:graphicFrame>
        <p:nvGraphicFramePr>
          <p:cNvPr id="142" name="Google Shape;142;p21"/>
          <p:cNvGraphicFramePr/>
          <p:nvPr/>
        </p:nvGraphicFramePr>
        <p:xfrm>
          <a:off x="1440800" y="2340350"/>
          <a:ext cx="3000000" cy="3000000"/>
        </p:xfrm>
        <a:graphic>
          <a:graphicData uri="http://schemas.openxmlformats.org/drawingml/2006/table">
            <a:tbl>
              <a:tblPr>
                <a:noFill/>
                <a:tableStyleId>{AC9573B5-2EAB-43F3-BF31-916307694CA1}</a:tableStyleId>
              </a:tblPr>
              <a:tblGrid>
                <a:gridCol w="1284075"/>
                <a:gridCol w="1185350"/>
              </a:tblGrid>
              <a:tr h="349200">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Lato"/>
                          <a:ea typeface="Lato"/>
                          <a:cs typeface="Lato"/>
                          <a:sym typeface="Lato"/>
                        </a:rPr>
                        <a:t>Metric</a:t>
                      </a:r>
                      <a:endParaRPr b="1"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c>
                  <a:txBody>
                    <a:bodyPr/>
                    <a:lstStyle/>
                    <a:p>
                      <a:pPr indent="0" lvl="0" marL="0" marR="0" rtl="0" algn="ctr">
                        <a:lnSpc>
                          <a:spcPct val="115000"/>
                        </a:lnSpc>
                        <a:spcBef>
                          <a:spcPts val="0"/>
                        </a:spcBef>
                        <a:spcAft>
                          <a:spcPts val="0"/>
                        </a:spcAft>
                        <a:buClr>
                          <a:srgbClr val="000000"/>
                        </a:buClr>
                        <a:buSzPts val="1600"/>
                        <a:buFont typeface="Arial"/>
                        <a:buNone/>
                      </a:pPr>
                      <a:r>
                        <a:rPr b="1" lang="en" sz="1600">
                          <a:latin typeface="Lato"/>
                          <a:ea typeface="Lato"/>
                          <a:cs typeface="Lato"/>
                          <a:sym typeface="Lato"/>
                        </a:rPr>
                        <a:t>Score</a:t>
                      </a:r>
                      <a:endParaRPr b="1"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r>
              <a:tr h="291025">
                <a:tc>
                  <a:txBody>
                    <a:bodyPr/>
                    <a:lstStyle/>
                    <a:p>
                      <a:pPr indent="0" lvl="0" marL="0" marR="0" rtl="0" algn="ctr">
                        <a:lnSpc>
                          <a:spcPct val="115000"/>
                        </a:lnSpc>
                        <a:spcBef>
                          <a:spcPts val="0"/>
                        </a:spcBef>
                        <a:spcAft>
                          <a:spcPts val="0"/>
                        </a:spcAft>
                        <a:buClr>
                          <a:srgbClr val="000000"/>
                        </a:buClr>
                        <a:buSzPts val="1600"/>
                        <a:buFont typeface="Arial"/>
                        <a:buNone/>
                      </a:pPr>
                      <a:r>
                        <a:rPr b="1" lang="en" sz="1600">
                          <a:latin typeface="Lato"/>
                          <a:ea typeface="Lato"/>
                          <a:cs typeface="Lato"/>
                          <a:sym typeface="Lato"/>
                        </a:rPr>
                        <a:t>Accuracy</a:t>
                      </a:r>
                      <a:endParaRPr b="1"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600"/>
                        <a:buFont typeface="Arial"/>
                        <a:buNone/>
                      </a:pPr>
                      <a:r>
                        <a:rPr lang="en" sz="1600">
                          <a:latin typeface="Lato"/>
                          <a:ea typeface="Lato"/>
                          <a:cs typeface="Lato"/>
                          <a:sym typeface="Lato"/>
                        </a:rPr>
                        <a:t>0.594</a:t>
                      </a:r>
                      <a:endParaRPr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91025">
                <a:tc>
                  <a:txBody>
                    <a:bodyPr/>
                    <a:lstStyle/>
                    <a:p>
                      <a:pPr indent="0" lvl="0" marL="0" marR="0" rtl="0" algn="ctr">
                        <a:lnSpc>
                          <a:spcPct val="115000"/>
                        </a:lnSpc>
                        <a:spcBef>
                          <a:spcPts val="0"/>
                        </a:spcBef>
                        <a:spcAft>
                          <a:spcPts val="0"/>
                        </a:spcAft>
                        <a:buClr>
                          <a:srgbClr val="000000"/>
                        </a:buClr>
                        <a:buSzPts val="1600"/>
                        <a:buFont typeface="Arial"/>
                        <a:buNone/>
                      </a:pPr>
                      <a:r>
                        <a:rPr b="1" lang="en" sz="1600">
                          <a:latin typeface="Lato"/>
                          <a:ea typeface="Lato"/>
                          <a:cs typeface="Lato"/>
                          <a:sym typeface="Lato"/>
                        </a:rPr>
                        <a:t>F_Score</a:t>
                      </a:r>
                      <a:endParaRPr b="1"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600"/>
                        <a:buFont typeface="Arial"/>
                        <a:buNone/>
                      </a:pPr>
                      <a:r>
                        <a:rPr lang="en" sz="1600">
                          <a:latin typeface="Lato"/>
                          <a:ea typeface="Lato"/>
                          <a:cs typeface="Lato"/>
                          <a:sym typeface="Lato"/>
                        </a:rPr>
                        <a:t>0.688</a:t>
                      </a:r>
                      <a:endParaRPr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91025">
                <a:tc>
                  <a:txBody>
                    <a:bodyPr/>
                    <a:lstStyle/>
                    <a:p>
                      <a:pPr indent="0" lvl="0" marL="0" rtl="0" algn="ctr">
                        <a:lnSpc>
                          <a:spcPct val="115000"/>
                        </a:lnSpc>
                        <a:spcBef>
                          <a:spcPts val="0"/>
                        </a:spcBef>
                        <a:spcAft>
                          <a:spcPts val="0"/>
                        </a:spcAft>
                        <a:buClr>
                          <a:srgbClr val="000000"/>
                        </a:buClr>
                        <a:buSzPts val="1600"/>
                        <a:buFont typeface="Arial"/>
                        <a:buNone/>
                      </a:pPr>
                      <a:r>
                        <a:rPr b="1" lang="en" sz="1600">
                          <a:latin typeface="Lato"/>
                          <a:ea typeface="Lato"/>
                          <a:cs typeface="Lato"/>
                          <a:sym typeface="Lato"/>
                        </a:rPr>
                        <a:t>Precision</a:t>
                      </a:r>
                      <a:endParaRPr b="1"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600"/>
                        <a:buFont typeface="Arial"/>
                        <a:buNone/>
                      </a:pPr>
                      <a:r>
                        <a:rPr lang="en" sz="1600">
                          <a:latin typeface="Lato"/>
                          <a:ea typeface="Lato"/>
                          <a:cs typeface="Lato"/>
                          <a:sym typeface="Lato"/>
                        </a:rPr>
                        <a:t>0.742</a:t>
                      </a:r>
                      <a:endParaRPr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91025">
                <a:tc>
                  <a:txBody>
                    <a:bodyPr/>
                    <a:lstStyle/>
                    <a:p>
                      <a:pPr indent="0" lvl="0" marL="0" rtl="0" algn="ctr">
                        <a:lnSpc>
                          <a:spcPct val="115000"/>
                        </a:lnSpc>
                        <a:spcBef>
                          <a:spcPts val="0"/>
                        </a:spcBef>
                        <a:spcAft>
                          <a:spcPts val="0"/>
                        </a:spcAft>
                        <a:buClr>
                          <a:srgbClr val="000000"/>
                        </a:buClr>
                        <a:buSzPts val="1600"/>
                        <a:buFont typeface="Arial"/>
                        <a:buNone/>
                      </a:pPr>
                      <a:r>
                        <a:rPr b="1" lang="en" sz="1600">
                          <a:latin typeface="Lato"/>
                          <a:ea typeface="Lato"/>
                          <a:cs typeface="Lato"/>
                          <a:sym typeface="Lato"/>
                        </a:rPr>
                        <a:t>Recall</a:t>
                      </a:r>
                      <a:endParaRPr b="1"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600"/>
                        <a:buFont typeface="Arial"/>
                        <a:buNone/>
                      </a:pPr>
                      <a:r>
                        <a:rPr lang="en" sz="1600">
                          <a:latin typeface="Lato"/>
                          <a:ea typeface="Lato"/>
                          <a:cs typeface="Lato"/>
                          <a:sym typeface="Lato"/>
                        </a:rPr>
                        <a:t>0.642</a:t>
                      </a:r>
                      <a:endParaRPr sz="1600" u="none" cap="none" strike="noStrike">
                        <a:latin typeface="Lato"/>
                        <a:ea typeface="Lato"/>
                        <a:cs typeface="Lato"/>
                        <a:sym typeface="La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143" name="Google Shape;143;p21"/>
          <p:cNvSpPr txBox="1"/>
          <p:nvPr/>
        </p:nvSpPr>
        <p:spPr>
          <a:xfrm>
            <a:off x="1811525" y="3941375"/>
            <a:ext cx="192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