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BE79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7824237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61241" y="0"/>
            <a:ext cx="1006951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2200605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743075" y="200024"/>
            <a:ext cx="8972550" cy="6524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0532933" name=""/>
          <p:cNvSpPr txBox="1"/>
          <p:nvPr/>
        </p:nvSpPr>
        <p:spPr bwMode="auto">
          <a:xfrm rot="0" flipH="0" flipV="0">
            <a:off x="3116369" y="1680340"/>
            <a:ext cx="3193110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 b="1">
                <a:solidFill>
                  <a:srgbClr val="374151"/>
                </a:solidFill>
              </a:rPr>
              <a:t>Objectivos do website:</a:t>
            </a:r>
            <a:endParaRPr sz="1800" b="1">
              <a:solidFill>
                <a:srgbClr val="374151"/>
              </a:solidFill>
            </a:endParaRPr>
          </a:p>
        </p:txBody>
      </p:sp>
      <p:sp>
        <p:nvSpPr>
          <p:cNvPr id="257193773" name=""/>
          <p:cNvSpPr txBox="1"/>
          <p:nvPr/>
        </p:nvSpPr>
        <p:spPr bwMode="auto">
          <a:xfrm rot="0" flipH="0" flipV="0">
            <a:off x="3116368" y="2188956"/>
            <a:ext cx="5891784" cy="3048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–"/>
              <a:defRPr/>
            </a:pPr>
            <a:r>
              <a:rPr sz="1400" b="0">
                <a:solidFill>
                  <a:srgbClr val="374151"/>
                </a:solidFill>
              </a:rPr>
              <a:t>Representar a imagem de um stand de venda de automóveis de luxo</a:t>
            </a:r>
            <a:endParaRPr sz="1400" b="0">
              <a:solidFill>
                <a:srgbClr val="374151"/>
              </a:solidFill>
            </a:endParaRPr>
          </a:p>
        </p:txBody>
      </p:sp>
      <p:sp>
        <p:nvSpPr>
          <p:cNvPr id="139749039" name=""/>
          <p:cNvSpPr/>
          <p:nvPr/>
        </p:nvSpPr>
        <p:spPr bwMode="auto">
          <a:xfrm flipH="0" flipV="0">
            <a:off x="946" y="-9247"/>
            <a:ext cx="2284150" cy="6880194"/>
          </a:xfrm>
          <a:prstGeom prst="rect">
            <a:avLst/>
          </a:prstGeom>
          <a:solidFill>
            <a:srgbClr val="37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757134" name=""/>
          <p:cNvSpPr txBox="1"/>
          <p:nvPr/>
        </p:nvSpPr>
        <p:spPr bwMode="auto">
          <a:xfrm rot="16199969" flipH="0" flipV="0">
            <a:off x="-452940" y="3110809"/>
            <a:ext cx="3191960" cy="6401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>
                <a:solidFill>
                  <a:srgbClr val="FFBE79"/>
                </a:solidFill>
              </a:rPr>
              <a:t>ESTRATÉGIA</a:t>
            </a:r>
            <a:endParaRPr sz="3600" b="1">
              <a:solidFill>
                <a:srgbClr val="FFBE79"/>
              </a:solidFill>
            </a:endParaRPr>
          </a:p>
        </p:txBody>
      </p:sp>
      <p:sp>
        <p:nvSpPr>
          <p:cNvPr id="1649702397" name=""/>
          <p:cNvSpPr txBox="1"/>
          <p:nvPr/>
        </p:nvSpPr>
        <p:spPr bwMode="auto">
          <a:xfrm rot="0" flipH="0" flipV="0">
            <a:off x="3116368" y="2512621"/>
            <a:ext cx="6927513" cy="3048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–"/>
              <a:defRPr/>
            </a:pPr>
            <a:r>
              <a:rPr sz="1400" b="0">
                <a:solidFill>
                  <a:srgbClr val="374151"/>
                </a:solidFill>
              </a:rPr>
              <a:t>Promover a “presença” online do stand nesse mercado como marca de referência</a:t>
            </a:r>
            <a:endParaRPr sz="1400" b="0">
              <a:solidFill>
                <a:srgbClr val="374151"/>
              </a:solidFill>
            </a:endParaRPr>
          </a:p>
        </p:txBody>
      </p:sp>
      <p:sp>
        <p:nvSpPr>
          <p:cNvPr id="1083980948" name=""/>
          <p:cNvSpPr txBox="1"/>
          <p:nvPr/>
        </p:nvSpPr>
        <p:spPr bwMode="auto">
          <a:xfrm rot="0" flipH="0" flipV="0">
            <a:off x="3116367" y="2836285"/>
            <a:ext cx="7438447" cy="3048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–"/>
              <a:defRPr/>
            </a:pPr>
            <a:r>
              <a:rPr sz="1400" b="0">
                <a:solidFill>
                  <a:srgbClr val="374151"/>
                </a:solidFill>
              </a:rPr>
              <a:t>Apresentar o stock de automóveis e serviços prestados por excelência do stand</a:t>
            </a:r>
            <a:endParaRPr sz="1400" b="0">
              <a:solidFill>
                <a:srgbClr val="374151"/>
              </a:solidFill>
            </a:endParaRPr>
          </a:p>
        </p:txBody>
      </p:sp>
      <p:sp>
        <p:nvSpPr>
          <p:cNvPr id="761564685" name=""/>
          <p:cNvSpPr txBox="1"/>
          <p:nvPr/>
        </p:nvSpPr>
        <p:spPr bwMode="auto">
          <a:xfrm rot="0" flipH="0" flipV="0">
            <a:off x="3116369" y="3714806"/>
            <a:ext cx="3194730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 b="1">
                <a:solidFill>
                  <a:srgbClr val="374151"/>
                </a:solidFill>
              </a:rPr>
              <a:t>Público-alvo:</a:t>
            </a:r>
            <a:endParaRPr sz="1800" b="1">
              <a:solidFill>
                <a:srgbClr val="374151"/>
              </a:solidFill>
            </a:endParaRPr>
          </a:p>
        </p:txBody>
      </p:sp>
      <p:sp>
        <p:nvSpPr>
          <p:cNvPr id="522506406" name=""/>
          <p:cNvSpPr txBox="1"/>
          <p:nvPr/>
        </p:nvSpPr>
        <p:spPr bwMode="auto">
          <a:xfrm rot="0" flipH="0" flipV="0">
            <a:off x="3116368" y="4223422"/>
            <a:ext cx="5096494" cy="3048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>
              <a:buFont typeface="Arial"/>
              <a:buChar char="–"/>
              <a:defRPr/>
            </a:pPr>
            <a:r>
              <a:rPr sz="1400" b="0">
                <a:solidFill>
                  <a:srgbClr val="374151"/>
                </a:solidFill>
              </a:rPr>
              <a:t>20-64 anos, mínimo dois anos de experiência de condução</a:t>
            </a:r>
            <a:endParaRPr sz="1400" b="0">
              <a:solidFill>
                <a:srgbClr val="374151"/>
              </a:solidFill>
            </a:endParaRPr>
          </a:p>
        </p:txBody>
      </p:sp>
      <p:sp>
        <p:nvSpPr>
          <p:cNvPr id="628557213" name=""/>
          <p:cNvSpPr txBox="1"/>
          <p:nvPr/>
        </p:nvSpPr>
        <p:spPr bwMode="auto">
          <a:xfrm rot="0" flipH="0" flipV="0">
            <a:off x="3116368" y="4547087"/>
            <a:ext cx="3848179" cy="3048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–"/>
              <a:defRPr/>
            </a:pPr>
            <a:r>
              <a:rPr lang="en-US" sz="1400" b="0" i="0" u="none" strike="noStrike" cap="none" spc="0">
                <a:solidFill>
                  <a:srgbClr val="374151"/>
                </a:solidFill>
                <a:latin typeface="Arial"/>
                <a:cs typeface="Arial"/>
              </a:rPr>
              <a:t>Elevado poder de compra e estatuto social</a:t>
            </a:r>
            <a:endParaRPr lang="en-US" sz="1400" b="0" i="0" u="none" strike="noStrike" cap="none" spc="0">
              <a:solidFill>
                <a:srgbClr val="374151"/>
              </a:solidFill>
              <a:latin typeface="Arial"/>
              <a:cs typeface="Arial"/>
            </a:endParaRPr>
          </a:p>
        </p:txBody>
      </p:sp>
      <p:sp>
        <p:nvSpPr>
          <p:cNvPr id="1880360919" name=""/>
          <p:cNvSpPr txBox="1"/>
          <p:nvPr/>
        </p:nvSpPr>
        <p:spPr bwMode="auto">
          <a:xfrm rot="0" flipH="0" flipV="0">
            <a:off x="3116368" y="4870752"/>
            <a:ext cx="3099018" cy="3048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–"/>
              <a:defRPr/>
            </a:pPr>
            <a:r>
              <a:rPr lang="en-US" sz="1400" b="0" i="0" u="none" strike="noStrike" cap="none" spc="0">
                <a:solidFill>
                  <a:srgbClr val="374151"/>
                </a:solidFill>
                <a:latin typeface="Arial"/>
                <a:ea typeface="Arial"/>
                <a:cs typeface="Arial"/>
              </a:rPr>
              <a:t>Amantes </a:t>
            </a:r>
            <a:r>
              <a:rPr lang="en-US" sz="1400" b="0" i="0" u="none" strike="noStrike" cap="none" spc="0">
                <a:solidFill>
                  <a:srgbClr val="374151"/>
                </a:solidFill>
                <a:latin typeface="Arial"/>
                <a:ea typeface="Arial"/>
                <a:cs typeface="Arial"/>
              </a:rPr>
              <a:t>de condução desportiva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5841440" name=""/>
          <p:cNvSpPr txBox="1"/>
          <p:nvPr/>
        </p:nvSpPr>
        <p:spPr bwMode="auto">
          <a:xfrm rot="0" flipH="0" flipV="0">
            <a:off x="3116368" y="663107"/>
            <a:ext cx="3195053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 b="1">
                <a:solidFill>
                  <a:srgbClr val="374151"/>
                </a:solidFill>
              </a:rPr>
              <a:t>Estratégia de conteúdos:</a:t>
            </a:r>
            <a:endParaRPr sz="1800" b="1">
              <a:solidFill>
                <a:srgbClr val="374151"/>
              </a:solidFill>
            </a:endParaRPr>
          </a:p>
        </p:txBody>
      </p:sp>
      <p:sp>
        <p:nvSpPr>
          <p:cNvPr id="465394085" name=""/>
          <p:cNvSpPr txBox="1"/>
          <p:nvPr/>
        </p:nvSpPr>
        <p:spPr bwMode="auto">
          <a:xfrm rot="0" flipH="0" flipV="0">
            <a:off x="3116367" y="1264198"/>
            <a:ext cx="7439873" cy="13182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>
              <a:lnSpc>
                <a:spcPct val="114999"/>
              </a:lnSpc>
              <a:buFont typeface="Arial"/>
              <a:buChar char="–"/>
              <a:defRPr/>
            </a:pPr>
            <a:r>
              <a:rPr sz="1400" b="1">
                <a:solidFill>
                  <a:srgbClr val="374151"/>
                </a:solidFill>
              </a:rPr>
              <a:t>Logotipo</a:t>
            </a:r>
            <a:r>
              <a:rPr sz="1400" b="0">
                <a:solidFill>
                  <a:srgbClr val="374151"/>
                </a:solidFill>
              </a:rPr>
              <a:t>: </a:t>
            </a:r>
            <a:endParaRPr sz="1400" b="0">
              <a:solidFill>
                <a:srgbClr val="374151"/>
              </a:solidFill>
            </a:endParaRPr>
          </a:p>
          <a:p>
            <a:pPr marL="639870" lvl="1" indent="-239820">
              <a:lnSpc>
                <a:spcPct val="114999"/>
              </a:lnSpc>
              <a:buFont typeface="Arial"/>
              <a:buChar char="–"/>
              <a:defRPr/>
            </a:pPr>
            <a:r>
              <a:rPr sz="1400" b="0">
                <a:solidFill>
                  <a:srgbClr val="374151"/>
                </a:solidFill>
              </a:rPr>
              <a:t>Forma circular semelhante a brasão de família ilustre</a:t>
            </a:r>
            <a:endParaRPr sz="1400" b="0">
              <a:solidFill>
                <a:srgbClr val="374151"/>
              </a:solidFill>
            </a:endParaRPr>
          </a:p>
          <a:p>
            <a:pPr marL="639870" lvl="1" indent="-239820">
              <a:lnSpc>
                <a:spcPct val="114999"/>
              </a:lnSpc>
              <a:buFont typeface="Arial"/>
              <a:buChar char="–"/>
              <a:defRPr/>
            </a:pPr>
            <a:r>
              <a:rPr lang="en-US" sz="1400" b="0" i="0" u="none" strike="noStrike" cap="none" spc="0">
                <a:solidFill>
                  <a:srgbClr val="374151"/>
                </a:solidFill>
                <a:latin typeface="+mn-lt"/>
                <a:ea typeface="+mn-ea"/>
                <a:cs typeface="+mn-cs"/>
              </a:rPr>
              <a:t>Figura diamante = </a:t>
            </a:r>
            <a:r>
              <a:rPr lang="en-US" sz="1400" b="0" i="0" u="none" strike="noStrike" cap="none" spc="0">
                <a:solidFill>
                  <a:srgbClr val="374151"/>
                </a:solidFill>
                <a:latin typeface="+mn-lt"/>
                <a:ea typeface="+mn-ea"/>
                <a:cs typeface="+mn-cs"/>
              </a:rPr>
              <a:t>requinte, exuberância</a:t>
            </a:r>
            <a:endParaRPr sz="1400" b="0">
              <a:solidFill>
                <a:srgbClr val="374151"/>
              </a:solidFill>
            </a:endParaRPr>
          </a:p>
          <a:p>
            <a:pPr marL="639870" lvl="1" indent="-239820">
              <a:lnSpc>
                <a:spcPct val="114999"/>
              </a:lnSpc>
              <a:buFont typeface="Arial"/>
              <a:buChar char="–"/>
              <a:defRPr/>
            </a:pPr>
            <a:r>
              <a:rPr sz="1400" b="0">
                <a:solidFill>
                  <a:srgbClr val="374151"/>
                </a:solidFill>
              </a:rPr>
              <a:t>C</a:t>
            </a:r>
            <a:r>
              <a:rPr lang="en-US" sz="1400" b="0" i="0" u="none" strike="noStrike" cap="none" spc="0">
                <a:solidFill>
                  <a:srgbClr val="374151"/>
                </a:solidFill>
                <a:latin typeface="Arial"/>
                <a:ea typeface="Arial"/>
                <a:cs typeface="Arial"/>
              </a:rPr>
              <a:t>ores (púrpura escurecido e dourado) =</a:t>
            </a:r>
            <a:r>
              <a:rPr sz="1400" b="0">
                <a:solidFill>
                  <a:srgbClr val="374151"/>
                </a:solidFill>
              </a:rPr>
              <a:t> </a:t>
            </a:r>
            <a:r>
              <a:rPr sz="1400" b="0">
                <a:solidFill>
                  <a:srgbClr val="374151"/>
                </a:solidFill>
              </a:rPr>
              <a:t>excentricidade, luxo, paixão (compra passional)</a:t>
            </a:r>
            <a:endParaRPr sz="1400" b="0">
              <a:solidFill>
                <a:srgbClr val="374151"/>
              </a:solidFill>
            </a:endParaRPr>
          </a:p>
        </p:txBody>
      </p:sp>
      <p:sp>
        <p:nvSpPr>
          <p:cNvPr id="320623352" name=""/>
          <p:cNvSpPr/>
          <p:nvPr/>
        </p:nvSpPr>
        <p:spPr bwMode="auto">
          <a:xfrm flipH="0" flipV="0">
            <a:off x="945" y="-9246"/>
            <a:ext cx="2284149" cy="6880194"/>
          </a:xfrm>
          <a:prstGeom prst="rect">
            <a:avLst/>
          </a:prstGeom>
          <a:solidFill>
            <a:srgbClr val="37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030728" name=""/>
          <p:cNvSpPr txBox="1"/>
          <p:nvPr/>
        </p:nvSpPr>
        <p:spPr bwMode="auto">
          <a:xfrm rot="16199932" flipH="0" flipV="0">
            <a:off x="252078" y="2925836"/>
            <a:ext cx="1781884" cy="6401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>
                <a:solidFill>
                  <a:srgbClr val="FFBE79"/>
                </a:solidFill>
              </a:rPr>
              <a:t>Âmbito</a:t>
            </a:r>
            <a:endParaRPr sz="3600" b="1">
              <a:solidFill>
                <a:srgbClr val="FFBE79"/>
              </a:solidFill>
            </a:endParaRPr>
          </a:p>
        </p:txBody>
      </p:sp>
      <p:sp>
        <p:nvSpPr>
          <p:cNvPr id="93366146" name=""/>
          <p:cNvSpPr txBox="1"/>
          <p:nvPr/>
        </p:nvSpPr>
        <p:spPr bwMode="auto">
          <a:xfrm rot="0" flipH="0" flipV="0">
            <a:off x="3116367" y="2836284"/>
            <a:ext cx="7481631" cy="32811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>
              <a:lnSpc>
                <a:spcPct val="114999"/>
              </a:lnSpc>
              <a:buFont typeface="Arial"/>
              <a:buChar char="–"/>
              <a:defRPr/>
            </a:pPr>
            <a:r>
              <a:rPr sz="1400" b="1">
                <a:solidFill>
                  <a:srgbClr val="374151"/>
                </a:solidFill>
              </a:rPr>
              <a:t>Corpo do website</a:t>
            </a:r>
            <a:r>
              <a:rPr sz="1400" b="0">
                <a:solidFill>
                  <a:srgbClr val="374151"/>
                </a:solidFill>
              </a:rPr>
              <a:t> (wireframe na pág. seguinte): </a:t>
            </a:r>
            <a:endParaRPr sz="1400" b="0">
              <a:solidFill>
                <a:srgbClr val="374151"/>
              </a:solidFill>
            </a:endParaRPr>
          </a:p>
          <a:p>
            <a:pPr marL="639870" lvl="1" indent="-239820">
              <a:lnSpc>
                <a:spcPct val="114999"/>
              </a:lnSpc>
              <a:buFont typeface="Arial"/>
              <a:buChar char="–"/>
              <a:defRPr/>
            </a:pPr>
            <a:r>
              <a:rPr lang="en-US" sz="1400" b="0" i="0" u="none" strike="noStrike" cap="none" spc="0">
                <a:solidFill>
                  <a:srgbClr val="374151"/>
                </a:solidFill>
                <a:latin typeface="+mn-lt"/>
                <a:ea typeface="+mn-ea"/>
                <a:cs typeface="+mn-cs"/>
              </a:rPr>
              <a:t>Secção Hero com foco nos veículos, a ocupar todo o viewport (</a:t>
            </a:r>
            <a:r>
              <a:rPr lang="en-US" sz="1400" b="0" i="0" u="none" strike="noStrike" cap="none" spc="0">
                <a:solidFill>
                  <a:srgbClr val="374151"/>
                </a:solidFill>
                <a:latin typeface="Arial"/>
                <a:ea typeface="Arial"/>
                <a:cs typeface="Arial"/>
              </a:rPr>
              <a:t>foco no produto)</a:t>
            </a:r>
            <a:r>
              <a:rPr lang="en-US" sz="1400" b="0" i="0" u="none" strike="noStrike" cap="none" spc="0">
                <a:solidFill>
                  <a:srgbClr val="37415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00" b="0" i="0" u="none" strike="noStrike" cap="none" spc="0">
                <a:solidFill>
                  <a:srgbClr val="374151"/>
                </a:solidFill>
                <a:latin typeface="Arial"/>
                <a:ea typeface="Arial"/>
                <a:cs typeface="Arial"/>
              </a:rPr>
              <a:t>e slogan apelativo, emotivo, estimulante para os visitantes (compra passional)</a:t>
            </a:r>
            <a:endParaRPr lang="en-US" sz="1400" b="0" i="0" u="none" strike="noStrike" cap="none" spc="0">
              <a:solidFill>
                <a:srgbClr val="374151"/>
              </a:solidFill>
              <a:latin typeface="Times New Roman"/>
              <a:cs typeface="Times New Roman"/>
            </a:endParaRPr>
          </a:p>
          <a:p>
            <a:pPr marL="639870" lvl="1" indent="-239820">
              <a:lnSpc>
                <a:spcPct val="114999"/>
              </a:lnSpc>
              <a:buFont typeface="Arial"/>
              <a:buChar char="–"/>
              <a:defRPr/>
            </a:pPr>
            <a:r>
              <a:rPr lang="en-US" sz="1400" b="0" i="0" u="none" strike="noStrike" cap="none" spc="0">
                <a:solidFill>
                  <a:srgbClr val="374151"/>
                </a:solidFill>
                <a:latin typeface="Arial"/>
                <a:ea typeface="Arial"/>
                <a:cs typeface="Arial"/>
              </a:rPr>
              <a:t>C</a:t>
            </a:r>
            <a:r>
              <a:rPr lang="en-US" sz="1400" b="0" i="0" u="none" strike="noStrike" cap="none" spc="0">
                <a:solidFill>
                  <a:srgbClr val="374151"/>
                </a:solidFill>
                <a:latin typeface="Arial"/>
                <a:ea typeface="Arial"/>
                <a:cs typeface="Arial"/>
              </a:rPr>
              <a:t>ores (púrpura escurecido e dourado) =</a:t>
            </a:r>
            <a:r>
              <a:rPr lang="en-US" sz="1400" b="0" i="0" u="none" strike="noStrike" cap="none" spc="0">
                <a:solidFill>
                  <a:srgbClr val="37415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00" b="0" i="0" u="none" strike="noStrike" cap="none" spc="0">
                <a:solidFill>
                  <a:srgbClr val="374151"/>
                </a:solidFill>
                <a:latin typeface="Arial"/>
                <a:ea typeface="Arial"/>
                <a:cs typeface="Arial"/>
              </a:rPr>
              <a:t>excentricidade, luxo, paixão (compra passional)</a:t>
            </a:r>
            <a:endParaRPr lang="en-US" sz="1400" b="0" i="0" u="none" strike="noStrike" cap="none" spc="0">
              <a:solidFill>
                <a:srgbClr val="374151"/>
              </a:solidFill>
              <a:latin typeface="Arial"/>
              <a:ea typeface="Arial"/>
              <a:cs typeface="Arial"/>
            </a:endParaRPr>
          </a:p>
          <a:p>
            <a:pPr marL="639870" lvl="1" indent="-239820">
              <a:lnSpc>
                <a:spcPct val="114999"/>
              </a:lnSpc>
              <a:buFont typeface="Arial"/>
              <a:buChar char="–"/>
              <a:defRPr/>
            </a:pPr>
            <a:r>
              <a:rPr lang="en-US" sz="1400" b="0" i="0" u="none" strike="noStrike" cap="none" spc="0">
                <a:solidFill>
                  <a:srgbClr val="374151"/>
                </a:solidFill>
                <a:latin typeface="Arial"/>
                <a:ea typeface="Arial"/>
                <a:cs typeface="Arial"/>
              </a:rPr>
              <a:t>Simples e de fácil utilização (visitante não quer perder tempo no site, valoriza sim os veículos e a experiência com os mesmos)</a:t>
            </a:r>
            <a:endParaRPr lang="en-US" sz="1400" b="0" i="0" u="none" strike="noStrike" cap="none" spc="0">
              <a:solidFill>
                <a:srgbClr val="374151"/>
              </a:solidFill>
              <a:latin typeface="Arial"/>
              <a:ea typeface="Arial"/>
              <a:cs typeface="Arial"/>
            </a:endParaRPr>
          </a:p>
          <a:p>
            <a:pPr marL="639870" lvl="1" indent="-239820">
              <a:lnSpc>
                <a:spcPct val="114999"/>
              </a:lnSpc>
              <a:buFont typeface="Arial"/>
              <a:buChar char="–"/>
              <a:defRPr/>
            </a:pPr>
            <a:r>
              <a:rPr lang="en-US" sz="1400" b="0" i="0" u="none" strike="noStrike" cap="none" spc="0">
                <a:solidFill>
                  <a:srgbClr val="374151"/>
                </a:solidFill>
                <a:latin typeface="Arial"/>
                <a:ea typeface="Arial"/>
                <a:cs typeface="Arial"/>
              </a:rPr>
              <a:t>Secção “Testemunhos” para criar confiança no visitante, dar ênfase ao serviço por excelência prestado pelo stand</a:t>
            </a:r>
            <a:endParaRPr lang="en-US" sz="1400" b="0" i="0" u="none" strike="noStrike" cap="none" spc="0">
              <a:solidFill>
                <a:srgbClr val="374151"/>
              </a:solidFill>
              <a:latin typeface="Arial"/>
              <a:ea typeface="Arial"/>
              <a:cs typeface="Arial"/>
            </a:endParaRPr>
          </a:p>
          <a:p>
            <a:pPr marL="639870" lvl="1" indent="-239820">
              <a:lnSpc>
                <a:spcPct val="114999"/>
              </a:lnSpc>
              <a:buFont typeface="Arial"/>
              <a:buChar char="–"/>
              <a:defRPr/>
            </a:pPr>
            <a:r>
              <a:rPr lang="en-US" sz="1400" b="0" i="0" u="none" strike="noStrike" cap="none" spc="0">
                <a:solidFill>
                  <a:srgbClr val="374151"/>
                </a:solidFill>
                <a:latin typeface="Arial"/>
                <a:ea typeface="Arial"/>
                <a:cs typeface="Arial"/>
              </a:rPr>
              <a:t>Rodapé organizado com acesso rápido à informação mais importante, para comodidade do cliente; destaque subtil no link do “livro de reclamações”, para demonstrar ao visitante preocupação com a atenção ao cliente e a propostas de melhorías</a:t>
            </a:r>
            <a:endParaRPr lang="en-US" sz="1400" b="0">
              <a:solidFill>
                <a:srgbClr val="37415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0297849" name=""/>
          <p:cNvSpPr/>
          <p:nvPr/>
        </p:nvSpPr>
        <p:spPr bwMode="auto">
          <a:xfrm flipH="0" flipV="0">
            <a:off x="945" y="-9246"/>
            <a:ext cx="2284149" cy="6880194"/>
          </a:xfrm>
          <a:prstGeom prst="rect">
            <a:avLst/>
          </a:prstGeom>
          <a:solidFill>
            <a:srgbClr val="37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910118" name=""/>
          <p:cNvSpPr txBox="1"/>
          <p:nvPr/>
        </p:nvSpPr>
        <p:spPr bwMode="auto">
          <a:xfrm rot="16199932" flipH="0" flipV="0">
            <a:off x="-405643" y="3110785"/>
            <a:ext cx="2457627" cy="6401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>
                <a:solidFill>
                  <a:srgbClr val="FFBE79"/>
                </a:solidFill>
              </a:rPr>
              <a:t>Wireframe </a:t>
            </a:r>
            <a:endParaRPr sz="3600" b="1">
              <a:solidFill>
                <a:srgbClr val="FFBE79"/>
              </a:solidFill>
            </a:endParaRPr>
          </a:p>
        </p:txBody>
      </p:sp>
      <p:pic>
        <p:nvPicPr>
          <p:cNvPr id="180588213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349039" y="104774"/>
            <a:ext cx="3882189" cy="6705599"/>
          </a:xfrm>
          <a:prstGeom prst="rect">
            <a:avLst/>
          </a:prstGeom>
        </p:spPr>
      </p:pic>
      <p:sp>
        <p:nvSpPr>
          <p:cNvPr id="1253660206" name=""/>
          <p:cNvSpPr txBox="1"/>
          <p:nvPr/>
        </p:nvSpPr>
        <p:spPr bwMode="auto">
          <a:xfrm rot="16199932" flipH="0" flipV="0">
            <a:off x="850614" y="3198512"/>
            <a:ext cx="1103505" cy="5181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rgbClr val="FFBE79"/>
                </a:solidFill>
              </a:rPr>
              <a:t>(</a:t>
            </a:r>
            <a:r>
              <a:rPr sz="2400" b="1">
                <a:solidFill>
                  <a:srgbClr val="FFBE79"/>
                </a:solidFill>
              </a:rPr>
              <a:t>Full</a:t>
            </a:r>
            <a:r>
              <a:rPr sz="2800" b="1">
                <a:solidFill>
                  <a:srgbClr val="FFBE79"/>
                </a:solidFill>
              </a:rPr>
              <a:t>)</a:t>
            </a:r>
            <a:endParaRPr sz="2800" b="1">
              <a:solidFill>
                <a:srgbClr val="FFBE7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54605" name=""/>
          <p:cNvSpPr/>
          <p:nvPr/>
        </p:nvSpPr>
        <p:spPr bwMode="auto">
          <a:xfrm flipH="0" flipV="0">
            <a:off x="945" y="-9246"/>
            <a:ext cx="2284149" cy="6880194"/>
          </a:xfrm>
          <a:prstGeom prst="rect">
            <a:avLst/>
          </a:prstGeom>
          <a:solidFill>
            <a:srgbClr val="37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0320521" name=""/>
          <p:cNvSpPr txBox="1"/>
          <p:nvPr/>
        </p:nvSpPr>
        <p:spPr bwMode="auto">
          <a:xfrm rot="16199932" flipH="0" flipV="0">
            <a:off x="-405643" y="3110785"/>
            <a:ext cx="2457627" cy="6401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>
                <a:solidFill>
                  <a:srgbClr val="FFBE79"/>
                </a:solidFill>
              </a:rPr>
              <a:t>Wireframe </a:t>
            </a:r>
            <a:endParaRPr sz="3600" b="1">
              <a:solidFill>
                <a:srgbClr val="FFBE79"/>
              </a:solidFill>
            </a:endParaRPr>
          </a:p>
        </p:txBody>
      </p:sp>
      <p:sp>
        <p:nvSpPr>
          <p:cNvPr id="1993587404" name=""/>
          <p:cNvSpPr txBox="1"/>
          <p:nvPr/>
        </p:nvSpPr>
        <p:spPr bwMode="auto">
          <a:xfrm rot="16199932" flipH="0" flipV="0">
            <a:off x="285794" y="3202231"/>
            <a:ext cx="2171669" cy="4572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1">
                <a:solidFill>
                  <a:srgbClr val="FFBE79"/>
                </a:solidFill>
              </a:rPr>
              <a:t>Hero Section</a:t>
            </a:r>
            <a:endParaRPr sz="2400" b="1">
              <a:solidFill>
                <a:srgbClr val="FFBE79"/>
              </a:solidFill>
            </a:endParaRPr>
          </a:p>
        </p:txBody>
      </p:sp>
      <p:pic>
        <p:nvPicPr>
          <p:cNvPr id="65791241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799345" y="943812"/>
            <a:ext cx="8945954" cy="46265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5289123" name=""/>
          <p:cNvSpPr/>
          <p:nvPr/>
        </p:nvSpPr>
        <p:spPr bwMode="auto">
          <a:xfrm flipH="0" flipV="0">
            <a:off x="945" y="-9246"/>
            <a:ext cx="2284149" cy="6880194"/>
          </a:xfrm>
          <a:prstGeom prst="rect">
            <a:avLst/>
          </a:prstGeom>
          <a:solidFill>
            <a:srgbClr val="37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901054" name=""/>
          <p:cNvSpPr txBox="1"/>
          <p:nvPr/>
        </p:nvSpPr>
        <p:spPr bwMode="auto">
          <a:xfrm rot="16199932" flipH="0" flipV="0">
            <a:off x="-405643" y="3110785"/>
            <a:ext cx="2457627" cy="6401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>
                <a:solidFill>
                  <a:srgbClr val="FFBE79"/>
                </a:solidFill>
              </a:rPr>
              <a:t>Wireframe </a:t>
            </a:r>
            <a:endParaRPr sz="3600" b="1">
              <a:solidFill>
                <a:srgbClr val="FFBE79"/>
              </a:solidFill>
            </a:endParaRPr>
          </a:p>
        </p:txBody>
      </p:sp>
      <p:sp>
        <p:nvSpPr>
          <p:cNvPr id="112607269" name=""/>
          <p:cNvSpPr txBox="1"/>
          <p:nvPr/>
        </p:nvSpPr>
        <p:spPr bwMode="auto">
          <a:xfrm rot="16199932" flipH="0" flipV="0">
            <a:off x="-109423" y="3202231"/>
            <a:ext cx="3145449" cy="4572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1">
                <a:solidFill>
                  <a:srgbClr val="FFBE79"/>
                </a:solidFill>
              </a:rPr>
              <a:t>Destaques + Marcas</a:t>
            </a:r>
            <a:endParaRPr sz="2400" b="1">
              <a:solidFill>
                <a:srgbClr val="FFBE79"/>
              </a:solidFill>
            </a:endParaRPr>
          </a:p>
        </p:txBody>
      </p:sp>
      <p:pic>
        <p:nvPicPr>
          <p:cNvPr id="160769146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680007" y="662725"/>
            <a:ext cx="9150042" cy="2768118"/>
          </a:xfrm>
          <a:prstGeom prst="rect">
            <a:avLst/>
          </a:prstGeom>
        </p:spPr>
      </p:pic>
      <p:pic>
        <p:nvPicPr>
          <p:cNvPr id="40326449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680007" y="3430843"/>
            <a:ext cx="9150042" cy="27681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3026999" name=""/>
          <p:cNvSpPr/>
          <p:nvPr/>
        </p:nvSpPr>
        <p:spPr bwMode="auto">
          <a:xfrm flipH="0" flipV="0">
            <a:off x="945" y="-9246"/>
            <a:ext cx="2284149" cy="6880194"/>
          </a:xfrm>
          <a:prstGeom prst="rect">
            <a:avLst/>
          </a:prstGeom>
          <a:solidFill>
            <a:srgbClr val="37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328430" name=""/>
          <p:cNvSpPr txBox="1"/>
          <p:nvPr/>
        </p:nvSpPr>
        <p:spPr bwMode="auto">
          <a:xfrm rot="16199932" flipH="0" flipV="0">
            <a:off x="-405643" y="3110785"/>
            <a:ext cx="2457627" cy="6401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>
                <a:solidFill>
                  <a:srgbClr val="FFBE79"/>
                </a:solidFill>
              </a:rPr>
              <a:t>Wireframe </a:t>
            </a:r>
            <a:endParaRPr sz="3600" b="1">
              <a:solidFill>
                <a:srgbClr val="FFBE79"/>
              </a:solidFill>
            </a:endParaRPr>
          </a:p>
        </p:txBody>
      </p:sp>
      <p:sp>
        <p:nvSpPr>
          <p:cNvPr id="352147936" name=""/>
          <p:cNvSpPr txBox="1"/>
          <p:nvPr/>
        </p:nvSpPr>
        <p:spPr bwMode="auto">
          <a:xfrm rot="16199932" flipH="0" flipV="0">
            <a:off x="-459028" y="2945275"/>
            <a:ext cx="3661738" cy="4572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1">
                <a:solidFill>
                  <a:srgbClr val="FFBE79"/>
                </a:solidFill>
              </a:rPr>
              <a:t>Testemunhos + Rodapé</a:t>
            </a:r>
            <a:endParaRPr sz="2400" b="1">
              <a:solidFill>
                <a:srgbClr val="FFBE79"/>
              </a:solidFill>
            </a:endParaRPr>
          </a:p>
        </p:txBody>
      </p:sp>
      <p:pic>
        <p:nvPicPr>
          <p:cNvPr id="11607798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680007" y="662730"/>
            <a:ext cx="9150042" cy="2768118"/>
          </a:xfrm>
          <a:prstGeom prst="rect">
            <a:avLst/>
          </a:prstGeom>
        </p:spPr>
      </p:pic>
      <p:pic>
        <p:nvPicPr>
          <p:cNvPr id="171899489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680007" y="3430843"/>
            <a:ext cx="9156031" cy="2769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6942541" name=""/>
          <p:cNvSpPr/>
          <p:nvPr/>
        </p:nvSpPr>
        <p:spPr bwMode="auto">
          <a:xfrm flipH="0" flipV="0">
            <a:off x="945" y="-9246"/>
            <a:ext cx="2284149" cy="6880194"/>
          </a:xfrm>
          <a:prstGeom prst="rect">
            <a:avLst/>
          </a:prstGeom>
          <a:solidFill>
            <a:srgbClr val="37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173828" name=""/>
          <p:cNvSpPr txBox="1"/>
          <p:nvPr/>
        </p:nvSpPr>
        <p:spPr bwMode="auto">
          <a:xfrm rot="16199932" flipH="0" flipV="0">
            <a:off x="-382215" y="2814896"/>
            <a:ext cx="3050472" cy="6401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>
                <a:solidFill>
                  <a:srgbClr val="FFBE79"/>
                </a:solidFill>
              </a:rPr>
              <a:t>ESTRUTURA</a:t>
            </a:r>
            <a:endParaRPr sz="3600" b="1">
              <a:solidFill>
                <a:srgbClr val="FFBE79"/>
              </a:solidFill>
            </a:endParaRPr>
          </a:p>
        </p:txBody>
      </p:sp>
      <p:sp>
        <p:nvSpPr>
          <p:cNvPr id="265065828" name=""/>
          <p:cNvSpPr txBox="1"/>
          <p:nvPr/>
        </p:nvSpPr>
        <p:spPr bwMode="auto">
          <a:xfrm rot="0" flipH="0" flipV="0">
            <a:off x="3116368" y="693314"/>
            <a:ext cx="3304526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 b="1">
                <a:solidFill>
                  <a:srgbClr val="374151"/>
                </a:solidFill>
              </a:rPr>
              <a:t>Arquitectura da informação:</a:t>
            </a:r>
            <a:endParaRPr sz="1800" b="1">
              <a:solidFill>
                <a:srgbClr val="374151"/>
              </a:solidFill>
            </a:endParaRPr>
          </a:p>
        </p:txBody>
      </p:sp>
      <p:sp>
        <p:nvSpPr>
          <p:cNvPr id="1946121603" name=""/>
          <p:cNvSpPr txBox="1"/>
          <p:nvPr/>
        </p:nvSpPr>
        <p:spPr bwMode="auto">
          <a:xfrm flipH="0" flipV="0">
            <a:off x="6148600" y="1700601"/>
            <a:ext cx="1128311" cy="304835"/>
          </a:xfrm>
          <a:prstGeom prst="rect">
            <a:avLst/>
          </a:prstGeom>
          <a:noFill/>
          <a:ln w="12699">
            <a:solidFill>
              <a:srgbClr val="37415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rgbClr val="374151"/>
                </a:solidFill>
              </a:rPr>
              <a:t>Home Page</a:t>
            </a:r>
            <a:endParaRPr sz="1400">
              <a:solidFill>
                <a:srgbClr val="374151"/>
              </a:solidFill>
            </a:endParaRPr>
          </a:p>
        </p:txBody>
      </p:sp>
      <p:sp>
        <p:nvSpPr>
          <p:cNvPr id="2074639033" name=""/>
          <p:cNvSpPr txBox="1"/>
          <p:nvPr/>
        </p:nvSpPr>
        <p:spPr bwMode="auto">
          <a:xfrm flipH="0" flipV="0">
            <a:off x="4114133" y="2668821"/>
            <a:ext cx="906370" cy="304835"/>
          </a:xfrm>
          <a:prstGeom prst="rect">
            <a:avLst/>
          </a:prstGeom>
          <a:noFill/>
          <a:ln w="12699">
            <a:solidFill>
              <a:srgbClr val="37415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rgbClr val="374151"/>
                </a:solidFill>
              </a:rPr>
              <a:t>Veículos</a:t>
            </a:r>
            <a:endParaRPr sz="1400">
              <a:solidFill>
                <a:srgbClr val="374151"/>
              </a:solidFill>
            </a:endParaRPr>
          </a:p>
        </p:txBody>
      </p:sp>
      <p:sp>
        <p:nvSpPr>
          <p:cNvPr id="1993904673" name=""/>
          <p:cNvSpPr txBox="1"/>
          <p:nvPr/>
        </p:nvSpPr>
        <p:spPr bwMode="auto">
          <a:xfrm flipH="0" flipV="0">
            <a:off x="5553444" y="2668821"/>
            <a:ext cx="907053" cy="304835"/>
          </a:xfrm>
          <a:prstGeom prst="rect">
            <a:avLst/>
          </a:prstGeom>
          <a:noFill/>
          <a:ln w="12699">
            <a:solidFill>
              <a:srgbClr val="37415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rgbClr val="374151"/>
                </a:solidFill>
              </a:rPr>
              <a:t>Serviços</a:t>
            </a:r>
            <a:endParaRPr sz="1400">
              <a:solidFill>
                <a:srgbClr val="374151"/>
              </a:solidFill>
            </a:endParaRPr>
          </a:p>
        </p:txBody>
      </p:sp>
      <p:sp>
        <p:nvSpPr>
          <p:cNvPr id="13933851" name=""/>
          <p:cNvSpPr txBox="1"/>
          <p:nvPr/>
        </p:nvSpPr>
        <p:spPr bwMode="auto">
          <a:xfrm flipH="0" flipV="0">
            <a:off x="6993438" y="2668821"/>
            <a:ext cx="1026589" cy="304835"/>
          </a:xfrm>
          <a:prstGeom prst="rect">
            <a:avLst/>
          </a:prstGeom>
          <a:noFill/>
          <a:ln w="12699">
            <a:solidFill>
              <a:srgbClr val="37415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rgbClr val="374151"/>
                </a:solidFill>
              </a:rPr>
              <a:t>Sobre Nós</a:t>
            </a:r>
            <a:endParaRPr sz="1400">
              <a:solidFill>
                <a:srgbClr val="374151"/>
              </a:solidFill>
            </a:endParaRPr>
          </a:p>
        </p:txBody>
      </p:sp>
      <p:sp>
        <p:nvSpPr>
          <p:cNvPr id="1418491193" name=""/>
          <p:cNvSpPr txBox="1"/>
          <p:nvPr/>
        </p:nvSpPr>
        <p:spPr bwMode="auto">
          <a:xfrm flipH="0" flipV="0">
            <a:off x="8552967" y="2668821"/>
            <a:ext cx="1027344" cy="304835"/>
          </a:xfrm>
          <a:prstGeom prst="rect">
            <a:avLst/>
          </a:prstGeom>
          <a:noFill/>
          <a:ln w="12699">
            <a:solidFill>
              <a:srgbClr val="37415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rgbClr val="374151"/>
                </a:solidFill>
              </a:rPr>
              <a:t>Contactos</a:t>
            </a:r>
            <a:endParaRPr sz="1400">
              <a:solidFill>
                <a:srgbClr val="374151"/>
              </a:solidFill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6712756" y="2051675"/>
            <a:ext cx="0" cy="287563"/>
          </a:xfrm>
          <a:prstGeom prst="line">
            <a:avLst/>
          </a:prstGeom>
          <a:ln w="28575" cap="flat" cmpd="sng" algn="ctr">
            <a:solidFill>
              <a:srgbClr val="FFBE79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rot="0" flipH="0" flipV="1">
            <a:off x="4465595" y="2334170"/>
            <a:ext cx="4601044" cy="0"/>
          </a:xfrm>
          <a:prstGeom prst="line">
            <a:avLst/>
          </a:prstGeom>
          <a:ln w="28575" cap="flat" cmpd="sng" algn="ctr">
            <a:solidFill>
              <a:srgbClr val="FFBE79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534154" name=""/>
          <p:cNvCxnSpPr>
            <a:cxnSpLocks/>
          </p:cNvCxnSpPr>
          <p:nvPr/>
        </p:nvCxnSpPr>
        <p:spPr bwMode="auto">
          <a:xfrm flipH="0" flipV="0">
            <a:off x="5972949" y="2329101"/>
            <a:ext cx="0" cy="287562"/>
          </a:xfrm>
          <a:prstGeom prst="line">
            <a:avLst/>
          </a:prstGeom>
          <a:ln w="28575" cap="flat" cmpd="sng" algn="ctr">
            <a:solidFill>
              <a:srgbClr val="FFBE79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836341" name=""/>
          <p:cNvCxnSpPr>
            <a:cxnSpLocks/>
          </p:cNvCxnSpPr>
          <p:nvPr/>
        </p:nvCxnSpPr>
        <p:spPr bwMode="auto">
          <a:xfrm flipH="0" flipV="0">
            <a:off x="4470912" y="2329101"/>
            <a:ext cx="0" cy="287562"/>
          </a:xfrm>
          <a:prstGeom prst="line">
            <a:avLst/>
          </a:prstGeom>
          <a:ln w="28575" cap="flat" cmpd="sng" algn="ctr">
            <a:solidFill>
              <a:srgbClr val="FFBE79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851156" name=""/>
          <p:cNvCxnSpPr>
            <a:cxnSpLocks/>
          </p:cNvCxnSpPr>
          <p:nvPr/>
        </p:nvCxnSpPr>
        <p:spPr bwMode="auto">
          <a:xfrm flipH="0" flipV="0">
            <a:off x="7452561" y="2329101"/>
            <a:ext cx="0" cy="287562"/>
          </a:xfrm>
          <a:prstGeom prst="line">
            <a:avLst/>
          </a:prstGeom>
          <a:ln w="28575" cap="flat" cmpd="sng" algn="ctr">
            <a:solidFill>
              <a:srgbClr val="FFBE79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513096" name=""/>
          <p:cNvCxnSpPr>
            <a:cxnSpLocks/>
          </p:cNvCxnSpPr>
          <p:nvPr/>
        </p:nvCxnSpPr>
        <p:spPr bwMode="auto">
          <a:xfrm flipH="0" flipV="0">
            <a:off x="9049847" y="2329101"/>
            <a:ext cx="0" cy="287562"/>
          </a:xfrm>
          <a:prstGeom prst="line">
            <a:avLst/>
          </a:prstGeom>
          <a:ln w="28575" cap="flat" cmpd="sng" algn="ctr">
            <a:solidFill>
              <a:srgbClr val="FFBE79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8298548" name=""/>
          <p:cNvCxnSpPr>
            <a:cxnSpLocks/>
            <a:endCxn id="709806494" idx="0"/>
          </p:cNvCxnSpPr>
          <p:nvPr/>
        </p:nvCxnSpPr>
        <p:spPr bwMode="auto">
          <a:xfrm rot="5399977" flipH="0" flipV="0">
            <a:off x="4475169" y="3650942"/>
            <a:ext cx="1659306" cy="0"/>
          </a:xfrm>
          <a:prstGeom prst="line">
            <a:avLst/>
          </a:prstGeom>
          <a:ln w="28575" cap="flat" cmpd="sng" algn="ctr">
            <a:solidFill>
              <a:srgbClr val="FFBE79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648047" name=""/>
          <p:cNvCxnSpPr>
            <a:cxnSpLocks/>
          </p:cNvCxnSpPr>
          <p:nvPr/>
        </p:nvCxnSpPr>
        <p:spPr bwMode="auto">
          <a:xfrm rot="0" flipH="0" flipV="1">
            <a:off x="5304824" y="3337597"/>
            <a:ext cx="121344" cy="0"/>
          </a:xfrm>
          <a:prstGeom prst="line">
            <a:avLst/>
          </a:prstGeom>
          <a:ln w="28575" cap="flat" cmpd="sng" algn="ctr">
            <a:solidFill>
              <a:srgbClr val="FFBE79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598832" name=""/>
          <p:cNvCxnSpPr>
            <a:cxnSpLocks/>
            <a:stCxn id="1868298548" idx="0"/>
          </p:cNvCxnSpPr>
          <p:nvPr/>
        </p:nvCxnSpPr>
        <p:spPr bwMode="auto">
          <a:xfrm rot="10799990" flipH="1" flipV="1">
            <a:off x="5304817" y="2827294"/>
            <a:ext cx="250142" cy="0"/>
          </a:xfrm>
          <a:prstGeom prst="line">
            <a:avLst/>
          </a:prstGeom>
          <a:ln w="28575" cap="flat" cmpd="sng" algn="ctr">
            <a:solidFill>
              <a:srgbClr val="FFBE79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0664180" name=""/>
          <p:cNvSpPr txBox="1"/>
          <p:nvPr/>
        </p:nvSpPr>
        <p:spPr bwMode="auto">
          <a:xfrm flipH="0" flipV="0">
            <a:off x="5458193" y="3121258"/>
            <a:ext cx="1281242" cy="457235"/>
          </a:xfrm>
          <a:prstGeom prst="rect">
            <a:avLst/>
          </a:prstGeom>
          <a:noFill/>
          <a:ln w="12699">
            <a:solidFill>
              <a:srgbClr val="37415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solidFill>
                  <a:srgbClr val="374151"/>
                </a:solidFill>
              </a:rPr>
              <a:t>Soluções de Financiamento</a:t>
            </a:r>
            <a:endParaRPr sz="1200">
              <a:solidFill>
                <a:srgbClr val="374151"/>
              </a:solidFill>
            </a:endParaRPr>
          </a:p>
        </p:txBody>
      </p:sp>
      <p:sp>
        <p:nvSpPr>
          <p:cNvPr id="292935385" name=""/>
          <p:cNvSpPr txBox="1"/>
          <p:nvPr/>
        </p:nvSpPr>
        <p:spPr bwMode="auto">
          <a:xfrm flipH="0" flipV="0">
            <a:off x="5458193" y="3692758"/>
            <a:ext cx="1282321" cy="457235"/>
          </a:xfrm>
          <a:prstGeom prst="rect">
            <a:avLst/>
          </a:prstGeom>
          <a:noFill/>
          <a:ln w="12699">
            <a:solidFill>
              <a:srgbClr val="37415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solidFill>
                  <a:srgbClr val="374151"/>
                </a:solidFill>
              </a:rPr>
              <a:t>Avalie o seu veículo</a:t>
            </a:r>
            <a:endParaRPr sz="1200">
              <a:solidFill>
                <a:srgbClr val="374151"/>
              </a:solidFill>
            </a:endParaRPr>
          </a:p>
        </p:txBody>
      </p:sp>
      <p:cxnSp>
        <p:nvCxnSpPr>
          <p:cNvPr id="1210078405" name=""/>
          <p:cNvCxnSpPr>
            <a:cxnSpLocks/>
          </p:cNvCxnSpPr>
          <p:nvPr/>
        </p:nvCxnSpPr>
        <p:spPr bwMode="auto">
          <a:xfrm rot="0" flipH="0" flipV="1">
            <a:off x="5304824" y="3940846"/>
            <a:ext cx="121343" cy="0"/>
          </a:xfrm>
          <a:prstGeom prst="line">
            <a:avLst/>
          </a:prstGeom>
          <a:ln w="28575" cap="flat" cmpd="sng" algn="ctr">
            <a:solidFill>
              <a:srgbClr val="FFBE79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806494" name=""/>
          <p:cNvCxnSpPr>
            <a:cxnSpLocks/>
          </p:cNvCxnSpPr>
          <p:nvPr/>
        </p:nvCxnSpPr>
        <p:spPr bwMode="auto">
          <a:xfrm rot="0" flipH="0" flipV="1">
            <a:off x="5304824" y="4480596"/>
            <a:ext cx="121343" cy="0"/>
          </a:xfrm>
          <a:prstGeom prst="line">
            <a:avLst/>
          </a:prstGeom>
          <a:ln w="28575" cap="flat" cmpd="sng" algn="ctr">
            <a:solidFill>
              <a:srgbClr val="FFBE79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438523" name=""/>
          <p:cNvSpPr txBox="1"/>
          <p:nvPr/>
        </p:nvSpPr>
        <p:spPr bwMode="auto">
          <a:xfrm flipH="0" flipV="0">
            <a:off x="5458193" y="4264257"/>
            <a:ext cx="1284084" cy="457235"/>
          </a:xfrm>
          <a:prstGeom prst="rect">
            <a:avLst/>
          </a:prstGeom>
          <a:noFill/>
          <a:ln w="12699">
            <a:solidFill>
              <a:srgbClr val="37415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solidFill>
                  <a:srgbClr val="374151"/>
                </a:solidFill>
              </a:rPr>
              <a:t>Garantia Pós-Venda</a:t>
            </a:r>
            <a:endParaRPr sz="1200">
              <a:solidFill>
                <a:srgbClr val="374151"/>
              </a:solidFill>
            </a:endParaRPr>
          </a:p>
        </p:txBody>
      </p:sp>
      <p:cxnSp>
        <p:nvCxnSpPr>
          <p:cNvPr id="1098016408" name=""/>
          <p:cNvCxnSpPr>
            <a:cxnSpLocks/>
          </p:cNvCxnSpPr>
          <p:nvPr/>
        </p:nvCxnSpPr>
        <p:spPr bwMode="auto">
          <a:xfrm rot="5399978" flipH="0" flipV="0">
            <a:off x="6054138" y="4160266"/>
            <a:ext cx="1645337" cy="0"/>
          </a:xfrm>
          <a:prstGeom prst="line">
            <a:avLst/>
          </a:prstGeom>
          <a:ln w="28575" cap="flat" cmpd="sng" algn="ctr">
            <a:solidFill>
              <a:srgbClr val="FFBE79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480628" name=""/>
          <p:cNvCxnSpPr>
            <a:cxnSpLocks/>
          </p:cNvCxnSpPr>
          <p:nvPr/>
        </p:nvCxnSpPr>
        <p:spPr bwMode="auto">
          <a:xfrm rot="0" flipH="0" flipV="1">
            <a:off x="6733574" y="3337597"/>
            <a:ext cx="121343" cy="0"/>
          </a:xfrm>
          <a:prstGeom prst="line">
            <a:avLst/>
          </a:prstGeom>
          <a:ln w="28575" cap="flat" cmpd="sng" algn="ctr">
            <a:solidFill>
              <a:srgbClr val="FFBE79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8907612" name=""/>
          <p:cNvCxnSpPr>
            <a:cxnSpLocks/>
          </p:cNvCxnSpPr>
          <p:nvPr/>
        </p:nvCxnSpPr>
        <p:spPr bwMode="auto">
          <a:xfrm rot="0" flipH="0" flipV="1">
            <a:off x="6733574" y="3940846"/>
            <a:ext cx="121342" cy="0"/>
          </a:xfrm>
          <a:prstGeom prst="line">
            <a:avLst/>
          </a:prstGeom>
          <a:ln w="28575" cap="flat" cmpd="sng" algn="ctr">
            <a:solidFill>
              <a:srgbClr val="FFBE79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387725" name=""/>
          <p:cNvCxnSpPr>
            <a:cxnSpLocks/>
          </p:cNvCxnSpPr>
          <p:nvPr/>
        </p:nvCxnSpPr>
        <p:spPr bwMode="auto">
          <a:xfrm rot="0" flipH="0" flipV="1">
            <a:off x="6733574" y="4480596"/>
            <a:ext cx="121342" cy="0"/>
          </a:xfrm>
          <a:prstGeom prst="line">
            <a:avLst/>
          </a:prstGeom>
          <a:ln w="28575" cap="flat" cmpd="sng" algn="ctr">
            <a:solidFill>
              <a:srgbClr val="FFBE79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307175" name=""/>
          <p:cNvCxnSpPr>
            <a:cxnSpLocks/>
          </p:cNvCxnSpPr>
          <p:nvPr/>
        </p:nvCxnSpPr>
        <p:spPr bwMode="auto">
          <a:xfrm rot="10799990" flipH="0" flipV="0">
            <a:off x="3703478" y="4969891"/>
            <a:ext cx="3186371" cy="0"/>
          </a:xfrm>
          <a:prstGeom prst="line">
            <a:avLst/>
          </a:prstGeom>
          <a:ln w="28575" cap="flat" cmpd="sng" algn="ctr">
            <a:solidFill>
              <a:srgbClr val="FFBE79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203952" name=""/>
          <p:cNvCxnSpPr>
            <a:cxnSpLocks/>
          </p:cNvCxnSpPr>
          <p:nvPr/>
        </p:nvCxnSpPr>
        <p:spPr bwMode="auto">
          <a:xfrm rot="16199969" flipH="0" flipV="0">
            <a:off x="2164803" y="3431217"/>
            <a:ext cx="3120470" cy="0"/>
          </a:xfrm>
          <a:prstGeom prst="line">
            <a:avLst/>
          </a:prstGeom>
          <a:ln w="28575" cap="flat" cmpd="sng" algn="ctr">
            <a:solidFill>
              <a:srgbClr val="FFBE79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9179602" name=""/>
          <p:cNvCxnSpPr>
            <a:cxnSpLocks/>
          </p:cNvCxnSpPr>
          <p:nvPr/>
        </p:nvCxnSpPr>
        <p:spPr bwMode="auto">
          <a:xfrm rot="0" flipH="0" flipV="0">
            <a:off x="3703478" y="1873905"/>
            <a:ext cx="2349530" cy="360"/>
          </a:xfrm>
          <a:prstGeom prst="line">
            <a:avLst/>
          </a:prstGeom>
          <a:ln w="28575" cap="flat" cmpd="sng" algn="ctr">
            <a:solidFill>
              <a:srgbClr val="FFBE79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3519155" name=""/>
          <p:cNvCxnSpPr>
            <a:cxnSpLocks/>
          </p:cNvCxnSpPr>
          <p:nvPr/>
        </p:nvCxnSpPr>
        <p:spPr bwMode="auto">
          <a:xfrm rot="0" flipH="0" flipV="1">
            <a:off x="6019199" y="1874265"/>
            <a:ext cx="121343" cy="0"/>
          </a:xfrm>
          <a:prstGeom prst="line">
            <a:avLst/>
          </a:prstGeom>
          <a:ln w="28575" cap="flat" cmpd="sng" algn="ctr">
            <a:solidFill>
              <a:srgbClr val="FFBE79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ONLYOFFICE/7.2.1.36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Deluxe Auto</dc:title>
  <dc:subject>Website Planning</dc:subject>
  <dc:creator>João Lázaro</dc:creator>
  <cp:keywords/>
  <dc:description/>
  <dc:identifier/>
  <dc:language/>
  <cp:lastModifiedBy/>
  <cp:revision>10</cp:revision>
  <dcterms:created xsi:type="dcterms:W3CDTF">2012-12-03T06:56:55Z</dcterms:created>
  <dcterms:modified xsi:type="dcterms:W3CDTF">2022-12-02T11:27:55Z</dcterms:modified>
  <cp:category/>
  <cp:contentStatus/>
  <cp:version/>
</cp:coreProperties>
</file>