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52" d="100"/>
          <a:sy n="52" d="100"/>
        </p:scale>
        <p:origin x="-12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5E05B78C-094A-4509-9654-09D2F26F3FFD}" type="sibTrans" cxnId="{861D5ABE-FC74-4203-BA70-713D604D7945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6BAC6641-6F16-42C7-9628-222D46D6B99E}" type="sibTrans" cxnId="{8D42E35A-4FD1-474D-A81F-5FE06D8AAA2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C63CE4D-9440-4F4D-8A92-796B92B85288}" type="sibTrans" cxnId="{75E66621-FE1B-4784-91DA-B57E1A272B49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B1E169FA-2675-4029-A163-F457E76F545E}" type="sibTrans" cxnId="{18DCA477-07DC-4F6D-8F4E-3E0A81C9A54E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6E3A91-2E2F-4ED9-A28A-3DA97D5742E3}" type="pres">
      <dgm:prSet presAssocID="{746407FD-1023-4207-8A6F-8D6782650E11}" presName="node" presStyleLbl="node1" presStyleIdx="0" presStyleCnt="4" custScaleX="146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/>
      <dgm:t>
        <a:bodyPr/>
        <a:lstStyle/>
        <a:p>
          <a:endParaRPr lang="en-US"/>
        </a:p>
      </dgm:t>
    </dgm:pt>
    <dgm:pt modelId="{28358C13-D8CC-4AD2-A7BF-1189D1A964E3}" type="pres">
      <dgm:prSet presAssocID="{C80A8738-ACA8-4E35-A7C5-DA04AA9E6147}" presName="node" presStyleLbl="node1" presStyleIdx="1" presStyleCnt="4" custScaleX="150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/>
      <dgm:t>
        <a:bodyPr/>
        <a:lstStyle/>
        <a:p>
          <a:endParaRPr lang="en-US"/>
        </a:p>
      </dgm:t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40B09FAD-8C3B-0F45-85B6-FA1C45E47E4D}" type="presOf" srcId="{98110A4D-3F5E-4135-8A9F-CAF8BD865382}" destId="{0A3A9FBE-F7C6-41D0-A2A8-F50B183ED97D}" srcOrd="0" destOrd="0" presId="urn:microsoft.com/office/officeart/2005/8/layout/cycle5"/>
    <dgm:cxn modelId="{A95B5F71-D4B3-CA45-B464-19EC1F846CC5}" type="presOf" srcId="{26B28433-06D5-4A6C-A5BD-D422E2368D1C}" destId="{780DDDCB-B12F-428D-A586-90FD6F79F55C}" srcOrd="0" destOrd="0" presId="urn:microsoft.com/office/officeart/2005/8/layout/cycle5"/>
    <dgm:cxn modelId="{528359D6-8F5F-C047-AAD7-7B20E673C8F4}" type="presOf" srcId="{5E05B78C-094A-4509-9654-09D2F26F3FFD}" destId="{47F33915-6B3B-401C-B50F-B22A754E2EF7}" srcOrd="0" destOrd="0" presId="urn:microsoft.com/office/officeart/2005/8/layout/cycle5"/>
    <dgm:cxn modelId="{D587D908-3E00-9F48-85BF-0517B623469B}" type="presOf" srcId="{8B338C84-75DE-490B-B7BD-E14CF644700D}" destId="{E5B85177-67DC-46B9-9178-4FD74108A018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9968FB81-DA53-C544-B24B-A7D483564583}" type="presOf" srcId="{6BAC6641-6F16-42C7-9628-222D46D6B99E}" destId="{396D247C-7331-400F-88B3-FB5C75DEFBD2}" srcOrd="0" destOrd="0" presId="urn:microsoft.com/office/officeart/2005/8/layout/cycle5"/>
    <dgm:cxn modelId="{557AB734-327C-CD44-9950-DD6839AF8719}" type="presOf" srcId="{C80A8738-ACA8-4E35-A7C5-DA04AA9E6147}" destId="{28358C13-D8CC-4AD2-A7BF-1189D1A964E3}" srcOrd="0" destOrd="0" presId="urn:microsoft.com/office/officeart/2005/8/layout/cycle5"/>
    <dgm:cxn modelId="{644FB1D6-D9F0-B845-BA3D-BF9FD7E10A25}" type="presOf" srcId="{CC63CE4D-9440-4F4D-8A92-796B92B85288}" destId="{D2CA6A8E-22C6-4F9F-B88D-7C12E5956E50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AF6123E5-1823-BE46-B402-3FC595C44B4B}" type="presOf" srcId="{B1E169FA-2675-4029-A163-F457E76F545E}" destId="{498F4E31-E423-4928-A28F-F71BD81A544F}" srcOrd="0" destOrd="0" presId="urn:microsoft.com/office/officeart/2005/8/layout/cycle5"/>
    <dgm:cxn modelId="{0FC0CCF4-4131-4841-B7CC-88688BCD36EA}" type="presOf" srcId="{746407FD-1023-4207-8A6F-8D6782650E11}" destId="{256E3A91-2E2F-4ED9-A28A-3DA97D5742E3}" srcOrd="0" destOrd="0" presId="urn:microsoft.com/office/officeart/2005/8/layout/cycle5"/>
    <dgm:cxn modelId="{49A80153-7F0C-1D41-A6AE-918A998E009B}" type="presParOf" srcId="{0A3A9FBE-F7C6-41D0-A2A8-F50B183ED97D}" destId="{256E3A91-2E2F-4ED9-A28A-3DA97D5742E3}" srcOrd="0" destOrd="0" presId="urn:microsoft.com/office/officeart/2005/8/layout/cycle5"/>
    <dgm:cxn modelId="{AED5555B-C9BC-8B40-8C70-3F582B1D8C02}" type="presParOf" srcId="{0A3A9FBE-F7C6-41D0-A2A8-F50B183ED97D}" destId="{8B1A1E44-0CA3-47B4-B36D-323702FD4456}" srcOrd="1" destOrd="0" presId="urn:microsoft.com/office/officeart/2005/8/layout/cycle5"/>
    <dgm:cxn modelId="{9E7586B1-B2C3-2A46-88CB-9F2A161383EC}" type="presParOf" srcId="{0A3A9FBE-F7C6-41D0-A2A8-F50B183ED97D}" destId="{47F33915-6B3B-401C-B50F-B22A754E2EF7}" srcOrd="2" destOrd="0" presId="urn:microsoft.com/office/officeart/2005/8/layout/cycle5"/>
    <dgm:cxn modelId="{3385EF30-C489-6943-AEA9-90E113951AA3}" type="presParOf" srcId="{0A3A9FBE-F7C6-41D0-A2A8-F50B183ED97D}" destId="{28358C13-D8CC-4AD2-A7BF-1189D1A964E3}" srcOrd="3" destOrd="0" presId="urn:microsoft.com/office/officeart/2005/8/layout/cycle5"/>
    <dgm:cxn modelId="{1C04CC7F-9AD1-9B42-979C-42C7ADA6F3EF}" type="presParOf" srcId="{0A3A9FBE-F7C6-41D0-A2A8-F50B183ED97D}" destId="{7A773DDB-9EA6-40D0-908C-5A4C420FC715}" srcOrd="4" destOrd="0" presId="urn:microsoft.com/office/officeart/2005/8/layout/cycle5"/>
    <dgm:cxn modelId="{3FE32659-22FF-2A42-B7D4-5A5494B35837}" type="presParOf" srcId="{0A3A9FBE-F7C6-41D0-A2A8-F50B183ED97D}" destId="{396D247C-7331-400F-88B3-FB5C75DEFBD2}" srcOrd="5" destOrd="0" presId="urn:microsoft.com/office/officeart/2005/8/layout/cycle5"/>
    <dgm:cxn modelId="{09BCE895-CEF6-9841-844E-DF556F0877E7}" type="presParOf" srcId="{0A3A9FBE-F7C6-41D0-A2A8-F50B183ED97D}" destId="{E5B85177-67DC-46B9-9178-4FD74108A018}" srcOrd="6" destOrd="0" presId="urn:microsoft.com/office/officeart/2005/8/layout/cycle5"/>
    <dgm:cxn modelId="{6471B517-F607-1540-A40A-6DA4AFF5D5D8}" type="presParOf" srcId="{0A3A9FBE-F7C6-41D0-A2A8-F50B183ED97D}" destId="{35D7A730-924C-49C3-A7BA-CD89FCBCE1AC}" srcOrd="7" destOrd="0" presId="urn:microsoft.com/office/officeart/2005/8/layout/cycle5"/>
    <dgm:cxn modelId="{D4D88249-DE5E-9748-B081-8C5E9262AE8A}" type="presParOf" srcId="{0A3A9FBE-F7C6-41D0-A2A8-F50B183ED97D}" destId="{D2CA6A8E-22C6-4F9F-B88D-7C12E5956E50}" srcOrd="8" destOrd="0" presId="urn:microsoft.com/office/officeart/2005/8/layout/cycle5"/>
    <dgm:cxn modelId="{69E0582E-967C-E945-B0F9-8E4D07D29151}" type="presParOf" srcId="{0A3A9FBE-F7C6-41D0-A2A8-F50B183ED97D}" destId="{780DDDCB-B12F-428D-A586-90FD6F79F55C}" srcOrd="9" destOrd="0" presId="urn:microsoft.com/office/officeart/2005/8/layout/cycle5"/>
    <dgm:cxn modelId="{D2C24BA2-49B2-7642-8758-38E829F22C4D}" type="presParOf" srcId="{0A3A9FBE-F7C6-41D0-A2A8-F50B183ED97D}" destId="{27501DD9-B23B-4A6C-B19F-BEDC210774CB}" srcOrd="10" destOrd="0" presId="urn:microsoft.com/office/officeart/2005/8/layout/cycle5"/>
    <dgm:cxn modelId="{53ECC9A0-3CF3-5941-863D-08CB33E09905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07B2-59C2-9F4B-A619-29113657ADF7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5B824-423C-634A-B02A-B66E26E499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C25B-A7C9-4F56-93D8-62F2D1D5F3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137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83B1-465F-A74A-AA50-C116308CE64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707-53E0-274A-801E-42CAC91EC0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315</a:t>
            </a:r>
            <a:br>
              <a:rPr lang="en-US" dirty="0" smtClean="0"/>
            </a:br>
            <a:r>
              <a:rPr lang="en-US" dirty="0" smtClean="0"/>
              <a:t>Chapter One concepts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US" smtClean="0"/>
              <a:t>Throwaway Prototyping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400" dirty="0" smtClean="0"/>
              <a:t>Also has a prototype, called </a:t>
            </a:r>
            <a:r>
              <a:rPr lang="en-US" sz="2400" u="sng" dirty="0" smtClean="0"/>
              <a:t>design prototype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design prototype is used to get requirements and interact with the project team.</a:t>
            </a:r>
          </a:p>
          <a:p>
            <a:r>
              <a:rPr lang="en-US" sz="2400" dirty="0" smtClean="0"/>
              <a:t>It will be throwaway because the prototype is only </a:t>
            </a:r>
            <a:r>
              <a:rPr lang="en-US" sz="2400" u="sng" dirty="0" smtClean="0"/>
              <a:t>a mock-up </a:t>
            </a:r>
            <a:r>
              <a:rPr lang="en-US" sz="2400" dirty="0" smtClean="0"/>
              <a:t>not a high quality real system. In Web development we call it “wireframes”.</a:t>
            </a:r>
          </a:p>
          <a:p>
            <a:r>
              <a:rPr lang="en-US" sz="2400" dirty="0" smtClean="0"/>
              <a:t>Advantages:</a:t>
            </a:r>
          </a:p>
          <a:p>
            <a:pPr lvl="1"/>
            <a:r>
              <a:rPr lang="en-US" sz="2000" dirty="0" smtClean="0"/>
              <a:t>Allow to refine key issues before a system is built and produce more reliable system.</a:t>
            </a:r>
          </a:p>
          <a:p>
            <a:r>
              <a:rPr lang="en-US" sz="2400" dirty="0" smtClean="0"/>
              <a:t>Disadvantages:</a:t>
            </a:r>
          </a:p>
          <a:p>
            <a:pPr lvl="1"/>
            <a:r>
              <a:rPr lang="en-US" sz="2000" dirty="0" smtClean="0"/>
              <a:t>May take longer to deliver the final system as compared to prototyping-based methodology.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53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B549118-4689-4A29-AE82-27F1DBC23547}" type="slidenum">
              <a:rPr lang="en-US" smtClean="0">
                <a:latin typeface="+mn-lt"/>
              </a:rPr>
              <a:pPr/>
              <a:t>10</a:t>
            </a:fld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93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US" smtClean="0"/>
              <a:t>Extreme Programming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400" dirty="0" smtClean="0"/>
              <a:t>Based on four core values: communication, simplicity, feedback, and courage.</a:t>
            </a:r>
          </a:p>
          <a:p>
            <a:r>
              <a:rPr lang="en-US" sz="2400" dirty="0" smtClean="0"/>
              <a:t>Analysis, design, and implementation phases are performed iteratively.</a:t>
            </a:r>
          </a:p>
          <a:p>
            <a:r>
              <a:rPr lang="en-US" sz="2400" dirty="0" smtClean="0"/>
              <a:t>Better work with </a:t>
            </a:r>
            <a:r>
              <a:rPr lang="en-US" sz="2400" u="sng" dirty="0" smtClean="0"/>
              <a:t>small projects </a:t>
            </a:r>
            <a:r>
              <a:rPr lang="en-US" sz="2400" dirty="0" smtClean="0"/>
              <a:t>(less than 10 developers)</a:t>
            </a:r>
          </a:p>
          <a:p>
            <a:r>
              <a:rPr lang="en-US" sz="2400" dirty="0" smtClean="0"/>
              <a:t>Advantages:</a:t>
            </a:r>
          </a:p>
          <a:p>
            <a:pPr lvl="1"/>
            <a:r>
              <a:rPr lang="en-US" sz="2000" dirty="0" smtClean="0"/>
              <a:t>Very quickly deliver a system with limited features.</a:t>
            </a:r>
          </a:p>
          <a:p>
            <a:r>
              <a:rPr lang="en-US" sz="2400" dirty="0" smtClean="0"/>
              <a:t>Disadvantages:</a:t>
            </a:r>
          </a:p>
          <a:p>
            <a:pPr lvl="1"/>
            <a:r>
              <a:rPr lang="en-US" sz="2000" dirty="0" smtClean="0"/>
              <a:t>It requires many and frequent communications (such as users provide feedback and answer questions) b/w project team and users, thus it is for small projects. 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248400"/>
            <a:ext cx="53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6361170-C47B-497E-A4E2-BF7EFCD0C15E}" type="slidenum">
              <a:rPr lang="en-US" smtClean="0">
                <a:latin typeface="+mn-lt"/>
              </a:rPr>
              <a:pPr/>
              <a:t>11</a:t>
            </a:fld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42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the Right 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04143116"/>
              </p:ext>
            </p:extLst>
          </p:nvPr>
        </p:nvGraphicFramePr>
        <p:xfrm>
          <a:off x="533399" y="1234521"/>
          <a:ext cx="8153401" cy="486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94"/>
                <a:gridCol w="1019175"/>
                <a:gridCol w="849313"/>
                <a:gridCol w="1047486"/>
                <a:gridCol w="1153006"/>
                <a:gridCol w="1153006"/>
                <a:gridCol w="1317721"/>
              </a:tblGrid>
              <a:tr h="694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Usefulness</a:t>
                      </a:r>
                      <a:r>
                        <a:rPr lang="en-US" sz="1800" baseline="0" dirty="0" smtClean="0"/>
                        <a:t> for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Waterfall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Parallel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Phased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Prototyping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Throwaway Prototyping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Extreme Programming</a:t>
                      </a:r>
                      <a:endParaRPr lang="en-US" sz="1400" dirty="0"/>
                    </a:p>
                  </a:txBody>
                  <a:tcPr marT="45714" marB="45714"/>
                </a:tc>
              </a:tr>
              <a:tr h="694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Unclear user requirements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</a:tr>
              <a:tr h="694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Unfamiliar technology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</a:tr>
              <a:tr h="694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Complex</a:t>
                      </a:r>
                      <a:r>
                        <a:rPr lang="en-US" sz="1800" baseline="0" dirty="0" smtClean="0"/>
                        <a:t> systems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</a:tr>
              <a:tr h="694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Reliable</a:t>
                      </a:r>
                      <a:r>
                        <a:rPr lang="en-US" sz="1800" baseline="0" dirty="0" smtClean="0"/>
                        <a:t> systems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</a:tr>
              <a:tr h="694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 time schedule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</a:tr>
              <a:tr h="694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Schedule</a:t>
                      </a:r>
                      <a:r>
                        <a:rPr lang="en-US" sz="1800" baseline="0" dirty="0" smtClean="0"/>
                        <a:t> visibility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245225"/>
            <a:ext cx="685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2A59B22-E0B7-4AEF-AF3D-ABC2E523731D}" type="slidenum">
              <a:rPr lang="en-US" smtClean="0">
                <a:latin typeface="+mn-lt"/>
              </a:rPr>
              <a:pPr/>
              <a:t>13</a:t>
            </a:fld>
            <a:endParaRPr lang="en-US" dirty="0" smtClean="0"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Divide-and-conquer in OO A&amp;D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pPr lvl="1" eaLnBrk="1" hangingPunct="1"/>
            <a:r>
              <a:rPr lang="en-US" u="sng" dirty="0" smtClean="0"/>
              <a:t>Object-Oriented Analysis &amp; Design</a:t>
            </a:r>
          </a:p>
          <a:p>
            <a:pPr lvl="2" eaLnBrk="1" hangingPunct="1">
              <a:spcAft>
                <a:spcPts val="600"/>
              </a:spcAft>
            </a:pPr>
            <a:r>
              <a:rPr lang="en-US" u="sng" dirty="0" smtClean="0"/>
              <a:t>Decomposing by concept </a:t>
            </a:r>
            <a:r>
              <a:rPr lang="en-US" dirty="0" smtClean="0"/>
              <a:t>- breaking (a large system) into progressively smaller classes (or objects) that are responsible for some part of the problem domain</a:t>
            </a:r>
          </a:p>
          <a:p>
            <a:pPr lvl="2" eaLnBrk="1" hangingPunct="1">
              <a:spcAft>
                <a:spcPts val="600"/>
              </a:spcAft>
            </a:pPr>
            <a:r>
              <a:rPr lang="en-US" u="sng" dirty="0" smtClean="0"/>
              <a:t>Producing conceptual components/classes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dirty="0" smtClean="0"/>
              <a:t>Concepts for an library information system</a:t>
            </a:r>
          </a:p>
          <a:p>
            <a:pPr lvl="3" eaLnBrk="1" hangingPunct="1">
              <a:spcAft>
                <a:spcPts val="600"/>
              </a:spcAft>
            </a:pPr>
            <a:r>
              <a:rPr lang="en-US" dirty="0" smtClean="0"/>
              <a:t>Book, patron, librarian, library</a:t>
            </a:r>
          </a:p>
          <a:p>
            <a:pPr lvl="2" eaLnBrk="1" hangingPunct="1">
              <a:spcAft>
                <a:spcPts val="600"/>
              </a:spcAft>
            </a:pPr>
            <a:r>
              <a:rPr lang="en-US" dirty="0" smtClean="0"/>
              <a:t>Concepts for a class registration system</a:t>
            </a:r>
          </a:p>
          <a:p>
            <a:pPr lvl="3" eaLnBrk="1" hangingPunct="1">
              <a:spcAft>
                <a:spcPts val="600"/>
              </a:spcAft>
            </a:pPr>
            <a:r>
              <a:rPr lang="en-US" dirty="0" smtClean="0"/>
              <a:t>Student, Department, Course, Section, Classroom, Professor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8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200" dirty="0" smtClean="0"/>
              <a:t>The Unified Process (4 phases, 10 workflows)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824259"/>
            <a:ext cx="7924800" cy="5805141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828800" y="26670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Engineering 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5334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Supporting workflow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Profile of a typical project showing the relative sizes of the four phases of the Unified </a:t>
            </a:r>
            <a:r>
              <a:rPr lang="en-US" sz="3200" dirty="0" smtClean="0"/>
              <a:t>Process</a:t>
            </a:r>
            <a:endParaRPr lang="en-US" sz="3200" dirty="0"/>
          </a:p>
        </p:txBody>
      </p:sp>
      <p:pic>
        <p:nvPicPr>
          <p:cNvPr id="5" name="Content Placeholder 4" descr="UnifiedProcessProjectProfile200607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-30748" b="-307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355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Team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0510017"/>
              </p:ext>
            </p:extLst>
          </p:nvPr>
        </p:nvGraphicFramePr>
        <p:xfrm>
          <a:off x="304800" y="1066799"/>
          <a:ext cx="8534400" cy="533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0667"/>
                <a:gridCol w="6163733"/>
              </a:tblGrid>
              <a:tr h="4409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Responsibilities</a:t>
                      </a:r>
                      <a:endParaRPr lang="en-US" sz="1800" dirty="0"/>
                    </a:p>
                  </a:txBody>
                  <a:tcPr/>
                </a:tc>
              </a:tr>
              <a:tr h="97860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Business Analyst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Analyzing the key business aspects of the system</a:t>
                      </a:r>
                    </a:p>
                    <a:p>
                      <a:r>
                        <a:rPr lang="en-US" sz="1600" dirty="0" smtClean="0"/>
                        <a:t>Identifying how the system will provide business value</a:t>
                      </a:r>
                    </a:p>
                    <a:p>
                      <a:r>
                        <a:rPr lang="en-US" sz="1600" dirty="0" smtClean="0"/>
                        <a:t>Designing the new business processes and policies</a:t>
                      </a:r>
                      <a:endParaRPr lang="en-US" sz="1600" dirty="0"/>
                    </a:p>
                  </a:txBody>
                  <a:tcPr/>
                </a:tc>
              </a:tr>
              <a:tr h="126856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Systems Analyst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Identifying how technology can improve business processes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the new business processes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the information system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Ensuring the system conforms to IS standards</a:t>
                      </a:r>
                      <a:endParaRPr lang="en-US" sz="1600" dirty="0"/>
                    </a:p>
                  </a:txBody>
                  <a:tcPr/>
                </a:tc>
              </a:tr>
              <a:tr h="68864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Infrastructure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Ensuring the system conforms to infrastructure standards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Identifying infrastructure changes required by the system</a:t>
                      </a:r>
                      <a:endParaRPr lang="en-US" sz="1600" dirty="0"/>
                    </a:p>
                  </a:txBody>
                  <a:tcPr/>
                </a:tc>
              </a:tr>
              <a:tr h="68864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Change Management</a:t>
                      </a:r>
                      <a:r>
                        <a:rPr lang="en-US" sz="1600" b="1" baseline="0" dirty="0" smtClean="0"/>
                        <a:t> Analyst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Developing and executing a change management plan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Developing and executing a user training plan</a:t>
                      </a:r>
                      <a:endParaRPr lang="en-US" sz="1600" dirty="0"/>
                    </a:p>
                  </a:txBody>
                  <a:tcPr/>
                </a:tc>
              </a:tr>
              <a:tr h="126856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Project Manager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the team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Developing and monitoring the project plan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Assigning resources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Serving as the primary point of contact for the project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609600" y="935038"/>
            <a:ext cx="80010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800" dirty="0"/>
              <a:t> SDLC is the overall process of developing information systems through a multi-step process.</a:t>
            </a:r>
          </a:p>
          <a:p>
            <a:pPr lvl="1"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 There are many (known) software development methodologies.</a:t>
            </a:r>
          </a:p>
          <a:p>
            <a:pPr lvl="1">
              <a:buFont typeface="Arial" charset="0"/>
              <a:buChar char="•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 Four fundamental phases in SDLC: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 Planning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 Analysis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 Design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 Implementation</a:t>
            </a:r>
          </a:p>
          <a:p>
            <a:pPr lvl="1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62000" y="152400"/>
            <a:ext cx="77946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5"/>
                </a:solidFill>
              </a:rPr>
              <a:t>Systems Development Life Cycle (SDLC)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6624" y="6264275"/>
            <a:ext cx="43497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254F427-62FD-42AD-812C-17FC11E69F68}" type="slidenum">
              <a:rPr lang="en-US" smtClean="0">
                <a:latin typeface="+mn-lt"/>
              </a:rPr>
              <a:pPr/>
              <a:t>2</a:t>
            </a:fld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490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Systems Development Life Cycle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</a:t>
            </a:r>
            <a:r>
              <a:rPr lang="en-US" smtClean="0"/>
              <a:t>and Deliverables</a:t>
            </a:r>
            <a:endParaRPr lang="en-US" dirty="0" smtClean="0"/>
          </a:p>
        </p:txBody>
      </p:sp>
      <p:grpSp>
        <p:nvGrpSpPr>
          <p:cNvPr id="3" name="Group 2072"/>
          <p:cNvGrpSpPr>
            <a:grpSpLocks/>
          </p:cNvGrpSpPr>
          <p:nvPr/>
        </p:nvGrpSpPr>
        <p:grpSpPr bwMode="auto">
          <a:xfrm>
            <a:off x="1447800" y="1600200"/>
            <a:ext cx="6324600" cy="4572000"/>
            <a:chOff x="912" y="1008"/>
            <a:chExt cx="3984" cy="2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2055"/>
            <p:cNvSpPr>
              <a:spLocks noChangeArrowheads="1"/>
            </p:cNvSpPr>
            <p:nvPr/>
          </p:nvSpPr>
          <p:spPr bwMode="auto">
            <a:xfrm>
              <a:off x="912" y="1008"/>
              <a:ext cx="3984" cy="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Rectangle 2057"/>
            <p:cNvSpPr>
              <a:spLocks noChangeArrowheads="1"/>
            </p:cNvSpPr>
            <p:nvPr/>
          </p:nvSpPr>
          <p:spPr bwMode="auto">
            <a:xfrm>
              <a:off x="912" y="1397"/>
              <a:ext cx="1968" cy="24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ectangle 2056"/>
            <p:cNvSpPr>
              <a:spLocks noChangeArrowheads="1"/>
            </p:cNvSpPr>
            <p:nvPr/>
          </p:nvSpPr>
          <p:spPr bwMode="auto">
            <a:xfrm>
              <a:off x="912" y="1008"/>
              <a:ext cx="398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ext Box 2058"/>
            <p:cNvSpPr txBox="1">
              <a:spLocks noChangeArrowheads="1"/>
            </p:cNvSpPr>
            <p:nvPr/>
          </p:nvSpPr>
          <p:spPr bwMode="auto">
            <a:xfrm>
              <a:off x="1408" y="1104"/>
              <a:ext cx="623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Process</a:t>
              </a:r>
            </a:p>
          </p:txBody>
        </p:sp>
        <p:sp>
          <p:nvSpPr>
            <p:cNvPr id="9" name="Text Box 2059"/>
            <p:cNvSpPr txBox="1">
              <a:spLocks noChangeArrowheads="1"/>
            </p:cNvSpPr>
            <p:nvPr/>
          </p:nvSpPr>
          <p:spPr bwMode="auto">
            <a:xfrm>
              <a:off x="3494" y="1104"/>
              <a:ext cx="641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Product</a:t>
              </a:r>
            </a:p>
          </p:txBody>
        </p:sp>
        <p:sp>
          <p:nvSpPr>
            <p:cNvPr id="10" name="Text Box 2060"/>
            <p:cNvSpPr txBox="1">
              <a:spLocks noChangeArrowheads="1"/>
            </p:cNvSpPr>
            <p:nvPr/>
          </p:nvSpPr>
          <p:spPr bwMode="auto">
            <a:xfrm>
              <a:off x="1200" y="1488"/>
              <a:ext cx="1173" cy="19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Planning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Analysis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Design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Implementation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" name="Text Box 2062"/>
            <p:cNvSpPr txBox="1">
              <a:spLocks noChangeArrowheads="1"/>
            </p:cNvSpPr>
            <p:nvPr/>
          </p:nvSpPr>
          <p:spPr bwMode="auto">
            <a:xfrm>
              <a:off x="3264" y="1307"/>
              <a:ext cx="1528" cy="2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Project Plan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System Proposal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System 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Specification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New System and 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</a:rPr>
                <a:t>Maintenance Plan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Line 2063"/>
            <p:cNvSpPr>
              <a:spLocks noChangeShapeType="1"/>
            </p:cNvSpPr>
            <p:nvPr/>
          </p:nvSpPr>
          <p:spPr bwMode="auto">
            <a:xfrm>
              <a:off x="912" y="1392"/>
              <a:ext cx="0" cy="2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4" name="Group 2071"/>
            <p:cNvGrpSpPr>
              <a:grpSpLocks/>
            </p:cNvGrpSpPr>
            <p:nvPr/>
          </p:nvGrpSpPr>
          <p:grpSpPr bwMode="auto">
            <a:xfrm>
              <a:off x="2640" y="1392"/>
              <a:ext cx="576" cy="2496"/>
              <a:chOff x="2688" y="1392"/>
              <a:chExt cx="576" cy="2496"/>
            </a:xfrm>
          </p:grpSpPr>
          <p:sp>
            <p:nvSpPr>
              <p:cNvPr id="14" name="Line 2064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0" cy="2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069"/>
              <p:cNvGrpSpPr>
                <a:grpSpLocks/>
              </p:cNvGrpSpPr>
              <p:nvPr/>
            </p:nvGrpSpPr>
            <p:grpSpPr bwMode="auto">
              <a:xfrm>
                <a:off x="2688" y="1488"/>
                <a:ext cx="576" cy="2016"/>
                <a:chOff x="2688" y="1776"/>
                <a:chExt cx="576" cy="2016"/>
              </a:xfrm>
            </p:grpSpPr>
            <p:sp>
              <p:nvSpPr>
                <p:cNvPr id="16" name="AutoShape 2065"/>
                <p:cNvSpPr>
                  <a:spLocks noChangeArrowheads="1"/>
                </p:cNvSpPr>
                <p:nvPr/>
              </p:nvSpPr>
              <p:spPr bwMode="auto">
                <a:xfrm>
                  <a:off x="2688" y="2352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7" name="AutoShape 2066"/>
                <p:cNvSpPr>
                  <a:spLocks noChangeArrowheads="1"/>
                </p:cNvSpPr>
                <p:nvPr/>
              </p:nvSpPr>
              <p:spPr bwMode="auto">
                <a:xfrm>
                  <a:off x="2688" y="1776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8" name="AutoShape 2067"/>
                <p:cNvSpPr>
                  <a:spLocks noChangeArrowheads="1"/>
                </p:cNvSpPr>
                <p:nvPr/>
              </p:nvSpPr>
              <p:spPr bwMode="auto">
                <a:xfrm>
                  <a:off x="2688" y="2880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9" name="AutoShape 2068"/>
                <p:cNvSpPr>
                  <a:spLocks noChangeArrowheads="1"/>
                </p:cNvSpPr>
                <p:nvPr/>
              </p:nvSpPr>
              <p:spPr bwMode="auto">
                <a:xfrm>
                  <a:off x="2688" y="3456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Systems Development Methodologies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methodology </a:t>
            </a:r>
            <a:r>
              <a:rPr lang="en-US" dirty="0" smtClean="0"/>
              <a:t>is a formalized approach to implementing the SDLC</a:t>
            </a:r>
          </a:p>
          <a:p>
            <a:r>
              <a:rPr lang="en-US" dirty="0" smtClean="0"/>
              <a:t>Well-known methodologies include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dirty="0" smtClean="0"/>
              <a:t>Waterfall development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dirty="0" smtClean="0"/>
              <a:t>Parallel development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dirty="0" smtClean="0"/>
              <a:t>System Prototyping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dirty="0" smtClean="0"/>
              <a:t>Throwaway Prototyping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dirty="0" smtClean="0"/>
              <a:t>Extreme Programming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dirty="0" smtClean="0"/>
              <a:t>Rational Unified Process (RUP)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325563"/>
            <a:ext cx="7978775" cy="4770437"/>
          </a:xfr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89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53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ECC580-E274-4386-96C4-B09133EB55AA}" type="slidenum">
              <a:rPr lang="en-US" smtClean="0">
                <a:latin typeface="+mn-lt"/>
              </a:rPr>
              <a:pPr/>
              <a:t>6</a:t>
            </a:fld>
            <a:endParaRPr lang="en-US" dirty="0" smtClean="0">
              <a:latin typeface="+mn-lt"/>
            </a:endParaRPr>
          </a:p>
        </p:txBody>
      </p:sp>
      <p:sp>
        <p:nvSpPr>
          <p:cNvPr id="37892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US" smtClean="0"/>
              <a:t>Waterfall Development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917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US" dirty="0" smtClean="0"/>
              <a:t>Parallel Development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143000"/>
            <a:ext cx="7734300" cy="5011738"/>
          </a:xfr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94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53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235AE6B-525D-4FA0-A310-886D114B0026}" type="slidenum">
              <a:rPr lang="en-US" smtClean="0">
                <a:latin typeface="+mn-lt"/>
              </a:rPr>
              <a:pPr/>
              <a:t>7</a:t>
            </a:fld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51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US" smtClean="0"/>
              <a:t>Phased Development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400" dirty="0" smtClean="0"/>
              <a:t>Breaks an overall system into a series of versions and develops them sequentially.</a:t>
            </a:r>
          </a:p>
          <a:p>
            <a:r>
              <a:rPr lang="en-US" sz="2400" dirty="0" smtClean="0"/>
              <a:t>The most important &amp; fundamental requirements are included in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version, then design and implement it.</a:t>
            </a:r>
          </a:p>
          <a:p>
            <a:r>
              <a:rPr lang="en-US" sz="2400" dirty="0" smtClean="0"/>
              <a:t>After version 1 is implemented, work (analysis – design – implementation) begins on version 2.</a:t>
            </a:r>
          </a:p>
          <a:p>
            <a:r>
              <a:rPr lang="en-US" sz="2400" dirty="0" smtClean="0"/>
              <a:t>Advantages:</a:t>
            </a:r>
          </a:p>
          <a:p>
            <a:pPr lvl="1"/>
            <a:r>
              <a:rPr lang="en-US" sz="2000" dirty="0" smtClean="0"/>
              <a:t>Quickly delivering a useful system to users (compared with Waterfall or Parallel methodologies)</a:t>
            </a:r>
          </a:p>
          <a:p>
            <a:pPr lvl="1"/>
            <a:r>
              <a:rPr lang="en-US" sz="2000" dirty="0" smtClean="0"/>
              <a:t>Because users work with the system sooner, they are more likely to identify additional important requirements sooner.</a:t>
            </a:r>
          </a:p>
          <a:p>
            <a:r>
              <a:rPr lang="en-US" sz="2400" dirty="0" smtClean="0"/>
              <a:t>Disadvantages:</a:t>
            </a:r>
          </a:p>
          <a:p>
            <a:pPr lvl="1"/>
            <a:r>
              <a:rPr lang="en-US" sz="2000" dirty="0" smtClean="0"/>
              <a:t>Users begin to work with an incomplete system.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53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5141B04-F4AE-46FB-AE4C-BAF25149524F}" type="slidenum">
              <a:rPr lang="en-US" smtClean="0">
                <a:latin typeface="+mn-lt"/>
              </a:rPr>
              <a:pPr/>
              <a:t>8</a:t>
            </a:fld>
            <a:endParaRPr lang="en-US" smtClean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096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r>
              <a:rPr lang="en-US" dirty="0" smtClean="0"/>
              <a:t>System Prototyping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4025" y="1752600"/>
            <a:ext cx="8156575" cy="3886200"/>
          </a:xfr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03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53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0788F5-4CEB-4D5C-8A88-FA9F9C07F773}" type="slidenum">
              <a:rPr lang="en-US" smtClean="0">
                <a:latin typeface="+mn-lt"/>
              </a:rPr>
              <a:pPr/>
              <a:t>9</a:t>
            </a:fld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92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699</Words>
  <Application>Microsoft Macintosh PowerPoint</Application>
  <PresentationFormat>On-screen Show (4:3)</PresentationFormat>
  <Paragraphs>177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315 Chapter One concepts </vt:lpstr>
      <vt:lpstr>Slide 2</vt:lpstr>
      <vt:lpstr>Systems Development Life Cycle</vt:lpstr>
      <vt:lpstr>Processes and Deliverables</vt:lpstr>
      <vt:lpstr>Systems Development Methodologies</vt:lpstr>
      <vt:lpstr>Waterfall Development</vt:lpstr>
      <vt:lpstr>Parallel Development</vt:lpstr>
      <vt:lpstr>Phased Development</vt:lpstr>
      <vt:lpstr>System Prototyping</vt:lpstr>
      <vt:lpstr>Throwaway Prototyping</vt:lpstr>
      <vt:lpstr>Extreme Programming</vt:lpstr>
      <vt:lpstr>Selecting the Right Methodology</vt:lpstr>
      <vt:lpstr>Divide-and-conquer in OO A&amp;D</vt:lpstr>
      <vt:lpstr>The Unified Process (4 phases, 10 workflows)</vt:lpstr>
      <vt:lpstr>Profile of a typical project showing the relative sizes of the four phases of the Unified Process</vt:lpstr>
      <vt:lpstr>Project Team Roles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315 Chapter One concepts </dc:title>
  <dc:creator>stefan bund</dc:creator>
  <cp:lastModifiedBy>stefan bund</cp:lastModifiedBy>
  <cp:revision>8</cp:revision>
  <dcterms:created xsi:type="dcterms:W3CDTF">2015-01-08T21:36:47Z</dcterms:created>
  <dcterms:modified xsi:type="dcterms:W3CDTF">2015-01-08T21:42:18Z</dcterms:modified>
</cp:coreProperties>
</file>