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7" r:id="rId2"/>
    <p:sldId id="314" r:id="rId3"/>
    <p:sldId id="353" r:id="rId4"/>
    <p:sldId id="289" r:id="rId5"/>
    <p:sldId id="315" r:id="rId6"/>
    <p:sldId id="352" r:id="rId7"/>
    <p:sldId id="342" r:id="rId8"/>
    <p:sldId id="272" r:id="rId9"/>
    <p:sldId id="273" r:id="rId10"/>
    <p:sldId id="336" r:id="rId11"/>
    <p:sldId id="343" r:id="rId12"/>
    <p:sldId id="348" r:id="rId13"/>
    <p:sldId id="354" r:id="rId14"/>
    <p:sldId id="355" r:id="rId15"/>
    <p:sldId id="356" r:id="rId16"/>
    <p:sldId id="357" r:id="rId17"/>
    <p:sldId id="358" r:id="rId18"/>
    <p:sldId id="35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17" autoAdjust="0"/>
    <p:restoredTop sz="94660"/>
  </p:normalViewPr>
  <p:slideViewPr>
    <p:cSldViewPr snapToGrid="0" snapToObjects="1">
      <p:cViewPr varScale="1">
        <p:scale>
          <a:sx n="66" d="100"/>
          <a:sy n="66" d="100"/>
        </p:scale>
        <p:origin x="-68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04C63A-AC48-064A-8650-4D0A9534C1D1}" type="datetimeFigureOut">
              <a:rPr lang="en-US" smtClean="0"/>
              <a:pPr/>
              <a:t>4/28/2015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66835D-E39A-0B42-A4CF-D386F1A069FC}" type="slidenum">
              <a:rPr lang="en-US" smtClean="0"/>
              <a:pPr/>
              <a:t>‹#›</a:t>
            </a:fld>
            <a:endParaRPr lang="en-US"/>
          </a:p>
        </p:txBody>
      </p:sp>
    </p:spTree>
    <p:extLst>
      <p:ext uri="{BB962C8B-B14F-4D97-AF65-F5344CB8AC3E}">
        <p14:creationId xmlns:p14="http://schemas.microsoft.com/office/powerpoint/2010/main" val="16271628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8365C1-C4C7-AE4A-A641-17BC21B74B4D}" type="datetimeFigureOut">
              <a:rPr lang="en-US" smtClean="0"/>
              <a:pPr/>
              <a:t>4/28/2015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33428E-C66A-F647-92B0-0151A60AB364}" type="slidenum">
              <a:rPr lang="en-US" smtClean="0"/>
              <a:pPr/>
              <a:t>‹#›</a:t>
            </a:fld>
            <a:endParaRPr lang="en-US"/>
          </a:p>
        </p:txBody>
      </p:sp>
    </p:spTree>
    <p:extLst>
      <p:ext uri="{BB962C8B-B14F-4D97-AF65-F5344CB8AC3E}">
        <p14:creationId xmlns:p14="http://schemas.microsoft.com/office/powerpoint/2010/main" val="291061782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33428E-C66A-F647-92B0-0151A60AB364}" type="slidenum">
              <a:rPr lang="en-US" smtClean="0"/>
              <a:pPr/>
              <a:t>7</a:t>
            </a:fld>
            <a:endParaRPr lang="en-US"/>
          </a:p>
        </p:txBody>
      </p:sp>
    </p:spTree>
    <p:extLst>
      <p:ext uri="{BB962C8B-B14F-4D97-AF65-F5344CB8AC3E}">
        <p14:creationId xmlns:p14="http://schemas.microsoft.com/office/powerpoint/2010/main" val="937669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53A5C2-D853-E84B-A577-8B24720E8BD5}"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F4C52-E54C-8D4E-9178-B1885D51B0C6}" type="slidenum">
              <a:rPr lang="en-US" smtClean="0"/>
              <a:pPr/>
              <a:t>‹#›</a:t>
            </a:fld>
            <a:endParaRPr lang="en-US"/>
          </a:p>
        </p:txBody>
      </p:sp>
    </p:spTree>
    <p:extLst>
      <p:ext uri="{BB962C8B-B14F-4D97-AF65-F5344CB8AC3E}">
        <p14:creationId xmlns:p14="http://schemas.microsoft.com/office/powerpoint/2010/main" val="723430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53A5C2-D853-E84B-A577-8B24720E8BD5}"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F4C52-E54C-8D4E-9178-B1885D51B0C6}" type="slidenum">
              <a:rPr lang="en-US" smtClean="0"/>
              <a:pPr/>
              <a:t>‹#›</a:t>
            </a:fld>
            <a:endParaRPr lang="en-US"/>
          </a:p>
        </p:txBody>
      </p:sp>
    </p:spTree>
    <p:extLst>
      <p:ext uri="{BB962C8B-B14F-4D97-AF65-F5344CB8AC3E}">
        <p14:creationId xmlns:p14="http://schemas.microsoft.com/office/powerpoint/2010/main" val="1798059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53A5C2-D853-E84B-A577-8B24720E8BD5}"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F4C52-E54C-8D4E-9178-B1885D51B0C6}" type="slidenum">
              <a:rPr lang="en-US" smtClean="0"/>
              <a:pPr/>
              <a:t>‹#›</a:t>
            </a:fld>
            <a:endParaRPr lang="en-US"/>
          </a:p>
        </p:txBody>
      </p:sp>
    </p:spTree>
    <p:extLst>
      <p:ext uri="{BB962C8B-B14F-4D97-AF65-F5344CB8AC3E}">
        <p14:creationId xmlns:p14="http://schemas.microsoft.com/office/powerpoint/2010/main" val="153815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53A5C2-D853-E84B-A577-8B24720E8BD5}"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F4C52-E54C-8D4E-9178-B1885D51B0C6}" type="slidenum">
              <a:rPr lang="en-US" smtClean="0"/>
              <a:pPr/>
              <a:t>‹#›</a:t>
            </a:fld>
            <a:endParaRPr lang="en-US"/>
          </a:p>
        </p:txBody>
      </p:sp>
    </p:spTree>
    <p:extLst>
      <p:ext uri="{BB962C8B-B14F-4D97-AF65-F5344CB8AC3E}">
        <p14:creationId xmlns:p14="http://schemas.microsoft.com/office/powerpoint/2010/main" val="4266121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53A5C2-D853-E84B-A577-8B24720E8BD5}"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F4C52-E54C-8D4E-9178-B1885D51B0C6}" type="slidenum">
              <a:rPr lang="en-US" smtClean="0"/>
              <a:pPr/>
              <a:t>‹#›</a:t>
            </a:fld>
            <a:endParaRPr lang="en-US"/>
          </a:p>
        </p:txBody>
      </p:sp>
    </p:spTree>
    <p:extLst>
      <p:ext uri="{BB962C8B-B14F-4D97-AF65-F5344CB8AC3E}">
        <p14:creationId xmlns:p14="http://schemas.microsoft.com/office/powerpoint/2010/main" val="3866647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53A5C2-D853-E84B-A577-8B24720E8BD5}" type="datetimeFigureOut">
              <a:rPr lang="en-US" smtClean="0"/>
              <a:pPr/>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F4C52-E54C-8D4E-9178-B1885D51B0C6}" type="slidenum">
              <a:rPr lang="en-US" smtClean="0"/>
              <a:pPr/>
              <a:t>‹#›</a:t>
            </a:fld>
            <a:endParaRPr lang="en-US"/>
          </a:p>
        </p:txBody>
      </p:sp>
    </p:spTree>
    <p:extLst>
      <p:ext uri="{BB962C8B-B14F-4D97-AF65-F5344CB8AC3E}">
        <p14:creationId xmlns:p14="http://schemas.microsoft.com/office/powerpoint/2010/main" val="846068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53A5C2-D853-E84B-A577-8B24720E8BD5}" type="datetimeFigureOut">
              <a:rPr lang="en-US" smtClean="0"/>
              <a:pPr/>
              <a:t>4/28/2015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0F4C52-E54C-8D4E-9178-B1885D51B0C6}" type="slidenum">
              <a:rPr lang="en-US" smtClean="0"/>
              <a:pPr/>
              <a:t>‹#›</a:t>
            </a:fld>
            <a:endParaRPr lang="en-US"/>
          </a:p>
        </p:txBody>
      </p:sp>
    </p:spTree>
    <p:extLst>
      <p:ext uri="{BB962C8B-B14F-4D97-AF65-F5344CB8AC3E}">
        <p14:creationId xmlns:p14="http://schemas.microsoft.com/office/powerpoint/2010/main" val="225728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53A5C2-D853-E84B-A577-8B24720E8BD5}" type="datetimeFigureOut">
              <a:rPr lang="en-US" smtClean="0"/>
              <a:pPr/>
              <a:t>4/28/2015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0F4C52-E54C-8D4E-9178-B1885D51B0C6}" type="slidenum">
              <a:rPr lang="en-US" smtClean="0"/>
              <a:pPr/>
              <a:t>‹#›</a:t>
            </a:fld>
            <a:endParaRPr lang="en-US"/>
          </a:p>
        </p:txBody>
      </p:sp>
    </p:spTree>
    <p:extLst>
      <p:ext uri="{BB962C8B-B14F-4D97-AF65-F5344CB8AC3E}">
        <p14:creationId xmlns:p14="http://schemas.microsoft.com/office/powerpoint/2010/main" val="131157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53A5C2-D853-E84B-A577-8B24720E8BD5}" type="datetimeFigureOut">
              <a:rPr lang="en-US" smtClean="0"/>
              <a:pPr/>
              <a:t>4/28/2015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0F4C52-E54C-8D4E-9178-B1885D51B0C6}" type="slidenum">
              <a:rPr lang="en-US" smtClean="0"/>
              <a:pPr/>
              <a:t>‹#›</a:t>
            </a:fld>
            <a:endParaRPr lang="en-US"/>
          </a:p>
        </p:txBody>
      </p:sp>
    </p:spTree>
    <p:extLst>
      <p:ext uri="{BB962C8B-B14F-4D97-AF65-F5344CB8AC3E}">
        <p14:creationId xmlns:p14="http://schemas.microsoft.com/office/powerpoint/2010/main" val="4227814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53A5C2-D853-E84B-A577-8B24720E8BD5}" type="datetimeFigureOut">
              <a:rPr lang="en-US" smtClean="0"/>
              <a:pPr/>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F4C52-E54C-8D4E-9178-B1885D51B0C6}" type="slidenum">
              <a:rPr lang="en-US" smtClean="0"/>
              <a:pPr/>
              <a:t>‹#›</a:t>
            </a:fld>
            <a:endParaRPr lang="en-US"/>
          </a:p>
        </p:txBody>
      </p:sp>
    </p:spTree>
    <p:extLst>
      <p:ext uri="{BB962C8B-B14F-4D97-AF65-F5344CB8AC3E}">
        <p14:creationId xmlns:p14="http://schemas.microsoft.com/office/powerpoint/2010/main" val="49337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53A5C2-D853-E84B-A577-8B24720E8BD5}" type="datetimeFigureOut">
              <a:rPr lang="en-US" smtClean="0"/>
              <a:pPr/>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F4C52-E54C-8D4E-9178-B1885D51B0C6}" type="slidenum">
              <a:rPr lang="en-US" smtClean="0"/>
              <a:pPr/>
              <a:t>‹#›</a:t>
            </a:fld>
            <a:endParaRPr lang="en-US"/>
          </a:p>
        </p:txBody>
      </p:sp>
    </p:spTree>
    <p:extLst>
      <p:ext uri="{BB962C8B-B14F-4D97-AF65-F5344CB8AC3E}">
        <p14:creationId xmlns:p14="http://schemas.microsoft.com/office/powerpoint/2010/main" val="3941386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3A5C2-D853-E84B-A577-8B24720E8BD5}" type="datetimeFigureOut">
              <a:rPr lang="en-US" smtClean="0"/>
              <a:pPr/>
              <a:t>4/28/2015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F4C52-E54C-8D4E-9178-B1885D51B0C6}" type="slidenum">
              <a:rPr lang="en-US" smtClean="0"/>
              <a:pPr/>
              <a:t>‹#›</a:t>
            </a:fld>
            <a:endParaRPr lang="en-US"/>
          </a:p>
        </p:txBody>
      </p:sp>
    </p:spTree>
    <p:extLst>
      <p:ext uri="{BB962C8B-B14F-4D97-AF65-F5344CB8AC3E}">
        <p14:creationId xmlns:p14="http://schemas.microsoft.com/office/powerpoint/2010/main" val="1752291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file:///C:\Documents\315%20F11\Slides\Use%20Case%20Diagram%20-%20Patient%20Appointment%20System%202.vsd\Drawing\~Static%20Structure-1\System%20Boundary.38"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p:txBody>
          <a:bodyPr/>
          <a:lstStyle/>
          <a:p>
            <a:r>
              <a:rPr lang="en-US">
                <a:solidFill>
                  <a:srgbClr val="262626"/>
                </a:solidFill>
                <a:latin typeface="Calibri" charset="0"/>
              </a:rPr>
              <a:t>Chapter 5:</a:t>
            </a:r>
            <a:br>
              <a:rPr lang="en-US">
                <a:solidFill>
                  <a:srgbClr val="262626"/>
                </a:solidFill>
                <a:latin typeface="Calibri" charset="0"/>
              </a:rPr>
            </a:br>
            <a:r>
              <a:rPr lang="en-US">
                <a:solidFill>
                  <a:srgbClr val="262626"/>
                </a:solidFill>
                <a:latin typeface="Calibri" charset="0"/>
              </a:rPr>
              <a:t>Functional Modeling</a:t>
            </a:r>
          </a:p>
        </p:txBody>
      </p:sp>
      <p:sp>
        <p:nvSpPr>
          <p:cNvPr id="2" name="TextBox 1"/>
          <p:cNvSpPr txBox="1"/>
          <p:nvPr/>
        </p:nvSpPr>
        <p:spPr>
          <a:xfrm>
            <a:off x="3080238" y="4262982"/>
            <a:ext cx="2246378" cy="1200328"/>
          </a:xfrm>
          <a:prstGeom prst="rect">
            <a:avLst/>
          </a:prstGeom>
          <a:noFill/>
        </p:spPr>
        <p:txBody>
          <a:bodyPr wrap="none" rtlCol="0">
            <a:spAutoFit/>
          </a:bodyPr>
          <a:lstStyle/>
          <a:p>
            <a:r>
              <a:rPr lang="en-US" sz="2400" dirty="0" smtClean="0">
                <a:solidFill>
                  <a:srgbClr val="4F81BD"/>
                </a:solidFill>
              </a:rPr>
              <a:t>CIS 315</a:t>
            </a:r>
          </a:p>
          <a:p>
            <a:r>
              <a:rPr lang="en-US" sz="2400" dirty="0" smtClean="0">
                <a:solidFill>
                  <a:srgbClr val="4F81BD"/>
                </a:solidFill>
              </a:rPr>
              <a:t>Stefan Bund, MS</a:t>
            </a:r>
          </a:p>
          <a:p>
            <a:r>
              <a:rPr lang="en-US" sz="2400" dirty="0" smtClean="0">
                <a:solidFill>
                  <a:srgbClr val="4F81BD"/>
                </a:solidFill>
              </a:rPr>
              <a:t>Cal Poly Pomona</a:t>
            </a:r>
            <a:endParaRPr lang="en-US" sz="2400" dirty="0">
              <a:solidFill>
                <a:srgbClr val="4F81BD"/>
              </a:solidFill>
            </a:endParaRPr>
          </a:p>
        </p:txBody>
      </p:sp>
    </p:spTree>
    <p:extLst>
      <p:ext uri="{BB962C8B-B14F-4D97-AF65-F5344CB8AC3E}">
        <p14:creationId xmlns:p14="http://schemas.microsoft.com/office/powerpoint/2010/main" val="275248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Showing the details of a use case with </a:t>
            </a:r>
            <a:r>
              <a:rPr lang="en-US" sz="3200" dirty="0" smtClean="0"/>
              <a:t>Include</a:t>
            </a:r>
            <a:endParaRPr lang="en-US" sz="3200" dirty="0"/>
          </a:p>
        </p:txBody>
      </p:sp>
      <p:sp>
        <p:nvSpPr>
          <p:cNvPr id="3" name="Content Placeholder 2"/>
          <p:cNvSpPr>
            <a:spLocks noGrp="1"/>
          </p:cNvSpPr>
          <p:nvPr>
            <p:ph idx="1"/>
          </p:nvPr>
        </p:nvSpPr>
        <p:spPr>
          <a:xfrm>
            <a:off x="457200" y="1092200"/>
            <a:ext cx="8229600" cy="4525963"/>
          </a:xfrm>
        </p:spPr>
        <p:txBody>
          <a:bodyPr>
            <a:noAutofit/>
          </a:bodyPr>
          <a:lstStyle/>
          <a:p>
            <a:r>
              <a:rPr lang="en-US" sz="1800" dirty="0" smtClean="0"/>
              <a:t>Use </a:t>
            </a:r>
            <a:r>
              <a:rPr lang="en-US" sz="1800" dirty="0"/>
              <a:t>an Include relation to show that one use case describes some of the detail of another. In the illustration, Order a Meal includes Pay, Choose Menu, and Choose Menu Item. Each of the included, more detailed use cases is a step that the actor or actors might have to perform to achieve the overall goal of the including use case. The arrow should point at the more detailed, included use case</a:t>
            </a:r>
            <a:r>
              <a:rPr lang="en-US" sz="1800" dirty="0" smtClean="0"/>
              <a:t>.</a:t>
            </a:r>
            <a:endParaRPr lang="en-US" sz="1800" dirty="0"/>
          </a:p>
        </p:txBody>
      </p:sp>
      <p:pic>
        <p:nvPicPr>
          <p:cNvPr id="4" name="Picture 3" descr="Include Use Case Diagr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550" y="2517423"/>
            <a:ext cx="6438900" cy="3733800"/>
          </a:xfrm>
          <a:prstGeom prst="rect">
            <a:avLst/>
          </a:prstGeom>
        </p:spPr>
      </p:pic>
      <p:sp>
        <p:nvSpPr>
          <p:cNvPr id="5" name="Rectangle 4"/>
          <p:cNvSpPr/>
          <p:nvPr/>
        </p:nvSpPr>
        <p:spPr>
          <a:xfrm>
            <a:off x="0" y="5005235"/>
            <a:ext cx="4572000" cy="1846659"/>
          </a:xfrm>
          <a:prstGeom prst="rect">
            <a:avLst/>
          </a:prstGeom>
        </p:spPr>
        <p:txBody>
          <a:bodyPr>
            <a:spAutoFit/>
          </a:bodyPr>
          <a:lstStyle/>
          <a:p>
            <a:r>
              <a:rPr lang="en-US" b="1" dirty="0"/>
              <a:t>Caution</a:t>
            </a:r>
          </a:p>
          <a:p>
            <a:pPr marL="285750" indent="-285750">
              <a:buFont typeface="Arial"/>
              <a:buChar char="•"/>
            </a:pPr>
            <a:r>
              <a:rPr lang="en-US" sz="1600" dirty="0"/>
              <a:t>You should not make loops of include relationships that result in a use case including itself. Loops can generate </a:t>
            </a:r>
            <a:r>
              <a:rPr lang="en-US" sz="1600" dirty="0" smtClean="0"/>
              <a:t>errors.</a:t>
            </a:r>
          </a:p>
          <a:p>
            <a:pPr marL="285750" indent="-285750">
              <a:buFont typeface="Arial"/>
              <a:buChar char="•"/>
            </a:pPr>
            <a:r>
              <a:rPr lang="en-US" sz="1600" dirty="0" smtClean="0"/>
              <a:t>You </a:t>
            </a:r>
            <a:r>
              <a:rPr lang="en-US" sz="1600" dirty="0"/>
              <a:t>can share included use cases. In the example, the Order a Meal and Subscribe to Reviews use cases both include Pay.</a:t>
            </a:r>
          </a:p>
        </p:txBody>
      </p:sp>
    </p:spTree>
    <p:extLst>
      <p:ext uri="{BB962C8B-B14F-4D97-AF65-F5344CB8AC3E}">
        <p14:creationId xmlns:p14="http://schemas.microsoft.com/office/powerpoint/2010/main" val="221015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g_05_1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 y="0"/>
            <a:ext cx="6962437" cy="6858000"/>
          </a:xfrm>
          <a:prstGeom prst="rect">
            <a:avLst/>
          </a:prstGeom>
        </p:spPr>
      </p:pic>
      <p:sp>
        <p:nvSpPr>
          <p:cNvPr id="2" name="Title 1"/>
          <p:cNvSpPr>
            <a:spLocks noGrp="1"/>
          </p:cNvSpPr>
          <p:nvPr>
            <p:ph type="title"/>
          </p:nvPr>
        </p:nvSpPr>
        <p:spPr>
          <a:xfrm>
            <a:off x="4884417" y="5715000"/>
            <a:ext cx="4259583" cy="1143000"/>
          </a:xfrm>
        </p:spPr>
        <p:txBody>
          <a:bodyPr>
            <a:noAutofit/>
          </a:bodyPr>
          <a:lstStyle/>
          <a:p>
            <a:r>
              <a:rPr lang="en-US" sz="2800" dirty="0" smtClean="0"/>
              <a:t>Sample Use Case Diagram</a:t>
            </a:r>
            <a:br>
              <a:rPr lang="en-US" sz="2800" dirty="0" smtClean="0"/>
            </a:br>
            <a:r>
              <a:rPr lang="en-US" sz="2800" dirty="0" smtClean="0"/>
              <a:t>CD Selections</a:t>
            </a:r>
            <a:endParaRPr lang="en-US" sz="2800" dirty="0"/>
          </a:p>
        </p:txBody>
      </p:sp>
    </p:spTree>
    <p:extLst>
      <p:ext uri="{BB962C8B-B14F-4D97-AF65-F5344CB8AC3E}">
        <p14:creationId xmlns:p14="http://schemas.microsoft.com/office/powerpoint/2010/main" val="4031897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054"/>
            <a:ext cx="8229600" cy="630516"/>
          </a:xfrm>
        </p:spPr>
        <p:txBody>
          <a:bodyPr>
            <a:noAutofit/>
          </a:bodyPr>
          <a:lstStyle/>
          <a:p>
            <a:r>
              <a:rPr lang="en-US" sz="4000" dirty="0" smtClean="0"/>
              <a:t>Use Case Diagram Example</a:t>
            </a:r>
            <a:endParaRPr lang="en-US" sz="4000" dirty="0"/>
          </a:p>
        </p:txBody>
      </p:sp>
      <p:sp>
        <p:nvSpPr>
          <p:cNvPr id="3" name="Content Placeholder 2"/>
          <p:cNvSpPr>
            <a:spLocks noGrp="1"/>
          </p:cNvSpPr>
          <p:nvPr>
            <p:ph idx="1"/>
          </p:nvPr>
        </p:nvSpPr>
        <p:spPr>
          <a:xfrm>
            <a:off x="457200" y="4476256"/>
            <a:ext cx="8229600" cy="2381743"/>
          </a:xfrm>
        </p:spPr>
        <p:txBody>
          <a:bodyPr>
            <a:noAutofit/>
          </a:bodyPr>
          <a:lstStyle/>
          <a:p>
            <a:pPr>
              <a:buFont typeface="+mj-lt"/>
              <a:buAutoNum type="arabicPeriod"/>
            </a:pPr>
            <a:r>
              <a:rPr lang="en-US" sz="1600" dirty="0" smtClean="0"/>
              <a:t>Defining </a:t>
            </a:r>
            <a:r>
              <a:rPr lang="en-US" sz="1600" dirty="0"/>
              <a:t>the system boundary determines what is considered external or internal to the system. </a:t>
            </a:r>
            <a:endParaRPr lang="en-US" sz="1600" dirty="0" smtClean="0"/>
          </a:p>
          <a:p>
            <a:pPr>
              <a:buFont typeface="+mj-lt"/>
              <a:buAutoNum type="arabicPeriod"/>
            </a:pPr>
            <a:r>
              <a:rPr lang="en-US" sz="1600" dirty="0" smtClean="0"/>
              <a:t>An </a:t>
            </a:r>
            <a:r>
              <a:rPr lang="en-US" sz="1600" dirty="0"/>
              <a:t>actor represents a role played by an outside object. One object may play several roles and, therefore, is represented by several actors. </a:t>
            </a:r>
            <a:endParaRPr lang="en-US" sz="1600" dirty="0" smtClean="0"/>
          </a:p>
          <a:p>
            <a:pPr>
              <a:buFont typeface="+mj-lt"/>
              <a:buAutoNum type="arabicPeriod"/>
            </a:pPr>
            <a:r>
              <a:rPr lang="en-US" sz="1600" dirty="0" smtClean="0"/>
              <a:t>A </a:t>
            </a:r>
            <a:r>
              <a:rPr lang="en-US" sz="1600" dirty="0"/>
              <a:t>communicates relationship illustrates the participation of the actor in the use case. </a:t>
            </a:r>
            <a:endParaRPr lang="en-US" sz="1600" dirty="0" smtClean="0"/>
          </a:p>
          <a:p>
            <a:pPr>
              <a:buFont typeface="+mj-lt"/>
              <a:buAutoNum type="arabicPeriod"/>
            </a:pPr>
            <a:r>
              <a:rPr lang="en-US" sz="1600" dirty="0" smtClean="0"/>
              <a:t>A </a:t>
            </a:r>
            <a:r>
              <a:rPr lang="en-US" sz="1600" dirty="0"/>
              <a:t>use case is a set of events that occurs when an actor uses a system to complete a process. Normally, a use case is a relatively large process, not an individual step or transaction</a:t>
            </a:r>
            <a:r>
              <a:rPr lang="en-US" sz="1600" dirty="0" smtClean="0"/>
              <a:t>.</a:t>
            </a:r>
          </a:p>
          <a:p>
            <a:pPr marL="0" indent="0">
              <a:buNone/>
            </a:pPr>
            <a:r>
              <a:rPr lang="en-US" sz="1600" dirty="0"/>
              <a:t>Source: http://</a:t>
            </a:r>
            <a:r>
              <a:rPr lang="en-US" sz="1600" dirty="0" err="1"/>
              <a:t>office.microsoft.com</a:t>
            </a:r>
            <a:r>
              <a:rPr lang="en-US" sz="1600" dirty="0"/>
              <a:t>/en-us/help/use-case-diagram-example-HP081550288.aspx?CTT=5&amp;origin=HP081550281</a:t>
            </a:r>
            <a:endParaRPr lang="en-US" sz="1600" dirty="0" smtClean="0"/>
          </a:p>
        </p:txBody>
      </p:sp>
      <p:pic>
        <p:nvPicPr>
          <p:cNvPr id="4" name="Picture 3" descr="Microsoft-usecase-example.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800" y="677258"/>
            <a:ext cx="4965700" cy="3810000"/>
          </a:xfrm>
          <a:prstGeom prst="rect">
            <a:avLst/>
          </a:prstGeom>
        </p:spPr>
      </p:pic>
    </p:spTree>
    <p:extLst>
      <p:ext uri="{BB962C8B-B14F-4D97-AF65-F5344CB8AC3E}">
        <p14:creationId xmlns:p14="http://schemas.microsoft.com/office/powerpoint/2010/main" val="1869919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Faculty\Desktop\basic use case, startup k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263" y="0"/>
            <a:ext cx="6425417" cy="6308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20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Premise of startup kit</a:t>
            </a:r>
            <a:endParaRPr lang="en-US" dirty="0"/>
          </a:p>
        </p:txBody>
      </p:sp>
      <p:sp>
        <p:nvSpPr>
          <p:cNvPr id="3" name="Content Placeholder 2"/>
          <p:cNvSpPr>
            <a:spLocks noGrp="1"/>
          </p:cNvSpPr>
          <p:nvPr>
            <p:ph idx="1"/>
          </p:nvPr>
        </p:nvSpPr>
        <p:spPr/>
        <p:txBody>
          <a:bodyPr/>
          <a:lstStyle/>
          <a:p>
            <a:r>
              <a:rPr lang="en-US" dirty="0" smtClean="0"/>
              <a:t>IT startups need a leg up in terms of getting started</a:t>
            </a:r>
          </a:p>
          <a:p>
            <a:r>
              <a:rPr lang="en-US" dirty="0" smtClean="0"/>
              <a:t>We can apply our cloud expertise in constructing a general-use toolkit to stage It projects on top of</a:t>
            </a:r>
          </a:p>
          <a:p>
            <a:endParaRPr lang="en-US" dirty="0"/>
          </a:p>
        </p:txBody>
      </p:sp>
    </p:spTree>
    <p:extLst>
      <p:ext uri="{BB962C8B-B14F-4D97-AF65-F5344CB8AC3E}">
        <p14:creationId xmlns:p14="http://schemas.microsoft.com/office/powerpoint/2010/main" val="3601087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startup kit do?</a:t>
            </a:r>
            <a:endParaRPr lang="en-US" dirty="0"/>
          </a:p>
        </p:txBody>
      </p:sp>
      <p:sp>
        <p:nvSpPr>
          <p:cNvPr id="3" name="Content Placeholder 2"/>
          <p:cNvSpPr>
            <a:spLocks noGrp="1"/>
          </p:cNvSpPr>
          <p:nvPr>
            <p:ph idx="1"/>
          </p:nvPr>
        </p:nvSpPr>
        <p:spPr/>
        <p:txBody>
          <a:bodyPr>
            <a:normAutofit lnSpcReduction="10000"/>
          </a:bodyPr>
          <a:lstStyle/>
          <a:p>
            <a:r>
              <a:rPr lang="en-US" dirty="0" smtClean="0"/>
              <a:t>Provide “crazy” people with means to generate working software</a:t>
            </a:r>
          </a:p>
          <a:p>
            <a:r>
              <a:rPr lang="en-US" dirty="0" smtClean="0"/>
              <a:t>It should be very easy to create:</a:t>
            </a:r>
          </a:p>
          <a:p>
            <a:pPr lvl="1"/>
            <a:r>
              <a:rPr lang="en-US" dirty="0" smtClean="0"/>
              <a:t>Databases</a:t>
            </a:r>
          </a:p>
          <a:p>
            <a:pPr lvl="1"/>
            <a:r>
              <a:rPr lang="en-US" dirty="0" smtClean="0"/>
              <a:t>Domains / tables / attributes</a:t>
            </a:r>
          </a:p>
          <a:p>
            <a:pPr lvl="1"/>
            <a:r>
              <a:rPr lang="en-US" dirty="0" smtClean="0"/>
              <a:t>Read / write to those databases</a:t>
            </a:r>
          </a:p>
          <a:p>
            <a:pPr lvl="1"/>
            <a:r>
              <a:rPr lang="en-US" dirty="0" smtClean="0"/>
              <a:t>Send emails</a:t>
            </a:r>
          </a:p>
          <a:p>
            <a:pPr lvl="1"/>
            <a:r>
              <a:rPr lang="en-US" dirty="0" smtClean="0"/>
              <a:t>Send out notifications for devices</a:t>
            </a:r>
          </a:p>
          <a:p>
            <a:pPr lvl="1"/>
            <a:r>
              <a:rPr lang="en-US" dirty="0" smtClean="0"/>
              <a:t>Upload and download images</a:t>
            </a:r>
            <a:endParaRPr lang="en-US" dirty="0"/>
          </a:p>
        </p:txBody>
      </p:sp>
    </p:spTree>
    <p:extLst>
      <p:ext uri="{BB962C8B-B14F-4D97-AF65-F5344CB8AC3E}">
        <p14:creationId xmlns:p14="http://schemas.microsoft.com/office/powerpoint/2010/main" val="1509537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Startup kit…</a:t>
            </a:r>
            <a:endParaRPr lang="en-US" dirty="0"/>
          </a:p>
        </p:txBody>
      </p:sp>
      <p:sp>
        <p:nvSpPr>
          <p:cNvPr id="3" name="Content Placeholder 2"/>
          <p:cNvSpPr>
            <a:spLocks noGrp="1"/>
          </p:cNvSpPr>
          <p:nvPr>
            <p:ph idx="1"/>
          </p:nvPr>
        </p:nvSpPr>
        <p:spPr/>
        <p:txBody>
          <a:bodyPr/>
          <a:lstStyle/>
          <a:p>
            <a:r>
              <a:rPr lang="en-US" dirty="0" smtClean="0"/>
              <a:t>Jump starts all  potential IT projects through fulfilling these basic means for producing software</a:t>
            </a:r>
            <a:endParaRPr lang="en-US" dirty="0"/>
          </a:p>
        </p:txBody>
      </p:sp>
    </p:spTree>
    <p:extLst>
      <p:ext uri="{BB962C8B-B14F-4D97-AF65-F5344CB8AC3E}">
        <p14:creationId xmlns:p14="http://schemas.microsoft.com/office/powerpoint/2010/main" val="3616367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descr="C:\Users\Faculty\Desktop\core features dia, use c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169" y="481693"/>
            <a:ext cx="7431088" cy="5830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715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Faculty\Desktop\class diagram 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829" y="274638"/>
            <a:ext cx="4476401" cy="6025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503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r>
              <a:rPr lang="en-US" dirty="0">
                <a:latin typeface="Calibri" charset="0"/>
              </a:rPr>
              <a:t>Sample Activity Diagram</a:t>
            </a:r>
          </a:p>
        </p:txBody>
      </p:sp>
      <p:pic>
        <p:nvPicPr>
          <p:cNvPr id="17411" name="Content Placeholder 9" descr="Drawing1.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601913" y="1186020"/>
            <a:ext cx="3940175" cy="4525963"/>
          </a:xfrm>
        </p:spPr>
      </p:pic>
      <p:sp>
        <p:nvSpPr>
          <p:cNvPr id="2" name="Rectangle 1"/>
          <p:cNvSpPr/>
          <p:nvPr/>
        </p:nvSpPr>
        <p:spPr>
          <a:xfrm>
            <a:off x="457200" y="5637191"/>
            <a:ext cx="8233311" cy="1200329"/>
          </a:xfrm>
          <a:prstGeom prst="rect">
            <a:avLst/>
          </a:prstGeom>
        </p:spPr>
        <p:txBody>
          <a:bodyPr wrap="square">
            <a:spAutoFit/>
          </a:bodyPr>
          <a:lstStyle/>
          <a:p>
            <a:r>
              <a:rPr lang="en-US" dirty="0">
                <a:latin typeface="Calibri" charset="0"/>
              </a:rPr>
              <a:t>Business process models like activity diagrams describe the </a:t>
            </a:r>
            <a:r>
              <a:rPr lang="en-US" u="sng" dirty="0">
                <a:latin typeface="Calibri" charset="0"/>
              </a:rPr>
              <a:t>activities</a:t>
            </a:r>
            <a:r>
              <a:rPr lang="en-US" dirty="0">
                <a:latin typeface="Calibri" charset="0"/>
              </a:rPr>
              <a:t> or </a:t>
            </a:r>
            <a:r>
              <a:rPr lang="en-US" u="sng" dirty="0">
                <a:latin typeface="Calibri" charset="0"/>
              </a:rPr>
              <a:t>behaviors</a:t>
            </a:r>
            <a:r>
              <a:rPr lang="en-US" dirty="0">
                <a:latin typeface="Calibri" charset="0"/>
              </a:rPr>
              <a:t> that collectively support a business process.</a:t>
            </a:r>
          </a:p>
          <a:p>
            <a:r>
              <a:rPr lang="en-US" dirty="0">
                <a:latin typeface="Calibri" charset="0"/>
              </a:rPr>
              <a:t>A very powerful tool for communicating the  analyst’s current understanding of the requirements with the user.</a:t>
            </a:r>
          </a:p>
        </p:txBody>
      </p:sp>
    </p:spTree>
    <p:extLst>
      <p:ext uri="{BB962C8B-B14F-4D97-AF65-F5344CB8AC3E}">
        <p14:creationId xmlns:p14="http://schemas.microsoft.com/office/powerpoint/2010/main" val="146756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Activity Diagram Elements </a:t>
            </a:r>
            <a:r>
              <a:rPr lang="en-US" dirty="0" smtClean="0"/>
              <a:t>(Contd.)</a:t>
            </a:r>
            <a:endParaRPr lang="en-US" dirty="0"/>
          </a:p>
        </p:txBody>
      </p:sp>
      <p:sp>
        <p:nvSpPr>
          <p:cNvPr id="3" name="Content Placeholder 2"/>
          <p:cNvSpPr>
            <a:spLocks noGrp="1"/>
          </p:cNvSpPr>
          <p:nvPr>
            <p:ph idx="1"/>
          </p:nvPr>
        </p:nvSpPr>
        <p:spPr/>
        <p:txBody>
          <a:bodyPr>
            <a:normAutofit/>
          </a:bodyPr>
          <a:lstStyle/>
          <a:p>
            <a:r>
              <a:rPr lang="en-US" sz="2000" dirty="0" smtClean="0"/>
              <a:t>Fork </a:t>
            </a:r>
            <a:r>
              <a:rPr lang="en-US" sz="2000" dirty="0"/>
              <a:t>and Join Nodes</a:t>
            </a:r>
            <a:br>
              <a:rPr lang="en-US" sz="2000" dirty="0"/>
            </a:br>
            <a:r>
              <a:rPr lang="en-US" sz="2000" dirty="0"/>
              <a:t>Forks and joins have the same notation: either a horizontal or vertical bar (the orientation is dependent on whether the control flow is running left to right or top to bottom). </a:t>
            </a:r>
            <a:r>
              <a:rPr lang="en-US" sz="2000" dirty="0" smtClean="0"/>
              <a:t>They </a:t>
            </a:r>
            <a:r>
              <a:rPr lang="en-US" sz="2000" dirty="0"/>
              <a:t>indicate the start and end of </a:t>
            </a:r>
            <a:r>
              <a:rPr lang="en-US" sz="2000" u="sng" dirty="0"/>
              <a:t>concurrent</a:t>
            </a:r>
            <a:r>
              <a:rPr lang="en-US" sz="2000" dirty="0"/>
              <a:t> threads of control. The following diagram shows an example of their use</a:t>
            </a:r>
            <a:r>
              <a:rPr lang="en-US" sz="2000" dirty="0" smtClean="0"/>
              <a:t>. </a:t>
            </a:r>
            <a:endParaRPr lang="en-US" sz="2000" dirty="0"/>
          </a:p>
        </p:txBody>
      </p:sp>
      <p:pic>
        <p:nvPicPr>
          <p:cNvPr id="4" name="Picture 3" descr="fork-join.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000" y="3725082"/>
            <a:ext cx="4318000" cy="1727200"/>
          </a:xfrm>
          <a:prstGeom prst="rect">
            <a:avLst/>
          </a:prstGeom>
        </p:spPr>
      </p:pic>
    </p:spTree>
    <p:extLst>
      <p:ext uri="{BB962C8B-B14F-4D97-AF65-F5344CB8AC3E}">
        <p14:creationId xmlns:p14="http://schemas.microsoft.com/office/powerpoint/2010/main" val="1510956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7C2900D4-C2C5-491C-B6A3-D2559FD3CDB7}" type="slidenum">
              <a:rPr lang="en-US" smtClean="0"/>
              <a:pPr/>
              <a:t>4</a:t>
            </a:fld>
            <a:endParaRPr lang="en-US"/>
          </a:p>
        </p:txBody>
      </p:sp>
      <p:pic>
        <p:nvPicPr>
          <p:cNvPr id="7170" name="Picture 2" descr="http://www.gentleware.com/fileadmin/media/archives/userguides/poseidon_users_guide/images/spec_forkjoinnod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298" y="2406202"/>
            <a:ext cx="7924800" cy="282377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txBox="1">
            <a:spLocks noGrp="1"/>
          </p:cNvSpPr>
          <p:nvPr>
            <p:ph type="title"/>
          </p:nvPr>
        </p:nvSpPr>
        <p:spPr>
          <a:xfrm>
            <a:off x="457200" y="232638"/>
            <a:ext cx="8229600" cy="707886"/>
          </a:xfrm>
          <a:prstGeom prst="rect">
            <a:avLst/>
          </a:prstGeom>
          <a:noFill/>
        </p:spPr>
        <p:txBody>
          <a:bodyPr wrap="square" rtlCol="0">
            <a:spAutoFit/>
          </a:bodyPr>
          <a:lstStyle/>
          <a:p>
            <a:r>
              <a:rPr lang="en-US" sz="4000" dirty="0"/>
              <a:t>A</a:t>
            </a:r>
            <a:r>
              <a:rPr lang="en-US" sz="4000" dirty="0" smtClean="0"/>
              <a:t>ctivity Diagram Elements (Contd.)</a:t>
            </a:r>
            <a:endParaRPr lang="en-US" sz="4000" dirty="0"/>
          </a:p>
        </p:txBody>
      </p:sp>
      <p:sp>
        <p:nvSpPr>
          <p:cNvPr id="6" name="Rectangle 5"/>
          <p:cNvSpPr/>
          <p:nvPr/>
        </p:nvSpPr>
        <p:spPr>
          <a:xfrm>
            <a:off x="520700" y="1143000"/>
            <a:ext cx="8623300" cy="1015663"/>
          </a:xfrm>
          <a:prstGeom prst="rect">
            <a:avLst/>
          </a:prstGeom>
        </p:spPr>
        <p:txBody>
          <a:bodyPr wrap="square">
            <a:spAutoFit/>
          </a:bodyPr>
          <a:lstStyle/>
          <a:p>
            <a:r>
              <a:rPr lang="en-US" sz="2000" dirty="0" smtClean="0"/>
              <a:t>Fork node and Join node (Contd.)</a:t>
            </a:r>
          </a:p>
          <a:p>
            <a:pPr marL="342900" indent="-342900">
              <a:buFont typeface="Arial"/>
              <a:buChar char="•"/>
            </a:pPr>
            <a:r>
              <a:rPr lang="en-US" sz="2000" dirty="0" smtClean="0"/>
              <a:t>A fork node is a control node that </a:t>
            </a:r>
            <a:r>
              <a:rPr lang="en-US" sz="2000" u="sng" dirty="0" smtClean="0"/>
              <a:t>splits</a:t>
            </a:r>
            <a:r>
              <a:rPr lang="en-US" sz="2000" dirty="0" smtClean="0"/>
              <a:t> a flow into multiple </a:t>
            </a:r>
            <a:r>
              <a:rPr lang="en-US" sz="2000" u="sng" dirty="0" smtClean="0"/>
              <a:t>concurrent</a:t>
            </a:r>
            <a:r>
              <a:rPr lang="en-US" sz="2000" dirty="0" smtClean="0"/>
              <a:t> flows. </a:t>
            </a:r>
          </a:p>
          <a:p>
            <a:pPr marL="342900" indent="-342900">
              <a:buFont typeface="Arial"/>
              <a:buChar char="•"/>
            </a:pPr>
            <a:r>
              <a:rPr lang="en-US" sz="2000" dirty="0" smtClean="0"/>
              <a:t>A join node is a control node that </a:t>
            </a:r>
            <a:r>
              <a:rPr lang="en-US" sz="2000" u="sng" dirty="0" smtClean="0"/>
              <a:t>synchronizes</a:t>
            </a:r>
            <a:r>
              <a:rPr lang="en-US" sz="2000" dirty="0" smtClean="0"/>
              <a:t> multiple </a:t>
            </a:r>
            <a:r>
              <a:rPr lang="en-US" sz="2000" u="sng" dirty="0" smtClean="0"/>
              <a:t>concurrent</a:t>
            </a:r>
            <a:r>
              <a:rPr lang="en-US" sz="2000" dirty="0" smtClean="0"/>
              <a:t> flows.</a:t>
            </a:r>
            <a:endParaRPr lang="en-US" sz="2000" dirty="0"/>
          </a:p>
        </p:txBody>
      </p:sp>
    </p:spTree>
    <p:extLst>
      <p:ext uri="{BB962C8B-B14F-4D97-AF65-F5344CB8AC3E}">
        <p14:creationId xmlns:p14="http://schemas.microsoft.com/office/powerpoint/2010/main" val="1207596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3-10-16 at 11.15.2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0"/>
            <a:ext cx="8757296" cy="6858000"/>
          </a:xfrm>
          <a:prstGeom prst="rect">
            <a:avLst/>
          </a:prstGeom>
        </p:spPr>
      </p:pic>
      <p:sp>
        <p:nvSpPr>
          <p:cNvPr id="6" name="TextBox 5"/>
          <p:cNvSpPr txBox="1"/>
          <p:nvPr/>
        </p:nvSpPr>
        <p:spPr>
          <a:xfrm>
            <a:off x="277369" y="5679106"/>
            <a:ext cx="4959673" cy="369332"/>
          </a:xfrm>
          <a:prstGeom prst="rect">
            <a:avLst/>
          </a:prstGeom>
          <a:noFill/>
        </p:spPr>
        <p:txBody>
          <a:bodyPr wrap="none" rtlCol="0">
            <a:spAutoFit/>
          </a:bodyPr>
          <a:lstStyle/>
          <a:p>
            <a:r>
              <a:rPr lang="en-US" dirty="0"/>
              <a:t>Source: http://</a:t>
            </a:r>
            <a:r>
              <a:rPr lang="en-US" dirty="0" err="1"/>
              <a:t>www.zicomi.com</a:t>
            </a:r>
            <a:r>
              <a:rPr lang="en-US" dirty="0"/>
              <a:t>/</a:t>
            </a:r>
            <a:r>
              <a:rPr lang="en-US" dirty="0" err="1"/>
              <a:t>flowFinalNode.jsp</a:t>
            </a:r>
            <a:r>
              <a:rPr lang="en-US" dirty="0"/>
              <a:t> </a:t>
            </a:r>
          </a:p>
        </p:txBody>
      </p:sp>
      <p:sp>
        <p:nvSpPr>
          <p:cNvPr id="2" name="Rectangle 1"/>
          <p:cNvSpPr/>
          <p:nvPr/>
        </p:nvSpPr>
        <p:spPr>
          <a:xfrm>
            <a:off x="4251550" y="619037"/>
            <a:ext cx="4892449" cy="954107"/>
          </a:xfrm>
          <a:prstGeom prst="rect">
            <a:avLst/>
          </a:prstGeom>
        </p:spPr>
        <p:txBody>
          <a:bodyPr wrap="square">
            <a:spAutoFit/>
          </a:bodyPr>
          <a:lstStyle/>
          <a:p>
            <a:r>
              <a:rPr lang="en-US" sz="1400" u="sng" dirty="0">
                <a:solidFill>
                  <a:srgbClr val="FF0000"/>
                </a:solidFill>
              </a:rPr>
              <a:t>Flow</a:t>
            </a:r>
            <a:r>
              <a:rPr lang="en-US" sz="1400" dirty="0">
                <a:solidFill>
                  <a:srgbClr val="FF0000"/>
                </a:solidFill>
              </a:rPr>
              <a:t> final code vs. </a:t>
            </a:r>
            <a:r>
              <a:rPr lang="en-US" sz="1400" u="sng" dirty="0">
                <a:solidFill>
                  <a:srgbClr val="FF0000"/>
                </a:solidFill>
              </a:rPr>
              <a:t>Activity</a:t>
            </a:r>
            <a:r>
              <a:rPr lang="en-US" sz="1400" dirty="0">
                <a:solidFill>
                  <a:srgbClr val="FF0000"/>
                </a:solidFill>
              </a:rPr>
              <a:t> final node </a:t>
            </a:r>
          </a:p>
          <a:p>
            <a:pPr marL="342900" indent="-342900">
              <a:buFont typeface="Arial"/>
              <a:buChar char="•"/>
            </a:pPr>
            <a:r>
              <a:rPr lang="en-US" sz="1400" dirty="0">
                <a:solidFill>
                  <a:srgbClr val="FF0000"/>
                </a:solidFill>
              </a:rPr>
              <a:t>The flow final node denotes the end of a single control flow; </a:t>
            </a:r>
          </a:p>
          <a:p>
            <a:pPr marL="342900" indent="-342900">
              <a:buFont typeface="Arial"/>
              <a:buChar char="•"/>
            </a:pPr>
            <a:r>
              <a:rPr lang="en-US" sz="1400" dirty="0">
                <a:solidFill>
                  <a:srgbClr val="FF0000"/>
                </a:solidFill>
              </a:rPr>
              <a:t>The activity final node denotes the end of </a:t>
            </a:r>
            <a:r>
              <a:rPr lang="en-US" sz="1400" u="sng" dirty="0">
                <a:solidFill>
                  <a:srgbClr val="FF0000"/>
                </a:solidFill>
              </a:rPr>
              <a:t>all</a:t>
            </a:r>
            <a:r>
              <a:rPr lang="en-US" sz="1400" dirty="0">
                <a:solidFill>
                  <a:srgbClr val="FF0000"/>
                </a:solidFill>
              </a:rPr>
              <a:t> control flows within the activity</a:t>
            </a:r>
            <a:r>
              <a:rPr lang="en-US" sz="1400" dirty="0" smtClean="0">
                <a:solidFill>
                  <a:srgbClr val="FF0000"/>
                </a:solidFill>
              </a:rPr>
              <a:t>.</a:t>
            </a:r>
            <a:endParaRPr lang="en-US" sz="1400" dirty="0">
              <a:solidFill>
                <a:srgbClr val="FF0000"/>
              </a:solidFill>
            </a:endParaRPr>
          </a:p>
        </p:txBody>
      </p:sp>
    </p:spTree>
    <p:extLst>
      <p:ext uri="{BB962C8B-B14F-4D97-AF65-F5344CB8AC3E}">
        <p14:creationId xmlns:p14="http://schemas.microsoft.com/office/powerpoint/2010/main" val="975355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Activity Diagram Elements </a:t>
            </a:r>
            <a:r>
              <a:rPr lang="en-US" sz="4000" dirty="0" smtClean="0"/>
              <a:t>(Contd.)</a:t>
            </a:r>
            <a:endParaRPr lang="en-US" sz="4000" dirty="0"/>
          </a:p>
        </p:txBody>
      </p:sp>
      <p:sp>
        <p:nvSpPr>
          <p:cNvPr id="3" name="Content Placeholder 2"/>
          <p:cNvSpPr>
            <a:spLocks noGrp="1"/>
          </p:cNvSpPr>
          <p:nvPr>
            <p:ph idx="1"/>
          </p:nvPr>
        </p:nvSpPr>
        <p:spPr/>
        <p:txBody>
          <a:bodyPr>
            <a:normAutofit/>
          </a:bodyPr>
          <a:lstStyle/>
          <a:p>
            <a:r>
              <a:rPr lang="en-US" sz="2000" dirty="0"/>
              <a:t>Decision and Merge Nodes</a:t>
            </a:r>
            <a:br>
              <a:rPr lang="en-US" sz="2000" dirty="0"/>
            </a:br>
            <a:r>
              <a:rPr lang="en-US" sz="2000" dirty="0"/>
              <a:t>Decision nodes and merge nodes have the same notation: a diamond shape. They can both be named. The control flows coming away from a decision node will have guard conditions which will allow control to flow if the guard condition is met. The following diagram shows use of a decision node and a merge node. </a:t>
            </a:r>
            <a:endParaRPr lang="en-US" sz="2000" dirty="0" smtClean="0"/>
          </a:p>
          <a:p>
            <a:endParaRPr lang="en-US" sz="2000" dirty="0"/>
          </a:p>
        </p:txBody>
      </p:sp>
      <p:pic>
        <p:nvPicPr>
          <p:cNvPr id="4" name="Picture 3" descr="decision-merge.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000" y="3734497"/>
            <a:ext cx="4826000" cy="2247900"/>
          </a:xfrm>
          <a:prstGeom prst="rect">
            <a:avLst/>
          </a:prstGeom>
        </p:spPr>
      </p:pic>
    </p:spTree>
    <p:extLst>
      <p:ext uri="{BB962C8B-B14F-4D97-AF65-F5344CB8AC3E}">
        <p14:creationId xmlns:p14="http://schemas.microsoft.com/office/powerpoint/2010/main" val="3374118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Activity Diagram Example: Process Order </a:t>
            </a:r>
            <a:endParaRPr lang="en-US" sz="3600" dirty="0"/>
          </a:p>
        </p:txBody>
      </p:sp>
      <p:pic>
        <p:nvPicPr>
          <p:cNvPr id="4" name="Content Placeholder 3" descr="activity-examples-process-order.png"/>
          <p:cNvPicPr>
            <a:picLocks noGrp="1" noChangeAspect="1"/>
          </p:cNvPicPr>
          <p:nvPr>
            <p:ph idx="1"/>
          </p:nvPr>
        </p:nvPicPr>
        <p:blipFill>
          <a:blip r:embed="rId3">
            <a:extLst>
              <a:ext uri="{28A0092B-C50C-407E-A947-70E740481C1C}">
                <a14:useLocalDpi xmlns:a14="http://schemas.microsoft.com/office/drawing/2010/main" val="0"/>
              </a:ext>
            </a:extLst>
          </a:blip>
          <a:srcRect t="-23437" b="-23437"/>
          <a:stretch>
            <a:fillRect/>
          </a:stretch>
        </p:blipFill>
        <p:spPr/>
      </p:pic>
    </p:spTree>
    <p:extLst>
      <p:ext uri="{BB962C8B-B14F-4D97-AF65-F5344CB8AC3E}">
        <p14:creationId xmlns:p14="http://schemas.microsoft.com/office/powerpoint/2010/main" val="4190259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p:cNvSpPr>
            <a:spLocks noGrp="1"/>
          </p:cNvSpPr>
          <p:nvPr>
            <p:ph type="title"/>
          </p:nvPr>
        </p:nvSpPr>
        <p:spPr/>
        <p:txBody>
          <a:bodyPr/>
          <a:lstStyle/>
          <a:p>
            <a:r>
              <a:rPr lang="en-US">
                <a:latin typeface="Calibri" charset="0"/>
              </a:rPr>
              <a:t>Use Case Diagram Syntax</a:t>
            </a:r>
          </a:p>
        </p:txBody>
      </p:sp>
      <p:sp>
        <p:nvSpPr>
          <p:cNvPr id="5" name="Content Placeholder 4"/>
          <p:cNvSpPr>
            <a:spLocks noGrp="1"/>
          </p:cNvSpPr>
          <p:nvPr>
            <p:ph idx="1"/>
          </p:nvPr>
        </p:nvSpPr>
        <p:spPr>
          <a:xfrm>
            <a:off x="457200" y="1600200"/>
            <a:ext cx="6400800" cy="4525963"/>
          </a:xfrm>
        </p:spPr>
        <p:txBody>
          <a:bodyPr rtlCol="0">
            <a:normAutofit fontScale="92500" lnSpcReduction="20000"/>
          </a:bodyPr>
          <a:lstStyle/>
          <a:p>
            <a:pPr fontAlgn="auto">
              <a:spcAft>
                <a:spcPts val="0"/>
              </a:spcAft>
              <a:buFont typeface="Arial" pitchFamily="34" charset="0"/>
              <a:buChar char="•"/>
              <a:defRPr/>
            </a:pPr>
            <a:r>
              <a:rPr lang="en-US" dirty="0" smtClean="0">
                <a:ea typeface="+mn-ea"/>
              </a:rPr>
              <a:t>Actor</a:t>
            </a:r>
          </a:p>
          <a:p>
            <a:pPr lvl="1" fontAlgn="auto">
              <a:spcAft>
                <a:spcPts val="0"/>
              </a:spcAft>
              <a:buFont typeface="Arial" pitchFamily="34" charset="0"/>
              <a:buChar char="–"/>
              <a:defRPr/>
            </a:pPr>
            <a:r>
              <a:rPr lang="en-US" dirty="0" smtClean="0">
                <a:ea typeface="+mn-ea"/>
              </a:rPr>
              <a:t>person or system that derives benefit from and is external to the subject</a:t>
            </a:r>
          </a:p>
          <a:p>
            <a:pPr fontAlgn="auto">
              <a:spcAft>
                <a:spcPts val="0"/>
              </a:spcAft>
              <a:buFont typeface="Arial" pitchFamily="34" charset="0"/>
              <a:buChar char="•"/>
              <a:defRPr/>
            </a:pPr>
            <a:r>
              <a:rPr lang="en-US" dirty="0" smtClean="0">
                <a:ea typeface="+mn-ea"/>
              </a:rPr>
              <a:t>Use Case</a:t>
            </a:r>
          </a:p>
          <a:p>
            <a:pPr lvl="1" fontAlgn="auto">
              <a:spcAft>
                <a:spcPts val="0"/>
              </a:spcAft>
              <a:buFont typeface="Arial" pitchFamily="34" charset="0"/>
              <a:buChar char="–"/>
              <a:defRPr/>
            </a:pPr>
            <a:r>
              <a:rPr lang="en-US" dirty="0" smtClean="0">
                <a:ea typeface="+mn-ea"/>
              </a:rPr>
              <a:t>Represents a major piece of system functionality</a:t>
            </a:r>
          </a:p>
          <a:p>
            <a:pPr fontAlgn="auto">
              <a:spcAft>
                <a:spcPts val="0"/>
              </a:spcAft>
              <a:buFont typeface="Arial" pitchFamily="34" charset="0"/>
              <a:buChar char="•"/>
              <a:defRPr/>
            </a:pPr>
            <a:r>
              <a:rPr lang="en-US" dirty="0" smtClean="0">
                <a:ea typeface="+mn-ea"/>
              </a:rPr>
              <a:t>Association Relationship</a:t>
            </a:r>
          </a:p>
          <a:p>
            <a:pPr fontAlgn="auto">
              <a:spcAft>
                <a:spcPts val="0"/>
              </a:spcAft>
              <a:buFont typeface="Arial" pitchFamily="34" charset="0"/>
              <a:buChar char="•"/>
              <a:defRPr/>
            </a:pPr>
            <a:r>
              <a:rPr lang="en-US" dirty="0" smtClean="0">
                <a:ea typeface="+mn-ea"/>
              </a:rPr>
              <a:t>Include Relationship</a:t>
            </a:r>
          </a:p>
          <a:p>
            <a:pPr fontAlgn="auto">
              <a:spcAft>
                <a:spcPts val="0"/>
              </a:spcAft>
              <a:buFont typeface="Arial" pitchFamily="34" charset="0"/>
              <a:buChar char="•"/>
              <a:defRPr/>
            </a:pPr>
            <a:r>
              <a:rPr lang="en-US" dirty="0" smtClean="0">
                <a:ea typeface="+mn-ea"/>
              </a:rPr>
              <a:t>Extend Relationship</a:t>
            </a:r>
          </a:p>
          <a:p>
            <a:pPr fontAlgn="auto">
              <a:spcAft>
                <a:spcPts val="0"/>
              </a:spcAft>
              <a:buFont typeface="Arial" pitchFamily="34" charset="0"/>
              <a:buChar char="•"/>
              <a:defRPr/>
            </a:pPr>
            <a:r>
              <a:rPr lang="en-US" dirty="0" smtClean="0">
                <a:ea typeface="+mn-ea"/>
              </a:rPr>
              <a:t>Generalization Relationship</a:t>
            </a:r>
            <a:endParaRPr lang="en-US" dirty="0">
              <a:ea typeface="+mn-ea"/>
            </a:endParaRPr>
          </a:p>
        </p:txBody>
      </p:sp>
      <p:grpSp>
        <p:nvGrpSpPr>
          <p:cNvPr id="27652" name="Group 21"/>
          <p:cNvGrpSpPr>
            <a:grpSpLocks/>
          </p:cNvGrpSpPr>
          <p:nvPr/>
        </p:nvGrpSpPr>
        <p:grpSpPr bwMode="auto">
          <a:xfrm>
            <a:off x="7239000" y="1905000"/>
            <a:ext cx="228600" cy="609600"/>
            <a:chOff x="5638800" y="2209800"/>
            <a:chExt cx="304800" cy="838200"/>
          </a:xfrm>
        </p:grpSpPr>
        <p:sp>
          <p:nvSpPr>
            <p:cNvPr id="7" name="Oval 6"/>
            <p:cNvSpPr/>
            <p:nvPr/>
          </p:nvSpPr>
          <p:spPr>
            <a:xfrm>
              <a:off x="5638800" y="2209800"/>
              <a:ext cx="304800" cy="305594"/>
            </a:xfrm>
            <a:prstGeom prst="ellipse">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9" name="Straight Connector 8"/>
            <p:cNvCxnSpPr>
              <a:stCxn id="7" idx="4"/>
            </p:cNvCxnSpPr>
            <p:nvPr/>
          </p:nvCxnSpPr>
          <p:spPr>
            <a:xfrm rot="5400000">
              <a:off x="5638403" y="2668191"/>
              <a:ext cx="3055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600402" y="2857203"/>
              <a:ext cx="229195" cy="152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5752802" y="2857203"/>
              <a:ext cx="229195" cy="152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flipV="1">
              <a:off x="5638800" y="2591793"/>
              <a:ext cx="152400" cy="74216"/>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791200" y="2591793"/>
              <a:ext cx="152400" cy="74216"/>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6858000" y="3200400"/>
            <a:ext cx="1143000" cy="533400"/>
          </a:xfrm>
          <a:prstGeom prst="ellipse">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a:off x="6781800" y="4114800"/>
            <a:ext cx="12192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781800" y="4648200"/>
            <a:ext cx="1295400" cy="1588"/>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781800" y="5105400"/>
            <a:ext cx="1295400" cy="1588"/>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grpSp>
        <p:nvGrpSpPr>
          <p:cNvPr id="27657" name="Group 31"/>
          <p:cNvGrpSpPr>
            <a:grpSpLocks/>
          </p:cNvGrpSpPr>
          <p:nvPr/>
        </p:nvGrpSpPr>
        <p:grpSpPr bwMode="auto">
          <a:xfrm>
            <a:off x="6705600" y="5410200"/>
            <a:ext cx="1393825" cy="222250"/>
            <a:chOff x="6934200" y="5556220"/>
            <a:chExt cx="1165779" cy="152400"/>
          </a:xfrm>
        </p:grpSpPr>
        <p:cxnSp>
          <p:nvCxnSpPr>
            <p:cNvPr id="30" name="Straight Connector 29"/>
            <p:cNvCxnSpPr/>
            <p:nvPr/>
          </p:nvCxnSpPr>
          <p:spPr>
            <a:xfrm>
              <a:off x="6934200" y="5636774"/>
              <a:ext cx="1066197" cy="217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Isosceles Triangle 30"/>
            <p:cNvSpPr/>
            <p:nvPr/>
          </p:nvSpPr>
          <p:spPr>
            <a:xfrm rot="5400000">
              <a:off x="7947433" y="5556074"/>
              <a:ext cx="152400" cy="152693"/>
            </a:xfrm>
            <a:prstGeom prst="triangl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7658" name="TextBox 32"/>
          <p:cNvSpPr txBox="1">
            <a:spLocks noChangeArrowheads="1"/>
          </p:cNvSpPr>
          <p:nvPr/>
        </p:nvSpPr>
        <p:spPr bwMode="auto">
          <a:xfrm>
            <a:off x="6753225" y="4767263"/>
            <a:ext cx="12477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600"/>
              <a:t>&lt;&lt;extends&gt;&gt;</a:t>
            </a:r>
          </a:p>
        </p:txBody>
      </p:sp>
      <p:sp>
        <p:nvSpPr>
          <p:cNvPr id="27659" name="TextBox 33"/>
          <p:cNvSpPr txBox="1">
            <a:spLocks noChangeArrowheads="1"/>
          </p:cNvSpPr>
          <p:nvPr/>
        </p:nvSpPr>
        <p:spPr bwMode="auto">
          <a:xfrm>
            <a:off x="6721475" y="4310063"/>
            <a:ext cx="12795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600" dirty="0"/>
              <a:t>&lt;&lt;includes&gt;&gt;</a:t>
            </a:r>
          </a:p>
        </p:txBody>
      </p:sp>
      <p:pic>
        <p:nvPicPr>
          <p:cNvPr id="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3596" y="4353645"/>
            <a:ext cx="139065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57200" y="5807562"/>
            <a:ext cx="4572000" cy="1015663"/>
          </a:xfrm>
          <a:prstGeom prst="rect">
            <a:avLst/>
          </a:prstGeom>
        </p:spPr>
        <p:txBody>
          <a:bodyPr>
            <a:spAutoFit/>
          </a:bodyPr>
          <a:lstStyle/>
          <a:p>
            <a:pPr marL="342900" indent="-342900">
              <a:buFont typeface="Arial"/>
              <a:buChar char="•"/>
            </a:pPr>
            <a:r>
              <a:rPr lang="en-US" sz="3000" dirty="0" smtClean="0"/>
              <a:t>System boundary</a:t>
            </a:r>
          </a:p>
          <a:p>
            <a:pPr marL="342900" indent="-342900">
              <a:buFont typeface="Arial"/>
              <a:buChar char="•"/>
            </a:pPr>
            <a:r>
              <a:rPr lang="en-US" sz="3000" dirty="0" smtClean="0"/>
              <a:t>Note</a:t>
            </a:r>
          </a:p>
        </p:txBody>
      </p:sp>
      <p:graphicFrame>
        <p:nvGraphicFramePr>
          <p:cNvPr id="22" name="Object 21"/>
          <p:cNvGraphicFramePr>
            <a:graphicFrameLocks noChangeAspect="1"/>
          </p:cNvGraphicFramePr>
          <p:nvPr>
            <p:extLst>
              <p:ext uri="{D42A27DB-BD31-4B8C-83A1-F6EECF244321}">
                <p14:modId xmlns:p14="http://schemas.microsoft.com/office/powerpoint/2010/main" val="3328144585"/>
              </p:ext>
            </p:extLst>
          </p:nvPr>
        </p:nvGraphicFramePr>
        <p:xfrm>
          <a:off x="3766930" y="5679938"/>
          <a:ext cx="990600" cy="892450"/>
        </p:xfrm>
        <a:graphic>
          <a:graphicData uri="http://schemas.openxmlformats.org/presentationml/2006/ole">
            <mc:AlternateContent xmlns:mc="http://schemas.openxmlformats.org/markup-compatibility/2006">
              <mc:Choice xmlns:v="urn:schemas-microsoft-com:vml" Requires="v">
                <p:oleObj spid="_x0000_s16622" name="Visio" r:id="rId4" imgW="1168400" imgH="1054100" progId="Visio.Drawing.11">
                  <p:link updateAutomatic="1"/>
                </p:oleObj>
              </mc:Choice>
              <mc:Fallback>
                <p:oleObj name="Visio" r:id="rId4" imgW="1168400" imgH="1054100" progId="Visio.Drawing.11">
                  <p:link updateAutomatic="1"/>
                  <p:pic>
                    <p:nvPicPr>
                      <p:cNvPr id="0" name="Picture 2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6930" y="5679938"/>
                        <a:ext cx="990600" cy="89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4" name="Picture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1062" y="6339025"/>
            <a:ext cx="6953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4305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r>
              <a:rPr lang="en-US" dirty="0">
                <a:latin typeface="Calibri" charset="0"/>
              </a:rPr>
              <a:t>Sample Use </a:t>
            </a:r>
            <a:r>
              <a:rPr lang="en-US" dirty="0" smtClean="0">
                <a:latin typeface="Calibri" charset="0"/>
              </a:rPr>
              <a:t>Case Diagram</a:t>
            </a:r>
            <a:br>
              <a:rPr lang="en-US" dirty="0" smtClean="0">
                <a:latin typeface="Calibri" charset="0"/>
              </a:rPr>
            </a:br>
            <a:r>
              <a:rPr lang="en-US" dirty="0" smtClean="0">
                <a:latin typeface="Calibri" charset="0"/>
              </a:rPr>
              <a:t>Patient Appointment System</a:t>
            </a:r>
            <a:endParaRPr lang="en-US" dirty="0">
              <a:latin typeface="Calibri" charset="0"/>
            </a:endParaRP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35088" y="1600200"/>
            <a:ext cx="6473825" cy="4525963"/>
          </a:xfrm>
          <a:ln>
            <a:solidFill>
              <a:schemeClr val="tx1"/>
            </a:solidFill>
            <a:miter lim="800000"/>
            <a:headEnd/>
            <a:tailEnd/>
          </a:ln>
          <a:effectLst>
            <a:outerShdw blurRad="63500" dist="38100" dir="2700000" algn="tl" rotWithShape="0">
              <a:srgbClr val="000000">
                <a:alpha val="39999"/>
              </a:srgbClr>
            </a:outerShdw>
          </a:effectLst>
        </p:spPr>
      </p:pic>
    </p:spTree>
    <p:extLst>
      <p:ext uri="{BB962C8B-B14F-4D97-AF65-F5344CB8AC3E}">
        <p14:creationId xmlns:p14="http://schemas.microsoft.com/office/powerpoint/2010/main" val="26832961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3064</TotalTime>
  <Words>554</Words>
  <Application>Microsoft Office PowerPoint</Application>
  <PresentationFormat>On-screen Show (4:3)</PresentationFormat>
  <Paragraphs>62</Paragraphs>
  <Slides>18</Slides>
  <Notes>1</Notes>
  <HiddenSlides>0</HiddenSlides>
  <MMClips>0</MMClips>
  <ScaleCrop>false</ScaleCrop>
  <HeadingPairs>
    <vt:vector size="6" baseType="variant">
      <vt:variant>
        <vt:lpstr>Theme</vt:lpstr>
      </vt:variant>
      <vt:variant>
        <vt:i4>1</vt:i4>
      </vt:variant>
      <vt:variant>
        <vt:lpstr>Links</vt:lpstr>
      </vt:variant>
      <vt:variant>
        <vt:i4>1</vt:i4>
      </vt:variant>
      <vt:variant>
        <vt:lpstr>Slide Titles</vt:lpstr>
      </vt:variant>
      <vt:variant>
        <vt:i4>18</vt:i4>
      </vt:variant>
    </vt:vector>
  </HeadingPairs>
  <TitlesOfParts>
    <vt:vector size="20" baseType="lpstr">
      <vt:lpstr>Office Theme</vt:lpstr>
      <vt:lpstr>C:\Documents\315 F11\Slides\Use Case Diagram - Patient Appointment System 2.vsd\Drawing\~Static Structure-1\System Boundary.38</vt:lpstr>
      <vt:lpstr>Chapter 5: Functional Modeling</vt:lpstr>
      <vt:lpstr>Sample Activity Diagram</vt:lpstr>
      <vt:lpstr>Activity Diagram Elements (Contd.)</vt:lpstr>
      <vt:lpstr>Activity Diagram Elements (Contd.)</vt:lpstr>
      <vt:lpstr>PowerPoint Presentation</vt:lpstr>
      <vt:lpstr>Activity Diagram Elements (Contd.)</vt:lpstr>
      <vt:lpstr>Activity Diagram Example: Process Order </vt:lpstr>
      <vt:lpstr>Use Case Diagram Syntax</vt:lpstr>
      <vt:lpstr>Sample Use Case Diagram Patient Appointment System</vt:lpstr>
      <vt:lpstr>Showing the details of a use case with Include</vt:lpstr>
      <vt:lpstr>Sample Use Case Diagram CD Selections</vt:lpstr>
      <vt:lpstr>Use Case Diagram Example</vt:lpstr>
      <vt:lpstr>PowerPoint Presentation</vt:lpstr>
      <vt:lpstr>Premise of startup kit</vt:lpstr>
      <vt:lpstr>What should startup kit do?</vt:lpstr>
      <vt:lpstr>Startup kit…</vt:lpstr>
      <vt:lpstr>PowerPoint Presentation</vt:lpstr>
      <vt:lpstr>PowerPoint Presentation</vt:lpstr>
    </vt:vector>
  </TitlesOfParts>
  <Company>Fresno State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Functional Modeling</dc:title>
  <dc:creator>SONYA ZHANG</dc:creator>
  <cp:lastModifiedBy>Faculty</cp:lastModifiedBy>
  <cp:revision>222</cp:revision>
  <cp:lastPrinted>2013-10-14T19:58:00Z</cp:lastPrinted>
  <dcterms:created xsi:type="dcterms:W3CDTF">2015-01-22T21:28:33Z</dcterms:created>
  <dcterms:modified xsi:type="dcterms:W3CDTF">2015-04-28T23:13:21Z</dcterms:modified>
</cp:coreProperties>
</file>