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21"/>
  </p:notesMasterIdLst>
  <p:sldIdLst>
    <p:sldId id="256" r:id="rId2"/>
    <p:sldId id="257" r:id="rId3"/>
    <p:sldId id="262" r:id="rId4"/>
    <p:sldId id="258" r:id="rId5"/>
    <p:sldId id="263" r:id="rId6"/>
    <p:sldId id="264" r:id="rId7"/>
    <p:sldId id="265" r:id="rId8"/>
    <p:sldId id="266" r:id="rId9"/>
    <p:sldId id="267" r:id="rId10"/>
    <p:sldId id="268" r:id="rId11"/>
    <p:sldId id="269" r:id="rId12"/>
    <p:sldId id="270" r:id="rId13"/>
    <p:sldId id="271" r:id="rId14"/>
    <p:sldId id="272" r:id="rId15"/>
    <p:sldId id="273" r:id="rId16"/>
    <p:sldId id="274" r:id="rId17"/>
    <p:sldId id="259" r:id="rId18"/>
    <p:sldId id="260" r:id="rId19"/>
    <p:sldId id="26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vertBarState="minimized">
    <p:restoredLeft sz="15620"/>
    <p:restoredTop sz="94660"/>
  </p:normalViewPr>
  <p:slideViewPr>
    <p:cSldViewPr snapToObjects="1">
      <p:cViewPr varScale="1">
        <p:scale>
          <a:sx n="82" d="100"/>
          <a:sy n="82" d="100"/>
        </p:scale>
        <p:origin x="-90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641EC2-4451-C041-9CFA-A00C5EDAFA42}" type="datetimeFigureOut">
              <a:rPr lang="en-US" smtClean="0"/>
              <a:t>1/27/15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1097C3-FB67-D14D-80C4-2731EB31651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5529297"/>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e.g.,</a:t>
            </a:r>
            <a:r>
              <a:rPr lang="en-US" baseline="0" dirty="0" smtClean="0"/>
              <a:t> An </a:t>
            </a:r>
            <a:r>
              <a:rPr lang="en-US" u="sng" baseline="0" dirty="0" smtClean="0"/>
              <a:t>illness</a:t>
            </a:r>
            <a:r>
              <a:rPr lang="en-US" baseline="0" dirty="0" smtClean="0"/>
              <a:t> (e.g., the ﬂu) can be associated with many </a:t>
            </a:r>
            <a:r>
              <a:rPr lang="en-US" u="sng" baseline="0" dirty="0" smtClean="0"/>
              <a:t>symptoms</a:t>
            </a:r>
            <a:r>
              <a:rPr lang="en-US" baseline="0" dirty="0" smtClean="0"/>
              <a:t> (e.g., sore throat, fever), and a symptom (e.g., sore throat) can be associated with many illnesses (e.g., the ﬂu, strep throat, the common cold). Figure 6-2 shows how an association class can capture information about </a:t>
            </a:r>
            <a:r>
              <a:rPr lang="en-US" u="sng" baseline="0" dirty="0" smtClean="0"/>
              <a:t>remedies that change </a:t>
            </a:r>
            <a:r>
              <a:rPr lang="en-US" baseline="0" dirty="0" smtClean="0"/>
              <a:t>depending on the various combinations. For example, a sore throat caused by strep throat will require antibiotics; whereas, treatment for a sore throat from the ﬂu or a cold could be throat lozenges or hot tea.</a:t>
            </a:r>
            <a:endParaRPr lang="en-US" dirty="0" smtClean="0"/>
          </a:p>
        </p:txBody>
      </p:sp>
      <p:sp>
        <p:nvSpPr>
          <p:cNvPr id="4" name="Slide Number Placeholder 3"/>
          <p:cNvSpPr>
            <a:spLocks noGrp="1"/>
          </p:cNvSpPr>
          <p:nvPr>
            <p:ph type="sldNum" sz="quarter" idx="10"/>
          </p:nvPr>
        </p:nvSpPr>
        <p:spPr/>
        <p:txBody>
          <a:bodyPr/>
          <a:lstStyle/>
          <a:p>
            <a:fld id="{E6BDC25B-A7C9-4F56-93D8-62F2D1D5F3B1}" type="slidenum">
              <a:rPr lang="en-US" smtClean="0"/>
              <a:pPr/>
              <a:t>14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38676082"/>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15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26498426"/>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black diamond.</a:t>
            </a:r>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16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48283626"/>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devmentor.org</a:t>
            </a:r>
            <a:r>
              <a:rPr lang="en-US" dirty="0" smtClean="0"/>
              <a:t>/references/</a:t>
            </a:r>
            <a:r>
              <a:rPr lang="en-US" dirty="0" err="1" smtClean="0"/>
              <a:t>uml</a:t>
            </a:r>
            <a:r>
              <a:rPr lang="en-US" dirty="0" smtClean="0"/>
              <a:t>/</a:t>
            </a:r>
            <a:r>
              <a:rPr lang="en-US" dirty="0" err="1" smtClean="0"/>
              <a:t>class_diagram.php</a:t>
            </a:r>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17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3535610"/>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Example</a:t>
            </a:r>
            <a:r>
              <a:rPr lang="en-US" baseline="0" dirty="0" smtClean="0"/>
              <a:t> source: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http://</a:t>
            </a:r>
            <a:r>
              <a:rPr lang="en-US" baseline="0" dirty="0" err="1" smtClean="0"/>
              <a:t>www.math-cs.gordon.edu</a:t>
            </a:r>
            <a:r>
              <a:rPr lang="en-US" baseline="0" dirty="0" smtClean="0"/>
              <a:t>/courses/cps211/ATMExample2001/</a:t>
            </a:r>
            <a:r>
              <a:rPr lang="en-US" baseline="0" dirty="0" err="1" smtClean="0"/>
              <a:t>DetailedDesign.html</a:t>
            </a: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http://</a:t>
            </a:r>
            <a:r>
              <a:rPr lang="en-US" dirty="0" err="1" smtClean="0"/>
              <a:t>www.codeproject.com</a:t>
            </a:r>
            <a:r>
              <a:rPr lang="en-US" dirty="0" smtClean="0"/>
              <a:t>/Articles/34125/Chapter-10-Object-Oriented-Programming-Polymorphis</a:t>
            </a:r>
          </a:p>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18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12374096"/>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19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85676565"/>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38676082"/>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 during</a:t>
            </a:r>
            <a:r>
              <a:rPr lang="en-US" baseline="0" dirty="0" smtClean="0"/>
              <a:t> </a:t>
            </a:r>
            <a:r>
              <a:rPr lang="en-US" dirty="0" smtClean="0"/>
              <a:t>design and implementation, classes can refer to implementation-speciﬁc artifacts such as</a:t>
            </a:r>
            <a:r>
              <a:rPr lang="en-US" baseline="0" dirty="0" smtClean="0"/>
              <a:t> </a:t>
            </a:r>
            <a:r>
              <a:rPr lang="en-US" dirty="0" smtClean="0"/>
              <a:t>windows, forms, and other objects used to build the system.</a:t>
            </a:r>
          </a:p>
          <a:p>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default visibility for an operation is normally public.</a:t>
            </a:r>
            <a:endParaRPr lang="en-US" dirty="0" smtClean="0"/>
          </a:p>
        </p:txBody>
      </p:sp>
      <p:sp>
        <p:nvSpPr>
          <p:cNvPr id="4" name="Slide Number Placeholder 3"/>
          <p:cNvSpPr>
            <a:spLocks noGrp="1"/>
          </p:cNvSpPr>
          <p:nvPr>
            <p:ph type="sldNum" sz="quarter" idx="10"/>
          </p:nvPr>
        </p:nvSpPr>
        <p:spPr/>
        <p:txBody>
          <a:bodyPr/>
          <a:lstStyle/>
          <a:p>
            <a:fld id="{E6BDC25B-A7C9-4F56-93D8-62F2D1D5F3B1}" type="slidenum">
              <a:rPr lang="en-US" smtClean="0"/>
              <a:pPr/>
              <a:t>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70586015"/>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86364135"/>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19604770"/>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relationship</a:t>
            </a:r>
            <a:r>
              <a:rPr lang="en-US" baseline="0" dirty="0" smtClean="0"/>
              <a:t> in diagram is shown as a line connecting two classes. </a:t>
            </a:r>
          </a:p>
          <a:p>
            <a:r>
              <a:rPr lang="en-US" baseline="0" dirty="0" smtClean="0"/>
              <a:t>E.g., </a:t>
            </a:r>
            <a:r>
              <a:rPr lang="en-US" dirty="0" smtClean="0"/>
              <a:t>The two classes patient and appointment are associated with one another whenever a</a:t>
            </a:r>
            <a:r>
              <a:rPr lang="en-US" baseline="0" dirty="0" smtClean="0"/>
              <a:t> </a:t>
            </a:r>
            <a:r>
              <a:rPr lang="en-US" dirty="0" smtClean="0"/>
              <a:t>patient schedules an appointment</a:t>
            </a:r>
            <a:r>
              <a:rPr lang="en-US" baseline="0" dirty="0" smtClean="0"/>
              <a:t> in Figure 6-2. </a:t>
            </a:r>
            <a:r>
              <a:rPr lang="en-US" dirty="0" smtClean="0"/>
              <a:t>The triangle/arrow allows a direction to be associated with the name of the relationship. The relationship is to be read as patient schedules appointment. Adding a small arrow besides the name of the relationship increases readability.</a:t>
            </a:r>
            <a:r>
              <a:rPr lang="en-US" baseline="0" dirty="0" smtClean="0"/>
              <a:t> </a:t>
            </a:r>
            <a:r>
              <a:rPr lang="en-US" dirty="0" smtClean="0"/>
              <a:t>Sometimes a class is related to itself, as in the case of a patient being the primary insurance carrier for other patients (e.g., spouse, children) in Figure 6-2. A plus () sign is placed before the label to communicate that it is a role as opposed to the name of the relationship.</a:t>
            </a:r>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64093763"/>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Figure 6-2, there is a 0..* on the appointment end of the patient</a:t>
            </a:r>
            <a:r>
              <a:rPr lang="en-US" baseline="0" dirty="0" smtClean="0"/>
              <a:t> </a:t>
            </a:r>
            <a:r>
              <a:rPr lang="en-US" dirty="0" smtClean="0"/>
              <a:t>schedules appointment relationship. This means that a patient can be associated with zero</a:t>
            </a:r>
            <a:r>
              <a:rPr lang="en-US" baseline="0" dirty="0" smtClean="0"/>
              <a:t> </a:t>
            </a:r>
            <a:r>
              <a:rPr lang="en-US" dirty="0" smtClean="0"/>
              <a:t>through many different appointments. (New patient may not have an</a:t>
            </a:r>
            <a:r>
              <a:rPr lang="en-US" baseline="0" dirty="0" smtClean="0"/>
              <a:t> appointment set yet, postponed or cancelled their first appointment.) </a:t>
            </a:r>
            <a:r>
              <a:rPr lang="en-US" dirty="0" smtClean="0"/>
              <a:t>At the patient end of this same relationship there is</a:t>
            </a:r>
            <a:r>
              <a:rPr lang="en-US" baseline="0" dirty="0" smtClean="0"/>
              <a:t> </a:t>
            </a:r>
            <a:r>
              <a:rPr lang="en-US" dirty="0" smtClean="0"/>
              <a:t>a 1, meaning that an appointment must be associated with one and only one (1) patient</a:t>
            </a:r>
          </a:p>
        </p:txBody>
      </p:sp>
      <p:sp>
        <p:nvSpPr>
          <p:cNvPr id="4" name="Slide Number Placeholder 3"/>
          <p:cNvSpPr>
            <a:spLocks noGrp="1"/>
          </p:cNvSpPr>
          <p:nvPr>
            <p:ph type="sldNum" sz="quarter" idx="10"/>
          </p:nvPr>
        </p:nvSpPr>
        <p:spPr/>
        <p:txBody>
          <a:bodyPr/>
          <a:lstStyle/>
          <a:p>
            <a:fld id="{E6BDC25B-A7C9-4F56-93D8-62F2D1D5F3B1}" type="slidenum">
              <a:rPr lang="en-US" smtClean="0"/>
              <a:pPr/>
              <a:t>10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4720479"/>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6BDC25B-A7C9-4F56-93D8-62F2D1D5F3B1}" type="slidenum">
              <a:rPr lang="en-US" smtClean="0"/>
              <a:pPr/>
              <a:t>12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52028158"/>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13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19797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F0A939-57EA-584D-AFAC-DE356A89DDF1}"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83B1C-5237-D949-A60D-983B7AEF9D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0A939-57EA-584D-AFAC-DE356A89DDF1}"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83B1C-5237-D949-A60D-983B7AEF9D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0A939-57EA-584D-AFAC-DE356A89DDF1}"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83B1C-5237-D949-A60D-983B7AEF9D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0A939-57EA-584D-AFAC-DE356A89DDF1}"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83B1C-5237-D949-A60D-983B7AEF9D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F0A939-57EA-584D-AFAC-DE356A89DDF1}" type="datetimeFigureOut">
              <a:rPr lang="en-US" smtClean="0"/>
              <a:t>1/27/15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83B1C-5237-D949-A60D-983B7AEF9D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F0A939-57EA-584D-AFAC-DE356A89DDF1}"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83B1C-5237-D949-A60D-983B7AEF9D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F0A939-57EA-584D-AFAC-DE356A89DDF1}" type="datetimeFigureOut">
              <a:rPr lang="en-US" smtClean="0"/>
              <a:t>1/27/15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83B1C-5237-D949-A60D-983B7AEF9D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F0A939-57EA-584D-AFAC-DE356A89DDF1}" type="datetimeFigureOut">
              <a:rPr lang="en-US" smtClean="0"/>
              <a:t>1/27/15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D83B1C-5237-D949-A60D-983B7AEF9D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0A939-57EA-584D-AFAC-DE356A89DDF1}" type="datetimeFigureOut">
              <a:rPr lang="en-US" smtClean="0"/>
              <a:t>1/27/15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D83B1C-5237-D949-A60D-983B7AEF9D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0A939-57EA-584D-AFAC-DE356A89DDF1}"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83B1C-5237-D949-A60D-983B7AEF9D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0A939-57EA-584D-AFAC-DE356A89DDF1}" type="datetimeFigureOut">
              <a:rPr lang="en-US" smtClean="0"/>
              <a:t>1/27/15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83B1C-5237-D949-A60D-983B7AEF9D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0A939-57EA-584D-AFAC-DE356A89DDF1}" type="datetimeFigureOut">
              <a:rPr lang="en-US" smtClean="0"/>
              <a:t>1/27/15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83B1C-5237-D949-A60D-983B7AEF9D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a:bodyPr>
          <a:lstStyle/>
          <a:p>
            <a:r>
              <a:rPr lang="en-US" dirty="0" smtClean="0"/>
              <a:t>CIS 315 Systems Analysis and Design</a:t>
            </a:r>
            <a:br>
              <a:rPr lang="en-US" dirty="0" smtClean="0"/>
            </a:br>
            <a:r>
              <a:rPr lang="en-US" dirty="0" smtClean="0"/>
              <a:t>Chapter 6: Structural Modeling</a:t>
            </a:r>
            <a:endParaRPr lang="en-US" dirty="0"/>
          </a:p>
        </p:txBody>
      </p:sp>
      <p:sp>
        <p:nvSpPr>
          <p:cNvPr id="3" name="Subtitle 2"/>
          <p:cNvSpPr>
            <a:spLocks noGrp="1"/>
          </p:cNvSpPr>
          <p:nvPr>
            <p:ph type="subTitle" idx="1"/>
          </p:nvPr>
        </p:nvSpPr>
        <p:spPr/>
        <p:txBody>
          <a:bodyPr/>
          <a:lstStyle/>
          <a:p>
            <a:r>
              <a:rPr lang="en-US" dirty="0" smtClean="0"/>
              <a:t>Stefan Bund</a:t>
            </a:r>
          </a:p>
          <a:p>
            <a:r>
              <a:rPr lang="en-US" dirty="0" smtClean="0"/>
              <a:t>Cal Poly CBA / CIS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dirty="0" smtClean="0"/>
              <a:t>Multiplicity / Cardinality</a:t>
            </a:r>
          </a:p>
        </p:txBody>
      </p:sp>
      <p:grpSp>
        <p:nvGrpSpPr>
          <p:cNvPr id="2" name="Group 6"/>
          <p:cNvGrpSpPr>
            <a:grpSpLocks/>
          </p:cNvGrpSpPr>
          <p:nvPr/>
        </p:nvGrpSpPr>
        <p:grpSpPr bwMode="auto">
          <a:xfrm>
            <a:off x="1066800" y="2362200"/>
            <a:ext cx="1371600" cy="914400"/>
            <a:chOff x="914400" y="2209800"/>
            <a:chExt cx="1371600" cy="914400"/>
          </a:xfrm>
        </p:grpSpPr>
        <p:sp>
          <p:nvSpPr>
            <p:cNvPr id="4" name="Rectangle 3"/>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Department</a:t>
              </a:r>
            </a:p>
          </p:txBody>
        </p:sp>
        <p:sp>
          <p:nvSpPr>
            <p:cNvPr id="5" name="Rectangle 4"/>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6" name="Rectangle 5"/>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7" name="Group 7"/>
          <p:cNvGrpSpPr>
            <a:grpSpLocks/>
          </p:cNvGrpSpPr>
          <p:nvPr/>
        </p:nvGrpSpPr>
        <p:grpSpPr bwMode="auto">
          <a:xfrm>
            <a:off x="4038600" y="2362200"/>
            <a:ext cx="1371600" cy="914400"/>
            <a:chOff x="914400" y="2209800"/>
            <a:chExt cx="1371600" cy="914400"/>
          </a:xfrm>
        </p:grpSpPr>
        <p:sp>
          <p:nvSpPr>
            <p:cNvPr id="9" name="Rectangle 8"/>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Boss</a:t>
              </a:r>
            </a:p>
          </p:txBody>
        </p:sp>
        <p:sp>
          <p:nvSpPr>
            <p:cNvPr id="10" name="Rectangle 9"/>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1" name="Rectangle 10"/>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8" name="Group 11"/>
          <p:cNvGrpSpPr>
            <a:grpSpLocks/>
          </p:cNvGrpSpPr>
          <p:nvPr/>
        </p:nvGrpSpPr>
        <p:grpSpPr bwMode="auto">
          <a:xfrm>
            <a:off x="1066800" y="3810000"/>
            <a:ext cx="1371600" cy="914400"/>
            <a:chOff x="914400" y="2209800"/>
            <a:chExt cx="1371600" cy="914400"/>
          </a:xfrm>
        </p:grpSpPr>
        <p:sp>
          <p:nvSpPr>
            <p:cNvPr id="13" name="Rectangle 12"/>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Employee</a:t>
              </a:r>
            </a:p>
          </p:txBody>
        </p:sp>
        <p:sp>
          <p:nvSpPr>
            <p:cNvPr id="14" name="Rectangle 13"/>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5" name="Rectangle 14"/>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12" name="Group 15"/>
          <p:cNvGrpSpPr>
            <a:grpSpLocks/>
          </p:cNvGrpSpPr>
          <p:nvPr/>
        </p:nvGrpSpPr>
        <p:grpSpPr bwMode="auto">
          <a:xfrm>
            <a:off x="4038600" y="3810000"/>
            <a:ext cx="1371600" cy="914400"/>
            <a:chOff x="914400" y="2209800"/>
            <a:chExt cx="1371600" cy="914400"/>
          </a:xfrm>
        </p:grpSpPr>
        <p:sp>
          <p:nvSpPr>
            <p:cNvPr id="17" name="Rectangle 16"/>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Child</a:t>
              </a:r>
            </a:p>
          </p:txBody>
        </p:sp>
        <p:sp>
          <p:nvSpPr>
            <p:cNvPr id="18" name="Rectangle 17"/>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9" name="Rectangle 18"/>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16" name="Group 19"/>
          <p:cNvGrpSpPr>
            <a:grpSpLocks/>
          </p:cNvGrpSpPr>
          <p:nvPr/>
        </p:nvGrpSpPr>
        <p:grpSpPr bwMode="auto">
          <a:xfrm>
            <a:off x="1066800" y="5257800"/>
            <a:ext cx="1371600" cy="914400"/>
            <a:chOff x="914400" y="2209800"/>
            <a:chExt cx="1371600" cy="914400"/>
          </a:xfrm>
        </p:grpSpPr>
        <p:sp>
          <p:nvSpPr>
            <p:cNvPr id="21" name="Rectangle 20"/>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Boss</a:t>
              </a:r>
            </a:p>
          </p:txBody>
        </p:sp>
        <p:sp>
          <p:nvSpPr>
            <p:cNvPr id="22" name="Rectangle 21"/>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23" name="Rectangle 22"/>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20" name="Group 23"/>
          <p:cNvGrpSpPr>
            <a:grpSpLocks/>
          </p:cNvGrpSpPr>
          <p:nvPr/>
        </p:nvGrpSpPr>
        <p:grpSpPr bwMode="auto">
          <a:xfrm>
            <a:off x="4038600" y="5257800"/>
            <a:ext cx="1371600" cy="914400"/>
            <a:chOff x="914400" y="2209800"/>
            <a:chExt cx="1371600" cy="914400"/>
          </a:xfrm>
        </p:grpSpPr>
        <p:sp>
          <p:nvSpPr>
            <p:cNvPr id="25" name="Rectangle 24"/>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Employee</a:t>
              </a:r>
            </a:p>
          </p:txBody>
        </p:sp>
        <p:sp>
          <p:nvSpPr>
            <p:cNvPr id="26" name="Rectangle 25"/>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27" name="Rectangle 26"/>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cxnSp>
        <p:nvCxnSpPr>
          <p:cNvPr id="29" name="Straight Connector 28"/>
          <p:cNvCxnSpPr/>
          <p:nvPr/>
        </p:nvCxnSpPr>
        <p:spPr>
          <a:xfrm>
            <a:off x="2438400" y="28194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58" name="TextBox 31"/>
          <p:cNvSpPr txBox="1">
            <a:spLocks noChangeArrowheads="1"/>
          </p:cNvSpPr>
          <p:nvPr/>
        </p:nvSpPr>
        <p:spPr bwMode="auto">
          <a:xfrm>
            <a:off x="2438400" y="2819400"/>
            <a:ext cx="312738" cy="3698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7659" name="TextBox 32"/>
          <p:cNvSpPr txBox="1">
            <a:spLocks noChangeArrowheads="1"/>
          </p:cNvSpPr>
          <p:nvPr/>
        </p:nvSpPr>
        <p:spPr bwMode="auto">
          <a:xfrm>
            <a:off x="3733800" y="2819400"/>
            <a:ext cx="312738" cy="3698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cxnSp>
        <p:nvCxnSpPr>
          <p:cNvPr id="34" name="Straight Connector 33"/>
          <p:cNvCxnSpPr/>
          <p:nvPr/>
        </p:nvCxnSpPr>
        <p:spPr>
          <a:xfrm>
            <a:off x="2438400" y="42672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61" name="TextBox 34"/>
          <p:cNvSpPr txBox="1">
            <a:spLocks noChangeArrowheads="1"/>
          </p:cNvSpPr>
          <p:nvPr/>
        </p:nvSpPr>
        <p:spPr bwMode="auto">
          <a:xfrm>
            <a:off x="2438400" y="4267200"/>
            <a:ext cx="312738" cy="3698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7662" name="TextBox 35"/>
          <p:cNvSpPr txBox="1">
            <a:spLocks noChangeArrowheads="1"/>
          </p:cNvSpPr>
          <p:nvPr/>
        </p:nvSpPr>
        <p:spPr bwMode="auto">
          <a:xfrm>
            <a:off x="3505200" y="4267200"/>
            <a:ext cx="530225" cy="3698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0..*</a:t>
            </a:r>
          </a:p>
        </p:txBody>
      </p:sp>
      <p:cxnSp>
        <p:nvCxnSpPr>
          <p:cNvPr id="37" name="Straight Connector 36"/>
          <p:cNvCxnSpPr/>
          <p:nvPr/>
        </p:nvCxnSpPr>
        <p:spPr>
          <a:xfrm>
            <a:off x="2438400" y="57150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64" name="TextBox 37"/>
          <p:cNvSpPr txBox="1">
            <a:spLocks noChangeArrowheads="1"/>
          </p:cNvSpPr>
          <p:nvPr/>
        </p:nvSpPr>
        <p:spPr bwMode="auto">
          <a:xfrm>
            <a:off x="2438400" y="5715000"/>
            <a:ext cx="312738" cy="3698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7665" name="TextBox 38"/>
          <p:cNvSpPr txBox="1">
            <a:spLocks noChangeArrowheads="1"/>
          </p:cNvSpPr>
          <p:nvPr/>
        </p:nvSpPr>
        <p:spPr bwMode="auto">
          <a:xfrm>
            <a:off x="3505200" y="5715000"/>
            <a:ext cx="530225" cy="3698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7666" name="TextBox 41"/>
          <p:cNvSpPr txBox="1">
            <a:spLocks noChangeArrowheads="1"/>
          </p:cNvSpPr>
          <p:nvPr/>
        </p:nvSpPr>
        <p:spPr bwMode="auto">
          <a:xfrm>
            <a:off x="5715000" y="2352675"/>
            <a:ext cx="2667000" cy="9239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Exactly one:</a:t>
            </a:r>
          </a:p>
          <a:p>
            <a:pPr eaLnBrk="1" hangingPunct="1"/>
            <a:r>
              <a:rPr lang="en-US"/>
              <a:t>A department has one and only one boss</a:t>
            </a:r>
          </a:p>
        </p:txBody>
      </p:sp>
      <p:sp>
        <p:nvSpPr>
          <p:cNvPr id="27667" name="TextBox 42"/>
          <p:cNvSpPr txBox="1">
            <a:spLocks noChangeArrowheads="1"/>
          </p:cNvSpPr>
          <p:nvPr/>
        </p:nvSpPr>
        <p:spPr bwMode="auto">
          <a:xfrm>
            <a:off x="5715000" y="3800475"/>
            <a:ext cx="2667000" cy="9239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Zero or more:</a:t>
            </a:r>
          </a:p>
          <a:p>
            <a:pPr eaLnBrk="1" hangingPunct="1"/>
            <a:r>
              <a:rPr lang="en-US" dirty="0"/>
              <a:t>An employee has zero to many children</a:t>
            </a:r>
          </a:p>
        </p:txBody>
      </p:sp>
      <p:sp>
        <p:nvSpPr>
          <p:cNvPr id="27668" name="TextBox 43"/>
          <p:cNvSpPr txBox="1">
            <a:spLocks noChangeArrowheads="1"/>
          </p:cNvSpPr>
          <p:nvPr/>
        </p:nvSpPr>
        <p:spPr bwMode="auto">
          <a:xfrm>
            <a:off x="5715000" y="5248275"/>
            <a:ext cx="2667000" cy="9239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One or more:</a:t>
            </a:r>
          </a:p>
          <a:p>
            <a:pPr eaLnBrk="1" hangingPunct="1"/>
            <a:r>
              <a:rPr lang="en-US" dirty="0"/>
              <a:t>A boss is responsible for one or more employees</a:t>
            </a:r>
          </a:p>
        </p:txBody>
      </p:sp>
      <p:sp>
        <p:nvSpPr>
          <p:cNvPr id="3" name="TextBox 2"/>
          <p:cNvSpPr txBox="1"/>
          <p:nvPr/>
        </p:nvSpPr>
        <p:spPr>
          <a:xfrm>
            <a:off x="838200" y="1066800"/>
            <a:ext cx="7848600" cy="830997"/>
          </a:xfrm>
          <a:prstGeom prst="rect">
            <a:avLst/>
          </a:prstGeom>
          <a:noFill/>
        </p:spPr>
        <p:txBody>
          <a:bodyPr wrap="square" rtlCol="0">
            <a:spAutoFit/>
          </a:bodyPr>
          <a:lstStyle/>
          <a:p>
            <a:r>
              <a:rPr lang="en-US" sz="2400" dirty="0" smtClean="0"/>
              <a:t>Multiplicity/cardinality shows how an instance of an object is associated with instance(s) of another object.</a:t>
            </a:r>
            <a:endParaRPr lang="en-US" sz="2400" dirty="0"/>
          </a:p>
        </p:txBody>
      </p:sp>
      <p:sp>
        <p:nvSpPr>
          <p:cNvPr id="40"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10</a:t>
            </a:fld>
            <a:endParaRPr lang="en-US" dirty="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1639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67"/>
                                        </p:tgtEl>
                                        <p:attrNameLst>
                                          <p:attrName>style.visibility</p:attrName>
                                        </p:attrNameLst>
                                      </p:cBhvr>
                                      <p:to>
                                        <p:strVal val="visible"/>
                                      </p:to>
                                    </p:set>
                                    <p:animEffect transition="in" filter="dissolve">
                                      <p:cBhvr>
                                        <p:cTn id="7" dur="500"/>
                                        <p:tgtEl>
                                          <p:spTgt spid="276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par>
                                <p:cTn id="13" presetID="9"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par>
                                <p:cTn id="16" presetID="9"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dissolve">
                                      <p:cBhvr>
                                        <p:cTn id="18" dur="500"/>
                                        <p:tgtEl>
                                          <p:spTgt spid="3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664"/>
                                        </p:tgtEl>
                                        <p:attrNameLst>
                                          <p:attrName>style.visibility</p:attrName>
                                        </p:attrNameLst>
                                      </p:cBhvr>
                                      <p:to>
                                        <p:strVal val="visible"/>
                                      </p:to>
                                    </p:set>
                                    <p:animEffect transition="in" filter="dissolve">
                                      <p:cBhvr>
                                        <p:cTn id="21" dur="500"/>
                                        <p:tgtEl>
                                          <p:spTgt spid="2766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665"/>
                                        </p:tgtEl>
                                        <p:attrNameLst>
                                          <p:attrName>style.visibility</p:attrName>
                                        </p:attrNameLst>
                                      </p:cBhvr>
                                      <p:to>
                                        <p:strVal val="visible"/>
                                      </p:to>
                                    </p:set>
                                    <p:animEffect transition="in" filter="dissolve">
                                      <p:cBhvr>
                                        <p:cTn id="24" dur="500"/>
                                        <p:tgtEl>
                                          <p:spTgt spid="2766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7668"/>
                                        </p:tgtEl>
                                        <p:attrNameLst>
                                          <p:attrName>style.visibility</p:attrName>
                                        </p:attrNameLst>
                                      </p:cBhvr>
                                      <p:to>
                                        <p:strVal val="visible"/>
                                      </p:to>
                                    </p:set>
                                    <p:animEffect transition="in" filter="dissolve">
                                      <p:cBhvr>
                                        <p:cTn id="29" dur="500"/>
                                        <p:tgtEl>
                                          <p:spTgt spid="27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4" grpId="0"/>
      <p:bldP spid="27665" grpId="0"/>
      <p:bldP spid="27667" grpId="0"/>
      <p:bldP spid="27668" grpId="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Multiplicity / Cardinality</a:t>
            </a:r>
            <a:endParaRPr lang="en-US" dirty="0" smtClean="0"/>
          </a:p>
        </p:txBody>
      </p:sp>
      <p:grpSp>
        <p:nvGrpSpPr>
          <p:cNvPr id="2" name="Group 6"/>
          <p:cNvGrpSpPr>
            <a:grpSpLocks/>
          </p:cNvGrpSpPr>
          <p:nvPr/>
        </p:nvGrpSpPr>
        <p:grpSpPr bwMode="auto">
          <a:xfrm>
            <a:off x="1143000" y="1752600"/>
            <a:ext cx="1371600" cy="914400"/>
            <a:chOff x="914400" y="2209800"/>
            <a:chExt cx="1371600" cy="914400"/>
          </a:xfrm>
        </p:grpSpPr>
        <p:sp>
          <p:nvSpPr>
            <p:cNvPr id="4" name="Rectangle 3"/>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Employee</a:t>
              </a:r>
            </a:p>
          </p:txBody>
        </p:sp>
        <p:sp>
          <p:nvSpPr>
            <p:cNvPr id="5" name="Rectangle 4"/>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6" name="Rectangle 5"/>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3" name="Group 7"/>
          <p:cNvGrpSpPr>
            <a:grpSpLocks/>
          </p:cNvGrpSpPr>
          <p:nvPr/>
        </p:nvGrpSpPr>
        <p:grpSpPr bwMode="auto">
          <a:xfrm>
            <a:off x="4114800" y="1752600"/>
            <a:ext cx="1371600" cy="914400"/>
            <a:chOff x="914400" y="2209800"/>
            <a:chExt cx="1371600" cy="914400"/>
          </a:xfrm>
        </p:grpSpPr>
        <p:sp>
          <p:nvSpPr>
            <p:cNvPr id="9" name="Rectangle 8"/>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Spouse</a:t>
              </a:r>
            </a:p>
          </p:txBody>
        </p:sp>
        <p:sp>
          <p:nvSpPr>
            <p:cNvPr id="10" name="Rectangle 9"/>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1" name="Rectangle 10"/>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7" name="Group 11"/>
          <p:cNvGrpSpPr>
            <a:grpSpLocks/>
          </p:cNvGrpSpPr>
          <p:nvPr/>
        </p:nvGrpSpPr>
        <p:grpSpPr bwMode="auto">
          <a:xfrm>
            <a:off x="1143000" y="3200400"/>
            <a:ext cx="1371600" cy="914400"/>
            <a:chOff x="914400" y="2209800"/>
            <a:chExt cx="1371600" cy="914400"/>
          </a:xfrm>
        </p:grpSpPr>
        <p:sp>
          <p:nvSpPr>
            <p:cNvPr id="13" name="Rectangle 12"/>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Employee</a:t>
              </a:r>
            </a:p>
          </p:txBody>
        </p:sp>
        <p:sp>
          <p:nvSpPr>
            <p:cNvPr id="14" name="Rectangle 13"/>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5" name="Rectangle 14"/>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8" name="Group 15"/>
          <p:cNvGrpSpPr>
            <a:grpSpLocks/>
          </p:cNvGrpSpPr>
          <p:nvPr/>
        </p:nvGrpSpPr>
        <p:grpSpPr bwMode="auto">
          <a:xfrm>
            <a:off x="4114800" y="3200400"/>
            <a:ext cx="1371600" cy="914400"/>
            <a:chOff x="914400" y="2209800"/>
            <a:chExt cx="1371600" cy="914400"/>
          </a:xfrm>
        </p:grpSpPr>
        <p:sp>
          <p:nvSpPr>
            <p:cNvPr id="17" name="Rectangle 16"/>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Vacation</a:t>
              </a:r>
            </a:p>
          </p:txBody>
        </p:sp>
        <p:sp>
          <p:nvSpPr>
            <p:cNvPr id="18" name="Rectangle 17"/>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19" name="Rectangle 18"/>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12" name="Group 19"/>
          <p:cNvGrpSpPr>
            <a:grpSpLocks/>
          </p:cNvGrpSpPr>
          <p:nvPr/>
        </p:nvGrpSpPr>
        <p:grpSpPr bwMode="auto">
          <a:xfrm>
            <a:off x="1143000" y="4648200"/>
            <a:ext cx="1371600" cy="914400"/>
            <a:chOff x="914400" y="2209800"/>
            <a:chExt cx="1371600" cy="914400"/>
          </a:xfrm>
        </p:grpSpPr>
        <p:sp>
          <p:nvSpPr>
            <p:cNvPr id="21" name="Rectangle 20"/>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Employee</a:t>
              </a:r>
            </a:p>
          </p:txBody>
        </p:sp>
        <p:sp>
          <p:nvSpPr>
            <p:cNvPr id="22" name="Rectangle 21"/>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23" name="Rectangle 22"/>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grpSp>
        <p:nvGrpSpPr>
          <p:cNvPr id="16" name="Group 23"/>
          <p:cNvGrpSpPr>
            <a:grpSpLocks/>
          </p:cNvGrpSpPr>
          <p:nvPr/>
        </p:nvGrpSpPr>
        <p:grpSpPr bwMode="auto">
          <a:xfrm>
            <a:off x="4114800" y="4648200"/>
            <a:ext cx="1371600" cy="914400"/>
            <a:chOff x="914400" y="2209800"/>
            <a:chExt cx="1371600" cy="914400"/>
          </a:xfrm>
        </p:grpSpPr>
        <p:sp>
          <p:nvSpPr>
            <p:cNvPr id="25" name="Rectangle 24"/>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rPr>
                <a:t>Committee</a:t>
              </a:r>
            </a:p>
          </p:txBody>
        </p:sp>
        <p:sp>
          <p:nvSpPr>
            <p:cNvPr id="26" name="Rectangle 25"/>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27" name="Rectangle 26"/>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grpSp>
      <p:cxnSp>
        <p:nvCxnSpPr>
          <p:cNvPr id="29" name="Straight Connector 28"/>
          <p:cNvCxnSpPr/>
          <p:nvPr/>
        </p:nvCxnSpPr>
        <p:spPr>
          <a:xfrm>
            <a:off x="2514600" y="22098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682" name="TextBox 31"/>
          <p:cNvSpPr txBox="1">
            <a:spLocks noChangeArrowheads="1"/>
          </p:cNvSpPr>
          <p:nvPr/>
        </p:nvSpPr>
        <p:spPr bwMode="auto">
          <a:xfrm>
            <a:off x="2514600" y="2209800"/>
            <a:ext cx="312738" cy="3698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8683" name="TextBox 32"/>
          <p:cNvSpPr txBox="1">
            <a:spLocks noChangeArrowheads="1"/>
          </p:cNvSpPr>
          <p:nvPr/>
        </p:nvSpPr>
        <p:spPr bwMode="auto">
          <a:xfrm>
            <a:off x="3544888" y="2209800"/>
            <a:ext cx="569912" cy="3698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0..1</a:t>
            </a:r>
          </a:p>
        </p:txBody>
      </p:sp>
      <p:cxnSp>
        <p:nvCxnSpPr>
          <p:cNvPr id="34" name="Straight Connector 33"/>
          <p:cNvCxnSpPr/>
          <p:nvPr/>
        </p:nvCxnSpPr>
        <p:spPr>
          <a:xfrm>
            <a:off x="2514600" y="36576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685" name="TextBox 34"/>
          <p:cNvSpPr txBox="1">
            <a:spLocks noChangeArrowheads="1"/>
          </p:cNvSpPr>
          <p:nvPr/>
        </p:nvSpPr>
        <p:spPr bwMode="auto">
          <a:xfrm>
            <a:off x="2514600" y="3657600"/>
            <a:ext cx="312738" cy="3698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8686" name="TextBox 35"/>
          <p:cNvSpPr txBox="1">
            <a:spLocks noChangeArrowheads="1"/>
          </p:cNvSpPr>
          <p:nvPr/>
        </p:nvSpPr>
        <p:spPr bwMode="auto">
          <a:xfrm>
            <a:off x="3544888" y="3657600"/>
            <a:ext cx="569912" cy="3698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2..4</a:t>
            </a:r>
          </a:p>
        </p:txBody>
      </p:sp>
      <p:cxnSp>
        <p:nvCxnSpPr>
          <p:cNvPr id="37" name="Straight Connector 36"/>
          <p:cNvCxnSpPr/>
          <p:nvPr/>
        </p:nvCxnSpPr>
        <p:spPr>
          <a:xfrm>
            <a:off x="2514600" y="51054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688" name="TextBox 37"/>
          <p:cNvSpPr txBox="1">
            <a:spLocks noChangeArrowheads="1"/>
          </p:cNvSpPr>
          <p:nvPr/>
        </p:nvSpPr>
        <p:spPr bwMode="auto">
          <a:xfrm>
            <a:off x="2514600" y="5105400"/>
            <a:ext cx="312738" cy="3698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28689" name="TextBox 38"/>
          <p:cNvSpPr txBox="1">
            <a:spLocks noChangeArrowheads="1"/>
          </p:cNvSpPr>
          <p:nvPr/>
        </p:nvSpPr>
        <p:spPr bwMode="auto">
          <a:xfrm>
            <a:off x="3276600" y="5105400"/>
            <a:ext cx="825500" cy="36988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1..3, 5</a:t>
            </a:r>
          </a:p>
        </p:txBody>
      </p:sp>
      <p:sp>
        <p:nvSpPr>
          <p:cNvPr id="28690" name="TextBox 41"/>
          <p:cNvSpPr txBox="1">
            <a:spLocks noChangeArrowheads="1"/>
          </p:cNvSpPr>
          <p:nvPr/>
        </p:nvSpPr>
        <p:spPr bwMode="auto">
          <a:xfrm>
            <a:off x="5715000" y="1743075"/>
            <a:ext cx="2667000" cy="9239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Zero or one:</a:t>
            </a:r>
          </a:p>
          <a:p>
            <a:pPr eaLnBrk="1" hangingPunct="1"/>
            <a:r>
              <a:rPr lang="en-US" dirty="0"/>
              <a:t>An employee can be married to 0 or 1 spouse</a:t>
            </a:r>
          </a:p>
        </p:txBody>
      </p:sp>
      <p:sp>
        <p:nvSpPr>
          <p:cNvPr id="28691" name="TextBox 42"/>
          <p:cNvSpPr txBox="1">
            <a:spLocks noChangeArrowheads="1"/>
          </p:cNvSpPr>
          <p:nvPr/>
        </p:nvSpPr>
        <p:spPr bwMode="auto">
          <a:xfrm>
            <a:off x="5715000" y="3190875"/>
            <a:ext cx="2667000" cy="9239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Specified range:</a:t>
            </a:r>
          </a:p>
          <a:p>
            <a:pPr eaLnBrk="1" hangingPunct="1"/>
            <a:r>
              <a:rPr lang="en-US" dirty="0"/>
              <a:t>An employee can take 2 to 4 vacations each year</a:t>
            </a:r>
          </a:p>
        </p:txBody>
      </p:sp>
      <p:sp>
        <p:nvSpPr>
          <p:cNvPr id="28692" name="TextBox 43"/>
          <p:cNvSpPr txBox="1">
            <a:spLocks noChangeArrowheads="1"/>
          </p:cNvSpPr>
          <p:nvPr/>
        </p:nvSpPr>
        <p:spPr bwMode="auto">
          <a:xfrm>
            <a:off x="5715000" y="4638675"/>
            <a:ext cx="2819400" cy="9239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t>Multiple disjoint ranges:</a:t>
            </a:r>
          </a:p>
          <a:p>
            <a:pPr eaLnBrk="1" hangingPunct="1"/>
            <a:r>
              <a:rPr lang="en-US" dirty="0"/>
              <a:t>An employee can be in 1 to 3 or 5 committees</a:t>
            </a:r>
          </a:p>
        </p:txBody>
      </p:sp>
      <p:sp>
        <p:nvSpPr>
          <p:cNvPr id="39"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11</a:t>
            </a:fld>
            <a:endParaRPr lang="en-US" dirty="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3185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90"/>
                                        </p:tgtEl>
                                        <p:attrNameLst>
                                          <p:attrName>style.visibility</p:attrName>
                                        </p:attrNameLst>
                                      </p:cBhvr>
                                      <p:to>
                                        <p:strVal val="visible"/>
                                      </p:to>
                                    </p:set>
                                    <p:animEffect transition="in" filter="dissolve">
                                      <p:cBhvr>
                                        <p:cTn id="7" dur="500"/>
                                        <p:tgtEl>
                                          <p:spTgt spid="2869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8685"/>
                                        </p:tgtEl>
                                        <p:attrNameLst>
                                          <p:attrName>style.visibility</p:attrName>
                                        </p:attrNameLst>
                                      </p:cBhvr>
                                      <p:to>
                                        <p:strVal val="visible"/>
                                      </p:to>
                                    </p:set>
                                    <p:animEffect transition="in" filter="dissolve">
                                      <p:cBhvr>
                                        <p:cTn id="21" dur="500"/>
                                        <p:tgtEl>
                                          <p:spTgt spid="2868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8686"/>
                                        </p:tgtEl>
                                        <p:attrNameLst>
                                          <p:attrName>style.visibility</p:attrName>
                                        </p:attrNameLst>
                                      </p:cBhvr>
                                      <p:to>
                                        <p:strVal val="visible"/>
                                      </p:to>
                                    </p:set>
                                    <p:animEffect transition="in" filter="dissolve">
                                      <p:cBhvr>
                                        <p:cTn id="24" dur="500"/>
                                        <p:tgtEl>
                                          <p:spTgt spid="2868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8691"/>
                                        </p:tgtEl>
                                        <p:attrNameLst>
                                          <p:attrName>style.visibility</p:attrName>
                                        </p:attrNameLst>
                                      </p:cBhvr>
                                      <p:to>
                                        <p:strVal val="visible"/>
                                      </p:to>
                                    </p:set>
                                    <p:animEffect transition="in" filter="dissolve">
                                      <p:cBhvr>
                                        <p:cTn id="29" dur="500"/>
                                        <p:tgtEl>
                                          <p:spTgt spid="2869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dissolve">
                                      <p:cBhvr>
                                        <p:cTn id="40" dur="500"/>
                                        <p:tgtEl>
                                          <p:spTgt spid="3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8688"/>
                                        </p:tgtEl>
                                        <p:attrNameLst>
                                          <p:attrName>style.visibility</p:attrName>
                                        </p:attrNameLst>
                                      </p:cBhvr>
                                      <p:to>
                                        <p:strVal val="visible"/>
                                      </p:to>
                                    </p:set>
                                    <p:animEffect transition="in" filter="dissolve">
                                      <p:cBhvr>
                                        <p:cTn id="43" dur="500"/>
                                        <p:tgtEl>
                                          <p:spTgt spid="2868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689"/>
                                        </p:tgtEl>
                                        <p:attrNameLst>
                                          <p:attrName>style.visibility</p:attrName>
                                        </p:attrNameLst>
                                      </p:cBhvr>
                                      <p:to>
                                        <p:strVal val="visible"/>
                                      </p:to>
                                    </p:set>
                                    <p:animEffect transition="in" filter="dissolve">
                                      <p:cBhvr>
                                        <p:cTn id="46" dur="500"/>
                                        <p:tgtEl>
                                          <p:spTgt spid="2868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8692"/>
                                        </p:tgtEl>
                                        <p:attrNameLst>
                                          <p:attrName>style.visibility</p:attrName>
                                        </p:attrNameLst>
                                      </p:cBhvr>
                                      <p:to>
                                        <p:strVal val="visible"/>
                                      </p:to>
                                    </p:set>
                                    <p:animEffect transition="in" filter="dissolve">
                                      <p:cBhvr>
                                        <p:cTn id="51" dur="500"/>
                                        <p:tgtEl>
                                          <p:spTgt spid="2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5" grpId="0"/>
      <p:bldP spid="28686" grpId="0"/>
      <p:bldP spid="28688" grpId="0"/>
      <p:bldP spid="28689" grpId="0"/>
      <p:bldP spid="28690" grpId="0"/>
      <p:bldP spid="28691" grpId="0"/>
      <p:bldP spid="28692"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44647E71-EE12-4463-9C43-92A8DB17B3AA}" type="slidenum">
              <a:rPr lang="en-US" smtClean="0"/>
              <a:pPr/>
              <a:t>12</a:t>
            </a:fld>
            <a:endParaRPr lang="en-US" dirty="0"/>
          </a:p>
        </p:txBody>
      </p:sp>
      <p:pic>
        <p:nvPicPr>
          <p:cNvPr id="4" name="Picture 3" descr="fig_06_06.jp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85800" y="0"/>
            <a:ext cx="3501957" cy="6858000"/>
          </a:xfrm>
          <a:prstGeom prst="rect">
            <a:avLst/>
          </a:prstGeom>
        </p:spPr>
      </p:pic>
      <p:sp>
        <p:nvSpPr>
          <p:cNvPr id="5" name="TextBox 4"/>
          <p:cNvSpPr txBox="1"/>
          <p:nvPr/>
        </p:nvSpPr>
        <p:spPr>
          <a:xfrm>
            <a:off x="4191000" y="5791200"/>
            <a:ext cx="4437784" cy="461665"/>
          </a:xfrm>
          <a:prstGeom prst="rect">
            <a:avLst/>
          </a:prstGeom>
          <a:noFill/>
        </p:spPr>
        <p:txBody>
          <a:bodyPr wrap="none" rtlCol="0">
            <a:spAutoFit/>
          </a:bodyPr>
          <a:lstStyle/>
          <a:p>
            <a:r>
              <a:rPr lang="en-US" sz="2400" dirty="0" smtClean="0">
                <a:sym typeface="Wingdings"/>
              </a:rPr>
              <a:t> </a:t>
            </a:r>
            <a:r>
              <a:rPr lang="en-US" sz="2400" dirty="0" smtClean="0"/>
              <a:t>Sample Association Classes</a:t>
            </a:r>
            <a:endParaRPr lang="en-US" sz="2400" dirty="0"/>
          </a:p>
        </p:txBody>
      </p:sp>
      <p:sp>
        <p:nvSpPr>
          <p:cNvPr id="2" name="Rectangle 1"/>
          <p:cNvSpPr/>
          <p:nvPr/>
        </p:nvSpPr>
        <p:spPr>
          <a:xfrm>
            <a:off x="4583221" y="838200"/>
            <a:ext cx="4332179" cy="4524315"/>
          </a:xfrm>
          <a:prstGeom prst="rect">
            <a:avLst/>
          </a:prstGeom>
        </p:spPr>
        <p:txBody>
          <a:bodyPr wrap="square">
            <a:spAutoFit/>
          </a:bodyPr>
          <a:lstStyle/>
          <a:p>
            <a:r>
              <a:rPr lang="en-US" sz="2400" dirty="0"/>
              <a:t>When two or more classes share a many-to-many </a:t>
            </a:r>
            <a:r>
              <a:rPr lang="en-US" sz="2400" dirty="0" smtClean="0"/>
              <a:t>relationship, </a:t>
            </a:r>
            <a:r>
              <a:rPr lang="en-US" sz="2400" dirty="0"/>
              <a:t>a class called an </a:t>
            </a:r>
            <a:r>
              <a:rPr lang="en-US" sz="2400" u="sng" dirty="0"/>
              <a:t>association class </a:t>
            </a:r>
            <a:r>
              <a:rPr lang="en-US" sz="2400" dirty="0"/>
              <a:t>is formed, which has its own attributes and operations. </a:t>
            </a:r>
            <a:endParaRPr lang="en-US" sz="2400" dirty="0" smtClean="0"/>
          </a:p>
          <a:p>
            <a:endParaRPr lang="en-US" sz="2400" dirty="0"/>
          </a:p>
          <a:p>
            <a:r>
              <a:rPr lang="en-US" sz="2400" dirty="0" smtClean="0"/>
              <a:t>It </a:t>
            </a:r>
            <a:r>
              <a:rPr lang="en-US" sz="2400" dirty="0"/>
              <a:t>is shown as a rectangle attached by a dashed line to the association path, and the rectangle’s name matches the label of the association.</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46509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0" y="610821"/>
            <a:ext cx="6248400" cy="4646979"/>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4" name="Rectangle 3"/>
          <p:cNvSpPr/>
          <p:nvPr/>
        </p:nvSpPr>
        <p:spPr>
          <a:xfrm>
            <a:off x="1447800" y="152400"/>
            <a:ext cx="5410199" cy="461665"/>
          </a:xfrm>
          <a:prstGeom prst="rect">
            <a:avLst/>
          </a:prstGeom>
        </p:spPr>
        <p:txBody>
          <a:bodyPr wrap="square">
            <a:spAutoFit/>
          </a:bodyPr>
          <a:lstStyle/>
          <a:p>
            <a:r>
              <a:rPr lang="en-US" sz="2400" dirty="0" smtClean="0"/>
              <a:t>Sample Generalization Association</a:t>
            </a:r>
            <a:endParaRPr lang="en-US" sz="2400" dirty="0"/>
          </a:p>
        </p:txBody>
      </p:sp>
      <p:sp>
        <p:nvSpPr>
          <p:cNvPr id="5"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13</a:t>
            </a:fld>
            <a:endParaRPr lang="en-US" dirty="0">
              <a:latin typeface="+mn-lt"/>
            </a:endParaRPr>
          </a:p>
        </p:txBody>
      </p:sp>
      <p:sp>
        <p:nvSpPr>
          <p:cNvPr id="2" name="Rectangle 1"/>
          <p:cNvSpPr/>
          <p:nvPr/>
        </p:nvSpPr>
        <p:spPr>
          <a:xfrm>
            <a:off x="4600135" y="3380125"/>
            <a:ext cx="4572000" cy="3477875"/>
          </a:xfrm>
          <a:prstGeom prst="rect">
            <a:avLst/>
          </a:prstGeom>
        </p:spPr>
        <p:txBody>
          <a:bodyPr>
            <a:spAutoFit/>
          </a:bodyPr>
          <a:lstStyle/>
          <a:p>
            <a:r>
              <a:rPr lang="en-US" sz="2000" dirty="0"/>
              <a:t>A </a:t>
            </a:r>
            <a:r>
              <a:rPr lang="en-US" sz="2000" dirty="0" smtClean="0"/>
              <a:t>Generalization Association (GA) shows </a:t>
            </a:r>
            <a:r>
              <a:rPr lang="en-US" sz="2000" dirty="0"/>
              <a:t>that one class (subclass) inherits from another class (superclass), meaning that the properties and operations of the superclass are also valid for objects of the subclass.</a:t>
            </a:r>
          </a:p>
          <a:p>
            <a:r>
              <a:rPr lang="en-US" sz="2000" dirty="0" smtClean="0"/>
              <a:t>GA is </a:t>
            </a:r>
            <a:r>
              <a:rPr lang="en-US" sz="2000" dirty="0"/>
              <a:t>represented by a solid line from the subclass to the superclass and a hollow arrow pointing at the superclass. Use words like is </a:t>
            </a:r>
            <a:r>
              <a:rPr lang="en-US" sz="2000" dirty="0" smtClean="0"/>
              <a:t>a </a:t>
            </a:r>
            <a:r>
              <a:rPr lang="en-US" sz="2000" dirty="0"/>
              <a:t>kind of.</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66483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9" name="Title 2"/>
          <p:cNvSpPr>
            <a:spLocks noGrp="1"/>
          </p:cNvSpPr>
          <p:nvPr>
            <p:ph type="title"/>
          </p:nvPr>
        </p:nvSpPr>
        <p:spPr>
          <a:xfrm>
            <a:off x="457200" y="0"/>
            <a:ext cx="8229600" cy="685800"/>
          </a:xfrm>
        </p:spPr>
        <p:txBody>
          <a:bodyPr>
            <a:normAutofit fontScale="90000"/>
          </a:bodyPr>
          <a:lstStyle/>
          <a:p>
            <a:pPr eaLnBrk="1" hangingPunct="1"/>
            <a:r>
              <a:rPr lang="en-US" dirty="0" smtClean="0"/>
              <a:t>Figure 6-2 Sample Class Diagram</a:t>
            </a:r>
          </a:p>
        </p:txBody>
      </p:sp>
      <p:pic>
        <p:nvPicPr>
          <p:cNvPr id="29700" name="Picture 3"/>
          <p:cNvPicPr>
            <a:picLocks noGrp="1" noChangeAspect="1" noChangeArrowheads="1"/>
          </p:cNvPicPr>
          <p:nvPr>
            <p:ph idx="1"/>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277694" y="762000"/>
            <a:ext cx="8599606" cy="5922978"/>
          </a:xfrm>
        </p:spPr>
      </p:pic>
      <p:sp>
        <p:nvSpPr>
          <p:cNvPr id="5"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14</a:t>
            </a:fld>
            <a:endParaRPr lang="en-US" dirty="0">
              <a:latin typeface="+mn-lt"/>
            </a:endParaRPr>
          </a:p>
        </p:txBody>
      </p:sp>
      <p:sp>
        <p:nvSpPr>
          <p:cNvPr id="2" name="TextBox 1"/>
          <p:cNvSpPr txBox="1"/>
          <p:nvPr/>
        </p:nvSpPr>
        <p:spPr>
          <a:xfrm>
            <a:off x="2819400" y="6400800"/>
            <a:ext cx="5881313" cy="369332"/>
          </a:xfrm>
          <a:prstGeom prst="rect">
            <a:avLst/>
          </a:prstGeom>
          <a:noFill/>
        </p:spPr>
        <p:txBody>
          <a:bodyPr wrap="none" rtlCol="0">
            <a:spAutoFit/>
          </a:bodyPr>
          <a:lstStyle/>
          <a:p>
            <a:r>
              <a:rPr lang="en-US" i="1" dirty="0" smtClean="0"/>
              <a:t>Do you see any association class in this class diagram?</a:t>
            </a:r>
            <a:endParaRPr lang="en-US"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04145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44647E71-EE12-4463-9C43-92A8DB17B3AA}" type="slidenum">
              <a:rPr lang="en-US" smtClean="0"/>
              <a:pPr/>
              <a:t>15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62000" y="1371600"/>
            <a:ext cx="7620000" cy="16002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90575" y="3238500"/>
            <a:ext cx="7562850" cy="15621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6" name="Rectangle 5"/>
          <p:cNvSpPr/>
          <p:nvPr/>
        </p:nvSpPr>
        <p:spPr>
          <a:xfrm>
            <a:off x="609600" y="304800"/>
            <a:ext cx="8001000" cy="830997"/>
          </a:xfrm>
          <a:prstGeom prst="rect">
            <a:avLst/>
          </a:prstGeom>
        </p:spPr>
        <p:txBody>
          <a:bodyPr wrap="square">
            <a:spAutoFit/>
          </a:bodyPr>
          <a:lstStyle/>
          <a:p>
            <a:pPr algn="ctr"/>
            <a:r>
              <a:rPr lang="en-US" sz="2400" dirty="0" smtClean="0"/>
              <a:t>Sample Aggregation Associations</a:t>
            </a:r>
          </a:p>
          <a:p>
            <a:r>
              <a:rPr lang="en-US" sz="2400" dirty="0"/>
              <a:t>Aggregation </a:t>
            </a:r>
            <a:r>
              <a:rPr lang="en-US" sz="2400" dirty="0" smtClean="0"/>
              <a:t>represents </a:t>
            </a:r>
            <a:r>
              <a:rPr lang="en-US" sz="2400" u="sng" dirty="0" smtClean="0"/>
              <a:t>logical</a:t>
            </a:r>
            <a:r>
              <a:rPr lang="en-US" sz="2400" dirty="0" smtClean="0"/>
              <a:t> parts to whole relationship</a:t>
            </a:r>
            <a:endParaRPr lang="en-US" sz="2400" dirty="0"/>
          </a:p>
        </p:txBody>
      </p:sp>
      <p:sp>
        <p:nvSpPr>
          <p:cNvPr id="2" name="Rectangle 1"/>
          <p:cNvSpPr/>
          <p:nvPr/>
        </p:nvSpPr>
        <p:spPr>
          <a:xfrm>
            <a:off x="914400" y="5257800"/>
            <a:ext cx="7315200" cy="1015663"/>
          </a:xfrm>
          <a:prstGeom prst="rect">
            <a:avLst/>
          </a:prstGeom>
        </p:spPr>
        <p:txBody>
          <a:bodyPr wrap="square">
            <a:spAutoFit/>
          </a:bodyPr>
          <a:lstStyle/>
          <a:p>
            <a:r>
              <a:rPr lang="en-US" sz="2000" dirty="0"/>
              <a:t>A white diamond is placed nearest the class representing the aggregation (health-care team),</a:t>
            </a:r>
          </a:p>
          <a:p>
            <a:r>
              <a:rPr lang="en-US" sz="2000" dirty="0" smtClean="0"/>
              <a:t>Use </a:t>
            </a:r>
            <a:r>
              <a:rPr lang="en-US" sz="2000" dirty="0"/>
              <a:t>words like is a part of or is made up of.</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76607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44647E71-EE12-4463-9C43-92A8DB17B3AA}" type="slidenum">
              <a:rPr lang="en-US" smtClean="0"/>
              <a:pPr/>
              <a:t>16</a:t>
            </a:fld>
            <a:endParaRPr lang="en-US" dirty="0"/>
          </a:p>
        </p:txBody>
      </p:sp>
      <p:sp>
        <p:nvSpPr>
          <p:cNvPr id="6" name="Rectangle 5"/>
          <p:cNvSpPr/>
          <p:nvPr/>
        </p:nvSpPr>
        <p:spPr>
          <a:xfrm>
            <a:off x="457200" y="228600"/>
            <a:ext cx="8382000" cy="830997"/>
          </a:xfrm>
          <a:prstGeom prst="rect">
            <a:avLst/>
          </a:prstGeom>
        </p:spPr>
        <p:txBody>
          <a:bodyPr wrap="square">
            <a:spAutoFit/>
          </a:bodyPr>
          <a:lstStyle/>
          <a:p>
            <a:pPr algn="ctr"/>
            <a:r>
              <a:rPr lang="en-US" sz="2400" dirty="0" smtClean="0"/>
              <a:t>Sample Composition Associations</a:t>
            </a:r>
          </a:p>
          <a:p>
            <a:r>
              <a:rPr lang="en-US" sz="2400" dirty="0"/>
              <a:t>Composition </a:t>
            </a:r>
            <a:r>
              <a:rPr lang="en-US" sz="2400" dirty="0" smtClean="0"/>
              <a:t>represents </a:t>
            </a:r>
            <a:r>
              <a:rPr lang="en-US" sz="2400" u="sng" dirty="0" smtClean="0"/>
              <a:t>physical</a:t>
            </a:r>
            <a:r>
              <a:rPr lang="en-US" sz="2400" dirty="0" smtClean="0"/>
              <a:t> parts to whole relationship</a:t>
            </a:r>
            <a:endParaRPr lang="en-US"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81050" y="1143000"/>
            <a:ext cx="7581900" cy="3810000"/>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08985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vs. Abstract Classes</a:t>
            </a:r>
            <a:endParaRPr lang="en-US" dirty="0"/>
          </a:p>
        </p:txBody>
      </p:sp>
      <p:sp>
        <p:nvSpPr>
          <p:cNvPr id="3" name="Content Placeholder 2"/>
          <p:cNvSpPr>
            <a:spLocks noGrp="1"/>
          </p:cNvSpPr>
          <p:nvPr>
            <p:ph idx="1"/>
          </p:nvPr>
        </p:nvSpPr>
        <p:spPr>
          <a:xfrm>
            <a:off x="457200" y="685800"/>
            <a:ext cx="8229600" cy="5486400"/>
          </a:xfrm>
        </p:spPr>
        <p:txBody>
          <a:bodyPr>
            <a:normAutofit fontScale="92500" lnSpcReduction="10000"/>
          </a:bodyPr>
          <a:lstStyle/>
          <a:p>
            <a:r>
              <a:rPr lang="en-US" sz="2800" dirty="0" smtClean="0"/>
              <a:t>Concrete</a:t>
            </a:r>
          </a:p>
          <a:p>
            <a:pPr lvl="1"/>
            <a:r>
              <a:rPr lang="en-US" sz="2000" dirty="0"/>
              <a:t>A concrete class is any class that is code complete and declares no abstract members. A concrete class can be a base class or a derived </a:t>
            </a:r>
            <a:r>
              <a:rPr lang="en-US" sz="2000" dirty="0" smtClean="0"/>
              <a:t>class</a:t>
            </a:r>
            <a:r>
              <a:rPr lang="en-US" sz="2000" dirty="0"/>
              <a:t> </a:t>
            </a:r>
            <a:r>
              <a:rPr lang="en-US" sz="2000" dirty="0" smtClean="0"/>
              <a:t>and usually is used to create objects.</a:t>
            </a:r>
          </a:p>
          <a:p>
            <a:pPr lvl="1"/>
            <a:r>
              <a:rPr lang="en-US" sz="2000" dirty="0" smtClean="0"/>
              <a:t>e.g</a:t>
            </a:r>
            <a:r>
              <a:rPr lang="en-US" sz="2000" dirty="0"/>
              <a:t>., </a:t>
            </a:r>
            <a:r>
              <a:rPr lang="en-US" sz="2000" dirty="0" smtClean="0"/>
              <a:t>Employee</a:t>
            </a:r>
            <a:r>
              <a:rPr lang="en-US" sz="2000" dirty="0"/>
              <a:t>, C</a:t>
            </a:r>
            <a:r>
              <a:rPr lang="en-US" sz="2000" dirty="0" smtClean="0"/>
              <a:t>ustomer, Product.</a:t>
            </a:r>
            <a:endParaRPr lang="en-US" sz="2000" dirty="0"/>
          </a:p>
          <a:p>
            <a:r>
              <a:rPr lang="en-US" sz="2800" dirty="0" smtClean="0"/>
              <a:t>Abstract</a:t>
            </a:r>
          </a:p>
          <a:p>
            <a:pPr lvl="1"/>
            <a:r>
              <a:rPr lang="en-US" sz="2000" dirty="0"/>
              <a:t>An abstract class will always be a base </a:t>
            </a:r>
            <a:r>
              <a:rPr lang="en-US" sz="2000" dirty="0" smtClean="0"/>
              <a:t>class/superclass </a:t>
            </a:r>
            <a:r>
              <a:rPr lang="en-US" sz="2000" dirty="0"/>
              <a:t>in a hierarchical relationship and require that other classes inherit from it. A</a:t>
            </a:r>
            <a:r>
              <a:rPr lang="en-US" sz="2000" dirty="0" smtClean="0"/>
              <a:t> </a:t>
            </a:r>
            <a:r>
              <a:rPr lang="en-US" sz="2000" dirty="0"/>
              <a:t>pure abstract class has no implementation </a:t>
            </a:r>
            <a:r>
              <a:rPr lang="en-US" sz="2000" dirty="0" smtClean="0"/>
              <a:t>code, but only defines </a:t>
            </a:r>
            <a:r>
              <a:rPr lang="en-US" sz="2000" dirty="0"/>
              <a:t>the </a:t>
            </a:r>
            <a:r>
              <a:rPr lang="en-US" sz="2000" dirty="0" smtClean="0"/>
              <a:t>method </a:t>
            </a:r>
            <a:r>
              <a:rPr lang="en-US" sz="2000" dirty="0"/>
              <a:t>signatures that derived </a:t>
            </a:r>
            <a:r>
              <a:rPr lang="en-US" sz="2000" dirty="0" smtClean="0"/>
              <a:t>classes/subclasses </a:t>
            </a:r>
            <a:r>
              <a:rPr lang="en-US" sz="2000" dirty="0"/>
              <a:t>are required to implement, also it may contain state variables. </a:t>
            </a:r>
            <a:r>
              <a:rPr lang="en-US" sz="2000" dirty="0" smtClean="0"/>
              <a:t>An </a:t>
            </a:r>
            <a:r>
              <a:rPr lang="en-US" sz="2000" dirty="0"/>
              <a:t>abstract class may have one or more implementation/concrete </a:t>
            </a:r>
            <a:r>
              <a:rPr lang="en-US" sz="2000" dirty="0" smtClean="0"/>
              <a:t>class.</a:t>
            </a:r>
          </a:p>
          <a:p>
            <a:pPr lvl="1"/>
            <a:r>
              <a:rPr lang="en-US" sz="2000" dirty="0"/>
              <a:t>The software architecture will use a specialization of the pure abstract class called the interface among related classes when a common interface needs to be declared for interaction, but the actually implementation of the common interfaces will differ.</a:t>
            </a:r>
            <a:endParaRPr lang="en-US" sz="2000" dirty="0" smtClean="0"/>
          </a:p>
          <a:p>
            <a:pPr lvl="1"/>
            <a:r>
              <a:rPr lang="en-US" sz="2000" dirty="0" smtClean="0"/>
              <a:t>e.g</a:t>
            </a:r>
            <a:r>
              <a:rPr lang="en-US" sz="2000" dirty="0"/>
              <a:t>., P</a:t>
            </a:r>
            <a:r>
              <a:rPr lang="en-US" sz="2000" dirty="0" smtClean="0"/>
              <a:t>erson, Employee (abstract if there is a hourly or salary-based employee, concrete otherwise), Transaction (see example next slide).</a:t>
            </a:r>
            <a:endParaRPr lang="en-US" dirty="0" smtClean="0"/>
          </a:p>
        </p:txBody>
      </p:sp>
      <p:sp>
        <p:nvSpPr>
          <p:cNvPr id="4" name="Slide Number Placeholder 3"/>
          <p:cNvSpPr>
            <a:spLocks noGrp="1"/>
          </p:cNvSpPr>
          <p:nvPr>
            <p:ph type="sldNum" sz="quarter" idx="11"/>
          </p:nvPr>
        </p:nvSpPr>
        <p:spPr/>
        <p:txBody>
          <a:bodyPr/>
          <a:lstStyle/>
          <a:p>
            <a:fld id="{7C2900D4-C2C5-491C-B6A3-D2559FD3CDB7}" type="slidenum">
              <a:rPr lang="en-US" smtClean="0"/>
              <a:pPr/>
              <a:t>17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76701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Concrete vs. Abstract </a:t>
            </a:r>
            <a:r>
              <a:rPr lang="en-US" sz="4000" dirty="0" smtClean="0"/>
              <a:t>Classes Example</a:t>
            </a:r>
            <a:endParaRPr lang="en-US" sz="4000" dirty="0"/>
          </a:p>
        </p:txBody>
      </p:sp>
      <p:sp>
        <p:nvSpPr>
          <p:cNvPr id="3" name="Content Placeholder 2"/>
          <p:cNvSpPr>
            <a:spLocks noGrp="1"/>
          </p:cNvSpPr>
          <p:nvPr>
            <p:ph idx="1"/>
          </p:nvPr>
        </p:nvSpPr>
        <p:spPr>
          <a:xfrm>
            <a:off x="457200" y="838200"/>
            <a:ext cx="8229600" cy="5257800"/>
          </a:xfrm>
        </p:spPr>
        <p:txBody>
          <a:bodyPr/>
          <a:lstStyle/>
          <a:p>
            <a:r>
              <a:rPr lang="en-US" sz="1800" dirty="0"/>
              <a:t>Fro example, the Transaction hierarchy consists of the abstract class Transaction and </a:t>
            </a:r>
            <a:r>
              <a:rPr lang="en-US" sz="1800" dirty="0" smtClean="0"/>
              <a:t>three concrete </a:t>
            </a:r>
            <a:r>
              <a:rPr lang="en-US" sz="1800" dirty="0"/>
              <a:t>subclasses (Withdrawal, Deposit, </a:t>
            </a:r>
            <a:r>
              <a:rPr lang="en-US" sz="1800" dirty="0" smtClean="0"/>
              <a:t>and </a:t>
            </a:r>
            <a:r>
              <a:rPr lang="en-US" sz="1800" dirty="0" err="1" smtClean="0"/>
              <a:t>BalanceInquiry</a:t>
            </a:r>
            <a:r>
              <a:rPr lang="en-US" sz="1800" dirty="0"/>
              <a:t>). </a:t>
            </a:r>
            <a:endParaRPr lang="en-US" sz="1800" dirty="0" smtClean="0"/>
          </a:p>
          <a:p>
            <a:r>
              <a:rPr lang="en-US" sz="1800" dirty="0" smtClean="0"/>
              <a:t>The superclass </a:t>
            </a:r>
            <a:r>
              <a:rPr lang="en-US" sz="1800" dirty="0"/>
              <a:t>Transaction has a constructor </a:t>
            </a:r>
            <a:r>
              <a:rPr lang="en-US" sz="1800" dirty="0" smtClean="0"/>
              <a:t>Transaction</a:t>
            </a:r>
            <a:r>
              <a:rPr lang="en-US" sz="1800" dirty="0"/>
              <a:t>() which asks the customer to choose a transaction type and then constructs and returns an object of the appropriate subclass. </a:t>
            </a:r>
            <a:r>
              <a:rPr lang="en-US" sz="1800" dirty="0" smtClean="0"/>
              <a:t>Notice that generalization association (line with white arrow head point from subclass to superclass) is used.</a:t>
            </a:r>
          </a:p>
          <a:p>
            <a:r>
              <a:rPr lang="en-US" sz="1800" dirty="0" smtClean="0"/>
              <a:t>The </a:t>
            </a:r>
            <a:r>
              <a:rPr lang="en-US" sz="1800" dirty="0"/>
              <a:t>Transaction class is made responsible for </a:t>
            </a:r>
            <a:r>
              <a:rPr lang="en-US" sz="1800" dirty="0" smtClean="0"/>
              <a:t>getting the account number from customer, and </a:t>
            </a:r>
            <a:r>
              <a:rPr lang="en-US" sz="1800" dirty="0"/>
              <a:t>it makes use of abstract </a:t>
            </a:r>
            <a:r>
              <a:rPr lang="en-US" sz="1800" dirty="0" smtClean="0"/>
              <a:t>method execute(</a:t>
            </a:r>
            <a:r>
              <a:rPr lang="en-US" sz="1800" dirty="0"/>
              <a:t>) </a:t>
            </a:r>
            <a:r>
              <a:rPr lang="en-US" sz="1800" dirty="0" smtClean="0"/>
              <a:t>which is implemented </a:t>
            </a:r>
            <a:r>
              <a:rPr lang="en-US" sz="1800" dirty="0"/>
              <a:t>concretely by each subclass. </a:t>
            </a:r>
            <a:r>
              <a:rPr lang="en-US" sz="1800" dirty="0" smtClean="0"/>
              <a:t>Noticed that abstract class name </a:t>
            </a:r>
            <a:r>
              <a:rPr lang="en-US" sz="1800" i="1" dirty="0" smtClean="0"/>
              <a:t>Transaction</a:t>
            </a:r>
            <a:r>
              <a:rPr lang="en-US" sz="1800" dirty="0" smtClean="0"/>
              <a:t> and abstract method name </a:t>
            </a:r>
            <a:r>
              <a:rPr lang="en-US" sz="1800" i="1" dirty="0" smtClean="0"/>
              <a:t>execute() </a:t>
            </a:r>
            <a:r>
              <a:rPr lang="en-US" sz="1800" dirty="0" smtClean="0"/>
              <a:t>are italic in the class diagram.</a:t>
            </a:r>
          </a:p>
          <a:p>
            <a:r>
              <a:rPr lang="en-US" sz="1800" dirty="0" smtClean="0"/>
              <a:t>More about class diagram in Chapter 9</a:t>
            </a:r>
            <a:endParaRPr lang="en-US" sz="1800" dirty="0"/>
          </a:p>
        </p:txBody>
      </p:sp>
      <p:sp>
        <p:nvSpPr>
          <p:cNvPr id="4" name="Slide Number Placeholder 3"/>
          <p:cNvSpPr>
            <a:spLocks noGrp="1"/>
          </p:cNvSpPr>
          <p:nvPr>
            <p:ph type="sldNum" sz="quarter" idx="11"/>
          </p:nvPr>
        </p:nvSpPr>
        <p:spPr/>
        <p:txBody>
          <a:bodyPr/>
          <a:lstStyle/>
          <a:p>
            <a:fld id="{7C2900D4-C2C5-491C-B6A3-D2559FD3CDB7}" type="slidenum">
              <a:rPr lang="en-US" smtClean="0"/>
              <a:pPr/>
              <a:t>18</a:t>
            </a:fld>
            <a:endParaRPr lang="en-US"/>
          </a:p>
        </p:txBody>
      </p:sp>
      <p:pic>
        <p:nvPicPr>
          <p:cNvPr id="7" name="Picture 6" descr="10fig18.jp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676400" y="4158125"/>
            <a:ext cx="5867400" cy="2713673"/>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37707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atin typeface="Calibri" charset="0"/>
              </a:rPr>
              <a:t>Relationships</a:t>
            </a:r>
          </a:p>
        </p:txBody>
      </p:sp>
      <p:sp>
        <p:nvSpPr>
          <p:cNvPr id="3" name="Content Placeholder 2"/>
          <p:cNvSpPr>
            <a:spLocks noGrp="1"/>
          </p:cNvSpPr>
          <p:nvPr>
            <p:ph idx="1"/>
          </p:nvPr>
        </p:nvSpPr>
        <p:spPr>
          <a:xfrm>
            <a:off x="457200" y="914400"/>
            <a:ext cx="8534400" cy="5257800"/>
          </a:xfrm>
        </p:spPr>
        <p:txBody>
          <a:bodyPr>
            <a:normAutofit fontScale="92500" lnSpcReduction="10000"/>
          </a:bodyPr>
          <a:lstStyle/>
          <a:p>
            <a:pPr eaLnBrk="1" hangingPunct="1">
              <a:defRPr/>
            </a:pPr>
            <a:r>
              <a:rPr lang="en-US" sz="2400" dirty="0" smtClean="0">
                <a:ea typeface="+mn-ea"/>
              </a:rPr>
              <a:t>Describe how classes relate to one another</a:t>
            </a:r>
          </a:p>
          <a:p>
            <a:pPr eaLnBrk="1" hangingPunct="1">
              <a:defRPr/>
            </a:pPr>
            <a:r>
              <a:rPr lang="en-US" sz="2400" dirty="0" smtClean="0">
                <a:ea typeface="+mn-ea"/>
              </a:rPr>
              <a:t>Three basic types in UML</a:t>
            </a:r>
          </a:p>
          <a:p>
            <a:pPr marL="971550" lvl="1" indent="-514350" eaLnBrk="1" hangingPunct="1">
              <a:buFont typeface="+mj-lt"/>
              <a:buAutoNum type="arabicPeriod"/>
              <a:defRPr/>
            </a:pPr>
            <a:r>
              <a:rPr lang="en-US" sz="2000" dirty="0" smtClean="0"/>
              <a:t>Generalization </a:t>
            </a:r>
            <a:r>
              <a:rPr lang="en-US" sz="2000" dirty="0"/>
              <a:t>(flip side of specialization)</a:t>
            </a:r>
            <a:endParaRPr lang="en-US" sz="2000" dirty="0" smtClean="0"/>
          </a:p>
          <a:p>
            <a:pPr marL="1371600" lvl="2" indent="-347663" eaLnBrk="1" hangingPunct="1">
              <a:spcBef>
                <a:spcPts val="0"/>
              </a:spcBef>
              <a:buFont typeface="Arial" charset="0"/>
              <a:buNone/>
              <a:defRPr/>
            </a:pPr>
            <a:r>
              <a:rPr lang="en-US" sz="1800" dirty="0" smtClean="0">
                <a:solidFill>
                  <a:schemeClr val="tx2">
                    <a:lumMod val="50000"/>
                  </a:schemeClr>
                </a:solidFill>
              </a:rPr>
              <a:t>Enables </a:t>
            </a:r>
            <a:r>
              <a:rPr lang="en-US" sz="1800" dirty="0" smtClean="0"/>
              <a:t>inheritance</a:t>
            </a:r>
            <a:r>
              <a:rPr lang="en-US" sz="1800" dirty="0" smtClean="0">
                <a:solidFill>
                  <a:schemeClr val="tx2">
                    <a:lumMod val="50000"/>
                  </a:schemeClr>
                </a:solidFill>
              </a:rPr>
              <a:t> of attributes and operations (a-kind of)</a:t>
            </a:r>
          </a:p>
          <a:p>
            <a:pPr marL="1371600" lvl="2" indent="-347663">
              <a:spcBef>
                <a:spcPts val="0"/>
              </a:spcBef>
              <a:buNone/>
              <a:defRPr/>
            </a:pPr>
            <a:r>
              <a:rPr lang="en-US" sz="1800" dirty="0"/>
              <a:t>E</a:t>
            </a:r>
            <a:r>
              <a:rPr lang="en-US" sz="1800" dirty="0" smtClean="0"/>
              <a:t>ncourages </a:t>
            </a:r>
            <a:r>
              <a:rPr lang="en-US" sz="1800" dirty="0"/>
              <a:t>the analyst to focus on the properties that make each class unique by allowing the similarities to be factored into </a:t>
            </a:r>
            <a:r>
              <a:rPr lang="en-US" sz="1800" dirty="0" err="1"/>
              <a:t>superclasses</a:t>
            </a:r>
            <a:r>
              <a:rPr lang="en-US" sz="1800" dirty="0" smtClean="0"/>
              <a:t>.</a:t>
            </a:r>
            <a:endParaRPr lang="en-US" sz="1800" dirty="0" smtClean="0">
              <a:solidFill>
                <a:schemeClr val="tx2">
                  <a:lumMod val="50000"/>
                </a:schemeClr>
              </a:solidFill>
            </a:endParaRPr>
          </a:p>
          <a:p>
            <a:pPr marL="1371600" lvl="2" indent="-347663">
              <a:spcBef>
                <a:spcPts val="0"/>
              </a:spcBef>
              <a:buNone/>
              <a:defRPr/>
            </a:pPr>
            <a:r>
              <a:rPr lang="en-US" sz="1800" dirty="0" smtClean="0"/>
              <a:t>Employee </a:t>
            </a:r>
            <a:r>
              <a:rPr lang="en-US" sz="1800" dirty="0"/>
              <a:t>(subclass) is a kind of </a:t>
            </a:r>
            <a:r>
              <a:rPr lang="en-US" sz="1800" dirty="0" smtClean="0"/>
              <a:t>Person </a:t>
            </a:r>
            <a:r>
              <a:rPr lang="en-US" sz="1800" dirty="0"/>
              <a:t>(superclass), </a:t>
            </a:r>
            <a:r>
              <a:rPr lang="en-US" sz="1800" dirty="0" smtClean="0"/>
              <a:t>Secretary </a:t>
            </a:r>
            <a:r>
              <a:rPr lang="en-US" sz="1800" dirty="0"/>
              <a:t>and </a:t>
            </a:r>
            <a:r>
              <a:rPr lang="en-US" sz="1800" dirty="0" smtClean="0"/>
              <a:t>Engineer </a:t>
            </a:r>
            <a:r>
              <a:rPr lang="en-US" sz="1800" dirty="0"/>
              <a:t>(subclasses) each is a kind of </a:t>
            </a:r>
            <a:r>
              <a:rPr lang="en-US" sz="1800" dirty="0" smtClean="0"/>
              <a:t>Employee </a:t>
            </a:r>
            <a:r>
              <a:rPr lang="en-US" sz="1800" dirty="0"/>
              <a:t>(superclass)</a:t>
            </a:r>
            <a:r>
              <a:rPr lang="en-US" sz="1800" dirty="0" smtClean="0"/>
              <a:t>.</a:t>
            </a:r>
          </a:p>
          <a:p>
            <a:pPr marL="1371600" lvl="2" indent="-347663">
              <a:spcBef>
                <a:spcPts val="0"/>
              </a:spcBef>
              <a:buNone/>
              <a:defRPr/>
            </a:pPr>
            <a:r>
              <a:rPr lang="en-US" sz="1800" dirty="0" smtClean="0"/>
              <a:t>substitutability</a:t>
            </a:r>
            <a:r>
              <a:rPr lang="en-US" sz="1800" dirty="0"/>
              <a:t>: the subclass should be capable of substituting for the superclass anywhere that uses the superclass. E.g. wherever employee class is used you should be able to replace it with engineer class</a:t>
            </a:r>
            <a:r>
              <a:rPr lang="en-US" sz="1800" dirty="0" smtClean="0"/>
              <a:t>.</a:t>
            </a:r>
            <a:endParaRPr lang="en-US" sz="1800" dirty="0" smtClean="0">
              <a:solidFill>
                <a:schemeClr val="tx2">
                  <a:lumMod val="50000"/>
                </a:schemeClr>
              </a:solidFill>
            </a:endParaRPr>
          </a:p>
          <a:p>
            <a:pPr marL="971550" lvl="1" indent="-514350" eaLnBrk="1" hangingPunct="1">
              <a:buFont typeface="+mj-lt"/>
              <a:buAutoNum type="arabicPeriod"/>
              <a:defRPr/>
            </a:pPr>
            <a:r>
              <a:rPr lang="en-US" sz="2000" dirty="0" smtClean="0">
                <a:ea typeface="+mn-ea"/>
              </a:rPr>
              <a:t>Aggregation</a:t>
            </a:r>
          </a:p>
          <a:p>
            <a:pPr marL="1371600" lvl="2" indent="-347663" eaLnBrk="1" hangingPunct="1">
              <a:spcBef>
                <a:spcPts val="0"/>
              </a:spcBef>
              <a:buFont typeface="Arial" charset="0"/>
              <a:buNone/>
              <a:defRPr/>
            </a:pPr>
            <a:r>
              <a:rPr lang="en-US" sz="1800" dirty="0" smtClean="0"/>
              <a:t>Relates parts to wholes (a-part of)</a:t>
            </a:r>
          </a:p>
          <a:p>
            <a:pPr marL="1371600" lvl="2" indent="-347663">
              <a:spcBef>
                <a:spcPts val="0"/>
              </a:spcBef>
              <a:buNone/>
              <a:defRPr/>
            </a:pPr>
            <a:r>
              <a:rPr lang="en-US" sz="1800" dirty="0"/>
              <a:t>e.g. a piston is a-part-of engine, an engine is a-part-of a car, </a:t>
            </a:r>
            <a:r>
              <a:rPr lang="en-US" sz="1800" dirty="0" smtClean="0"/>
              <a:t>Employee </a:t>
            </a:r>
            <a:r>
              <a:rPr lang="en-US" sz="1800" dirty="0"/>
              <a:t>is a-part-of </a:t>
            </a:r>
            <a:r>
              <a:rPr lang="en-US" sz="1800" dirty="0" smtClean="0"/>
              <a:t>Department</a:t>
            </a:r>
            <a:r>
              <a:rPr lang="en-US" sz="1800" dirty="0"/>
              <a:t>, </a:t>
            </a:r>
            <a:r>
              <a:rPr lang="en-US" sz="1800" dirty="0" smtClean="0"/>
              <a:t>or Department </a:t>
            </a:r>
            <a:r>
              <a:rPr lang="en-US" sz="1800" dirty="0"/>
              <a:t>is a-part-of O</a:t>
            </a:r>
            <a:r>
              <a:rPr lang="en-US" sz="1800" dirty="0" smtClean="0"/>
              <a:t>rganization</a:t>
            </a:r>
            <a:r>
              <a:rPr lang="en-US" sz="1800" dirty="0"/>
              <a:t>, a </a:t>
            </a:r>
            <a:r>
              <a:rPr lang="en-US" sz="1800" dirty="0" smtClean="0"/>
              <a:t>Medical History </a:t>
            </a:r>
            <a:r>
              <a:rPr lang="en-US" sz="1800" dirty="0"/>
              <a:t>is a-part-of </a:t>
            </a:r>
            <a:r>
              <a:rPr lang="en-US" sz="1800" dirty="0" smtClean="0"/>
              <a:t>Patient</a:t>
            </a:r>
            <a:r>
              <a:rPr lang="en-US" sz="1800" dirty="0"/>
              <a:t>.</a:t>
            </a:r>
            <a:endParaRPr lang="en-US" sz="1800" dirty="0" smtClean="0"/>
          </a:p>
          <a:p>
            <a:pPr marL="971550" lvl="1" indent="-514350" eaLnBrk="1" hangingPunct="1">
              <a:buFont typeface="+mj-lt"/>
              <a:buAutoNum type="arabicPeriod"/>
              <a:defRPr/>
            </a:pPr>
            <a:r>
              <a:rPr lang="en-US" sz="2000" dirty="0" smtClean="0">
                <a:ea typeface="+mn-ea"/>
              </a:rPr>
              <a:t>Association</a:t>
            </a:r>
          </a:p>
          <a:p>
            <a:pPr marL="1371600" lvl="2" indent="-347663" eaLnBrk="1" hangingPunct="1">
              <a:spcBef>
                <a:spcPts val="0"/>
              </a:spcBef>
              <a:buFont typeface="Arial" charset="0"/>
              <a:buNone/>
              <a:defRPr/>
            </a:pPr>
            <a:r>
              <a:rPr lang="en-US" sz="1800" dirty="0" smtClean="0">
                <a:ea typeface="+mn-ea"/>
              </a:rPr>
              <a:t>Miscellaneous relationships between classes</a:t>
            </a:r>
          </a:p>
          <a:p>
            <a:pPr marL="1371600" lvl="2" indent="-347663">
              <a:spcBef>
                <a:spcPts val="0"/>
              </a:spcBef>
              <a:buNone/>
              <a:defRPr/>
            </a:pPr>
            <a:r>
              <a:rPr lang="en-US" sz="1800" dirty="0"/>
              <a:t>whichever not applied to G or A. e.g. a patient schedules an appointment.</a:t>
            </a:r>
          </a:p>
          <a:p>
            <a:pPr marL="1371600" lvl="2" indent="-347663" eaLnBrk="1" hangingPunct="1">
              <a:spcBef>
                <a:spcPts val="0"/>
              </a:spcBef>
              <a:buFont typeface="Arial" charset="0"/>
              <a:buNone/>
              <a:defRPr/>
            </a:pPr>
            <a:endParaRPr lang="en-US" sz="1800" dirty="0" smtClean="0">
              <a:ea typeface="+mn-ea"/>
            </a:endParaRPr>
          </a:p>
          <a:p>
            <a:pPr lvl="1" eaLnBrk="1" hangingPunct="1">
              <a:defRPr/>
            </a:pPr>
            <a:endParaRPr lang="en-US" sz="2000" dirty="0">
              <a:ea typeface="+mn-ea"/>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32708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eaLnBrk="1" hangingPunct="1"/>
            <a:r>
              <a:rPr lang="en-US" smtClean="0"/>
              <a:t>Structural Models</a:t>
            </a:r>
          </a:p>
        </p:txBody>
      </p:sp>
      <p:sp>
        <p:nvSpPr>
          <p:cNvPr id="5" name="Content Placeholder 4"/>
          <p:cNvSpPr>
            <a:spLocks noGrp="1"/>
          </p:cNvSpPr>
          <p:nvPr>
            <p:ph idx="1"/>
          </p:nvPr>
        </p:nvSpPr>
        <p:spPr/>
        <p:txBody>
          <a:bodyPr/>
          <a:lstStyle/>
          <a:p>
            <a:pPr indent="-1588" eaLnBrk="1" hangingPunct="1">
              <a:buFont typeface="Arial" charset="0"/>
              <a:buNone/>
            </a:pPr>
            <a:r>
              <a:rPr lang="en-US" b="1" dirty="0" smtClean="0"/>
              <a:t>Main goal</a:t>
            </a:r>
            <a:r>
              <a:rPr lang="en-US" dirty="0" smtClean="0"/>
              <a:t>: to discover the </a:t>
            </a:r>
            <a:r>
              <a:rPr lang="en-US" u="sng" dirty="0" smtClean="0"/>
              <a:t>key data </a:t>
            </a:r>
            <a:r>
              <a:rPr lang="en-US" dirty="0" smtClean="0"/>
              <a:t>contained in the problem domain and to build a structural model of the classes as solution.</a:t>
            </a:r>
          </a:p>
          <a:p>
            <a:pPr indent="-1588" eaLnBrk="1" hangingPunct="1"/>
            <a:endParaRPr lang="en-US" dirty="0" smtClean="0"/>
          </a:p>
        </p:txBody>
      </p:sp>
      <p:sp>
        <p:nvSpPr>
          <p:cNvPr id="6" name="Cloud 5"/>
          <p:cNvSpPr/>
          <p:nvPr/>
        </p:nvSpPr>
        <p:spPr>
          <a:xfrm>
            <a:off x="838200" y="3821113"/>
            <a:ext cx="2971800" cy="1905000"/>
          </a:xfrm>
          <a:prstGeom prst="cloud">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7" name="Cloud 6"/>
          <p:cNvSpPr/>
          <p:nvPr/>
        </p:nvSpPr>
        <p:spPr>
          <a:xfrm>
            <a:off x="5715000" y="3744913"/>
            <a:ext cx="2590800" cy="1676400"/>
          </a:xfrm>
          <a:prstGeom prst="clou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sp>
        <p:nvSpPr>
          <p:cNvPr id="8" name="Curved Down Arrow 7"/>
          <p:cNvSpPr/>
          <p:nvPr/>
        </p:nvSpPr>
        <p:spPr>
          <a:xfrm>
            <a:off x="2438400" y="3440113"/>
            <a:ext cx="4267200"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endParaRPr>
          </a:p>
        </p:txBody>
      </p:sp>
      <p:sp>
        <p:nvSpPr>
          <p:cNvPr id="14343" name="TextBox 8"/>
          <p:cNvSpPr txBox="1">
            <a:spLocks noChangeArrowheads="1"/>
          </p:cNvSpPr>
          <p:nvPr/>
        </p:nvSpPr>
        <p:spPr bwMode="auto">
          <a:xfrm>
            <a:off x="1449388" y="5726113"/>
            <a:ext cx="1903412" cy="36988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Problem Domain</a:t>
            </a:r>
          </a:p>
        </p:txBody>
      </p:sp>
      <p:sp>
        <p:nvSpPr>
          <p:cNvPr id="14344" name="TextBox 9"/>
          <p:cNvSpPr txBox="1">
            <a:spLocks noChangeArrowheads="1"/>
          </p:cNvSpPr>
          <p:nvPr/>
        </p:nvSpPr>
        <p:spPr bwMode="auto">
          <a:xfrm>
            <a:off x="6172200" y="5421313"/>
            <a:ext cx="1878013" cy="36988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Solution Domain</a:t>
            </a:r>
          </a:p>
        </p:txBody>
      </p:sp>
      <p:sp>
        <p:nvSpPr>
          <p:cNvPr id="11" name="Cube 10"/>
          <p:cNvSpPr/>
          <p:nvPr/>
        </p:nvSpPr>
        <p:spPr>
          <a:xfrm>
            <a:off x="2362200" y="4811713"/>
            <a:ext cx="381000" cy="381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C6D9F0"/>
              </a:solidFill>
            </a:endParaRPr>
          </a:p>
        </p:txBody>
      </p:sp>
      <p:pic>
        <p:nvPicPr>
          <p:cNvPr id="14346" name="Picture 2"/>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600200" y="4202113"/>
            <a:ext cx="484188" cy="6858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13" name="TextBox 12"/>
          <p:cNvSpPr txBox="1"/>
          <p:nvPr/>
        </p:nvSpPr>
        <p:spPr>
          <a:xfrm>
            <a:off x="3886200" y="3600450"/>
            <a:ext cx="1501775" cy="830263"/>
          </a:xfrm>
          <a:prstGeom prst="rect">
            <a:avLst/>
          </a:prstGeom>
          <a:noFill/>
        </p:spPr>
        <p:txBody>
          <a:bodyPr wrap="none">
            <a:spAutoFit/>
          </a:bodyPr>
          <a:lstStyle/>
          <a:p>
            <a:pPr>
              <a:defRPr/>
            </a:pPr>
            <a:r>
              <a:rPr lang="en-US" sz="2400" dirty="0">
                <a:solidFill>
                  <a:schemeClr val="accent3">
                    <a:lumMod val="75000"/>
                  </a:schemeClr>
                </a:solidFill>
              </a:rPr>
              <a:t>Structural</a:t>
            </a:r>
          </a:p>
          <a:p>
            <a:pPr>
              <a:defRPr/>
            </a:pPr>
            <a:r>
              <a:rPr lang="en-US" sz="2400" dirty="0">
                <a:solidFill>
                  <a:schemeClr val="accent3">
                    <a:lumMod val="75000"/>
                  </a:schemeClr>
                </a:solidFill>
              </a:rPr>
              <a:t>Modeling</a:t>
            </a:r>
          </a:p>
        </p:txBody>
      </p:sp>
      <p:pic>
        <p:nvPicPr>
          <p:cNvPr id="14348" name="Picture 13" descr="Slide1.jpg"/>
          <p:cNvPicPr>
            <a:picLocks noChangeAspect="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324600" y="4495800"/>
            <a:ext cx="687388" cy="65563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14349" name="Picture 14" descr="Slide2.jpg"/>
          <p:cNvPicPr>
            <a:picLocks noChangeAspect="1"/>
          </p:cNvPicPr>
          <p:nvPr/>
        </p:nvPicPr>
        <p: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086600" y="4114800"/>
            <a:ext cx="636588" cy="6096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14"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pPr/>
              <a:t>2</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90557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smtClean="0"/>
              <a:t>Class Diagram</a:t>
            </a:r>
          </a:p>
        </p:txBody>
      </p:sp>
      <p:sp>
        <p:nvSpPr>
          <p:cNvPr id="24579" name="Content Placeholder 2"/>
          <p:cNvSpPr>
            <a:spLocks noGrp="1"/>
          </p:cNvSpPr>
          <p:nvPr>
            <p:ph idx="1"/>
          </p:nvPr>
        </p:nvSpPr>
        <p:spPr/>
        <p:txBody>
          <a:bodyPr/>
          <a:lstStyle/>
          <a:p>
            <a:pPr eaLnBrk="1" hangingPunct="1"/>
            <a:r>
              <a:rPr lang="en-US" dirty="0"/>
              <a:t>A class diagram is a static model that shows the </a:t>
            </a:r>
            <a:r>
              <a:rPr lang="en-US" u="sng" dirty="0"/>
              <a:t>classes</a:t>
            </a:r>
            <a:r>
              <a:rPr lang="en-US" dirty="0"/>
              <a:t> (both behaviors and </a:t>
            </a:r>
            <a:r>
              <a:rPr lang="en-US" dirty="0" smtClean="0"/>
              <a:t>states) and </a:t>
            </a:r>
            <a:r>
              <a:rPr lang="en-US" dirty="0"/>
              <a:t>the </a:t>
            </a:r>
            <a:r>
              <a:rPr lang="en-US" u="sng" dirty="0"/>
              <a:t>relationships</a:t>
            </a:r>
            <a:r>
              <a:rPr lang="en-US" dirty="0"/>
              <a:t> among </a:t>
            </a:r>
            <a:r>
              <a:rPr lang="en-US" dirty="0" smtClean="0"/>
              <a:t>classes that </a:t>
            </a:r>
            <a:r>
              <a:rPr lang="en-US" dirty="0"/>
              <a:t>remain constant in the system over time.</a:t>
            </a:r>
            <a:endParaRPr lang="en-US" dirty="0" smtClean="0"/>
          </a:p>
        </p:txBody>
      </p:sp>
      <p:sp>
        <p:nvSpPr>
          <p:cNvPr id="4"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3</a:t>
            </a:fld>
            <a:endParaRPr lang="en-US" dirty="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26395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atin typeface="Calibri" charset="0"/>
              </a:rPr>
              <a:t>Classes, Attributes, &amp; Operations</a:t>
            </a:r>
          </a:p>
        </p:txBody>
      </p:sp>
      <p:sp>
        <p:nvSpPr>
          <p:cNvPr id="16387" name="Content Placeholder 2"/>
          <p:cNvSpPr>
            <a:spLocks noGrp="1"/>
          </p:cNvSpPr>
          <p:nvPr>
            <p:ph idx="1"/>
          </p:nvPr>
        </p:nvSpPr>
        <p:spPr>
          <a:xfrm>
            <a:off x="3505200" y="914400"/>
            <a:ext cx="5410200" cy="4525963"/>
          </a:xfrm>
        </p:spPr>
        <p:txBody>
          <a:bodyPr>
            <a:normAutofit fontScale="92500" lnSpcReduction="10000"/>
          </a:bodyPr>
          <a:lstStyle/>
          <a:p>
            <a:pPr eaLnBrk="1" hangingPunct="1"/>
            <a:r>
              <a:rPr lang="en-US" dirty="0">
                <a:solidFill>
                  <a:srgbClr val="FF0000"/>
                </a:solidFill>
                <a:latin typeface="Calibri" charset="0"/>
              </a:rPr>
              <a:t>Classes</a:t>
            </a:r>
          </a:p>
          <a:p>
            <a:pPr marL="463550" lvl="1" indent="-6350" eaLnBrk="1" hangingPunct="1">
              <a:buFont typeface="Arial" charset="0"/>
              <a:buChar char="•"/>
            </a:pPr>
            <a:r>
              <a:rPr lang="en-US" sz="2400" dirty="0">
                <a:latin typeface="Calibri" charset="0"/>
              </a:rPr>
              <a:t>Templates for instances of people, places, or </a:t>
            </a:r>
            <a:r>
              <a:rPr lang="en-US" sz="2400" dirty="0" smtClean="0">
                <a:latin typeface="Calibri" charset="0"/>
              </a:rPr>
              <a:t>things in problem domain</a:t>
            </a:r>
            <a:endParaRPr lang="en-US" sz="2400" dirty="0">
              <a:latin typeface="Calibri" charset="0"/>
            </a:endParaRPr>
          </a:p>
          <a:p>
            <a:pPr eaLnBrk="1" hangingPunct="1"/>
            <a:r>
              <a:rPr lang="en-US" dirty="0">
                <a:solidFill>
                  <a:srgbClr val="FF0000"/>
                </a:solidFill>
                <a:latin typeface="Calibri" charset="0"/>
              </a:rPr>
              <a:t>Attributes</a:t>
            </a:r>
          </a:p>
          <a:p>
            <a:pPr marL="463550" lvl="1" indent="-6350" eaLnBrk="1" hangingPunct="1">
              <a:buFont typeface="Arial" charset="0"/>
              <a:buChar char="•"/>
            </a:pPr>
            <a:r>
              <a:rPr lang="en-US" sz="2400" dirty="0">
                <a:latin typeface="Calibri" charset="0"/>
              </a:rPr>
              <a:t>Properties that describe the </a:t>
            </a:r>
            <a:r>
              <a:rPr lang="en-US" sz="2400" u="sng" dirty="0">
                <a:solidFill>
                  <a:srgbClr val="FF0000"/>
                </a:solidFill>
                <a:latin typeface="Calibri" charset="0"/>
              </a:rPr>
              <a:t>state</a:t>
            </a:r>
            <a:r>
              <a:rPr lang="en-US" sz="2400" dirty="0">
                <a:solidFill>
                  <a:srgbClr val="FF0000"/>
                </a:solidFill>
                <a:latin typeface="Calibri" charset="0"/>
              </a:rPr>
              <a:t> </a:t>
            </a:r>
            <a:r>
              <a:rPr lang="en-US" sz="2400" dirty="0">
                <a:latin typeface="Calibri" charset="0"/>
              </a:rPr>
              <a:t>of an instance of a class (an object)</a:t>
            </a:r>
            <a:endParaRPr lang="en-US" dirty="0">
              <a:latin typeface="Calibri" charset="0"/>
            </a:endParaRPr>
          </a:p>
          <a:p>
            <a:pPr eaLnBrk="1" hangingPunct="1"/>
            <a:r>
              <a:rPr lang="en-US" dirty="0">
                <a:solidFill>
                  <a:srgbClr val="FF0000"/>
                </a:solidFill>
                <a:latin typeface="Calibri" charset="0"/>
              </a:rPr>
              <a:t>Operations</a:t>
            </a:r>
          </a:p>
          <a:p>
            <a:pPr marL="463550" lvl="1" indent="-6350" eaLnBrk="1" hangingPunct="1">
              <a:buFont typeface="Arial" charset="0"/>
              <a:buChar char="•"/>
            </a:pPr>
            <a:r>
              <a:rPr lang="en-US" sz="2400" dirty="0">
                <a:latin typeface="Calibri" charset="0"/>
              </a:rPr>
              <a:t>Actions or functions that a class can </a:t>
            </a:r>
            <a:r>
              <a:rPr lang="en-US" sz="2400" dirty="0" smtClean="0">
                <a:latin typeface="Calibri" charset="0"/>
              </a:rPr>
              <a:t>perform, i.e. </a:t>
            </a:r>
            <a:r>
              <a:rPr lang="en-US" sz="2400" u="sng" dirty="0" smtClean="0">
                <a:solidFill>
                  <a:srgbClr val="FF0000"/>
                </a:solidFill>
                <a:latin typeface="Calibri" charset="0"/>
              </a:rPr>
              <a:t>behavior</a:t>
            </a:r>
            <a:r>
              <a:rPr lang="en-US" sz="2400" u="sng" dirty="0" smtClean="0">
                <a:latin typeface="Calibri" charset="0"/>
              </a:rPr>
              <a:t> </a:t>
            </a:r>
            <a:r>
              <a:rPr lang="en-US" sz="2400" dirty="0" smtClean="0">
                <a:latin typeface="Calibri" charset="0"/>
              </a:rPr>
              <a:t>of an object, which later in design/implementation can be converted to methods</a:t>
            </a:r>
            <a:endParaRPr lang="en-US" sz="2400" dirty="0">
              <a:latin typeface="Calibri" charset="0"/>
            </a:endParaRPr>
          </a:p>
        </p:txBody>
      </p:sp>
      <p:pic>
        <p:nvPicPr>
          <p:cNvPr id="5" name="Picture 4" descr="Slide2.jpg"/>
          <p:cNvPicPr>
            <a:picLocks noChangeAspect="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914400" y="1819275"/>
            <a:ext cx="1838325" cy="1762125"/>
          </a:xfrm>
          <a:prstGeom prst="rect">
            <a:avLst/>
          </a:prstGeom>
          <a:noFill/>
          <a:ln>
            <a:noFill/>
          </a:ln>
          <a:effectLst>
            <a:outerShdw blurRad="63500" dist="38100" dir="2700000" algn="tl" rotWithShape="0">
              <a:srgbClr val="000000">
                <a:alpha val="39999"/>
              </a:srgbClr>
            </a:outerShdw>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13" name="Right Arrow 12"/>
          <p:cNvSpPr>
            <a:spLocks noChangeArrowheads="1"/>
          </p:cNvSpPr>
          <p:nvPr/>
        </p:nvSpPr>
        <p:spPr bwMode="auto">
          <a:xfrm rot="9026322">
            <a:off x="2757488" y="1408113"/>
            <a:ext cx="838200" cy="228600"/>
          </a:xfrm>
          <a:prstGeom prst="rightArrow">
            <a:avLst>
              <a:gd name="adj1" fmla="val 50000"/>
              <a:gd name="adj2" fmla="val 49992"/>
            </a:avLst>
          </a:prstGeom>
          <a:solidFill>
            <a:schemeClr val="accent1"/>
          </a:solidFill>
          <a:ln w="25400">
            <a:solidFill>
              <a:srgbClr val="0E2542"/>
            </a:solid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schemeClr val="lt1"/>
              </a:solidFill>
              <a:latin typeface="+mn-lt"/>
              <a:ea typeface="+mn-ea"/>
            </a:endParaRPr>
          </a:p>
        </p:txBody>
      </p:sp>
      <p:sp>
        <p:nvSpPr>
          <p:cNvPr id="14" name="Right Arrow 13"/>
          <p:cNvSpPr>
            <a:spLocks noChangeArrowheads="1"/>
          </p:cNvSpPr>
          <p:nvPr/>
        </p:nvSpPr>
        <p:spPr bwMode="auto">
          <a:xfrm rot="-10173710">
            <a:off x="2824163" y="2378075"/>
            <a:ext cx="685800" cy="228600"/>
          </a:xfrm>
          <a:prstGeom prst="rightArrow">
            <a:avLst>
              <a:gd name="adj1" fmla="val 50000"/>
              <a:gd name="adj2" fmla="val 50000"/>
            </a:avLst>
          </a:prstGeom>
          <a:solidFill>
            <a:schemeClr val="accent1"/>
          </a:solidFill>
          <a:ln w="25400">
            <a:solidFill>
              <a:srgbClr val="0E2542"/>
            </a:solid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schemeClr val="lt1"/>
              </a:solidFill>
              <a:latin typeface="+mn-lt"/>
              <a:ea typeface="+mn-ea"/>
            </a:endParaRPr>
          </a:p>
        </p:txBody>
      </p:sp>
      <p:sp>
        <p:nvSpPr>
          <p:cNvPr id="15" name="Right Arrow 14"/>
          <p:cNvSpPr>
            <a:spLocks noChangeArrowheads="1"/>
          </p:cNvSpPr>
          <p:nvPr/>
        </p:nvSpPr>
        <p:spPr bwMode="auto">
          <a:xfrm rot="-8658712">
            <a:off x="2894013" y="3606800"/>
            <a:ext cx="685800" cy="228600"/>
          </a:xfrm>
          <a:prstGeom prst="rightArrow">
            <a:avLst>
              <a:gd name="adj1" fmla="val 50000"/>
              <a:gd name="adj2" fmla="val 50000"/>
            </a:avLst>
          </a:prstGeom>
          <a:solidFill>
            <a:schemeClr val="accent1"/>
          </a:solidFill>
          <a:ln w="25400">
            <a:solidFill>
              <a:srgbClr val="0E2542"/>
            </a:solid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schemeClr val="lt1"/>
              </a:solidFill>
              <a:latin typeface="+mn-lt"/>
              <a:ea typeface="+mn-ea"/>
            </a:endParaRPr>
          </a:p>
        </p:txBody>
      </p:sp>
      <p:sp>
        <p:nvSpPr>
          <p:cNvPr id="2" name="TextBox 1"/>
          <p:cNvSpPr txBox="1"/>
          <p:nvPr/>
        </p:nvSpPr>
        <p:spPr>
          <a:xfrm>
            <a:off x="304800" y="5791200"/>
            <a:ext cx="8458200" cy="923330"/>
          </a:xfrm>
          <a:prstGeom prst="rect">
            <a:avLst/>
          </a:prstGeom>
          <a:noFill/>
        </p:spPr>
        <p:txBody>
          <a:bodyPr wrap="square" rtlCol="0">
            <a:spAutoFit/>
          </a:bodyPr>
          <a:lstStyle/>
          <a:p>
            <a:r>
              <a:rPr lang="en-US" dirty="0"/>
              <a:t>All objects of a given class are identical in structure and behavior but contain different data in their attributes. E.g. 50 cubic meters paper box filled with </a:t>
            </a:r>
            <a:r>
              <a:rPr lang="en-US" dirty="0" smtClean="0"/>
              <a:t>documents </a:t>
            </a:r>
            <a:r>
              <a:rPr lang="en-US" dirty="0"/>
              <a:t>vs. 20 cubic meters plastic box </a:t>
            </a:r>
            <a:r>
              <a:rPr lang="en-US" dirty="0" err="1" smtClean="0"/>
              <a:t>empted</a:t>
            </a:r>
            <a:r>
              <a:rPr lang="en-US" dirty="0" smtClean="0"/>
              <a:t>. </a:t>
            </a:r>
            <a:endParaRPr lang="en-US" dirty="0"/>
          </a:p>
        </p:txBody>
      </p:sp>
      <p:sp>
        <p:nvSpPr>
          <p:cNvPr id="3" name="TextBox 2"/>
          <p:cNvSpPr txBox="1"/>
          <p:nvPr/>
        </p:nvSpPr>
        <p:spPr>
          <a:xfrm>
            <a:off x="304800" y="4085272"/>
            <a:ext cx="3048000" cy="1477328"/>
          </a:xfrm>
          <a:prstGeom prst="rect">
            <a:avLst/>
          </a:prstGeom>
          <a:noFill/>
        </p:spPr>
        <p:txBody>
          <a:bodyPr wrap="square" rtlCol="0">
            <a:spAutoFit/>
          </a:bodyPr>
          <a:lstStyle/>
          <a:p>
            <a:pPr marL="0" indent="0">
              <a:buFont typeface="+mj-lt"/>
              <a:buNone/>
            </a:pPr>
            <a:r>
              <a:rPr lang="en-US" dirty="0" smtClean="0"/>
              <a:t>Only those attributes containing </a:t>
            </a:r>
            <a:r>
              <a:rPr lang="en-US" u="sng" dirty="0" smtClean="0"/>
              <a:t>relevant</a:t>
            </a:r>
            <a:r>
              <a:rPr lang="en-US" dirty="0" smtClean="0"/>
              <a:t> information of the </a:t>
            </a:r>
            <a:r>
              <a:rPr lang="en-US" dirty="0"/>
              <a:t>class </a:t>
            </a:r>
            <a:r>
              <a:rPr lang="en-US" dirty="0" smtClean="0"/>
              <a:t>are included. e.g</a:t>
            </a:r>
            <a:r>
              <a:rPr lang="en-US" dirty="0"/>
              <a:t>. employee name vs. hair color</a:t>
            </a:r>
            <a:r>
              <a:rPr lang="en-US" dirty="0" smtClean="0"/>
              <a: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5335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9" name="Title 2"/>
          <p:cNvSpPr>
            <a:spLocks noGrp="1"/>
          </p:cNvSpPr>
          <p:nvPr>
            <p:ph type="title"/>
          </p:nvPr>
        </p:nvSpPr>
        <p:spPr>
          <a:xfrm>
            <a:off x="457200" y="0"/>
            <a:ext cx="8229600" cy="685800"/>
          </a:xfrm>
        </p:spPr>
        <p:txBody>
          <a:bodyPr>
            <a:normAutofit fontScale="90000"/>
          </a:bodyPr>
          <a:lstStyle/>
          <a:p>
            <a:pPr eaLnBrk="1" hangingPunct="1"/>
            <a:r>
              <a:rPr lang="en-US" dirty="0" smtClean="0"/>
              <a:t>Figure 6-2 Sample Class Diagram</a:t>
            </a:r>
          </a:p>
        </p:txBody>
      </p:sp>
      <p:pic>
        <p:nvPicPr>
          <p:cNvPr id="29700" name="Picture 3"/>
          <p:cNvPicPr>
            <a:picLocks noGrp="1" noChangeAspect="1" noChangeArrowheads="1"/>
          </p:cNvPicPr>
          <p:nvPr>
            <p:ph idx="1"/>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277694" y="762000"/>
            <a:ext cx="8599606" cy="5922978"/>
          </a:xfrm>
        </p:spPr>
      </p:pic>
      <p:sp>
        <p:nvSpPr>
          <p:cNvPr id="5"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5</a:t>
            </a:fld>
            <a:endParaRPr lang="en-US" dirty="0">
              <a:latin typeface="+mn-lt"/>
            </a:endParaRPr>
          </a:p>
        </p:txBody>
      </p:sp>
      <p:sp>
        <p:nvSpPr>
          <p:cNvPr id="2" name="TextBox 1"/>
          <p:cNvSpPr txBox="1"/>
          <p:nvPr/>
        </p:nvSpPr>
        <p:spPr>
          <a:xfrm>
            <a:off x="0" y="838200"/>
            <a:ext cx="2286000" cy="1077218"/>
          </a:xfrm>
          <a:prstGeom prst="rect">
            <a:avLst/>
          </a:prstGeom>
          <a:noFill/>
        </p:spPr>
        <p:txBody>
          <a:bodyPr wrap="square" rtlCol="0">
            <a:spAutoFit/>
          </a:bodyPr>
          <a:lstStyle/>
          <a:p>
            <a:r>
              <a:rPr lang="en-US" sz="1600" dirty="0" smtClean="0"/>
              <a:t>* Attributes and operations are omitted in some classes for simplicity. </a:t>
            </a:r>
            <a:endParaRPr lang="en-US" sz="16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7947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3"/>
          <p:cNvSpPr>
            <a:spLocks noGrp="1"/>
          </p:cNvSpPr>
          <p:nvPr>
            <p:ph type="title"/>
          </p:nvPr>
        </p:nvSpPr>
        <p:spPr>
          <a:xfrm>
            <a:off x="457200" y="76200"/>
            <a:ext cx="8229600" cy="685800"/>
          </a:xfrm>
        </p:spPr>
        <p:txBody>
          <a:bodyPr>
            <a:normAutofit fontScale="90000"/>
          </a:bodyPr>
          <a:lstStyle/>
          <a:p>
            <a:pPr eaLnBrk="1" hangingPunct="1"/>
            <a:r>
              <a:rPr lang="en-US" dirty="0" smtClean="0"/>
              <a:t>Elements of a Class Diagram</a:t>
            </a:r>
          </a:p>
        </p:txBody>
      </p:sp>
      <p:pic>
        <p:nvPicPr>
          <p:cNvPr id="55298" name="Picture 2"/>
          <p:cNvPicPr>
            <a:picLocks noGrp="1" noChangeAspect="1" noChangeArrowheads="1"/>
          </p:cNvPicPr>
          <p:nvPr>
            <p:ph idx="1"/>
          </p:nvPr>
        </p:nvPicPr>
        <p:blipFill>
          <a:blip r:embed="rId3"/>
          <a:srcRect/>
          <a:stretch>
            <a:fillRect/>
          </a:stretch>
        </p:blipFill>
        <p:spPr>
          <a:xfrm>
            <a:off x="434723" y="762000"/>
            <a:ext cx="8328277" cy="5791200"/>
          </a:xfrm>
          <a:effectLst>
            <a:outerShdw blurRad="50800" dist="38100" dir="2700000" algn="tl" rotWithShape="0">
              <a:prstClr val="black">
                <a:alpha val="40000"/>
              </a:prstClr>
            </a:outerShdw>
          </a:effectLst>
        </p:spPr>
      </p:pic>
      <p:sp>
        <p:nvSpPr>
          <p:cNvPr id="4" name="Slide Number Placeholder 3"/>
          <p:cNvSpPr>
            <a:spLocks noGrp="1"/>
          </p:cNvSpPr>
          <p:nvPr>
            <p:ph type="sldNum" sz="quarter" idx="11"/>
          </p:nvPr>
        </p:nvSpPr>
        <p:spPr>
          <a:xfrm>
            <a:off x="8686800" y="6477000"/>
            <a:ext cx="457200" cy="381000"/>
          </a:xfrm>
        </p:spPr>
        <p:txBody>
          <a:bodyPr/>
          <a:lstStyle/>
          <a:p>
            <a:fld id="{7C2900D4-C2C5-491C-B6A3-D2559FD3CDB7}" type="slidenum">
              <a:rPr lang="en-US" smtClean="0">
                <a:latin typeface="+mn-lt"/>
              </a:rPr>
              <a:pPr/>
              <a:t>6</a:t>
            </a:fld>
            <a:endParaRPr lang="en-US" dirty="0">
              <a:latin typeface="+mn-lt"/>
            </a:endParaRPr>
          </a:p>
        </p:txBody>
      </p:sp>
      <p:sp>
        <p:nvSpPr>
          <p:cNvPr id="2" name="Rectangle 1"/>
          <p:cNvSpPr/>
          <p:nvPr/>
        </p:nvSpPr>
        <p:spPr>
          <a:xfrm>
            <a:off x="4876800" y="4343400"/>
            <a:ext cx="4572000" cy="584776"/>
          </a:xfrm>
          <a:prstGeom prst="rect">
            <a:avLst/>
          </a:prstGeom>
        </p:spPr>
        <p:txBody>
          <a:bodyPr>
            <a:spAutoFit/>
          </a:bodyPr>
          <a:lstStyle/>
          <a:p>
            <a:r>
              <a:rPr lang="en-US" sz="1600" dirty="0" smtClean="0"/>
              <a:t>e.g</a:t>
            </a:r>
            <a:r>
              <a:rPr lang="en-US" sz="1600" dirty="0"/>
              <a:t>. /age of a person </a:t>
            </a:r>
            <a:r>
              <a:rPr lang="en-US" sz="1600" dirty="0" smtClean="0"/>
              <a:t>in Figure 6-2 can </a:t>
            </a:r>
            <a:r>
              <a:rPr lang="en-US" sz="1600" dirty="0"/>
              <a:t>be calculated from another attribute - birthdate.</a:t>
            </a:r>
          </a:p>
        </p:txBody>
      </p:sp>
      <p:sp>
        <p:nvSpPr>
          <p:cNvPr id="3" name="Rectangle 2"/>
          <p:cNvSpPr/>
          <p:nvPr/>
        </p:nvSpPr>
        <p:spPr>
          <a:xfrm>
            <a:off x="4572000" y="5791200"/>
            <a:ext cx="4572000" cy="1077218"/>
          </a:xfrm>
          <a:prstGeom prst="rect">
            <a:avLst/>
          </a:prstGeom>
        </p:spPr>
        <p:txBody>
          <a:bodyPr>
            <a:spAutoFit/>
          </a:bodyPr>
          <a:lstStyle/>
          <a:p>
            <a:r>
              <a:rPr lang="en-US" sz="1600" dirty="0"/>
              <a:t>Only those operations unique to the class are included, </a:t>
            </a:r>
            <a:r>
              <a:rPr lang="en-US" sz="1600" dirty="0" smtClean="0"/>
              <a:t>e.g. cancel </a:t>
            </a:r>
            <a:r>
              <a:rPr lang="en-US" sz="1600" dirty="0"/>
              <a:t>without notice operation in the Appointment </a:t>
            </a:r>
            <a:r>
              <a:rPr lang="en-US" sz="1600" dirty="0" smtClean="0"/>
              <a:t>class, the </a:t>
            </a:r>
            <a:r>
              <a:rPr lang="en-US" sz="1600" dirty="0"/>
              <a:t>generate cancellation fee operation in the Bill class in Figure 6-2. </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49049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Attribute Visibility</a:t>
            </a:r>
          </a:p>
        </p:txBody>
      </p:sp>
      <p:sp>
        <p:nvSpPr>
          <p:cNvPr id="24579" name="Content Placeholder 2"/>
          <p:cNvSpPr>
            <a:spLocks noGrp="1"/>
          </p:cNvSpPr>
          <p:nvPr>
            <p:ph idx="1"/>
          </p:nvPr>
        </p:nvSpPr>
        <p:spPr/>
        <p:txBody>
          <a:bodyPr>
            <a:normAutofit lnSpcReduction="10000"/>
          </a:bodyPr>
          <a:lstStyle/>
          <a:p>
            <a:r>
              <a:rPr lang="en-US" sz="2800" dirty="0"/>
              <a:t>V</a:t>
            </a:r>
            <a:r>
              <a:rPr lang="en-US" sz="2800" dirty="0" smtClean="0"/>
              <a:t>isibility relates </a:t>
            </a:r>
            <a:r>
              <a:rPr lang="en-US" sz="2800" dirty="0"/>
              <a:t>to the level of information hiding to be enforced for the </a:t>
            </a:r>
            <a:r>
              <a:rPr lang="en-US" sz="2800" dirty="0" smtClean="0"/>
              <a:t>attribute, and can be specified in the class diagram</a:t>
            </a:r>
          </a:p>
          <a:p>
            <a:pPr lvl="1" eaLnBrk="1" hangingPunct="1"/>
            <a:r>
              <a:rPr lang="en-US" sz="2400" dirty="0" smtClean="0"/>
              <a:t>Public attributes (+) are visible to all </a:t>
            </a:r>
            <a:r>
              <a:rPr lang="en-US" sz="2400" u="sng" dirty="0" smtClean="0"/>
              <a:t>external</a:t>
            </a:r>
            <a:r>
              <a:rPr lang="en-US" sz="2400" dirty="0" smtClean="0"/>
              <a:t> classes</a:t>
            </a:r>
          </a:p>
          <a:p>
            <a:pPr lvl="1" eaLnBrk="1" hangingPunct="1"/>
            <a:r>
              <a:rPr lang="en-US" sz="2400" dirty="0" smtClean="0"/>
              <a:t>Private attributes (-) are visible only to </a:t>
            </a:r>
            <a:r>
              <a:rPr lang="en-US" sz="2400" u="sng" dirty="0" smtClean="0"/>
              <a:t>an instance of the class</a:t>
            </a:r>
            <a:r>
              <a:rPr lang="en-US" sz="2400" dirty="0" smtClean="0"/>
              <a:t> in which they are defined. Usually it’s the default visibility.</a:t>
            </a:r>
          </a:p>
          <a:p>
            <a:pPr lvl="1" eaLnBrk="1" hangingPunct="1"/>
            <a:r>
              <a:rPr lang="en-US" sz="2400" dirty="0" smtClean="0"/>
              <a:t>Protected attributes (#) are like private attributes, but are also visible to </a:t>
            </a:r>
            <a:r>
              <a:rPr lang="en-US" sz="2400" u="sng" dirty="0" smtClean="0"/>
              <a:t>derived classes (subclasses)</a:t>
            </a:r>
          </a:p>
          <a:p>
            <a:pPr eaLnBrk="1" hangingPunct="1"/>
            <a:r>
              <a:rPr lang="en-US" sz="2800" dirty="0" smtClean="0"/>
              <a:t>Visibility helps restrict access to the attributes and thus ensure consistency and integrity</a:t>
            </a:r>
            <a:endParaRPr lang="en-US" sz="2800" dirty="0"/>
          </a:p>
        </p:txBody>
      </p:sp>
      <p:sp>
        <p:nvSpPr>
          <p:cNvPr id="4"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7</a:t>
            </a:fld>
            <a:endParaRPr lang="en-US" dirty="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74722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atin typeface="Calibri" charset="0"/>
              </a:rPr>
              <a:t>Operations</a:t>
            </a:r>
          </a:p>
        </p:txBody>
      </p:sp>
      <p:sp>
        <p:nvSpPr>
          <p:cNvPr id="25603" name="Content Placeholder 2"/>
          <p:cNvSpPr>
            <a:spLocks noGrp="1"/>
          </p:cNvSpPr>
          <p:nvPr>
            <p:ph idx="1"/>
          </p:nvPr>
        </p:nvSpPr>
        <p:spPr/>
        <p:txBody>
          <a:bodyPr>
            <a:normAutofit fontScale="92500" lnSpcReduction="20000"/>
          </a:bodyPr>
          <a:lstStyle/>
          <a:p>
            <a:pPr eaLnBrk="1" hangingPunct="1"/>
            <a:r>
              <a:rPr lang="en-US" sz="2400" dirty="0">
                <a:latin typeface="Calibri" charset="0"/>
              </a:rPr>
              <a:t>Constructor</a:t>
            </a:r>
          </a:p>
          <a:p>
            <a:pPr lvl="1" eaLnBrk="1" hangingPunct="1"/>
            <a:r>
              <a:rPr lang="en-US" sz="2000" dirty="0">
                <a:latin typeface="Calibri" charset="0"/>
              </a:rPr>
              <a:t>Creates </a:t>
            </a:r>
            <a:r>
              <a:rPr lang="en-US" sz="2000" dirty="0" smtClean="0">
                <a:latin typeface="Calibri" charset="0"/>
              </a:rPr>
              <a:t>new object/instance </a:t>
            </a:r>
          </a:p>
          <a:p>
            <a:pPr lvl="1" eaLnBrk="1" hangingPunct="1"/>
            <a:r>
              <a:rPr lang="en-US" sz="2000" dirty="0" smtClean="0">
                <a:latin typeface="Calibri" charset="0"/>
              </a:rPr>
              <a:t>e.g., insert() to create new patient</a:t>
            </a:r>
          </a:p>
          <a:p>
            <a:pPr lvl="1" eaLnBrk="1" hangingPunct="1"/>
            <a:r>
              <a:rPr lang="en-US" sz="2000" dirty="0">
                <a:latin typeface="Calibri" charset="0"/>
              </a:rPr>
              <a:t>T</a:t>
            </a:r>
            <a:r>
              <a:rPr lang="en-US" sz="2000" dirty="0" smtClean="0">
                <a:latin typeface="Calibri" charset="0"/>
              </a:rPr>
              <a:t>ypically </a:t>
            </a:r>
            <a:r>
              <a:rPr lang="en-US" sz="2000" dirty="0">
                <a:latin typeface="Calibri" charset="0"/>
              </a:rPr>
              <a:t>we do not see constructor methods </a:t>
            </a:r>
            <a:r>
              <a:rPr lang="en-US" sz="2000" dirty="0" smtClean="0">
                <a:latin typeface="Calibri" charset="0"/>
              </a:rPr>
              <a:t>(basic function) explicitly </a:t>
            </a:r>
            <a:r>
              <a:rPr lang="en-US" sz="2000" dirty="0">
                <a:latin typeface="Calibri" charset="0"/>
              </a:rPr>
              <a:t>on the class diagram.</a:t>
            </a:r>
          </a:p>
          <a:p>
            <a:pPr eaLnBrk="1" hangingPunct="1"/>
            <a:r>
              <a:rPr lang="en-US" sz="2400" dirty="0">
                <a:latin typeface="Calibri" charset="0"/>
              </a:rPr>
              <a:t>Query</a:t>
            </a:r>
          </a:p>
          <a:p>
            <a:pPr lvl="1" eaLnBrk="1" hangingPunct="1"/>
            <a:r>
              <a:rPr lang="en-US" sz="2000" dirty="0">
                <a:latin typeface="Calibri" charset="0"/>
              </a:rPr>
              <a:t>Makes information about state </a:t>
            </a:r>
            <a:r>
              <a:rPr lang="en-US" sz="2000" dirty="0" smtClean="0">
                <a:latin typeface="Calibri" charset="0"/>
              </a:rPr>
              <a:t>available</a:t>
            </a:r>
          </a:p>
          <a:p>
            <a:pPr lvl="1" eaLnBrk="1" hangingPunct="1"/>
            <a:r>
              <a:rPr lang="en-US" sz="2000" dirty="0" smtClean="0">
                <a:latin typeface="Calibri" charset="0"/>
              </a:rPr>
              <a:t>e.g., </a:t>
            </a:r>
            <a:r>
              <a:rPr lang="en-US" sz="2000" dirty="0" err="1" smtClean="0">
                <a:latin typeface="Calibri" charset="0"/>
              </a:rPr>
              <a:t>calculate_last_visit</a:t>
            </a:r>
            <a:r>
              <a:rPr lang="en-US" sz="2000" dirty="0" smtClean="0">
                <a:latin typeface="Calibri" charset="0"/>
              </a:rPr>
              <a:t>()</a:t>
            </a:r>
          </a:p>
          <a:p>
            <a:pPr lvl="1" eaLnBrk="1" hangingPunct="1"/>
            <a:r>
              <a:rPr lang="en-US" sz="2000" dirty="0">
                <a:latin typeface="Calibri" charset="0"/>
              </a:rPr>
              <a:t>a query method merely asks for information from attributes in the class (e.g., a </a:t>
            </a:r>
            <a:r>
              <a:rPr lang="en-US" sz="2000" dirty="0" smtClean="0">
                <a:latin typeface="Calibri" charset="0"/>
              </a:rPr>
              <a:t>patient’s name</a:t>
            </a:r>
            <a:r>
              <a:rPr lang="en-US" sz="2000" dirty="0">
                <a:latin typeface="Calibri" charset="0"/>
              </a:rPr>
              <a:t>, address, phone), then it is not shown on the diagram</a:t>
            </a:r>
          </a:p>
          <a:p>
            <a:pPr eaLnBrk="1" hangingPunct="1"/>
            <a:r>
              <a:rPr lang="en-US" sz="2400" dirty="0">
                <a:latin typeface="Calibri" charset="0"/>
              </a:rPr>
              <a:t>Update</a:t>
            </a:r>
          </a:p>
          <a:p>
            <a:pPr lvl="1" eaLnBrk="1" hangingPunct="1"/>
            <a:r>
              <a:rPr lang="en-US" sz="2000" dirty="0">
                <a:latin typeface="Calibri" charset="0"/>
              </a:rPr>
              <a:t>Changes values of some or all </a:t>
            </a:r>
            <a:r>
              <a:rPr lang="en-US" sz="2000" dirty="0" smtClean="0">
                <a:latin typeface="Calibri" charset="0"/>
              </a:rPr>
              <a:t>attributes</a:t>
            </a:r>
          </a:p>
          <a:p>
            <a:pPr lvl="1" eaLnBrk="1" hangingPunct="1"/>
            <a:r>
              <a:rPr lang="en-US" sz="2000" dirty="0" smtClean="0">
                <a:latin typeface="Calibri" charset="0"/>
              </a:rPr>
              <a:t>E.g., </a:t>
            </a:r>
            <a:r>
              <a:rPr lang="en-US" sz="2000" dirty="0" err="1" smtClean="0">
                <a:latin typeface="Calibri" charset="0"/>
              </a:rPr>
              <a:t>change_patient_status</a:t>
            </a:r>
            <a:r>
              <a:rPr lang="en-US" sz="2000" dirty="0" smtClean="0">
                <a:latin typeface="Calibri" charset="0"/>
              </a:rPr>
              <a:t>(), </a:t>
            </a:r>
            <a:r>
              <a:rPr lang="en-US" sz="2000" dirty="0" err="1" smtClean="0">
                <a:latin typeface="Calibri" charset="0"/>
              </a:rPr>
              <a:t>schedule_appointment</a:t>
            </a:r>
            <a:r>
              <a:rPr lang="en-US" sz="2000" dirty="0" smtClean="0">
                <a:latin typeface="Calibri" charset="0"/>
              </a:rPr>
              <a:t>()</a:t>
            </a:r>
            <a:endParaRPr lang="en-US" sz="2000" dirty="0">
              <a:latin typeface="Calibri" charset="0"/>
            </a:endParaRPr>
          </a:p>
          <a:p>
            <a:pPr eaLnBrk="1" hangingPunct="1"/>
            <a:endParaRPr lang="en-US" sz="2400"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87203194"/>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More Elements of Class Diagrams</a:t>
            </a:r>
          </a:p>
        </p:txBody>
      </p:sp>
      <p:pic>
        <p:nvPicPr>
          <p:cNvPr id="56322" name="Picture 2"/>
          <p:cNvPicPr>
            <a:picLocks noGrp="1" noChangeAspect="1" noChangeArrowheads="1"/>
          </p:cNvPicPr>
          <p:nvPr>
            <p:ph idx="1"/>
          </p:nvPr>
        </p:nvPicPr>
        <p:blipFill>
          <a:blip r:embed="rId3"/>
          <a:srcRect/>
          <a:stretch>
            <a:fillRect/>
          </a:stretch>
        </p:blipFill>
        <p:spPr>
          <a:xfrm>
            <a:off x="685800" y="1066800"/>
            <a:ext cx="7911788" cy="5211763"/>
          </a:xfrm>
          <a:effectLst>
            <a:outerShdw blurRad="50800" dist="38100" dir="2700000" algn="tl" rotWithShape="0">
              <a:prstClr val="black">
                <a:alpha val="40000"/>
              </a:prstClr>
            </a:outerShdw>
          </a:effectLst>
        </p:spPr>
      </p:pic>
      <p:sp>
        <p:nvSpPr>
          <p:cNvPr id="4" name="Slide Number Placeholder 3"/>
          <p:cNvSpPr>
            <a:spLocks noGrp="1"/>
          </p:cNvSpPr>
          <p:nvPr>
            <p:ph type="sldNum" sz="quarter" idx="11"/>
          </p:nvPr>
        </p:nvSpPr>
        <p:spPr>
          <a:xfrm>
            <a:off x="8458200" y="6324600"/>
            <a:ext cx="533400" cy="365125"/>
          </a:xfrm>
        </p:spPr>
        <p:txBody>
          <a:bodyPr/>
          <a:lstStyle/>
          <a:p>
            <a:fld id="{7C2900D4-C2C5-491C-B6A3-D2559FD3CDB7}" type="slidenum">
              <a:rPr lang="en-US" smtClean="0">
                <a:latin typeface="+mn-lt"/>
              </a:rPr>
              <a:pPr/>
              <a:t>9</a:t>
            </a:fld>
            <a:endParaRPr lang="en-US" dirty="0">
              <a:latin typeface="+mn-lt"/>
            </a:endParaRPr>
          </a:p>
        </p:txBody>
      </p:sp>
      <p:sp>
        <p:nvSpPr>
          <p:cNvPr id="2" name="Rectangle 1"/>
          <p:cNvSpPr/>
          <p:nvPr/>
        </p:nvSpPr>
        <p:spPr>
          <a:xfrm>
            <a:off x="4953000" y="2438400"/>
            <a:ext cx="4038600" cy="1077218"/>
          </a:xfrm>
          <a:prstGeom prst="rect">
            <a:avLst/>
          </a:prstGeom>
        </p:spPr>
        <p:txBody>
          <a:bodyPr wrap="square">
            <a:spAutoFit/>
          </a:bodyPr>
          <a:lstStyle/>
          <a:p>
            <a:r>
              <a:rPr lang="en-US" sz="1600" dirty="0"/>
              <a:t>E.g., The two classes patient and appointment are associated with one another whenever a patient schedules an appointment in Figure 6-2</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52519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1867</Words>
  <Application>Microsoft Macintosh PowerPoint</Application>
  <PresentationFormat>On-screen Show (4:3)</PresentationFormat>
  <Paragraphs>168</Paragraphs>
  <Slides>19</Slides>
  <Notes>15</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Office Theme</vt:lpstr>
      <vt:lpstr>CIS 315 Systems Analysis and Design Chapter 6: Structural Modeling</vt:lpstr>
      <vt:lpstr>Structural Models</vt:lpstr>
      <vt:lpstr>Class Diagram</vt:lpstr>
      <vt:lpstr>Classes, Attributes, &amp; Operations</vt:lpstr>
      <vt:lpstr>Figure 6-2 Sample Class Diagram</vt:lpstr>
      <vt:lpstr>Elements of a Class Diagram</vt:lpstr>
      <vt:lpstr>Attribute Visibility</vt:lpstr>
      <vt:lpstr>Operations</vt:lpstr>
      <vt:lpstr>More Elements of Class Diagrams</vt:lpstr>
      <vt:lpstr>Multiplicity / Cardinality</vt:lpstr>
      <vt:lpstr>Multiplicity / Cardinality</vt:lpstr>
      <vt:lpstr>Slide 12</vt:lpstr>
      <vt:lpstr>Slide 13</vt:lpstr>
      <vt:lpstr>Figure 6-2 Sample Class Diagram</vt:lpstr>
      <vt:lpstr>Slide 15</vt:lpstr>
      <vt:lpstr>Slide 16</vt:lpstr>
      <vt:lpstr>Concrete vs. Abstract Classes</vt:lpstr>
      <vt:lpstr>Concrete vs. Abstract Classes Example</vt:lpstr>
      <vt:lpstr>Relationships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stefan bund</dc:creator>
  <cp:lastModifiedBy>stefan bund</cp:lastModifiedBy>
  <cp:revision>6</cp:revision>
  <dcterms:created xsi:type="dcterms:W3CDTF">2015-01-27T22:14:22Z</dcterms:created>
  <dcterms:modified xsi:type="dcterms:W3CDTF">2015-01-27T22:23:15Z</dcterms:modified>
</cp:coreProperties>
</file>