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Default Extension="gif" ContentType="image/gif"/>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35"/>
  </p:notesMasterIdLst>
  <p:sldIdLst>
    <p:sldId id="257" r:id="rId2"/>
    <p:sldId id="293" r:id="rId3"/>
    <p:sldId id="279" r:id="rId4"/>
    <p:sldId id="260" r:id="rId5"/>
    <p:sldId id="261" r:id="rId6"/>
    <p:sldId id="262" r:id="rId7"/>
    <p:sldId id="263" r:id="rId8"/>
    <p:sldId id="264" r:id="rId9"/>
    <p:sldId id="265" r:id="rId10"/>
    <p:sldId id="266" r:id="rId11"/>
    <p:sldId id="267" r:id="rId12"/>
    <p:sldId id="268" r:id="rId13"/>
    <p:sldId id="282" r:id="rId14"/>
    <p:sldId id="283" r:id="rId15"/>
    <p:sldId id="281" r:id="rId16"/>
    <p:sldId id="294" r:id="rId17"/>
    <p:sldId id="269" r:id="rId18"/>
    <p:sldId id="270" r:id="rId19"/>
    <p:sldId id="271" r:id="rId20"/>
    <p:sldId id="272" r:id="rId21"/>
    <p:sldId id="273" r:id="rId22"/>
    <p:sldId id="287" r:id="rId23"/>
    <p:sldId id="285" r:id="rId24"/>
    <p:sldId id="274" r:id="rId25"/>
    <p:sldId id="275" r:id="rId26"/>
    <p:sldId id="276" r:id="rId27"/>
    <p:sldId id="277" r:id="rId28"/>
    <p:sldId id="278" r:id="rId29"/>
    <p:sldId id="291" r:id="rId30"/>
    <p:sldId id="292" r:id="rId31"/>
    <p:sldId id="288" r:id="rId32"/>
    <p:sldId id="289" r:id="rId33"/>
    <p:sldId id="29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Grid="0" snapToObjects="1">
      <p:cViewPr varScale="1">
        <p:scale>
          <a:sx n="90" d="100"/>
          <a:sy n="90" d="100"/>
        </p:scale>
        <p:origin x="-1872"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4BA70-259B-3040-97F7-6D669841323B}" type="datetimeFigureOut">
              <a:rPr lang="en-US" smtClean="0"/>
              <a:pPr/>
              <a:t>1/29/15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E809DB-FBC0-B745-8F19-90528B8B4086}"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881236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67236515"/>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fld id="{1DCEDFB4-1C4A-4D90-B5D1-FD83CBD6B3E0}" type="slidenum">
              <a:rPr lang="en-US" sz="1200" smtClean="0"/>
              <a:pPr eaLnBrk="1" hangingPunct="1"/>
              <a:t>22</a:t>
            </a:fld>
            <a:endParaRPr lang="en-US" sz="1200" smtClean="0"/>
          </a:p>
        </p:txBody>
      </p:sp>
      <p:sp>
        <p:nvSpPr>
          <p:cNvPr id="30723" name="Rectangle 1026"/>
          <p:cNvSpPr>
            <a:spLocks noGrp="1" noRot="1" noChangeAspect="1" noChangeArrowheads="1" noTextEdit="1"/>
          </p:cNvSpPr>
          <p:nvPr>
            <p:ph type="sldImg"/>
          </p:nvPr>
        </p:nvSpPr>
        <p:spPr>
          <a:ln/>
        </p:spPr>
      </p:sp>
      <p:sp>
        <p:nvSpPr>
          <p:cNvPr id="30724" name="Rectangle 1027"/>
          <p:cNvSpPr>
            <a:spLocks noGrp="1" noChangeArrowheads="1"/>
          </p:cNvSpPr>
          <p:nvPr>
            <p:ph type="body" idx="1"/>
          </p:nvPr>
        </p:nvSpPr>
        <p:spPr>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DC25B-A7C9-4F56-93D8-62F2D1D5F3B1}" type="slidenum">
              <a:rPr lang="en-US" smtClean="0"/>
              <a:pPr/>
              <a:t>32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64882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4F5911-181E-EF40-8ACC-C82329D6C58E}" type="datetimeFigureOut">
              <a:rPr lang="en-US" smtClean="0"/>
              <a:pPr/>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805CD-E73D-164E-AB76-E4EF42FE4B0F}"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9808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F5911-181E-EF40-8ACC-C82329D6C58E}" type="datetimeFigureOut">
              <a:rPr lang="en-US" smtClean="0"/>
              <a:pPr/>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805CD-E73D-164E-AB76-E4EF42FE4B0F}"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53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F5911-181E-EF40-8ACC-C82329D6C58E}" type="datetimeFigureOut">
              <a:rPr lang="en-US" smtClean="0"/>
              <a:pPr/>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805CD-E73D-164E-AB76-E4EF42FE4B0F}"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29957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6AC91E8C-BDFB-4D80-9560-B134C8694EA7}" type="slidenum">
              <a:rPr lang="en-US"/>
              <a:pPr>
                <a:defRPr/>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7333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4F5911-181E-EF40-8ACC-C82329D6C58E}" type="datetimeFigureOut">
              <a:rPr lang="en-US" smtClean="0"/>
              <a:pPr/>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805CD-E73D-164E-AB76-E4EF42FE4B0F}"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324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4F5911-181E-EF40-8ACC-C82329D6C58E}" type="datetimeFigureOut">
              <a:rPr lang="en-US" smtClean="0"/>
              <a:pPr/>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805CD-E73D-164E-AB76-E4EF42FE4B0F}"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40538394"/>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4F5911-181E-EF40-8ACC-C82329D6C58E}" type="datetimeFigureOut">
              <a:rPr lang="en-US" smtClean="0"/>
              <a:pPr/>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805CD-E73D-164E-AB76-E4EF42FE4B0F}"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1713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F5911-181E-EF40-8ACC-C82329D6C58E}" type="datetimeFigureOut">
              <a:rPr lang="en-US" smtClean="0"/>
              <a:pPr/>
              <a:t>1/29/15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8805CD-E73D-164E-AB76-E4EF42FE4B0F}"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71518589"/>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4F5911-181E-EF40-8ACC-C82329D6C58E}" type="datetimeFigureOut">
              <a:rPr lang="en-US" smtClean="0"/>
              <a:pPr/>
              <a:t>1/29/15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8805CD-E73D-164E-AB76-E4EF42FE4B0F}"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6335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F5911-181E-EF40-8ACC-C82329D6C58E}" type="datetimeFigureOut">
              <a:rPr lang="en-US" smtClean="0"/>
              <a:pPr/>
              <a:t>1/29/15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8805CD-E73D-164E-AB76-E4EF42FE4B0F}"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9852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4F5911-181E-EF40-8ACC-C82329D6C58E}" type="datetimeFigureOut">
              <a:rPr lang="en-US" smtClean="0"/>
              <a:pPr/>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805CD-E73D-164E-AB76-E4EF42FE4B0F}"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9080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4F5911-181E-EF40-8ACC-C82329D6C58E}" type="datetimeFigureOut">
              <a:rPr lang="en-US" smtClean="0"/>
              <a:pPr/>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805CD-E73D-164E-AB76-E4EF42FE4B0F}"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298468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F5911-181E-EF40-8ACC-C82329D6C58E}" type="datetimeFigureOut">
              <a:rPr lang="en-US" smtClean="0"/>
              <a:pPr/>
              <a:t>1/29/15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805CD-E73D-164E-AB76-E4EF42FE4B0F}"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74989923"/>
      </p:ext>
    </p:extLst>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office.microsoft.com/en-us/visio-help/create-a-uml-sequence-diagram-HP081550391.aspx" TargetMode="External"/><Relationship Id="rId3" Type="http://schemas.openxmlformats.org/officeDocument/2006/relationships/hyperlink" Target="http://www.uml-diagrams.org/sequence-diagram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Title 1"/>
          <p:cNvSpPr>
            <a:spLocks noGrp="1"/>
          </p:cNvSpPr>
          <p:nvPr>
            <p:ph type="ctrTitle"/>
          </p:nvPr>
        </p:nvSpPr>
        <p:spPr/>
        <p:txBody>
          <a:bodyPr/>
          <a:lstStyle/>
          <a:p>
            <a:pPr eaLnBrk="1" hangingPunct="1"/>
            <a:r>
              <a:rPr lang="en-US">
                <a:solidFill>
                  <a:srgbClr val="262626"/>
                </a:solidFill>
                <a:latin typeface="Calibri" charset="0"/>
              </a:rPr>
              <a:t>Chapter 7:</a:t>
            </a:r>
            <a:br>
              <a:rPr lang="en-US">
                <a:solidFill>
                  <a:srgbClr val="262626"/>
                </a:solidFill>
                <a:latin typeface="Calibri" charset="0"/>
              </a:rPr>
            </a:br>
            <a:r>
              <a:rPr lang="en-US">
                <a:solidFill>
                  <a:srgbClr val="262626"/>
                </a:solidFill>
                <a:latin typeface="Calibri" charset="0"/>
              </a:rPr>
              <a:t>Behavioral Modeling</a:t>
            </a:r>
          </a:p>
        </p:txBody>
      </p:sp>
      <p:sp>
        <p:nvSpPr>
          <p:cNvPr id="3" name="TextBox 2"/>
          <p:cNvSpPr txBox="1"/>
          <p:nvPr/>
        </p:nvSpPr>
        <p:spPr>
          <a:xfrm>
            <a:off x="1219200" y="4876800"/>
            <a:ext cx="6934200" cy="1200328"/>
          </a:xfrm>
          <a:prstGeom prst="rect">
            <a:avLst/>
          </a:prstGeom>
          <a:noFill/>
        </p:spPr>
        <p:txBody>
          <a:bodyPr wrap="square" rtlCol="0">
            <a:spAutoFit/>
          </a:bodyPr>
          <a:lstStyle/>
          <a:p>
            <a:pPr algn="ctr"/>
            <a:r>
              <a:rPr lang="en-US" sz="2400" dirty="0" smtClean="0"/>
              <a:t>CIS 315</a:t>
            </a:r>
            <a:endParaRPr lang="en-US" sz="2400" dirty="0" smtClean="0"/>
          </a:p>
          <a:p>
            <a:pPr algn="ctr"/>
            <a:r>
              <a:rPr lang="en-US" sz="2400" dirty="0" smtClean="0"/>
              <a:t>Stefan Bund</a:t>
            </a:r>
          </a:p>
          <a:p>
            <a:pPr algn="ctr"/>
            <a:r>
              <a:rPr lang="en-US" sz="2400" dirty="0" smtClean="0"/>
              <a:t>Cal </a:t>
            </a:r>
            <a:r>
              <a:rPr lang="en-US" sz="2400" smtClean="0"/>
              <a:t>Poly Pomona CBA</a:t>
            </a:r>
            <a:endParaRPr lang="en-US" sz="2400"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7701159"/>
      </p:ext>
    </p:extLst>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atin typeface="Calibri" charset="0"/>
              </a:rPr>
              <a:t>More Sequence Diagram Syntax</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a:xfrm>
            <a:off x="414687" y="1600199"/>
            <a:ext cx="8337202" cy="3908425"/>
          </a:xfrm>
          <a:effectLst>
            <a:outerShdw blurRad="63500" dist="38100" dir="2700000" algn="tl" rotWithShape="0">
              <a:srgbClr val="000000">
                <a:alpha val="39999"/>
              </a:srgbClr>
            </a:outerShdw>
          </a:effectLst>
        </p:spPr>
      </p:pic>
      <p:sp>
        <p:nvSpPr>
          <p:cNvPr id="2" name="TextBox 1"/>
          <p:cNvSpPr txBox="1"/>
          <p:nvPr/>
        </p:nvSpPr>
        <p:spPr>
          <a:xfrm>
            <a:off x="1476375" y="4254500"/>
            <a:ext cx="3930784" cy="338554"/>
          </a:xfrm>
          <a:prstGeom prst="rect">
            <a:avLst/>
          </a:prstGeom>
          <a:noFill/>
        </p:spPr>
        <p:txBody>
          <a:bodyPr wrap="none" rtlCol="0">
            <a:spAutoFit/>
          </a:bodyPr>
          <a:lstStyle/>
          <a:p>
            <a:r>
              <a:rPr lang="en-US" sz="1600" dirty="0" smtClean="0"/>
              <a:t>e.g., shopping cart in an </a:t>
            </a:r>
            <a:r>
              <a:rPr lang="en-US" sz="1600" dirty="0" err="1" smtClean="0"/>
              <a:t>eCommerce</a:t>
            </a:r>
            <a:r>
              <a:rPr lang="en-US" sz="1600" dirty="0" smtClean="0"/>
              <a:t> website</a:t>
            </a:r>
            <a:endParaRPr lang="en-US" sz="1600" dirty="0"/>
          </a:p>
        </p:txBody>
      </p:sp>
      <p:sp>
        <p:nvSpPr>
          <p:cNvPr id="3" name="Rectangle 2"/>
          <p:cNvSpPr/>
          <p:nvPr/>
        </p:nvSpPr>
        <p:spPr>
          <a:xfrm>
            <a:off x="414687" y="5508624"/>
            <a:ext cx="8337202" cy="923330"/>
          </a:xfrm>
          <a:prstGeom prst="rect">
            <a:avLst/>
          </a:prstGeom>
        </p:spPr>
        <p:txBody>
          <a:bodyPr wrap="square">
            <a:spAutoFit/>
          </a:bodyPr>
          <a:lstStyle/>
          <a:p>
            <a:r>
              <a:rPr lang="en-US" dirty="0" smtClean="0"/>
              <a:t>The time order of messages goes from the top to the bottom of the page, so messages located higher on the diagram represent messages that occur earlier on in the sequence, versus the lower messages that occur later.</a:t>
            </a:r>
            <a:endParaRPr lang="en-US" dirty="0"/>
          </a:p>
        </p:txBody>
      </p:sp>
      <p:sp>
        <p:nvSpPr>
          <p:cNvPr id="6" name="TextBox 5"/>
          <p:cNvSpPr txBox="1"/>
          <p:nvPr/>
        </p:nvSpPr>
        <p:spPr>
          <a:xfrm>
            <a:off x="1866900" y="2549525"/>
            <a:ext cx="2876809" cy="338554"/>
          </a:xfrm>
          <a:prstGeom prst="rect">
            <a:avLst/>
          </a:prstGeom>
          <a:noFill/>
        </p:spPr>
        <p:txBody>
          <a:bodyPr wrap="none" rtlCol="0">
            <a:spAutoFit/>
          </a:bodyPr>
          <a:lstStyle/>
          <a:p>
            <a:r>
              <a:rPr lang="en-US" sz="1600" dirty="0" smtClean="0"/>
              <a:t>Return message can be omitted.</a:t>
            </a:r>
            <a:endParaRPr lang="en-US" sz="16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237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663576"/>
          </a:xfrm>
        </p:spPr>
        <p:txBody>
          <a:bodyPr>
            <a:normAutofit fontScale="90000"/>
          </a:bodyPr>
          <a:lstStyle/>
          <a:p>
            <a:pPr eaLnBrk="1" hangingPunct="1"/>
            <a:r>
              <a:rPr lang="en-US" dirty="0">
                <a:latin typeface="Calibri" charset="0"/>
              </a:rPr>
              <a:t>Sample Sequence Diagram</a:t>
            </a:r>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a:xfrm>
            <a:off x="117475" y="663576"/>
            <a:ext cx="6877050" cy="3810000"/>
          </a:xfrm>
          <a:ln>
            <a:solidFill>
              <a:schemeClr val="tx1"/>
            </a:solidFill>
            <a:miter lim="800000"/>
            <a:headEnd/>
            <a:tailEnd/>
          </a:ln>
          <a:effectLst>
            <a:outerShdw blurRad="63500" dist="38100" dir="2700000" algn="tl" rotWithShape="0">
              <a:srgbClr val="000000">
                <a:alpha val="39999"/>
              </a:srgbClr>
            </a:outerShdw>
          </a:effectLst>
        </p:spPr>
      </p:pic>
      <p:sp>
        <p:nvSpPr>
          <p:cNvPr id="2" name="Rectangle 1"/>
          <p:cNvSpPr/>
          <p:nvPr/>
        </p:nvSpPr>
        <p:spPr>
          <a:xfrm>
            <a:off x="269875" y="4556543"/>
            <a:ext cx="8651875" cy="2308324"/>
          </a:xfrm>
          <a:prstGeom prst="rect">
            <a:avLst/>
          </a:prstGeom>
        </p:spPr>
        <p:txBody>
          <a:bodyPr wrap="square">
            <a:spAutoFit/>
          </a:bodyPr>
          <a:lstStyle/>
          <a:p>
            <a:pPr marL="285750" indent="-285750">
              <a:buFont typeface="Arial"/>
              <a:buChar char="•"/>
            </a:pPr>
            <a:r>
              <a:rPr lang="en-US" dirty="0" smtClean="0"/>
              <a:t>At times a message is sent only if a condition is met. In those cases, the condition is placed between a set of brackets, [ ] {e.g., [</a:t>
            </a:r>
            <a:r>
              <a:rPr lang="en-US" dirty="0" err="1" smtClean="0"/>
              <a:t>aPatient</a:t>
            </a:r>
            <a:r>
              <a:rPr lang="en-US" dirty="0" smtClean="0"/>
              <a:t> Exists] </a:t>
            </a:r>
            <a:r>
              <a:rPr lang="en-US" dirty="0" err="1" smtClean="0"/>
              <a:t>LookupBills</a:t>
            </a:r>
            <a:r>
              <a:rPr lang="en-US" dirty="0" smtClean="0"/>
              <a:t>()}. The condition is placed in front of the message name. Don’t use in model for a specific scenario.</a:t>
            </a:r>
          </a:p>
          <a:p>
            <a:pPr marL="285750" indent="-285750">
              <a:buFont typeface="Arial"/>
              <a:buChar char="•"/>
            </a:pPr>
            <a:r>
              <a:rPr lang="en-US" dirty="0" smtClean="0"/>
              <a:t>There are times that a message is repeated. This is designated with an asterisk (*) in front of the message name (e.g., * Request CD).</a:t>
            </a:r>
          </a:p>
          <a:p>
            <a:pPr marL="285750" indent="-285750">
              <a:buFont typeface="Arial"/>
              <a:buChar char="•"/>
            </a:pPr>
            <a:r>
              <a:rPr lang="en-US" dirty="0" smtClean="0"/>
              <a:t>Sometimes, an object will create another object. This is shown by the message being sent directly to an object instead of its lifeline. In Figure 7-1, the actor </a:t>
            </a:r>
            <a:r>
              <a:rPr lang="en-US" dirty="0" err="1" smtClean="0"/>
              <a:t>aReceptionist</a:t>
            </a:r>
            <a:r>
              <a:rPr lang="en-US" dirty="0" smtClean="0"/>
              <a:t> creates an object </a:t>
            </a:r>
            <a:r>
              <a:rPr lang="en-US" dirty="0" err="1" smtClean="0"/>
              <a:t>anAppt</a:t>
            </a:r>
            <a:r>
              <a:rPr lang="en-US" dirty="0" smtClean="0"/>
              <a:t>.</a:t>
            </a:r>
            <a:endParaRPr lang="en-US" dirty="0"/>
          </a:p>
        </p:txBody>
      </p:sp>
      <p:sp>
        <p:nvSpPr>
          <p:cNvPr id="3" name="Rectangle 2"/>
          <p:cNvSpPr/>
          <p:nvPr/>
        </p:nvSpPr>
        <p:spPr>
          <a:xfrm>
            <a:off x="6994525" y="587287"/>
            <a:ext cx="2149475" cy="3693319"/>
          </a:xfrm>
          <a:prstGeom prst="rect">
            <a:avLst/>
          </a:prstGeom>
        </p:spPr>
        <p:txBody>
          <a:bodyPr wrap="square">
            <a:spAutoFit/>
          </a:bodyPr>
          <a:lstStyle/>
          <a:p>
            <a:r>
              <a:rPr lang="en-US" dirty="0" smtClean="0"/>
              <a:t>Actors and objects that participate in the sequence are placed across the top of the diagram.</a:t>
            </a:r>
          </a:p>
          <a:p>
            <a:endParaRPr lang="en-US" dirty="0"/>
          </a:p>
          <a:p>
            <a:r>
              <a:rPr lang="en-US" dirty="0" err="1" smtClean="0"/>
              <a:t>Patients:PatientsList</a:t>
            </a:r>
            <a:r>
              <a:rPr lang="en-US" dirty="0" smtClean="0"/>
              <a:t> – Patients is an instance of the </a:t>
            </a:r>
            <a:r>
              <a:rPr lang="en-US" dirty="0" err="1" smtClean="0"/>
              <a:t>PatientsList</a:t>
            </a:r>
            <a:r>
              <a:rPr lang="en-US" dirty="0" smtClean="0"/>
              <a:t> class that contains individual patient objects.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30033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atin typeface="Calibri" charset="0"/>
              </a:rPr>
              <a:t>Steps to Build Sequence Diagrams</a:t>
            </a:r>
          </a:p>
        </p:txBody>
      </p:sp>
      <p:sp>
        <p:nvSpPr>
          <p:cNvPr id="22531" name="Content Placeholder 2"/>
          <p:cNvSpPr>
            <a:spLocks noGrp="1"/>
          </p:cNvSpPr>
          <p:nvPr>
            <p:ph idx="1"/>
          </p:nvPr>
        </p:nvSpPr>
        <p:spPr>
          <a:xfrm>
            <a:off x="457200" y="1238250"/>
            <a:ext cx="8229600" cy="5476875"/>
          </a:xfrm>
        </p:spPr>
        <p:txBody>
          <a:bodyPr>
            <a:normAutofit fontScale="70000" lnSpcReduction="20000"/>
          </a:bodyPr>
          <a:lstStyle/>
          <a:p>
            <a:pPr marL="514350" indent="-514350" eaLnBrk="1" hangingPunct="1">
              <a:buFont typeface="Calibri" charset="0"/>
              <a:buAutoNum type="arabicPeriod"/>
            </a:pPr>
            <a:r>
              <a:rPr lang="en-US" sz="2800" dirty="0">
                <a:latin typeface="Calibri" charset="0"/>
              </a:rPr>
              <a:t>Set the </a:t>
            </a:r>
            <a:r>
              <a:rPr lang="en-US" sz="2800" dirty="0" smtClean="0">
                <a:latin typeface="Calibri" charset="0"/>
              </a:rPr>
              <a:t>context</a:t>
            </a:r>
          </a:p>
          <a:p>
            <a:pPr marL="914400" lvl="1" indent="-514350"/>
            <a:r>
              <a:rPr lang="en-US" sz="2400" dirty="0" smtClean="0">
                <a:latin typeface="Calibri" charset="0"/>
              </a:rPr>
              <a:t>The context of the diagram can be a system, a use case, or a scenario of a use case. The context of the diagram is depicted as a labeled frame around the diagram</a:t>
            </a:r>
            <a:endParaRPr lang="en-US" sz="2400" dirty="0">
              <a:latin typeface="Calibri" charset="0"/>
            </a:endParaRPr>
          </a:p>
          <a:p>
            <a:pPr marL="514350" indent="-514350" eaLnBrk="1" hangingPunct="1">
              <a:buFont typeface="Calibri" charset="0"/>
              <a:buAutoNum type="arabicPeriod"/>
            </a:pPr>
            <a:r>
              <a:rPr lang="en-US" sz="2800" dirty="0">
                <a:latin typeface="Calibri" charset="0"/>
              </a:rPr>
              <a:t>Identify which objects will </a:t>
            </a:r>
            <a:r>
              <a:rPr lang="en-US" sz="2800" dirty="0" smtClean="0">
                <a:latin typeface="Calibri" charset="0"/>
              </a:rPr>
              <a:t>participate</a:t>
            </a:r>
          </a:p>
          <a:p>
            <a:pPr marL="914400" lvl="1" indent="-514350"/>
            <a:r>
              <a:rPr lang="en-US" sz="2400" dirty="0" smtClean="0">
                <a:latin typeface="Calibri" charset="0"/>
              </a:rPr>
              <a:t>That is, the objects that interact with each other during the use-case scenario.</a:t>
            </a:r>
            <a:endParaRPr lang="en-US" sz="2400" dirty="0">
              <a:latin typeface="Calibri" charset="0"/>
            </a:endParaRPr>
          </a:p>
          <a:p>
            <a:pPr marL="514350" indent="-514350" eaLnBrk="1" hangingPunct="1">
              <a:buFont typeface="Calibri" charset="0"/>
              <a:buAutoNum type="arabicPeriod"/>
            </a:pPr>
            <a:r>
              <a:rPr lang="en-US" sz="2800" dirty="0">
                <a:latin typeface="Calibri" charset="0"/>
              </a:rPr>
              <a:t>Set the lifeline for each </a:t>
            </a:r>
            <a:r>
              <a:rPr lang="en-US" sz="2800" dirty="0" smtClean="0">
                <a:latin typeface="Calibri" charset="0"/>
              </a:rPr>
              <a:t>object</a:t>
            </a:r>
          </a:p>
          <a:p>
            <a:pPr marL="914400" lvl="1" indent="-514350"/>
            <a:r>
              <a:rPr lang="en-US" sz="2400" dirty="0" smtClean="0">
                <a:latin typeface="Calibri" charset="0"/>
              </a:rPr>
              <a:t> draw a vertical dotted line below each class to represent the class’s existence during the sequence. Is the object no long need at the end? (x)</a:t>
            </a:r>
            <a:endParaRPr lang="en-US" sz="2400" dirty="0">
              <a:latin typeface="Calibri" charset="0"/>
            </a:endParaRPr>
          </a:p>
          <a:p>
            <a:pPr marL="514350" indent="-514350" eaLnBrk="1" hangingPunct="1">
              <a:buFont typeface="Calibri" charset="0"/>
              <a:buAutoNum type="arabicPeriod"/>
            </a:pPr>
            <a:r>
              <a:rPr lang="en-US" sz="2800" dirty="0">
                <a:latin typeface="Calibri" charset="0"/>
              </a:rPr>
              <a:t>Lay out the messages from top to bottom of the diagram based on the order in which they are </a:t>
            </a:r>
            <a:r>
              <a:rPr lang="en-US" sz="2800" dirty="0" smtClean="0">
                <a:latin typeface="Calibri" charset="0"/>
              </a:rPr>
              <a:t>sent</a:t>
            </a:r>
          </a:p>
          <a:p>
            <a:pPr lvl="1"/>
            <a:r>
              <a:rPr lang="en-US" sz="2400" dirty="0" smtClean="0">
                <a:latin typeface="Calibri" charset="0"/>
              </a:rPr>
              <a:t>draw arrows in order to represent the messages being passed from object to object in time, with the arrow pointing in the message’s transmission direction. Add parameters into parentheses after message name.</a:t>
            </a:r>
            <a:endParaRPr lang="en-US" sz="2400" dirty="0">
              <a:latin typeface="Calibri" charset="0"/>
            </a:endParaRPr>
          </a:p>
          <a:p>
            <a:pPr marL="514350" indent="-514350" eaLnBrk="1" hangingPunct="1">
              <a:buFont typeface="Calibri" charset="0"/>
              <a:buAutoNum type="arabicPeriod"/>
            </a:pPr>
            <a:r>
              <a:rPr lang="en-US" sz="2800" dirty="0">
                <a:latin typeface="Calibri" charset="0"/>
              </a:rPr>
              <a:t>Add execution occurrence to each object‘s </a:t>
            </a:r>
            <a:r>
              <a:rPr lang="en-US" sz="2800" dirty="0" smtClean="0">
                <a:latin typeface="Calibri" charset="0"/>
              </a:rPr>
              <a:t>lifeline</a:t>
            </a:r>
          </a:p>
          <a:p>
            <a:pPr lvl="1"/>
            <a:r>
              <a:rPr lang="en-US" sz="2400" dirty="0" smtClean="0">
                <a:latin typeface="Calibri" charset="0"/>
              </a:rPr>
              <a:t>draw a narrow rectangle box on top of lifeline to show sending/receiving message.</a:t>
            </a:r>
            <a:endParaRPr lang="en-US" sz="2400" dirty="0">
              <a:latin typeface="Calibri" charset="0"/>
            </a:endParaRPr>
          </a:p>
          <a:p>
            <a:pPr marL="514350" indent="-514350" eaLnBrk="1" hangingPunct="1">
              <a:buFont typeface="Calibri" charset="0"/>
              <a:buAutoNum type="arabicPeriod"/>
            </a:pPr>
            <a:r>
              <a:rPr lang="en-US" sz="2800" dirty="0">
                <a:latin typeface="Calibri" charset="0"/>
              </a:rPr>
              <a:t>Validate the sequence diagram</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27243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latin typeface="Calibri" charset="0"/>
              </a:rPr>
              <a:t>Communication Diagrams</a:t>
            </a:r>
            <a:endParaRPr lang="en-US" dirty="0">
              <a:latin typeface="Calibri" charset="0"/>
            </a:endParaRPr>
          </a:p>
        </p:txBody>
      </p:sp>
      <p:sp>
        <p:nvSpPr>
          <p:cNvPr id="18435" name="Content Placeholder 2"/>
          <p:cNvSpPr>
            <a:spLocks noGrp="1"/>
          </p:cNvSpPr>
          <p:nvPr>
            <p:ph idx="1"/>
          </p:nvPr>
        </p:nvSpPr>
        <p:spPr>
          <a:xfrm>
            <a:off x="457200" y="1222375"/>
            <a:ext cx="8229600" cy="5492750"/>
          </a:xfrm>
        </p:spPr>
        <p:txBody>
          <a:bodyPr>
            <a:noAutofit/>
          </a:bodyPr>
          <a:lstStyle/>
          <a:p>
            <a:r>
              <a:rPr lang="en-US" sz="2400" dirty="0" smtClean="0">
                <a:latin typeface="Calibri" charset="0"/>
              </a:rPr>
              <a:t>They can show how the members of a set of objects </a:t>
            </a:r>
            <a:r>
              <a:rPr lang="en-US" sz="2400" u="sng" dirty="0" smtClean="0">
                <a:latin typeface="Calibri" charset="0"/>
              </a:rPr>
              <a:t>collaborate</a:t>
            </a:r>
            <a:r>
              <a:rPr lang="en-US" sz="2400" dirty="0" smtClean="0">
                <a:latin typeface="Calibri" charset="0"/>
              </a:rPr>
              <a:t> to implement a use case or a use-case scenario. </a:t>
            </a:r>
          </a:p>
          <a:p>
            <a:endParaRPr lang="en-US" sz="2400" dirty="0" smtClean="0">
              <a:latin typeface="Calibri" charset="0"/>
            </a:endParaRPr>
          </a:p>
          <a:p>
            <a:r>
              <a:rPr lang="en-US" sz="2400" dirty="0" smtClean="0">
                <a:latin typeface="Calibri" charset="0"/>
              </a:rPr>
              <a:t>They can be used to model all the </a:t>
            </a:r>
            <a:r>
              <a:rPr lang="en-US" sz="2400" u="sng" dirty="0" smtClean="0">
                <a:latin typeface="Calibri" charset="0"/>
              </a:rPr>
              <a:t>interactions</a:t>
            </a:r>
            <a:r>
              <a:rPr lang="en-US" sz="2400" dirty="0" smtClean="0">
                <a:latin typeface="Calibri" charset="0"/>
              </a:rPr>
              <a:t> among a set of collaborating objects, and portray how </a:t>
            </a:r>
            <a:r>
              <a:rPr lang="en-US" sz="2400" u="sng" dirty="0" smtClean="0">
                <a:latin typeface="Calibri" charset="0"/>
              </a:rPr>
              <a:t>dependent</a:t>
            </a:r>
            <a:r>
              <a:rPr lang="en-US" sz="2400" dirty="0" smtClean="0">
                <a:latin typeface="Calibri" charset="0"/>
              </a:rPr>
              <a:t> the different objects are on one another.</a:t>
            </a:r>
          </a:p>
          <a:p>
            <a:endParaRPr lang="en-US" sz="2400" dirty="0" smtClean="0">
              <a:latin typeface="Calibri" charset="0"/>
            </a:endParaRPr>
          </a:p>
          <a:p>
            <a:r>
              <a:rPr lang="en-US" sz="2400" dirty="0" smtClean="0">
                <a:latin typeface="Calibri" charset="0"/>
              </a:rPr>
              <a:t>It is essentially </a:t>
            </a:r>
            <a:r>
              <a:rPr lang="en-US" sz="2400" u="sng" dirty="0" smtClean="0">
                <a:latin typeface="Calibri" charset="0"/>
              </a:rPr>
              <a:t>an object diagram </a:t>
            </a:r>
            <a:r>
              <a:rPr lang="en-US" sz="2400" dirty="0" smtClean="0">
                <a:latin typeface="Calibri" charset="0"/>
              </a:rPr>
              <a:t>that shows message-passing relationships instead of aggregation or generalization associations.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49462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ig_07_06.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762000" y="139700"/>
            <a:ext cx="7620000" cy="6578600"/>
          </a:xfrm>
          <a:prstGeom prst="rect">
            <a:avLst/>
          </a:prstGeom>
        </p:spPr>
      </p:pic>
      <p:sp>
        <p:nvSpPr>
          <p:cNvPr id="6" name="TextBox 5"/>
          <p:cNvSpPr txBox="1"/>
          <p:nvPr/>
        </p:nvSpPr>
        <p:spPr>
          <a:xfrm>
            <a:off x="2619375" y="3736459"/>
            <a:ext cx="2990046" cy="369332"/>
          </a:xfrm>
          <a:prstGeom prst="rect">
            <a:avLst/>
          </a:prstGeom>
          <a:noFill/>
        </p:spPr>
        <p:txBody>
          <a:bodyPr wrap="none" rtlCol="0">
            <a:spAutoFit/>
          </a:bodyPr>
          <a:lstStyle/>
          <a:p>
            <a:r>
              <a:rPr lang="en-US" dirty="0" smtClean="0"/>
              <a:t>an undirected line (no arrow)</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21098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ig_07_05.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762000" y="1460500"/>
            <a:ext cx="7620000" cy="3924300"/>
          </a:xfrm>
          <a:prstGeom prst="rect">
            <a:avLst/>
          </a:prstGeom>
        </p:spPr>
      </p:pic>
      <p:sp>
        <p:nvSpPr>
          <p:cNvPr id="5" name="Title 1"/>
          <p:cNvSpPr>
            <a:spLocks noGrp="1"/>
          </p:cNvSpPr>
          <p:nvPr>
            <p:ph type="title"/>
          </p:nvPr>
        </p:nvSpPr>
        <p:spPr>
          <a:xfrm>
            <a:off x="457200" y="0"/>
            <a:ext cx="8229600" cy="663576"/>
          </a:xfrm>
        </p:spPr>
        <p:txBody>
          <a:bodyPr>
            <a:normAutofit fontScale="90000"/>
          </a:bodyPr>
          <a:lstStyle/>
          <a:p>
            <a:pPr eaLnBrk="1" hangingPunct="1"/>
            <a:r>
              <a:rPr lang="en-US" dirty="0">
                <a:latin typeface="Calibri" charset="0"/>
              </a:rPr>
              <a:t>Sample </a:t>
            </a:r>
            <a:r>
              <a:rPr lang="en-US" dirty="0" smtClean="0">
                <a:latin typeface="Calibri" charset="0"/>
              </a:rPr>
              <a:t>Communication Diagram</a:t>
            </a:r>
            <a:endParaRPr lang="en-US" dirty="0">
              <a:latin typeface="Calibri" charset="0"/>
            </a:endParaRPr>
          </a:p>
        </p:txBody>
      </p:sp>
      <p:sp>
        <p:nvSpPr>
          <p:cNvPr id="4" name="TextBox 3"/>
          <p:cNvSpPr txBox="1"/>
          <p:nvPr/>
        </p:nvSpPr>
        <p:spPr>
          <a:xfrm>
            <a:off x="571501" y="5631169"/>
            <a:ext cx="7810500" cy="923330"/>
          </a:xfrm>
          <a:prstGeom prst="rect">
            <a:avLst/>
          </a:prstGeom>
          <a:noFill/>
        </p:spPr>
        <p:txBody>
          <a:bodyPr wrap="square" rtlCol="0">
            <a:spAutoFit/>
          </a:bodyPr>
          <a:lstStyle/>
          <a:p>
            <a:r>
              <a:rPr lang="en-US" dirty="0" smtClean="0"/>
              <a:t>When fully populated communication diagrams can be complex and difficult to understand. To simplify them, its objects can be logically grouped (package) together based on the messages sent to and received from the other objects.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42550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charset="0"/>
              </a:rPr>
              <a:t>Communication Diagrams vs. Sequence Diagrams </a:t>
            </a:r>
            <a:endParaRPr lang="en-US" dirty="0"/>
          </a:p>
        </p:txBody>
      </p:sp>
      <p:sp>
        <p:nvSpPr>
          <p:cNvPr id="3" name="Content Placeholder 2"/>
          <p:cNvSpPr>
            <a:spLocks noGrp="1"/>
          </p:cNvSpPr>
          <p:nvPr>
            <p:ph idx="1"/>
          </p:nvPr>
        </p:nvSpPr>
        <p:spPr/>
        <p:txBody>
          <a:bodyPr>
            <a:noAutofit/>
          </a:bodyPr>
          <a:lstStyle/>
          <a:p>
            <a:r>
              <a:rPr lang="en-US" sz="2800" dirty="0" smtClean="0">
                <a:latin typeface="Calibri" charset="0"/>
              </a:rPr>
              <a:t>Both are dynamic behavioral models depicting objects interactions. However </a:t>
            </a:r>
            <a:r>
              <a:rPr lang="en-US" sz="2800" dirty="0">
                <a:latin typeface="Calibri" charset="0"/>
              </a:rPr>
              <a:t>t</a:t>
            </a:r>
            <a:r>
              <a:rPr lang="en-US" sz="2800" dirty="0" smtClean="0">
                <a:latin typeface="Calibri" charset="0"/>
              </a:rPr>
              <a:t>hey are different in:</a:t>
            </a:r>
          </a:p>
          <a:p>
            <a:pPr lvl="1"/>
            <a:r>
              <a:rPr lang="en-US" sz="2400" dirty="0" smtClean="0">
                <a:latin typeface="Calibri" charset="0"/>
              </a:rPr>
              <a:t>Communication diagrams emphasize </a:t>
            </a:r>
            <a:r>
              <a:rPr lang="en-US" sz="2400" u="sng" dirty="0" smtClean="0">
                <a:latin typeface="Calibri" charset="0"/>
              </a:rPr>
              <a:t>the ﬂow of messages </a:t>
            </a:r>
            <a:r>
              <a:rPr lang="en-US" sz="2400" dirty="0" smtClean="0">
                <a:latin typeface="Calibri" charset="0"/>
              </a:rPr>
              <a:t>through a set of objects, </a:t>
            </a:r>
          </a:p>
          <a:p>
            <a:pPr lvl="1"/>
            <a:r>
              <a:rPr lang="en-US" sz="2400" dirty="0" smtClean="0">
                <a:latin typeface="Calibri" charset="0"/>
              </a:rPr>
              <a:t>Sequence diagrams focus on the </a:t>
            </a:r>
            <a:r>
              <a:rPr lang="en-US" sz="2400" u="sng" dirty="0" smtClean="0">
                <a:latin typeface="Calibri" charset="0"/>
              </a:rPr>
              <a:t>time</a:t>
            </a:r>
            <a:r>
              <a:rPr lang="en-US" sz="2400" dirty="0" smtClean="0">
                <a:latin typeface="Calibri" charset="0"/>
              </a:rPr>
              <a:t> ordering of the messages being passed.</a:t>
            </a:r>
          </a:p>
          <a:p>
            <a:pPr lvl="1"/>
            <a:r>
              <a:rPr lang="en-US" sz="2400" dirty="0">
                <a:latin typeface="Calibri" charset="0"/>
              </a:rPr>
              <a:t>C</a:t>
            </a:r>
            <a:r>
              <a:rPr lang="en-US" sz="2400" dirty="0" smtClean="0">
                <a:latin typeface="Calibri" charset="0"/>
              </a:rPr>
              <a:t>ommunication diagram </a:t>
            </a:r>
            <a:r>
              <a:rPr lang="en-US" sz="2400" u="sng" dirty="0" smtClean="0">
                <a:latin typeface="Calibri" charset="0"/>
              </a:rPr>
              <a:t>never shows returns </a:t>
            </a:r>
            <a:r>
              <a:rPr lang="en-US" sz="2400" dirty="0" smtClean="0">
                <a:latin typeface="Calibri" charset="0"/>
              </a:rPr>
              <a:t>from message sends, whereas the sequence diagram can optionally show them.</a:t>
            </a:r>
          </a:p>
          <a:p>
            <a:pPr lvl="1"/>
            <a:r>
              <a:rPr lang="en-US" sz="2400" dirty="0" smtClean="0">
                <a:latin typeface="Calibri" charset="0"/>
              </a:rPr>
              <a:t>Communication diagram </a:t>
            </a:r>
            <a:r>
              <a:rPr lang="en-US" sz="2400" dirty="0" smtClean="0"/>
              <a:t>does not have a means to explicitly show an object being deleted or created like sequence diagram.</a:t>
            </a:r>
            <a:endParaRPr lang="en-US" sz="24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16442"/>
      </p:ext>
    </p:extLst>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Behavioral State Machines</a:t>
            </a:r>
            <a:endParaRPr lang="en-US" dirty="0">
              <a:ea typeface="+mj-ea"/>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76235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a:latin typeface="Calibri" charset="0"/>
              </a:rPr>
              <a:t>Behavioral State Machines</a:t>
            </a:r>
          </a:p>
        </p:txBody>
      </p:sp>
      <p:sp>
        <p:nvSpPr>
          <p:cNvPr id="24579" name="Content Placeholder 4"/>
          <p:cNvSpPr>
            <a:spLocks noGrp="1"/>
          </p:cNvSpPr>
          <p:nvPr>
            <p:ph idx="1"/>
          </p:nvPr>
        </p:nvSpPr>
        <p:spPr/>
        <p:txBody>
          <a:bodyPr>
            <a:noAutofit/>
          </a:bodyPr>
          <a:lstStyle/>
          <a:p>
            <a:pPr eaLnBrk="1" hangingPunct="1"/>
            <a:r>
              <a:rPr lang="en-US" sz="2400" dirty="0">
                <a:latin typeface="Calibri" charset="0"/>
              </a:rPr>
              <a:t>A dynamic model that shows the </a:t>
            </a:r>
            <a:r>
              <a:rPr lang="en-US" sz="2400" u="sng" dirty="0">
                <a:latin typeface="Calibri" charset="0"/>
              </a:rPr>
              <a:t>different states </a:t>
            </a:r>
            <a:r>
              <a:rPr lang="en-US" sz="2400" dirty="0">
                <a:latin typeface="Calibri" charset="0"/>
              </a:rPr>
              <a:t>through which </a:t>
            </a:r>
            <a:r>
              <a:rPr lang="en-US" sz="2400" u="sng" dirty="0">
                <a:latin typeface="Calibri" charset="0"/>
              </a:rPr>
              <a:t>a single object </a:t>
            </a:r>
            <a:r>
              <a:rPr lang="en-US" sz="2400" dirty="0">
                <a:latin typeface="Calibri" charset="0"/>
              </a:rPr>
              <a:t>passes during its life in response to events, along with its responses and actions</a:t>
            </a:r>
          </a:p>
          <a:p>
            <a:pPr eaLnBrk="1" hangingPunct="1"/>
            <a:r>
              <a:rPr lang="en-US" sz="2400" dirty="0">
                <a:latin typeface="Calibri" charset="0"/>
              </a:rPr>
              <a:t>Typically not used for all objects</a:t>
            </a:r>
          </a:p>
          <a:p>
            <a:pPr lvl="1"/>
            <a:r>
              <a:rPr lang="en-US" sz="2000" dirty="0">
                <a:latin typeface="Calibri" charset="0"/>
              </a:rPr>
              <a:t>Just for complex </a:t>
            </a:r>
            <a:r>
              <a:rPr lang="en-US" sz="2000" dirty="0" smtClean="0">
                <a:latin typeface="Calibri" charset="0"/>
              </a:rPr>
              <a:t>ones to help simplify the design of algorithms for their methods.</a:t>
            </a:r>
            <a:endParaRPr lang="en-US" sz="2400" dirty="0" smtClean="0">
              <a:latin typeface="Calibri" charset="0"/>
            </a:endParaRPr>
          </a:p>
          <a:p>
            <a:r>
              <a:rPr lang="en-US" sz="2400" dirty="0" smtClean="0">
                <a:latin typeface="Calibri" charset="0"/>
              </a:rPr>
              <a:t>Different from interaction diagrams (sequence and communication)</a:t>
            </a:r>
          </a:p>
          <a:p>
            <a:pPr lvl="1"/>
            <a:r>
              <a:rPr lang="en-US" sz="2000" dirty="0" smtClean="0">
                <a:latin typeface="Calibri" charset="0"/>
              </a:rPr>
              <a:t>should be used to help understand the dynamic aspects of a single class and how its instances evolve over time, and not with seeing how a particular use case or use-case scenario is executed over a set of classes.</a:t>
            </a:r>
          </a:p>
          <a:p>
            <a:endParaRPr lang="en-US" sz="2400" dirty="0">
              <a:latin typeface="Calibri"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94947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atin typeface="Calibri" charset="0"/>
              </a:rPr>
              <a:t>Components of State Machines</a:t>
            </a:r>
          </a:p>
        </p:txBody>
      </p:sp>
      <p:sp>
        <p:nvSpPr>
          <p:cNvPr id="25603" name="Content Placeholder 2"/>
          <p:cNvSpPr>
            <a:spLocks noGrp="1"/>
          </p:cNvSpPr>
          <p:nvPr>
            <p:ph idx="1"/>
          </p:nvPr>
        </p:nvSpPr>
        <p:spPr/>
        <p:txBody>
          <a:bodyPr>
            <a:normAutofit fontScale="92500" lnSpcReduction="20000"/>
          </a:bodyPr>
          <a:lstStyle/>
          <a:p>
            <a:pPr eaLnBrk="1" hangingPunct="1"/>
            <a:r>
              <a:rPr lang="en-US" dirty="0">
                <a:latin typeface="Calibri" charset="0"/>
              </a:rPr>
              <a:t>States</a:t>
            </a:r>
          </a:p>
          <a:p>
            <a:pPr lvl="1" eaLnBrk="1" hangingPunct="1">
              <a:spcBef>
                <a:spcPct val="0"/>
              </a:spcBef>
              <a:buFont typeface="Arial" charset="0"/>
              <a:buNone/>
            </a:pPr>
            <a:r>
              <a:rPr lang="en-US" sz="2000" dirty="0">
                <a:latin typeface="Calibri" charset="0"/>
              </a:rPr>
              <a:t>values of an object’s </a:t>
            </a:r>
            <a:r>
              <a:rPr lang="en-US" sz="2000" dirty="0" smtClean="0">
                <a:latin typeface="Calibri" charset="0"/>
              </a:rPr>
              <a:t>attributes and its relationships with other objects </a:t>
            </a:r>
            <a:r>
              <a:rPr lang="en-US" sz="2000" dirty="0">
                <a:latin typeface="Calibri" charset="0"/>
              </a:rPr>
              <a:t>at a point in </a:t>
            </a:r>
            <a:r>
              <a:rPr lang="en-US" sz="2000" dirty="0" smtClean="0">
                <a:latin typeface="Calibri" charset="0"/>
              </a:rPr>
              <a:t>time. E.g., patient state is new, current or former.</a:t>
            </a:r>
            <a:endParaRPr lang="en-US" sz="2400" dirty="0">
              <a:latin typeface="Calibri" charset="0"/>
            </a:endParaRPr>
          </a:p>
          <a:p>
            <a:pPr eaLnBrk="1" hangingPunct="1"/>
            <a:r>
              <a:rPr lang="en-US" dirty="0">
                <a:latin typeface="Calibri" charset="0"/>
              </a:rPr>
              <a:t>Events</a:t>
            </a:r>
            <a:endParaRPr lang="en-US" sz="2800" dirty="0">
              <a:latin typeface="Calibri" charset="0"/>
            </a:endParaRPr>
          </a:p>
          <a:p>
            <a:pPr lvl="1" eaLnBrk="1" hangingPunct="1">
              <a:spcBef>
                <a:spcPct val="0"/>
              </a:spcBef>
              <a:buFont typeface="Arial" charset="0"/>
              <a:buNone/>
            </a:pPr>
            <a:r>
              <a:rPr lang="en-US" sz="2000" dirty="0" smtClean="0">
                <a:latin typeface="Calibri" charset="0"/>
              </a:rPr>
              <a:t>Takes place at a point in time and change </a:t>
            </a:r>
            <a:r>
              <a:rPr lang="en-US" sz="2000" dirty="0">
                <a:latin typeface="Calibri" charset="0"/>
              </a:rPr>
              <a:t>the values of the object’s </a:t>
            </a:r>
            <a:r>
              <a:rPr lang="en-US" sz="2000" dirty="0" smtClean="0">
                <a:latin typeface="Calibri" charset="0"/>
              </a:rPr>
              <a:t>attributes. E.g., a method call</a:t>
            </a:r>
            <a:endParaRPr lang="en-US" sz="2000" dirty="0">
              <a:latin typeface="Calibri" charset="0"/>
            </a:endParaRPr>
          </a:p>
          <a:p>
            <a:pPr eaLnBrk="1" hangingPunct="1"/>
            <a:r>
              <a:rPr lang="en-US" dirty="0">
                <a:latin typeface="Calibri" charset="0"/>
              </a:rPr>
              <a:t>Transitions</a:t>
            </a:r>
            <a:endParaRPr lang="en-US" sz="2800" dirty="0">
              <a:latin typeface="Calibri" charset="0"/>
            </a:endParaRPr>
          </a:p>
          <a:p>
            <a:pPr lvl="1" eaLnBrk="1" hangingPunct="1">
              <a:spcBef>
                <a:spcPct val="0"/>
              </a:spcBef>
              <a:buFont typeface="Arial" charset="0"/>
              <a:buNone/>
            </a:pPr>
            <a:r>
              <a:rPr lang="en-US" sz="2000" dirty="0">
                <a:latin typeface="Calibri" charset="0"/>
              </a:rPr>
              <a:t>movement of an object from one state to </a:t>
            </a:r>
            <a:r>
              <a:rPr lang="en-US" sz="2000" dirty="0" smtClean="0">
                <a:latin typeface="Calibri" charset="0"/>
              </a:rPr>
              <a:t>another. Sometimes involve a guard condition (</a:t>
            </a:r>
            <a:r>
              <a:rPr lang="en-US" sz="2000" dirty="0" err="1" smtClean="0">
                <a:latin typeface="Calibri" charset="0"/>
              </a:rPr>
              <a:t>boolean</a:t>
            </a:r>
            <a:r>
              <a:rPr lang="en-US" sz="2000" dirty="0" smtClean="0">
                <a:latin typeface="Calibri" charset="0"/>
              </a:rPr>
              <a:t> expression include attribute values) to be true.</a:t>
            </a:r>
            <a:endParaRPr lang="en-US" sz="2400" dirty="0">
              <a:latin typeface="Calibri" charset="0"/>
            </a:endParaRPr>
          </a:p>
          <a:p>
            <a:pPr eaLnBrk="1" hangingPunct="1"/>
            <a:r>
              <a:rPr lang="en-US" dirty="0">
                <a:latin typeface="Calibri" charset="0"/>
              </a:rPr>
              <a:t>Actions</a:t>
            </a:r>
            <a:endParaRPr lang="en-US" sz="2800" dirty="0">
              <a:latin typeface="Calibri" charset="0"/>
            </a:endParaRPr>
          </a:p>
          <a:p>
            <a:pPr lvl="1" eaLnBrk="1" hangingPunct="1">
              <a:spcBef>
                <a:spcPct val="0"/>
              </a:spcBef>
              <a:buFont typeface="Arial" charset="0"/>
              <a:buNone/>
            </a:pPr>
            <a:r>
              <a:rPr lang="en-US" sz="2000" dirty="0">
                <a:latin typeface="Calibri" charset="0"/>
              </a:rPr>
              <a:t>atomic, non-decomposable </a:t>
            </a:r>
            <a:r>
              <a:rPr lang="en-US" sz="2000" dirty="0" smtClean="0">
                <a:latin typeface="Calibri" charset="0"/>
              </a:rPr>
              <a:t>processes. Associated with transitions.</a:t>
            </a:r>
            <a:endParaRPr lang="en-US" sz="2000" dirty="0">
              <a:latin typeface="Calibri" charset="0"/>
            </a:endParaRPr>
          </a:p>
          <a:p>
            <a:pPr eaLnBrk="1" hangingPunct="1"/>
            <a:r>
              <a:rPr lang="en-US" dirty="0">
                <a:latin typeface="Calibri" charset="0"/>
              </a:rPr>
              <a:t>Activities</a:t>
            </a:r>
            <a:endParaRPr lang="en-US" sz="2800" dirty="0">
              <a:latin typeface="Calibri" charset="0"/>
            </a:endParaRPr>
          </a:p>
          <a:p>
            <a:pPr lvl="1" eaLnBrk="1" hangingPunct="1">
              <a:spcBef>
                <a:spcPct val="0"/>
              </a:spcBef>
              <a:buFont typeface="Arial" charset="0"/>
              <a:buNone/>
            </a:pPr>
            <a:r>
              <a:rPr lang="en-US" sz="2000" dirty="0">
                <a:latin typeface="Calibri" charset="0"/>
              </a:rPr>
              <a:t>non-atomic, decomposable </a:t>
            </a:r>
            <a:r>
              <a:rPr lang="en-US" sz="2000" dirty="0" smtClean="0">
                <a:latin typeface="Calibri" charset="0"/>
              </a:rPr>
              <a:t>processes. Associated with states.</a:t>
            </a:r>
            <a:endParaRPr lang="en-US" sz="2000" dirty="0">
              <a:latin typeface="Calibri"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86153920"/>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Progress</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Chapter 1 Intro to System Analysis and Design</a:t>
            </a:r>
          </a:p>
          <a:p>
            <a:r>
              <a:rPr lang="en-US" sz="2000" dirty="0" smtClean="0"/>
              <a:t>Part One</a:t>
            </a:r>
          </a:p>
          <a:p>
            <a:pPr lvl="1"/>
            <a:r>
              <a:rPr lang="en-US" sz="1800" dirty="0" smtClean="0"/>
              <a:t>Chapter 2 Project Initiation</a:t>
            </a:r>
          </a:p>
          <a:p>
            <a:pPr lvl="1"/>
            <a:r>
              <a:rPr lang="en-US" sz="1800" dirty="0" smtClean="0"/>
              <a:t>Chapter 3 Project Management</a:t>
            </a:r>
          </a:p>
          <a:p>
            <a:pPr lvl="1"/>
            <a:r>
              <a:rPr lang="en-US" sz="1800" dirty="0" smtClean="0"/>
              <a:t>Chapter 4 Requirements Determination</a:t>
            </a:r>
          </a:p>
          <a:p>
            <a:r>
              <a:rPr lang="en-US" sz="2000" dirty="0" smtClean="0"/>
              <a:t>Part Two Analysis Modeling</a:t>
            </a:r>
          </a:p>
          <a:p>
            <a:pPr lvl="1"/>
            <a:r>
              <a:rPr lang="en-US" sz="1800" dirty="0" smtClean="0"/>
              <a:t>Chapter 5 Functional Modeling</a:t>
            </a:r>
          </a:p>
          <a:p>
            <a:pPr lvl="1"/>
            <a:r>
              <a:rPr lang="en-US" sz="1800" dirty="0" smtClean="0"/>
              <a:t>Chapter 6 Structural Modeling</a:t>
            </a:r>
          </a:p>
          <a:p>
            <a:pPr lvl="1"/>
            <a:r>
              <a:rPr lang="en-US" sz="1800" dirty="0" smtClean="0">
                <a:solidFill>
                  <a:srgbClr val="FF0000"/>
                </a:solidFill>
              </a:rPr>
              <a:t>Chapter 7 Behavioral Modeling</a:t>
            </a:r>
          </a:p>
          <a:p>
            <a:pPr lvl="2"/>
            <a:r>
              <a:rPr lang="en-US" sz="1400" dirty="0" smtClean="0">
                <a:solidFill>
                  <a:srgbClr val="FF0000"/>
                </a:solidFill>
              </a:rPr>
              <a:t>Sequence diagram, Communication diagram, State </a:t>
            </a:r>
            <a:r>
              <a:rPr lang="en-US" sz="1400" smtClean="0">
                <a:solidFill>
                  <a:srgbClr val="FF0000"/>
                </a:solidFill>
              </a:rPr>
              <a:t>Machine diagram</a:t>
            </a:r>
            <a:endParaRPr lang="en-US" sz="1400" dirty="0" smtClean="0">
              <a:solidFill>
                <a:srgbClr val="FF0000"/>
              </a:solidFill>
            </a:endParaRPr>
          </a:p>
          <a:p>
            <a:r>
              <a:rPr lang="en-US" sz="2000" dirty="0" smtClean="0"/>
              <a:t>Part Three Design Modeling</a:t>
            </a:r>
          </a:p>
          <a:p>
            <a:pPr lvl="1"/>
            <a:r>
              <a:rPr lang="en-US" sz="1800" dirty="0" smtClean="0"/>
              <a:t>Chapter 8 Moving on to Design</a:t>
            </a:r>
          </a:p>
          <a:p>
            <a:pPr lvl="1"/>
            <a:r>
              <a:rPr lang="en-US" sz="1800" dirty="0" smtClean="0"/>
              <a:t>Chapter 9 Class and Method Design</a:t>
            </a:r>
          </a:p>
          <a:p>
            <a:pPr lvl="1"/>
            <a:r>
              <a:rPr lang="en-US" sz="1800" dirty="0" smtClean="0"/>
              <a:t>Chapter 10 Data Management Layer Design</a:t>
            </a:r>
          </a:p>
          <a:p>
            <a:pPr lvl="1"/>
            <a:r>
              <a:rPr lang="en-US" sz="1800" dirty="0" smtClean="0"/>
              <a:t>Chapter 11 Human-Computer Interaction Layer Design</a:t>
            </a:r>
          </a:p>
          <a:p>
            <a:r>
              <a:rPr lang="en-US" sz="2000" dirty="0" smtClean="0"/>
              <a:t>Part Four Design Patterns</a:t>
            </a:r>
            <a:endParaRPr lang="en-US" sz="2000" dirty="0"/>
          </a:p>
        </p:txBody>
      </p:sp>
      <p:sp>
        <p:nvSpPr>
          <p:cNvPr id="4" name="Slide Number Placeholder 3"/>
          <p:cNvSpPr>
            <a:spLocks noGrp="1"/>
          </p:cNvSpPr>
          <p:nvPr>
            <p:ph type="sldNum" sz="quarter" idx="11"/>
          </p:nvPr>
        </p:nvSpPr>
        <p:spPr/>
        <p:txBody>
          <a:bodyPr/>
          <a:lstStyle/>
          <a:p>
            <a:fld id="{7C2900D4-C2C5-491C-B6A3-D2559FD3CDB7}" type="slidenum">
              <a:rPr lang="en-US" smtClean="0"/>
              <a:pPr/>
              <a:t>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51589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atin typeface="Calibri" charset="0"/>
              </a:rPr>
              <a:t>State Machine Syntax</a:t>
            </a:r>
          </a:p>
        </p:txBody>
      </p:sp>
      <p:pic>
        <p:nvPicPr>
          <p:cNvPr id="26627" name="Picture 2"/>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a:xfrm>
            <a:off x="1490663" y="1600200"/>
            <a:ext cx="6162675" cy="4525963"/>
          </a:xfr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44689309"/>
      </p:ext>
    </p:extLst>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atin typeface="Calibri" charset="0"/>
              </a:rPr>
              <a:t>Sample State Machine</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a:xfrm>
            <a:off x="457200" y="1600200"/>
            <a:ext cx="8229600" cy="2779713"/>
          </a:xfrm>
          <a:ln>
            <a:solidFill>
              <a:schemeClr val="tx1"/>
            </a:solidFill>
            <a:miter lim="800000"/>
            <a:headEnd/>
            <a:tailEnd/>
          </a:ln>
          <a:effectLst>
            <a:outerShdw blurRad="63500" dist="38100" dir="2700000" algn="tl" rotWithShape="0">
              <a:srgbClr val="000000">
                <a:alpha val="39999"/>
              </a:srgbClr>
            </a:outerShdw>
          </a:effectLst>
        </p:spPr>
      </p:pic>
      <p:sp>
        <p:nvSpPr>
          <p:cNvPr id="2" name="TextBox 1"/>
          <p:cNvSpPr txBox="1"/>
          <p:nvPr/>
        </p:nvSpPr>
        <p:spPr>
          <a:xfrm>
            <a:off x="457201" y="4746625"/>
            <a:ext cx="8229600" cy="646331"/>
          </a:xfrm>
          <a:prstGeom prst="rect">
            <a:avLst/>
          </a:prstGeom>
          <a:noFill/>
        </p:spPr>
        <p:txBody>
          <a:bodyPr wrap="square" rtlCol="0">
            <a:spAutoFit/>
          </a:bodyPr>
          <a:lstStyle/>
          <a:p>
            <a:r>
              <a:rPr lang="en-US" dirty="0" smtClean="0"/>
              <a:t>An example of a behavioral state machine representing the patient class in the context of a hospital environment.</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82248878"/>
      </p:ext>
    </p:extLst>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pic>
        <p:nvPicPr>
          <p:cNvPr id="11268" name="Picture 4" descr="fig12-7"/>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l="26707" t="7230" r="5307" b="5370"/>
          <a:stretch>
            <a:fillRect/>
          </a:stretch>
        </p:blipFill>
        <p:spPr bwMode="auto">
          <a:xfrm>
            <a:off x="1752600" y="76200"/>
            <a:ext cx="5743575" cy="670560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4" name="Slide Number Placeholder 5"/>
          <p:cNvSpPr>
            <a:spLocks noGrp="1"/>
          </p:cNvSpPr>
          <p:nvPr>
            <p:ph type="sldNum" sz="quarter" idx="4294967295"/>
          </p:nvPr>
        </p:nvSpPr>
        <p:spPr>
          <a:xfrm>
            <a:off x="8534400" y="6248400"/>
            <a:ext cx="533400" cy="476250"/>
          </a:xfrm>
          <a:prstGeom prst="rect">
            <a:avLst/>
          </a:prstGeom>
          <a:noFill/>
        </p:spPr>
        <p:txBody>
          <a:bodyPr/>
          <a:lstStyle/>
          <a:p>
            <a:fld id="{E63BAAEB-E5A1-45F9-87FD-E70ECCEB1CE9}" type="slidenum">
              <a:rPr lang="en-US" smtClean="0">
                <a:latin typeface="+mn-lt"/>
              </a:rPr>
              <a:pPr/>
              <a:t>22</a:t>
            </a:fld>
            <a:endParaRPr lang="en-US" dirty="0" smtClean="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40450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ig_07_12.jp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054100" y="0"/>
            <a:ext cx="7033846" cy="6858000"/>
          </a:xfrm>
          <a:prstGeom prst="rect">
            <a:avLst/>
          </a:prstGeom>
        </p:spPr>
      </p:pic>
      <p:sp>
        <p:nvSpPr>
          <p:cNvPr id="5" name="TextBox 4"/>
          <p:cNvSpPr txBox="1"/>
          <p:nvPr/>
        </p:nvSpPr>
        <p:spPr>
          <a:xfrm>
            <a:off x="381000" y="317500"/>
            <a:ext cx="3224035" cy="369332"/>
          </a:xfrm>
          <a:prstGeom prst="rect">
            <a:avLst/>
          </a:prstGeom>
          <a:noFill/>
        </p:spPr>
        <p:txBody>
          <a:bodyPr wrap="none" rtlCol="0">
            <a:spAutoFit/>
          </a:bodyPr>
          <a:lstStyle/>
          <a:p>
            <a:r>
              <a:rPr lang="en-US" dirty="0" smtClean="0"/>
              <a:t>Figure 7-12 States vs. Subclasses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05008646"/>
      </p:ext>
    </p:extLst>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atin typeface="Calibri" charset="0"/>
              </a:rPr>
              <a:t>Steps to Build a State Machine</a:t>
            </a:r>
          </a:p>
        </p:txBody>
      </p:sp>
      <p:sp>
        <p:nvSpPr>
          <p:cNvPr id="28675" name="Content Placeholder 2"/>
          <p:cNvSpPr>
            <a:spLocks noGrp="1"/>
          </p:cNvSpPr>
          <p:nvPr>
            <p:ph idx="1"/>
          </p:nvPr>
        </p:nvSpPr>
        <p:spPr/>
        <p:txBody>
          <a:bodyPr>
            <a:normAutofit/>
          </a:bodyPr>
          <a:lstStyle/>
          <a:p>
            <a:pPr marL="514350" indent="-514350" eaLnBrk="1" hangingPunct="1">
              <a:buFont typeface="Calibri" charset="0"/>
              <a:buAutoNum type="arabicPeriod"/>
            </a:pPr>
            <a:r>
              <a:rPr lang="en-US" sz="2400" dirty="0">
                <a:latin typeface="Calibri" charset="0"/>
              </a:rPr>
              <a:t>Set the </a:t>
            </a:r>
            <a:r>
              <a:rPr lang="en-US" sz="2400" dirty="0" smtClean="0">
                <a:latin typeface="Calibri" charset="0"/>
              </a:rPr>
              <a:t>context</a:t>
            </a:r>
          </a:p>
          <a:p>
            <a:pPr marL="914400" lvl="1" indent="-514350"/>
            <a:r>
              <a:rPr lang="en-US" sz="2000" dirty="0" smtClean="0">
                <a:latin typeface="Calibri" charset="0"/>
              </a:rPr>
              <a:t>Usually a class.</a:t>
            </a:r>
          </a:p>
          <a:p>
            <a:pPr marL="514350" indent="-514350">
              <a:buFont typeface="+mj-lt"/>
              <a:buAutoNum type="arabicPeriod"/>
            </a:pPr>
            <a:r>
              <a:rPr lang="en-US" sz="2400" dirty="0" smtClean="0">
                <a:latin typeface="Calibri" charset="0"/>
              </a:rPr>
              <a:t>Identify </a:t>
            </a:r>
            <a:r>
              <a:rPr lang="en-US" sz="2400" dirty="0">
                <a:latin typeface="Calibri" charset="0"/>
              </a:rPr>
              <a:t>the initial, final, and stable states of the object</a:t>
            </a:r>
          </a:p>
          <a:p>
            <a:pPr marL="514350" indent="-514350" eaLnBrk="1" hangingPunct="1">
              <a:buFont typeface="Calibri" charset="0"/>
              <a:buAutoNum type="arabicPeriod"/>
            </a:pPr>
            <a:r>
              <a:rPr lang="en-US" sz="2400" dirty="0">
                <a:latin typeface="Calibri" charset="0"/>
              </a:rPr>
              <a:t>Determine the order in which the object will pass through the stable </a:t>
            </a:r>
            <a:r>
              <a:rPr lang="en-US" sz="2400" dirty="0" smtClean="0">
                <a:latin typeface="Calibri" charset="0"/>
              </a:rPr>
              <a:t>states</a:t>
            </a:r>
          </a:p>
          <a:p>
            <a:pPr lvl="1"/>
            <a:r>
              <a:rPr lang="en-US" sz="2000" dirty="0" smtClean="0">
                <a:latin typeface="Calibri" charset="0"/>
              </a:rPr>
              <a:t>the states are placed onto the behavioral state machine in a left-to-right order.</a:t>
            </a:r>
            <a:endParaRPr lang="en-US" sz="2000" dirty="0">
              <a:latin typeface="Calibri" charset="0"/>
            </a:endParaRPr>
          </a:p>
          <a:p>
            <a:pPr marL="514350" indent="-514350" eaLnBrk="1" hangingPunct="1">
              <a:buFont typeface="Calibri" charset="0"/>
              <a:buAutoNum type="arabicPeriod"/>
            </a:pPr>
            <a:r>
              <a:rPr lang="en-US" sz="2400" dirty="0">
                <a:latin typeface="Calibri" charset="0"/>
              </a:rPr>
              <a:t>Identify the events, actions, and guard conditions associated with the </a:t>
            </a:r>
            <a:r>
              <a:rPr lang="en-US" sz="2400" dirty="0" smtClean="0">
                <a:latin typeface="Calibri" charset="0"/>
              </a:rPr>
              <a:t>transitions</a:t>
            </a:r>
          </a:p>
          <a:p>
            <a:pPr lvl="1"/>
            <a:r>
              <a:rPr lang="en-US" sz="2000" dirty="0" smtClean="0">
                <a:latin typeface="Calibri" charset="0"/>
              </a:rPr>
              <a:t>What triggers attribute value changes, conditions, etc.</a:t>
            </a:r>
            <a:endParaRPr lang="en-US" sz="2000" dirty="0">
              <a:latin typeface="Calibri" charset="0"/>
            </a:endParaRPr>
          </a:p>
          <a:p>
            <a:pPr marL="514350" indent="-514350" eaLnBrk="1" hangingPunct="1">
              <a:buFont typeface="Calibri" charset="0"/>
              <a:buAutoNum type="arabicPeriod"/>
            </a:pPr>
            <a:r>
              <a:rPr lang="en-US" sz="2400" dirty="0">
                <a:latin typeface="Calibri" charset="0"/>
              </a:rPr>
              <a:t>Validate the behavioral state machine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0921174"/>
      </p:ext>
    </p:extLst>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CRUD Analysis</a:t>
            </a:r>
            <a:endParaRPr lang="en-US" dirty="0">
              <a:ea typeface="+mj-ea"/>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49004798"/>
      </p:ext>
    </p:extLst>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itle 3"/>
          <p:cNvSpPr>
            <a:spLocks noGrp="1"/>
          </p:cNvSpPr>
          <p:nvPr>
            <p:ph type="title"/>
          </p:nvPr>
        </p:nvSpPr>
        <p:spPr/>
        <p:txBody>
          <a:bodyPr/>
          <a:lstStyle/>
          <a:p>
            <a:pPr eaLnBrk="1" hangingPunct="1"/>
            <a:r>
              <a:rPr lang="en-US">
                <a:latin typeface="Calibri" charset="0"/>
              </a:rPr>
              <a:t>CRUD Analysis</a:t>
            </a:r>
          </a:p>
        </p:txBody>
      </p:sp>
      <p:sp>
        <p:nvSpPr>
          <p:cNvPr id="30723" name="Content Placeholder 4"/>
          <p:cNvSpPr>
            <a:spLocks noGrp="1"/>
          </p:cNvSpPr>
          <p:nvPr>
            <p:ph idx="1"/>
          </p:nvPr>
        </p:nvSpPr>
        <p:spPr/>
        <p:txBody>
          <a:bodyPr>
            <a:normAutofit/>
          </a:bodyPr>
          <a:lstStyle/>
          <a:p>
            <a:pPr eaLnBrk="1" hangingPunct="1"/>
            <a:r>
              <a:rPr lang="en-US" sz="2400" dirty="0">
                <a:latin typeface="Calibri" charset="0"/>
              </a:rPr>
              <a:t>Labels object interaction in 4 possible ways</a:t>
            </a:r>
          </a:p>
          <a:p>
            <a:pPr lvl="1" eaLnBrk="1" hangingPunct="1"/>
            <a:r>
              <a:rPr lang="en-US" sz="2000" dirty="0">
                <a:latin typeface="Calibri" charset="0"/>
              </a:rPr>
              <a:t>Create</a:t>
            </a:r>
          </a:p>
          <a:p>
            <a:pPr lvl="1" eaLnBrk="1" hangingPunct="1"/>
            <a:r>
              <a:rPr lang="en-US" sz="2000" dirty="0">
                <a:latin typeface="Calibri" charset="0"/>
              </a:rPr>
              <a:t>Read</a:t>
            </a:r>
          </a:p>
          <a:p>
            <a:pPr lvl="1" eaLnBrk="1" hangingPunct="1"/>
            <a:r>
              <a:rPr lang="en-US" sz="2000" dirty="0">
                <a:latin typeface="Calibri" charset="0"/>
              </a:rPr>
              <a:t>Update</a:t>
            </a:r>
          </a:p>
          <a:p>
            <a:pPr lvl="1" eaLnBrk="1" hangingPunct="1"/>
            <a:r>
              <a:rPr lang="en-US" sz="2000" dirty="0">
                <a:latin typeface="Calibri" charset="0"/>
              </a:rPr>
              <a:t>Delete</a:t>
            </a:r>
          </a:p>
          <a:p>
            <a:pPr eaLnBrk="1" hangingPunct="1"/>
            <a:r>
              <a:rPr lang="en-US" sz="2400" dirty="0">
                <a:latin typeface="Calibri" charset="0"/>
              </a:rPr>
              <a:t>Matrix representation of objects and interactions</a:t>
            </a:r>
          </a:p>
          <a:p>
            <a:pPr eaLnBrk="1" hangingPunct="1"/>
            <a:r>
              <a:rPr lang="en-US" sz="2400" dirty="0" smtClean="0">
                <a:latin typeface="Calibri" charset="0"/>
              </a:rPr>
              <a:t>Different from interaction diagrams or behavioral state machines, CRUD is most </a:t>
            </a:r>
            <a:r>
              <a:rPr lang="en-US" sz="2400" dirty="0">
                <a:latin typeface="Calibri" charset="0"/>
              </a:rPr>
              <a:t>useful as a </a:t>
            </a:r>
            <a:r>
              <a:rPr lang="en-US" sz="2400" u="sng" dirty="0">
                <a:latin typeface="Calibri" charset="0"/>
              </a:rPr>
              <a:t>system-wide </a:t>
            </a:r>
            <a:r>
              <a:rPr lang="en-US" sz="2400" dirty="0">
                <a:latin typeface="Calibri" charset="0"/>
              </a:rPr>
              <a:t>representation</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6609266"/>
      </p:ext>
    </p:extLst>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Calibri" charset="0"/>
              </a:rPr>
              <a:t>Sample CRUD Matrix</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a:xfrm>
            <a:off x="457200" y="1600200"/>
            <a:ext cx="8229600" cy="2009775"/>
          </a:xfrm>
          <a:effectLst>
            <a:outerShdw blurRad="63500" dist="38100" dir="2700000" algn="tl" rotWithShape="0">
              <a:srgbClr val="000000">
                <a:alpha val="39999"/>
              </a:srgbClr>
            </a:outerShdw>
          </a:effectLst>
        </p:spPr>
      </p:pic>
      <p:sp>
        <p:nvSpPr>
          <p:cNvPr id="2" name="Rectangle 1"/>
          <p:cNvSpPr/>
          <p:nvPr/>
        </p:nvSpPr>
        <p:spPr>
          <a:xfrm>
            <a:off x="457200" y="3720644"/>
            <a:ext cx="8229600" cy="2031325"/>
          </a:xfrm>
          <a:prstGeom prst="rect">
            <a:avLst/>
          </a:prstGeom>
        </p:spPr>
        <p:txBody>
          <a:bodyPr wrap="square">
            <a:spAutoFit/>
          </a:bodyPr>
          <a:lstStyle/>
          <a:p>
            <a:r>
              <a:rPr lang="en-US" dirty="0"/>
              <a:t>I</a:t>
            </a:r>
            <a:r>
              <a:rPr lang="en-US" dirty="0" smtClean="0"/>
              <a:t>f a class represents only temporary objects, then the column in the matrix should have a D in it somewhere. Otherwise, the instances of the class will never be deleted.</a:t>
            </a:r>
          </a:p>
          <a:p>
            <a:endParaRPr lang="en-US" dirty="0"/>
          </a:p>
          <a:p>
            <a:r>
              <a:rPr lang="en-US" dirty="0" smtClean="0"/>
              <a:t>CRUD analysis also can be used to identify complex objects. The more (C)</a:t>
            </a:r>
            <a:r>
              <a:rPr lang="en-US" dirty="0" err="1" smtClean="0"/>
              <a:t>reate</a:t>
            </a:r>
            <a:r>
              <a:rPr lang="en-US" dirty="0"/>
              <a:t> </a:t>
            </a:r>
            <a:r>
              <a:rPr lang="en-US" dirty="0" smtClean="0"/>
              <a:t>(U)</a:t>
            </a:r>
            <a:r>
              <a:rPr lang="en-US" dirty="0" err="1" smtClean="0"/>
              <a:t>pdate</a:t>
            </a:r>
            <a:r>
              <a:rPr lang="en-US" dirty="0" smtClean="0"/>
              <a:t>, or (D)</a:t>
            </a:r>
            <a:r>
              <a:rPr lang="en-US" dirty="0" err="1" smtClean="0"/>
              <a:t>elete</a:t>
            </a:r>
            <a:r>
              <a:rPr lang="en-US" dirty="0" smtClean="0"/>
              <a:t> entries in the column associated with a class, the more likely the instances of the class will have a complex life </a:t>
            </a:r>
            <a:r>
              <a:rPr lang="en-US" dirty="0" err="1" smtClean="0"/>
              <a:t>cycle.As</a:t>
            </a:r>
            <a:r>
              <a:rPr lang="en-US" dirty="0" smtClean="0"/>
              <a:t> such, these objects are candidates for state modeling with a behavioral state machine.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2471879"/>
      </p:ext>
    </p:extLst>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atin typeface="Calibri" charset="0"/>
              </a:rPr>
              <a:t>Summary</a:t>
            </a:r>
          </a:p>
        </p:txBody>
      </p:sp>
      <p:sp>
        <p:nvSpPr>
          <p:cNvPr id="32771" name="Content Placeholder 2"/>
          <p:cNvSpPr>
            <a:spLocks noGrp="1"/>
          </p:cNvSpPr>
          <p:nvPr>
            <p:ph idx="1"/>
          </p:nvPr>
        </p:nvSpPr>
        <p:spPr/>
        <p:txBody>
          <a:bodyPr/>
          <a:lstStyle/>
          <a:p>
            <a:pPr eaLnBrk="1" hangingPunct="1"/>
            <a:r>
              <a:rPr lang="en-US">
                <a:latin typeface="Calibri" charset="0"/>
              </a:rPr>
              <a:t>Behavioral Models</a:t>
            </a:r>
          </a:p>
          <a:p>
            <a:pPr eaLnBrk="1" hangingPunct="1"/>
            <a:r>
              <a:rPr lang="en-US">
                <a:latin typeface="Calibri" charset="0"/>
              </a:rPr>
              <a:t>Interaction Diagrams</a:t>
            </a:r>
          </a:p>
          <a:p>
            <a:pPr eaLnBrk="1" hangingPunct="1"/>
            <a:r>
              <a:rPr lang="en-US">
                <a:latin typeface="Calibri" charset="0"/>
              </a:rPr>
              <a:t>Behavioral State Machines</a:t>
            </a:r>
          </a:p>
          <a:p>
            <a:pPr eaLnBrk="1" hangingPunct="1"/>
            <a:r>
              <a:rPr lang="en-US">
                <a:latin typeface="Calibri" charset="0"/>
              </a:rPr>
              <a:t>CRUD Analysis</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33930629"/>
      </p:ext>
    </p:extLst>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8573"/>
          </a:xfrm>
        </p:spPr>
        <p:txBody>
          <a:bodyPr>
            <a:noAutofit/>
          </a:bodyPr>
          <a:lstStyle/>
          <a:p>
            <a:r>
              <a:rPr lang="en-US" sz="4000" dirty="0" smtClean="0"/>
              <a:t>Sequence Diagram Example</a:t>
            </a:r>
            <a:endParaRPr lang="en-US" sz="4000" dirty="0"/>
          </a:p>
        </p:txBody>
      </p:sp>
      <p:sp>
        <p:nvSpPr>
          <p:cNvPr id="3" name="Content Placeholder 2"/>
          <p:cNvSpPr>
            <a:spLocks noGrp="1"/>
          </p:cNvSpPr>
          <p:nvPr>
            <p:ph idx="1"/>
          </p:nvPr>
        </p:nvSpPr>
        <p:spPr>
          <a:xfrm>
            <a:off x="457200" y="4668018"/>
            <a:ext cx="8229600" cy="1781534"/>
          </a:xfrm>
        </p:spPr>
        <p:txBody>
          <a:bodyPr>
            <a:noAutofit/>
          </a:bodyPr>
          <a:lstStyle/>
          <a:p>
            <a:pPr marL="514350" indent="-514350">
              <a:buFont typeface="+mj-lt"/>
              <a:buAutoNum type="arabicPeriod"/>
            </a:pPr>
            <a:r>
              <a:rPr lang="en-US" sz="1600" dirty="0"/>
              <a:t>Objects are represented as object lifelines, that is, in terms of their existence at a particular time. Adjust line length to indicate an object's creation or destruction. </a:t>
            </a:r>
          </a:p>
          <a:p>
            <a:pPr marL="514350" indent="-514350">
              <a:buFont typeface="+mj-lt"/>
              <a:buAutoNum type="arabicPeriod"/>
            </a:pPr>
            <a:r>
              <a:rPr lang="en-US" sz="1600" dirty="0"/>
              <a:t>Arrows represent messages between objects. An object can also send a message to itself. </a:t>
            </a:r>
          </a:p>
          <a:p>
            <a:pPr marL="514350" indent="-514350">
              <a:buFont typeface="+mj-lt"/>
              <a:buAutoNum type="arabicPeriod"/>
            </a:pPr>
            <a:r>
              <a:rPr lang="en-US" sz="1600" dirty="0"/>
              <a:t>Add an activation (also called a focus of control) to a lifeline to indicate the time period during which an object is performing an action. </a:t>
            </a:r>
          </a:p>
          <a:p>
            <a:pPr marL="514350" indent="-514350">
              <a:buFont typeface="+mj-lt"/>
              <a:buAutoNum type="arabicPeriod"/>
            </a:pPr>
            <a:r>
              <a:rPr lang="en-US" sz="1600" dirty="0"/>
              <a:t>A return message is shown as a dashed line</a:t>
            </a:r>
            <a:r>
              <a:rPr lang="en-US" sz="1600" dirty="0" smtClean="0"/>
              <a:t>.</a:t>
            </a:r>
          </a:p>
          <a:p>
            <a:pPr marL="0" indent="0">
              <a:buNone/>
            </a:pPr>
            <a:r>
              <a:rPr lang="en-US" sz="1600" dirty="0" smtClean="0"/>
              <a:t>Source: http</a:t>
            </a:r>
            <a:r>
              <a:rPr lang="en-US" sz="1600" dirty="0"/>
              <a:t>://</a:t>
            </a:r>
            <a:r>
              <a:rPr lang="en-US" sz="1600" dirty="0" err="1"/>
              <a:t>office.microsoft.com</a:t>
            </a:r>
            <a:r>
              <a:rPr lang="en-US" sz="1600" dirty="0"/>
              <a:t>/en-us/help/sequence-diagram-example-HP001026029.aspx?CTT=5&amp;origin=HP081550281</a:t>
            </a:r>
          </a:p>
        </p:txBody>
      </p:sp>
      <p:pic>
        <p:nvPicPr>
          <p:cNvPr id="4" name="Picture 3" descr="Microsoft-sequence-example.GIF"/>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019300" y="881895"/>
            <a:ext cx="5092700" cy="38100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84954177"/>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Key Ideas</a:t>
            </a:r>
          </a:p>
        </p:txBody>
      </p:sp>
      <p:sp>
        <p:nvSpPr>
          <p:cNvPr id="13315" name="Content Placeholder 2"/>
          <p:cNvSpPr>
            <a:spLocks noGrp="1"/>
          </p:cNvSpPr>
          <p:nvPr>
            <p:ph idx="1"/>
          </p:nvPr>
        </p:nvSpPr>
        <p:spPr>
          <a:xfrm>
            <a:off x="457200" y="1219200"/>
            <a:ext cx="8229600" cy="4191000"/>
          </a:xfrm>
        </p:spPr>
        <p:txBody>
          <a:bodyPr>
            <a:normAutofit fontScale="92500" lnSpcReduction="10000"/>
          </a:bodyPr>
          <a:lstStyle/>
          <a:p>
            <a:pPr eaLnBrk="1" hangingPunct="1">
              <a:spcAft>
                <a:spcPts val="600"/>
              </a:spcAft>
            </a:pPr>
            <a:r>
              <a:rPr lang="en-US" sz="2800" dirty="0"/>
              <a:t>In chap 5, </a:t>
            </a:r>
            <a:r>
              <a:rPr lang="en-US" sz="2800" b="1" dirty="0"/>
              <a:t>F</a:t>
            </a:r>
            <a:r>
              <a:rPr lang="en-US" sz="2800" b="1" dirty="0" smtClean="0"/>
              <a:t>unctional </a:t>
            </a:r>
            <a:r>
              <a:rPr lang="en-US" sz="2800" b="1" dirty="0"/>
              <a:t>models </a:t>
            </a:r>
            <a:r>
              <a:rPr lang="en-US" sz="2800" dirty="0" smtClean="0"/>
              <a:t>(e.g., activity diagrams, use case descriptions and diagrams) describe </a:t>
            </a:r>
            <a:r>
              <a:rPr lang="en-US" sz="2800" dirty="0"/>
              <a:t>the </a:t>
            </a:r>
            <a:r>
              <a:rPr lang="en-US" sz="2800" u="sng" dirty="0"/>
              <a:t>external behavioral</a:t>
            </a:r>
            <a:r>
              <a:rPr lang="en-US" sz="2800" dirty="0"/>
              <a:t> view of a system.</a:t>
            </a:r>
          </a:p>
          <a:p>
            <a:pPr>
              <a:spcAft>
                <a:spcPts val="600"/>
              </a:spcAft>
            </a:pPr>
            <a:r>
              <a:rPr lang="en-US" sz="2800" dirty="0" smtClean="0"/>
              <a:t>In </a:t>
            </a:r>
            <a:r>
              <a:rPr lang="en-US" sz="2800" dirty="0"/>
              <a:t>chap 6, </a:t>
            </a:r>
            <a:r>
              <a:rPr lang="en-US" sz="2800" b="1" dirty="0"/>
              <a:t>S</a:t>
            </a:r>
            <a:r>
              <a:rPr lang="en-US" sz="2800" b="1" dirty="0" smtClean="0"/>
              <a:t>tructural </a:t>
            </a:r>
            <a:r>
              <a:rPr lang="en-US" sz="2800" b="1" dirty="0"/>
              <a:t>models </a:t>
            </a:r>
            <a:r>
              <a:rPr lang="en-US" sz="2800" dirty="0"/>
              <a:t>(e.g., </a:t>
            </a:r>
            <a:r>
              <a:rPr lang="en-US" sz="2800" dirty="0" smtClean="0"/>
              <a:t>CRC cards, class </a:t>
            </a:r>
            <a:r>
              <a:rPr lang="en-US" sz="2800" dirty="0"/>
              <a:t>diagram) depict the </a:t>
            </a:r>
            <a:r>
              <a:rPr lang="en-US" sz="2800" u="sng" dirty="0"/>
              <a:t>static</a:t>
            </a:r>
            <a:r>
              <a:rPr lang="en-US" sz="2800" dirty="0"/>
              <a:t> view of a system</a:t>
            </a:r>
            <a:r>
              <a:rPr lang="en-US" sz="2800" dirty="0" smtClean="0"/>
              <a:t>.</a:t>
            </a:r>
          </a:p>
          <a:p>
            <a:pPr>
              <a:spcAft>
                <a:spcPts val="600"/>
              </a:spcAft>
            </a:pPr>
            <a:r>
              <a:rPr lang="en-US" sz="2800" dirty="0" smtClean="0"/>
              <a:t>In chap 7, </a:t>
            </a:r>
            <a:r>
              <a:rPr lang="en-US" sz="2800" b="1" dirty="0"/>
              <a:t>B</a:t>
            </a:r>
            <a:r>
              <a:rPr lang="en-US" sz="2800" b="1" dirty="0" smtClean="0"/>
              <a:t>ehavioral models </a:t>
            </a:r>
            <a:r>
              <a:rPr lang="en-US" sz="2800" dirty="0" smtClean="0"/>
              <a:t>(e.g., sequence diagrams, communication diagrams, and behavioral state machines) describe the </a:t>
            </a:r>
            <a:r>
              <a:rPr lang="en-US" sz="2800" u="sng" dirty="0" smtClean="0"/>
              <a:t>internal behavior </a:t>
            </a:r>
            <a:r>
              <a:rPr lang="en-US" sz="2800" dirty="0" smtClean="0"/>
              <a:t>or </a:t>
            </a:r>
            <a:r>
              <a:rPr lang="en-US" sz="2800" u="sng" dirty="0" smtClean="0"/>
              <a:t>dynamic</a:t>
            </a:r>
            <a:r>
              <a:rPr lang="en-US" sz="2800" dirty="0" smtClean="0"/>
              <a:t> view of a system. That is how the classes of a software system interact.</a:t>
            </a:r>
          </a:p>
          <a:p>
            <a:pPr>
              <a:spcAft>
                <a:spcPts val="600"/>
              </a:spcAft>
            </a:pPr>
            <a:endParaRPr lang="en-US" sz="2800" dirty="0"/>
          </a:p>
        </p:txBody>
      </p:sp>
      <p:sp>
        <p:nvSpPr>
          <p:cNvPr id="4" name="Slide Number Placeholder 5"/>
          <p:cNvSpPr>
            <a:spLocks noGrp="1"/>
          </p:cNvSpPr>
          <p:nvPr>
            <p:ph type="sldNum" sz="quarter" idx="4294967295"/>
          </p:nvPr>
        </p:nvSpPr>
        <p:spPr>
          <a:xfrm>
            <a:off x="8534400" y="6248400"/>
            <a:ext cx="533400" cy="476250"/>
          </a:xfrm>
          <a:prstGeom prst="rect">
            <a:avLst/>
          </a:prstGeom>
          <a:noFill/>
        </p:spPr>
        <p:txBody>
          <a:bodyPr/>
          <a:lstStyle/>
          <a:p>
            <a:fld id="{E63BAAEB-E5A1-45F9-87FD-E70ECCEB1CE9}" type="slidenum">
              <a:rPr lang="en-US" smtClean="0">
                <a:latin typeface="+mn-lt"/>
              </a:rPr>
              <a:pPr/>
              <a:t>3</a:t>
            </a:fld>
            <a:endParaRPr lang="en-US" dirty="0" smtClean="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92716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8573"/>
          </a:xfrm>
        </p:spPr>
        <p:txBody>
          <a:bodyPr>
            <a:noAutofit/>
          </a:bodyPr>
          <a:lstStyle/>
          <a:p>
            <a:r>
              <a:rPr lang="en-US" sz="4000" dirty="0" smtClean="0"/>
              <a:t>Communication Diagram Example</a:t>
            </a:r>
            <a:endParaRPr lang="en-US" sz="4000" dirty="0"/>
          </a:p>
        </p:txBody>
      </p:sp>
      <p:sp>
        <p:nvSpPr>
          <p:cNvPr id="3" name="Content Placeholder 2"/>
          <p:cNvSpPr>
            <a:spLocks noGrp="1"/>
          </p:cNvSpPr>
          <p:nvPr>
            <p:ph idx="1"/>
          </p:nvPr>
        </p:nvSpPr>
        <p:spPr>
          <a:xfrm>
            <a:off x="4960389" y="915292"/>
            <a:ext cx="3826306" cy="5942708"/>
          </a:xfrm>
        </p:spPr>
        <p:txBody>
          <a:bodyPr>
            <a:noAutofit/>
          </a:bodyPr>
          <a:lstStyle/>
          <a:p>
            <a:pPr marL="514350" indent="-514350">
              <a:buFont typeface="+mj-lt"/>
              <a:buAutoNum type="arabicPeriod"/>
            </a:pPr>
            <a:r>
              <a:rPr lang="en-US" sz="1600" dirty="0"/>
              <a:t> In a Classifier Role shape, the object's designator string is underlined to indicate that the object is an instance. You can also include the object name before the colon</a:t>
            </a:r>
            <a:r>
              <a:rPr lang="en-US" sz="1600" dirty="0" smtClean="0"/>
              <a:t>.</a:t>
            </a:r>
            <a:endParaRPr lang="en-US" sz="1600" dirty="0"/>
          </a:p>
          <a:p>
            <a:pPr marL="514350" indent="-514350">
              <a:buFont typeface="+mj-lt"/>
              <a:buAutoNum type="arabicPeriod"/>
            </a:pPr>
            <a:r>
              <a:rPr lang="en-US" sz="1600" dirty="0"/>
              <a:t>Callout 2 Links, or </a:t>
            </a:r>
            <a:r>
              <a:rPr lang="en-US" sz="1600" dirty="0" err="1"/>
              <a:t>AssociationRole</a:t>
            </a:r>
            <a:r>
              <a:rPr lang="en-US" sz="1600" dirty="0"/>
              <a:t>, indicate relationships and, with arrowheads, can also indicate navigability</a:t>
            </a:r>
            <a:r>
              <a:rPr lang="en-US" sz="1600" dirty="0" smtClean="0"/>
              <a:t>.</a:t>
            </a:r>
            <a:endParaRPr lang="en-US" sz="1600" dirty="0"/>
          </a:p>
          <a:p>
            <a:pPr marL="514350" indent="-514350">
              <a:buFont typeface="+mj-lt"/>
              <a:buAutoNum type="arabicPeriod"/>
            </a:pPr>
            <a:r>
              <a:rPr lang="en-US" sz="1600" dirty="0"/>
              <a:t>Callout 3 Double-click a link, then click Message to define a message that flows along a link. Number procedure messages in accordance with call nesting</a:t>
            </a:r>
            <a:r>
              <a:rPr lang="en-US" sz="1600" dirty="0" smtClean="0"/>
              <a:t>.</a:t>
            </a:r>
            <a:endParaRPr lang="en-US" sz="1600" dirty="0"/>
          </a:p>
          <a:p>
            <a:pPr marL="514350" indent="-514350">
              <a:buFont typeface="+mj-lt"/>
              <a:buAutoNum type="arabicPeriod"/>
            </a:pPr>
            <a:r>
              <a:rPr lang="en-US" sz="1600" dirty="0"/>
              <a:t>Callout 4 The first message always comes from outside the context you are including in the diagram</a:t>
            </a:r>
            <a:r>
              <a:rPr lang="en-US" sz="1600" dirty="0" smtClean="0"/>
              <a:t>.</a:t>
            </a:r>
          </a:p>
          <a:p>
            <a:pPr marL="0" indent="0">
              <a:buNone/>
            </a:pPr>
            <a:r>
              <a:rPr lang="en-US" sz="1600" dirty="0" smtClean="0"/>
              <a:t>Source</a:t>
            </a:r>
            <a:r>
              <a:rPr lang="en-US" sz="1600" dirty="0"/>
              <a:t>: http://</a:t>
            </a:r>
            <a:r>
              <a:rPr lang="en-US" sz="1600" dirty="0" err="1"/>
              <a:t>office.microsoft.com</a:t>
            </a:r>
            <a:r>
              <a:rPr lang="en-US" sz="1600" dirty="0"/>
              <a:t>/en-us/help/collaboration-diagram-example-HP081550296.aspx?CTT=5&amp;origin=HP081550281</a:t>
            </a:r>
          </a:p>
        </p:txBody>
      </p:sp>
      <p:pic>
        <p:nvPicPr>
          <p:cNvPr id="5" name="Picture 4" descr="Microsoft-collaboration-example.GIF"/>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76561" y="913211"/>
            <a:ext cx="4583933" cy="5944789"/>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69971593"/>
      </p:ext>
    </p:extLst>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228600" y="762000"/>
            <a:ext cx="8686800" cy="5943600"/>
          </a:xfrm>
        </p:spPr>
        <p:txBody>
          <a:bodyPr/>
          <a:lstStyle/>
          <a:p>
            <a:r>
              <a:rPr lang="en-US" sz="2400" dirty="0" smtClean="0"/>
              <a:t>Use Case: Register for class</a:t>
            </a:r>
          </a:p>
          <a:p>
            <a:pPr lvl="1"/>
            <a:r>
              <a:rPr lang="en-US" sz="2400" dirty="0" smtClean="0"/>
              <a:t>A student provides necessary information (</a:t>
            </a:r>
            <a:r>
              <a:rPr lang="en-US" sz="2400" dirty="0" err="1" smtClean="0"/>
              <a:t>studentID</a:t>
            </a:r>
            <a:r>
              <a:rPr lang="en-US" sz="2400" dirty="0" smtClean="0"/>
              <a:t>, </a:t>
            </a:r>
            <a:r>
              <a:rPr lang="en-US" sz="2400" dirty="0" err="1" smtClean="0"/>
              <a:t>courseNum</a:t>
            </a:r>
            <a:r>
              <a:rPr lang="en-US" sz="2400" dirty="0" smtClean="0"/>
              <a:t>, </a:t>
            </a:r>
            <a:r>
              <a:rPr lang="en-US" sz="2400" dirty="0" err="1" smtClean="0"/>
              <a:t>sectionNum</a:t>
            </a:r>
            <a:r>
              <a:rPr lang="en-US" sz="2400" dirty="0" smtClean="0"/>
              <a:t>, </a:t>
            </a:r>
            <a:r>
              <a:rPr lang="en-US" sz="2400" dirty="0" err="1" smtClean="0"/>
              <a:t>deptCode</a:t>
            </a:r>
            <a:r>
              <a:rPr lang="en-US" sz="2400" dirty="0" smtClean="0"/>
              <a:t>, term, year) for the class registration</a:t>
            </a:r>
          </a:p>
          <a:p>
            <a:pPr lvl="1"/>
            <a:r>
              <a:rPr lang="en-US" sz="2400" dirty="0" smtClean="0"/>
              <a:t>Registration system </a:t>
            </a:r>
          </a:p>
          <a:p>
            <a:pPr lvl="2">
              <a:buFontTx/>
              <a:buNone/>
            </a:pPr>
            <a:r>
              <a:rPr lang="en-US" sz="2000" dirty="0" smtClean="0"/>
              <a:t>(1) checks whether the </a:t>
            </a:r>
            <a:r>
              <a:rPr lang="en-US" sz="2000" dirty="0" err="1" smtClean="0"/>
              <a:t>studentID</a:t>
            </a:r>
            <a:r>
              <a:rPr lang="en-US" sz="2000" dirty="0" smtClean="0"/>
              <a:t> is valid; </a:t>
            </a:r>
          </a:p>
          <a:p>
            <a:pPr lvl="2">
              <a:buFontTx/>
              <a:buNone/>
            </a:pPr>
            <a:r>
              <a:rPr lang="en-US" sz="2000" dirty="0" smtClean="0"/>
              <a:t>(2) creates a Student object and let it verify whether the student is in good standing;</a:t>
            </a:r>
          </a:p>
          <a:p>
            <a:pPr lvl="2">
              <a:buFontTx/>
              <a:buNone/>
            </a:pPr>
            <a:r>
              <a:rPr lang="en-US" sz="2000" dirty="0" smtClean="0"/>
              <a:t>(3) checks whether the </a:t>
            </a:r>
            <a:r>
              <a:rPr lang="en-US" sz="2000" dirty="0" err="1" smtClean="0"/>
              <a:t>deptCode</a:t>
            </a:r>
            <a:r>
              <a:rPr lang="en-US" sz="2000" dirty="0" smtClean="0"/>
              <a:t> is valid;</a:t>
            </a:r>
          </a:p>
          <a:p>
            <a:pPr lvl="2">
              <a:buFontTx/>
              <a:buNone/>
            </a:pPr>
            <a:r>
              <a:rPr lang="en-US" sz="2000" dirty="0" smtClean="0"/>
              <a:t>(4) creates a Department object and let it first check whether the course and section are valid, and then let it check whether the section still has seat. In order to check seat availability, the Department object needs to creates a Section object and asks it to answer whether the section is full. </a:t>
            </a:r>
          </a:p>
          <a:p>
            <a:pPr lvl="2">
              <a:buFontTx/>
              <a:buNone/>
            </a:pPr>
            <a:r>
              <a:rPr lang="en-US" sz="2000" dirty="0" smtClean="0"/>
              <a:t>(5) (if everything goes well) enrolls the student into the section</a:t>
            </a:r>
          </a:p>
        </p:txBody>
      </p:sp>
      <p:sp>
        <p:nvSpPr>
          <p:cNvPr id="3" name="Title 1"/>
          <p:cNvSpPr>
            <a:spLocks noGrp="1"/>
          </p:cNvSpPr>
          <p:nvPr>
            <p:ph type="title"/>
          </p:nvPr>
        </p:nvSpPr>
        <p:spPr>
          <a:xfrm>
            <a:off x="457200" y="76200"/>
            <a:ext cx="8229600" cy="685800"/>
          </a:xfrm>
        </p:spPr>
        <p:txBody>
          <a:bodyPr>
            <a:normAutofit fontScale="90000"/>
          </a:bodyPr>
          <a:lstStyle/>
          <a:p>
            <a:r>
              <a:rPr lang="en-US" sz="4000" dirty="0" smtClean="0"/>
              <a:t>Exercise: University Registration System</a:t>
            </a:r>
            <a:endParaRPr lang="en-US" sz="4000" dirty="0"/>
          </a:p>
        </p:txBody>
      </p:sp>
      <p:sp>
        <p:nvSpPr>
          <p:cNvPr id="4" name="Slide Number Placeholder 5"/>
          <p:cNvSpPr>
            <a:spLocks noGrp="1"/>
          </p:cNvSpPr>
          <p:nvPr>
            <p:ph type="sldNum" sz="quarter" idx="4294967295"/>
          </p:nvPr>
        </p:nvSpPr>
        <p:spPr>
          <a:xfrm>
            <a:off x="8534400" y="6248400"/>
            <a:ext cx="533400" cy="476250"/>
          </a:xfrm>
          <a:prstGeom prst="rect">
            <a:avLst/>
          </a:prstGeom>
          <a:noFill/>
        </p:spPr>
        <p:txBody>
          <a:bodyPr/>
          <a:lstStyle/>
          <a:p>
            <a:fld id="{E63BAAEB-E5A1-45F9-87FD-E70ECCEB1CE9}" type="slidenum">
              <a:rPr lang="en-US" smtClean="0">
                <a:latin typeface="+mn-lt"/>
              </a:rPr>
              <a:pPr/>
              <a:t>31</a:t>
            </a:fld>
            <a:endParaRPr lang="en-US" smtClean="0">
              <a:latin typeface="+mn-lt"/>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606996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1" name="Text Box 2"/>
          <p:cNvSpPr txBox="1">
            <a:spLocks noChangeArrowheads="1"/>
          </p:cNvSpPr>
          <p:nvPr/>
        </p:nvSpPr>
        <p:spPr bwMode="auto">
          <a:xfrm>
            <a:off x="152400" y="76200"/>
            <a:ext cx="5029200" cy="381000"/>
          </a:xfrm>
          <a:prstGeom prst="rect">
            <a:avLst/>
          </a:prstGeom>
          <a:noFill/>
          <a:ln w="9525">
            <a:noFill/>
            <a:miter lim="800000"/>
            <a:headEnd/>
            <a:tailEnd/>
          </a:ln>
        </p:spPr>
        <p:txBody>
          <a:bodyPr>
            <a:spAutoFit/>
          </a:bodyPr>
          <a:lstStyle/>
          <a:p>
            <a:pPr>
              <a:spcBef>
                <a:spcPct val="50000"/>
              </a:spcBef>
            </a:pPr>
            <a:r>
              <a:rPr lang="en-US" b="1" dirty="0"/>
              <a:t>Sequence Diagram for Register for Class</a:t>
            </a:r>
          </a:p>
        </p:txBody>
      </p:sp>
      <p:sp>
        <p:nvSpPr>
          <p:cNvPr id="4" name="Slide Number Placeholder 5"/>
          <p:cNvSpPr>
            <a:spLocks noGrp="1"/>
          </p:cNvSpPr>
          <p:nvPr>
            <p:ph type="sldNum" sz="quarter" idx="4294967295"/>
          </p:nvPr>
        </p:nvSpPr>
        <p:spPr>
          <a:xfrm>
            <a:off x="8534400" y="6324600"/>
            <a:ext cx="533400" cy="323850"/>
          </a:xfrm>
          <a:prstGeom prst="rect">
            <a:avLst/>
          </a:prstGeom>
          <a:noFill/>
        </p:spPr>
        <p:txBody>
          <a:bodyPr/>
          <a:lstStyle/>
          <a:p>
            <a:fld id="{E63BAAEB-E5A1-45F9-87FD-E70ECCEB1CE9}" type="slidenum">
              <a:rPr lang="en-US" smtClean="0">
                <a:latin typeface="+mn-lt"/>
              </a:rPr>
              <a:pPr/>
              <a:t>32</a:t>
            </a:fld>
            <a:endParaRPr lang="en-US" dirty="0" smtClean="0">
              <a:latin typeface="+mn-lt"/>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83782" y="519594"/>
            <a:ext cx="8629650" cy="5872162"/>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252537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dirty="0" smtClean="0"/>
              <a:t>Other Useful Tutorials:</a:t>
            </a:r>
          </a:p>
          <a:p>
            <a:pPr lvl="1"/>
            <a:r>
              <a:rPr lang="en-US" dirty="0"/>
              <a:t>Microsoft </a:t>
            </a:r>
            <a:r>
              <a:rPr lang="en-US" dirty="0">
                <a:hlinkClick r:id="rId2"/>
              </a:rPr>
              <a:t>http://office.microsoft.com/en-us/visio-help/create-a-uml-sequence-diagram-HP081550391.</a:t>
            </a:r>
            <a:r>
              <a:rPr lang="en-US" dirty="0" smtClean="0">
                <a:hlinkClick r:id="rId2"/>
              </a:rPr>
              <a:t>aspx</a:t>
            </a:r>
            <a:endParaRPr lang="en-US" dirty="0" smtClean="0"/>
          </a:p>
          <a:p>
            <a:pPr lvl="1"/>
            <a:r>
              <a:rPr lang="en-US" dirty="0" smtClean="0"/>
              <a:t>UML-</a:t>
            </a:r>
            <a:r>
              <a:rPr lang="en-US" dirty="0" err="1" smtClean="0"/>
              <a:t>diagrams.org</a:t>
            </a:r>
            <a:r>
              <a:rPr lang="en-US" dirty="0" smtClean="0"/>
              <a:t> </a:t>
            </a:r>
            <a:r>
              <a:rPr lang="en-US" dirty="0" smtClean="0">
                <a:hlinkClick r:id="rId3"/>
              </a:rPr>
              <a:t>http</a:t>
            </a:r>
            <a:r>
              <a:rPr lang="en-US" dirty="0">
                <a:hlinkClick r:id="rId3"/>
              </a:rPr>
              <a:t>://www.uml-diagrams.org/sequence-</a:t>
            </a:r>
            <a:r>
              <a:rPr lang="en-US" dirty="0" smtClean="0">
                <a:hlinkClick r:id="rId3"/>
              </a:rPr>
              <a:t>diagrams.html</a:t>
            </a:r>
            <a:endParaRPr lang="en-US" dirty="0" smtClean="0"/>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61965694"/>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hangingPunct="1">
              <a:defRPr/>
            </a:pPr>
            <a:r>
              <a:rPr lang="en-US" dirty="0" smtClean="0">
                <a:ea typeface="+mj-ea"/>
              </a:rPr>
              <a:t>Behavioral Models</a:t>
            </a:r>
            <a:endParaRPr lang="en-US" dirty="0">
              <a:ea typeface="+mj-ea"/>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62123935"/>
      </p:ext>
    </p:extLst>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a:latin typeface="Calibri" charset="0"/>
              </a:rPr>
              <a:t>Behavioral Models</a:t>
            </a:r>
          </a:p>
        </p:txBody>
      </p:sp>
      <p:sp>
        <p:nvSpPr>
          <p:cNvPr id="15363" name="Content Placeholder 4"/>
          <p:cNvSpPr>
            <a:spLocks noGrp="1"/>
          </p:cNvSpPr>
          <p:nvPr>
            <p:ph idx="1"/>
          </p:nvPr>
        </p:nvSpPr>
        <p:spPr/>
        <p:txBody>
          <a:bodyPr/>
          <a:lstStyle/>
          <a:p>
            <a:pPr eaLnBrk="1" hangingPunct="1"/>
            <a:r>
              <a:rPr lang="en-US" dirty="0">
                <a:latin typeface="Calibri" charset="0"/>
              </a:rPr>
              <a:t>Systems have static &amp;dynamic characteristics</a:t>
            </a:r>
          </a:p>
          <a:p>
            <a:pPr lvl="1" eaLnBrk="1" hangingPunct="1"/>
            <a:r>
              <a:rPr lang="en-US" u="sng" dirty="0">
                <a:latin typeface="Calibri" charset="0"/>
              </a:rPr>
              <a:t>Structural</a:t>
            </a:r>
            <a:r>
              <a:rPr lang="en-US" dirty="0">
                <a:latin typeface="Calibri" charset="0"/>
              </a:rPr>
              <a:t> models describe the </a:t>
            </a:r>
            <a:r>
              <a:rPr lang="en-US" u="sng" dirty="0">
                <a:latin typeface="Calibri" charset="0"/>
              </a:rPr>
              <a:t>static</a:t>
            </a:r>
            <a:r>
              <a:rPr lang="en-US" dirty="0">
                <a:latin typeface="Calibri" charset="0"/>
              </a:rPr>
              <a:t> aspects of the system</a:t>
            </a:r>
          </a:p>
          <a:p>
            <a:pPr lvl="1" eaLnBrk="1" hangingPunct="1"/>
            <a:r>
              <a:rPr lang="en-US" u="sng" dirty="0">
                <a:latin typeface="Calibri" charset="0"/>
              </a:rPr>
              <a:t>Behavioral</a:t>
            </a:r>
            <a:r>
              <a:rPr lang="en-US" dirty="0">
                <a:latin typeface="Calibri" charset="0"/>
              </a:rPr>
              <a:t> models describe the </a:t>
            </a:r>
            <a:r>
              <a:rPr lang="en-US" u="sng" dirty="0">
                <a:latin typeface="Calibri" charset="0"/>
              </a:rPr>
              <a:t>dynamics</a:t>
            </a:r>
            <a:r>
              <a:rPr lang="en-US" dirty="0">
                <a:latin typeface="Calibri" charset="0"/>
              </a:rPr>
              <a:t> and interactions of the system and its components</a:t>
            </a:r>
          </a:p>
          <a:p>
            <a:pPr eaLnBrk="1" hangingPunct="1"/>
            <a:r>
              <a:rPr lang="en-US" dirty="0">
                <a:latin typeface="Calibri" charset="0"/>
              </a:rPr>
              <a:t>Behavioral models describe how the classes described in the structural models </a:t>
            </a:r>
            <a:r>
              <a:rPr lang="en-US" dirty="0" smtClean="0">
                <a:latin typeface="Calibri" charset="0"/>
              </a:rPr>
              <a:t>interact and collaborate </a:t>
            </a:r>
            <a:r>
              <a:rPr lang="en-US" dirty="0">
                <a:latin typeface="Calibri" charset="0"/>
              </a:rPr>
              <a:t>in support of the </a:t>
            </a:r>
            <a:r>
              <a:rPr lang="en-US" b="1" i="1" dirty="0">
                <a:latin typeface="Calibri" charset="0"/>
              </a:rPr>
              <a:t>use cases</a:t>
            </a:r>
            <a:r>
              <a:rPr lang="en-US" dirty="0">
                <a:latin typeface="Calibri" charset="0"/>
              </a:rPr>
              <a:t>.</a:t>
            </a:r>
          </a:p>
          <a:p>
            <a:pPr eaLnBrk="1" hangingPunct="1"/>
            <a:endParaRPr lang="en-US" dirty="0">
              <a:latin typeface="Calibri"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36224265"/>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ea typeface="+mj-ea"/>
              </a:rPr>
              <a:t>Interaction Diagrams</a:t>
            </a:r>
            <a:br>
              <a:rPr lang="en-US" dirty="0" smtClean="0">
                <a:ea typeface="+mj-ea"/>
              </a:rPr>
            </a:br>
            <a:r>
              <a:rPr lang="en-US" dirty="0"/>
              <a:t>(sequence and </a:t>
            </a:r>
            <a:r>
              <a:rPr lang="en-US" dirty="0" smtClean="0"/>
              <a:t>communication diagrams)</a:t>
            </a:r>
            <a:endParaRPr lang="en-US" dirty="0">
              <a:ea typeface="+mj-ea"/>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3504809"/>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r>
              <a:rPr lang="en-US">
                <a:latin typeface="Calibri" charset="0"/>
              </a:rPr>
              <a:t>Interaction Diagram Components</a:t>
            </a:r>
          </a:p>
        </p:txBody>
      </p:sp>
      <p:sp>
        <p:nvSpPr>
          <p:cNvPr id="5" name="Content Placeholder 4"/>
          <p:cNvSpPr>
            <a:spLocks noGrp="1"/>
          </p:cNvSpPr>
          <p:nvPr>
            <p:ph idx="1"/>
          </p:nvPr>
        </p:nvSpPr>
        <p:spPr/>
        <p:txBody>
          <a:bodyPr/>
          <a:lstStyle/>
          <a:p>
            <a:pPr eaLnBrk="1" hangingPunct="1">
              <a:defRPr/>
            </a:pPr>
            <a:r>
              <a:rPr lang="en-US" dirty="0" smtClean="0">
                <a:ea typeface="+mn-ea"/>
              </a:rPr>
              <a:t>Objects</a:t>
            </a:r>
          </a:p>
          <a:p>
            <a:pPr lvl="1" eaLnBrk="1" hangingPunct="1">
              <a:buFont typeface="Arial" charset="0"/>
              <a:buNone/>
              <a:defRPr/>
            </a:pPr>
            <a:r>
              <a:rPr lang="en-US" dirty="0" smtClean="0">
                <a:ea typeface="+mn-ea"/>
              </a:rPr>
              <a:t>an instantiation of a class</a:t>
            </a:r>
          </a:p>
          <a:p>
            <a:pPr eaLnBrk="1" hangingPunct="1">
              <a:defRPr/>
            </a:pPr>
            <a:r>
              <a:rPr lang="en-US" dirty="0" smtClean="0">
                <a:ea typeface="+mn-ea"/>
              </a:rPr>
              <a:t>Operations</a:t>
            </a:r>
          </a:p>
          <a:p>
            <a:pPr lvl="1" eaLnBrk="1" hangingPunct="1">
              <a:buFont typeface="Arial" charset="0"/>
              <a:buNone/>
              <a:defRPr/>
            </a:pPr>
            <a:r>
              <a:rPr lang="en-US" dirty="0" smtClean="0">
                <a:ea typeface="+mn-ea"/>
              </a:rPr>
              <a:t>the behaviors of an instance of a class</a:t>
            </a:r>
          </a:p>
          <a:p>
            <a:pPr eaLnBrk="1" hangingPunct="1">
              <a:defRPr/>
            </a:pPr>
            <a:r>
              <a:rPr lang="en-US" dirty="0" smtClean="0">
                <a:ea typeface="+mn-ea"/>
              </a:rPr>
              <a:t>Messages</a:t>
            </a:r>
          </a:p>
          <a:p>
            <a:pPr marL="463550" lvl="1" indent="-6350" eaLnBrk="1" hangingPunct="1">
              <a:buFont typeface="Arial" charset="0"/>
              <a:buNone/>
              <a:defRPr/>
            </a:pPr>
            <a:r>
              <a:rPr lang="en-US" dirty="0" smtClean="0">
                <a:ea typeface="+mn-ea"/>
              </a:rPr>
              <a:t>information sent to objects to tell them to execute one of their behaviors (like a function call)</a:t>
            </a:r>
          </a:p>
          <a:p>
            <a:pPr eaLnBrk="1" hangingPunct="1">
              <a:defRPr/>
            </a:pPr>
            <a:endParaRPr lang="en-US" dirty="0">
              <a:ea typeface="+mn-ea"/>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80991587"/>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atin typeface="Calibri" charset="0"/>
              </a:rPr>
              <a:t>Sequence Diagrams</a:t>
            </a:r>
          </a:p>
        </p:txBody>
      </p:sp>
      <p:sp>
        <p:nvSpPr>
          <p:cNvPr id="18435" name="Content Placeholder 2"/>
          <p:cNvSpPr>
            <a:spLocks noGrp="1"/>
          </p:cNvSpPr>
          <p:nvPr>
            <p:ph idx="1"/>
          </p:nvPr>
        </p:nvSpPr>
        <p:spPr/>
        <p:txBody>
          <a:bodyPr/>
          <a:lstStyle/>
          <a:p>
            <a:pPr eaLnBrk="1" hangingPunct="1"/>
            <a:r>
              <a:rPr lang="en-US" dirty="0">
                <a:latin typeface="Calibri" charset="0"/>
              </a:rPr>
              <a:t>Illustrate the </a:t>
            </a:r>
            <a:r>
              <a:rPr lang="en-US" u="sng" dirty="0">
                <a:latin typeface="Calibri" charset="0"/>
              </a:rPr>
              <a:t>objects</a:t>
            </a:r>
            <a:r>
              <a:rPr lang="en-US" dirty="0">
                <a:latin typeface="Calibri" charset="0"/>
              </a:rPr>
              <a:t> that participate in a use-</a:t>
            </a:r>
            <a:r>
              <a:rPr lang="en-US" dirty="0" smtClean="0">
                <a:latin typeface="Calibri" charset="0"/>
              </a:rPr>
              <a:t>case and the </a:t>
            </a:r>
            <a:r>
              <a:rPr lang="en-US" u="sng" dirty="0" smtClean="0">
                <a:latin typeface="Calibri" charset="0"/>
              </a:rPr>
              <a:t>message</a:t>
            </a:r>
            <a:r>
              <a:rPr lang="en-US" dirty="0" smtClean="0">
                <a:latin typeface="Calibri" charset="0"/>
              </a:rPr>
              <a:t> that pass between them over </a:t>
            </a:r>
            <a:r>
              <a:rPr lang="en-US" u="sng" dirty="0" smtClean="0">
                <a:latin typeface="Calibri" charset="0"/>
              </a:rPr>
              <a:t>time</a:t>
            </a:r>
            <a:r>
              <a:rPr lang="en-US" dirty="0" smtClean="0">
                <a:latin typeface="Calibri" charset="0"/>
              </a:rPr>
              <a:t> for one use case.</a:t>
            </a:r>
            <a:endParaRPr lang="en-US" dirty="0">
              <a:latin typeface="Calibri" charset="0"/>
            </a:endParaRPr>
          </a:p>
          <a:p>
            <a:pPr eaLnBrk="1" hangingPunct="1"/>
            <a:endParaRPr lang="en-US" dirty="0">
              <a:latin typeface="Calibri"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37250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atin typeface="Calibri" charset="0"/>
              </a:rPr>
              <a:t>Sequence Diagram Syntax</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a:xfrm>
            <a:off x="457200" y="1417638"/>
            <a:ext cx="8165454" cy="4733925"/>
          </a:xfrm>
          <a:effectLst>
            <a:outerShdw blurRad="63500" dist="38100" dir="2700000" algn="tl" rotWithShape="0">
              <a:srgbClr val="000000">
                <a:alpha val="39999"/>
              </a:srgbClr>
            </a:outerShdw>
          </a:effec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5659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3285</TotalTime>
  <Words>1892</Words>
  <Application>Microsoft Macintosh PowerPoint</Application>
  <PresentationFormat>On-screen Show (4:3)</PresentationFormat>
  <Paragraphs>162</Paragraphs>
  <Slides>33</Slides>
  <Notes>3</Notes>
  <HiddenSlides>0</HiddenSlides>
  <MMClips>0</MMClips>
  <ScaleCrop>false</ScaleCrop>
  <HeadingPairs>
    <vt:vector size="4" baseType="variant">
      <vt:variant>
        <vt:lpstr>Design Template</vt:lpstr>
      </vt:variant>
      <vt:variant>
        <vt:i4>1</vt:i4>
      </vt:variant>
      <vt:variant>
        <vt:lpstr>Slide Titles</vt:lpstr>
      </vt:variant>
      <vt:variant>
        <vt:i4>33</vt:i4>
      </vt:variant>
    </vt:vector>
  </HeadingPairs>
  <TitlesOfParts>
    <vt:vector size="34" baseType="lpstr">
      <vt:lpstr>Office Theme</vt:lpstr>
      <vt:lpstr>Chapter 7: Behavioral Modeling</vt:lpstr>
      <vt:lpstr>Learning Progress</vt:lpstr>
      <vt:lpstr>Key Ideas</vt:lpstr>
      <vt:lpstr>Behavioral Models</vt:lpstr>
      <vt:lpstr>Behavioral Models</vt:lpstr>
      <vt:lpstr>Interaction Diagrams (sequence and communication diagrams)</vt:lpstr>
      <vt:lpstr>Interaction Diagram Components</vt:lpstr>
      <vt:lpstr>Sequence Diagrams</vt:lpstr>
      <vt:lpstr>Sequence Diagram Syntax</vt:lpstr>
      <vt:lpstr>More Sequence Diagram Syntax</vt:lpstr>
      <vt:lpstr>Sample Sequence Diagram</vt:lpstr>
      <vt:lpstr>Steps to Build Sequence Diagrams</vt:lpstr>
      <vt:lpstr>Communication Diagrams</vt:lpstr>
      <vt:lpstr>Slide 14</vt:lpstr>
      <vt:lpstr>Sample Communication Diagram</vt:lpstr>
      <vt:lpstr>Communication Diagrams vs. Sequence Diagrams </vt:lpstr>
      <vt:lpstr>Behavioral State Machines</vt:lpstr>
      <vt:lpstr>Behavioral State Machines</vt:lpstr>
      <vt:lpstr>Components of State Machines</vt:lpstr>
      <vt:lpstr>State Machine Syntax</vt:lpstr>
      <vt:lpstr>Sample State Machine</vt:lpstr>
      <vt:lpstr>Slide 22</vt:lpstr>
      <vt:lpstr>Slide 23</vt:lpstr>
      <vt:lpstr>Steps to Build a State Machine</vt:lpstr>
      <vt:lpstr>CRUD Analysis</vt:lpstr>
      <vt:lpstr>CRUD Analysis</vt:lpstr>
      <vt:lpstr>Sample CRUD Matrix</vt:lpstr>
      <vt:lpstr>Summary</vt:lpstr>
      <vt:lpstr>Sequence Diagram Example</vt:lpstr>
      <vt:lpstr>Communication Diagram Example</vt:lpstr>
      <vt:lpstr>Exercise: University Registration System</vt:lpstr>
      <vt:lpstr>Slide 32</vt:lpstr>
      <vt:lpstr>Slide 33</vt:lpstr>
    </vt:vector>
  </TitlesOfParts>
  <Company>Fresno State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Behavioral Modeling</dc:title>
  <dc:creator>SONYA ZHANG</dc:creator>
  <cp:lastModifiedBy>stefan bund</cp:lastModifiedBy>
  <cp:revision>86</cp:revision>
  <dcterms:created xsi:type="dcterms:W3CDTF">2015-01-29T21:23:59Z</dcterms:created>
  <dcterms:modified xsi:type="dcterms:W3CDTF">2015-01-29T21:35:36Z</dcterms:modified>
</cp:coreProperties>
</file>