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student </a:t>
            </a:r>
            <a:r>
              <a:rPr lang="en"/>
              <a:t>interacts</a:t>
            </a:r>
            <a:r>
              <a:rPr lang="en"/>
              <a:t> with many different entities that take time away from studies. Each entities causes a different level of distractions. Some are more important and have a higher priority to the student. The student uses the app and connects their study and assignments to their </a:t>
            </a:r>
            <a:r>
              <a:rPr lang="en"/>
              <a:t>priorities. The student adds the priorities to their calendars to help reduce the chance of missing the assignment.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user logs into the app on her phone. Once they login, they can either search for current tasks or create a new one. To create a new task, they must decide if it’s a new or an existing </a:t>
            </a:r>
            <a:r>
              <a:rPr lang="en"/>
              <a:t>occupation.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/>
              <a:t>Prioritizing Tasks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Dennis Rendon &amp; Mehrdad Fakhar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0950" y="0"/>
            <a:ext cx="8222100" cy="678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Diagram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172" y="678299"/>
            <a:ext cx="8022827" cy="446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0950" y="0"/>
            <a:ext cx="8222100" cy="1184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Sequence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Diagram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648" y="0"/>
            <a:ext cx="58433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0950" y="0"/>
            <a:ext cx="8222100" cy="492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Network</a:t>
            </a:r>
            <a:r>
              <a:rPr lang="en"/>
              <a:t> Diagram</a:t>
            </a:r>
          </a:p>
        </p:txBody>
      </p:sp>
      <p:pic>
        <p:nvPicPr>
          <p:cNvPr descr="cloudcraft - David1005(1).png"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160" y="492000"/>
            <a:ext cx="8045839" cy="46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0950" y="0"/>
            <a:ext cx="8222100" cy="492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Pestle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541" y="0"/>
            <a:ext cx="691645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10950" y="0"/>
            <a:ext cx="8222100" cy="492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Venn Diagram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022" y="491999"/>
            <a:ext cx="6916976" cy="46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56875" y="90975"/>
            <a:ext cx="6539700" cy="658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Michael Porter’s Five Forces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920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56875" y="90975"/>
            <a:ext cx="6539700" cy="658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SWOT</a:t>
            </a:r>
          </a:p>
        </p:txBody>
      </p:sp>
      <p:pic>
        <p:nvPicPr>
          <p:cNvPr descr="SWOT.png"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196" y="0"/>
            <a:ext cx="749080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0" y="0"/>
            <a:ext cx="6539700" cy="658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Business Model Canvas</a:t>
            </a: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9845"/>
            <a:ext cx="9143999" cy="3633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0" y="0"/>
            <a:ext cx="6539700" cy="658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Value Stream Analysis</a:t>
            </a:r>
          </a:p>
        </p:txBody>
      </p:sp>
      <p:pic>
        <p:nvPicPr>
          <p:cNvPr descr="Value-Stream-Analysis.png"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468" y="658200"/>
            <a:ext cx="7944930" cy="448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2000" y="0"/>
            <a:ext cx="8222100" cy="54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Ishikawa</a:t>
            </a:r>
          </a:p>
        </p:txBody>
      </p:sp>
      <p:cxnSp>
        <p:nvCxnSpPr>
          <p:cNvPr id="74" name="Shape 74"/>
          <p:cNvCxnSpPr/>
          <p:nvPr/>
        </p:nvCxnSpPr>
        <p:spPr>
          <a:xfrm flipH="1" rot="10800000">
            <a:off x="566287" y="3259485"/>
            <a:ext cx="6032700" cy="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5" name="Shape 75"/>
          <p:cNvSpPr txBox="1"/>
          <p:nvPr/>
        </p:nvSpPr>
        <p:spPr>
          <a:xfrm>
            <a:off x="6599000" y="3022200"/>
            <a:ext cx="2498700" cy="47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Unable to Prioritize Tasks</a:t>
            </a:r>
          </a:p>
        </p:txBody>
      </p:sp>
      <p:cxnSp>
        <p:nvCxnSpPr>
          <p:cNvPr id="76" name="Shape 76"/>
          <p:cNvCxnSpPr/>
          <p:nvPr/>
        </p:nvCxnSpPr>
        <p:spPr>
          <a:xfrm flipH="1">
            <a:off x="2695389" y="3276728"/>
            <a:ext cx="724200" cy="118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7" name="Shape 77"/>
          <p:cNvCxnSpPr/>
          <p:nvPr/>
        </p:nvCxnSpPr>
        <p:spPr>
          <a:xfrm flipH="1">
            <a:off x="4912608" y="3276728"/>
            <a:ext cx="724200" cy="118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8" name="Shape 78"/>
          <p:cNvCxnSpPr/>
          <p:nvPr/>
        </p:nvCxnSpPr>
        <p:spPr>
          <a:xfrm>
            <a:off x="5734008" y="2090344"/>
            <a:ext cx="578400" cy="118649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9" name="Shape 79"/>
          <p:cNvCxnSpPr/>
          <p:nvPr/>
        </p:nvCxnSpPr>
        <p:spPr>
          <a:xfrm>
            <a:off x="3863832" y="2104676"/>
            <a:ext cx="578400" cy="118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0" name="Shape 80"/>
          <p:cNvSpPr txBox="1"/>
          <p:nvPr/>
        </p:nvSpPr>
        <p:spPr>
          <a:xfrm>
            <a:off x="2403875" y="4463205"/>
            <a:ext cx="8481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Family 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1936464" y="1804215"/>
            <a:ext cx="1628399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5102774" y="3562478"/>
            <a:ext cx="1338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000" u="sng"/>
          </a:p>
        </p:txBody>
      </p:sp>
      <p:sp>
        <p:nvSpPr>
          <p:cNvPr id="83" name="Shape 83"/>
          <p:cNvSpPr txBox="1"/>
          <p:nvPr/>
        </p:nvSpPr>
        <p:spPr>
          <a:xfrm>
            <a:off x="5734022" y="2772793"/>
            <a:ext cx="1371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000" u="sng"/>
          </a:p>
        </p:txBody>
      </p:sp>
      <p:sp>
        <p:nvSpPr>
          <p:cNvPr id="84" name="Shape 84"/>
          <p:cNvSpPr txBox="1"/>
          <p:nvPr/>
        </p:nvSpPr>
        <p:spPr>
          <a:xfrm>
            <a:off x="4359024" y="2404838"/>
            <a:ext cx="12360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000" u="sng"/>
          </a:p>
        </p:txBody>
      </p:sp>
      <p:sp>
        <p:nvSpPr>
          <p:cNvPr id="85" name="Shape 85"/>
          <p:cNvSpPr txBox="1"/>
          <p:nvPr/>
        </p:nvSpPr>
        <p:spPr>
          <a:xfrm>
            <a:off x="3419577" y="2293416"/>
            <a:ext cx="1152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000" u="sng"/>
          </a:p>
        </p:txBody>
      </p:sp>
      <p:sp>
        <p:nvSpPr>
          <p:cNvPr id="86" name="Shape 86"/>
          <p:cNvSpPr txBox="1"/>
          <p:nvPr/>
        </p:nvSpPr>
        <p:spPr>
          <a:xfrm>
            <a:off x="3676783" y="2785066"/>
            <a:ext cx="1236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000" u="sng"/>
          </a:p>
        </p:txBody>
      </p:sp>
      <p:cxnSp>
        <p:nvCxnSpPr>
          <p:cNvPr id="87" name="Shape 87"/>
          <p:cNvCxnSpPr/>
          <p:nvPr/>
        </p:nvCxnSpPr>
        <p:spPr>
          <a:xfrm>
            <a:off x="1825588" y="2090344"/>
            <a:ext cx="578400" cy="118649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8" name="Shape 88"/>
          <p:cNvCxnSpPr/>
          <p:nvPr/>
        </p:nvCxnSpPr>
        <p:spPr>
          <a:xfrm flipH="1">
            <a:off x="1074998" y="3276728"/>
            <a:ext cx="724200" cy="118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" name="Shape 89"/>
          <p:cNvCxnSpPr/>
          <p:nvPr/>
        </p:nvCxnSpPr>
        <p:spPr>
          <a:xfrm>
            <a:off x="1569477" y="2090275"/>
            <a:ext cx="522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" name="Shape 90"/>
          <p:cNvCxnSpPr/>
          <p:nvPr/>
        </p:nvCxnSpPr>
        <p:spPr>
          <a:xfrm>
            <a:off x="839903" y="4463205"/>
            <a:ext cx="522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" name="Shape 91"/>
          <p:cNvCxnSpPr/>
          <p:nvPr/>
        </p:nvCxnSpPr>
        <p:spPr>
          <a:xfrm>
            <a:off x="5510649" y="2080636"/>
            <a:ext cx="522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2" name="Shape 92"/>
          <p:cNvCxnSpPr/>
          <p:nvPr/>
        </p:nvCxnSpPr>
        <p:spPr>
          <a:xfrm>
            <a:off x="3622861" y="2090229"/>
            <a:ext cx="522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3" name="Shape 93"/>
          <p:cNvCxnSpPr/>
          <p:nvPr/>
        </p:nvCxnSpPr>
        <p:spPr>
          <a:xfrm>
            <a:off x="2489479" y="4463205"/>
            <a:ext cx="522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4" name="Shape 94"/>
          <p:cNvCxnSpPr/>
          <p:nvPr/>
        </p:nvCxnSpPr>
        <p:spPr>
          <a:xfrm>
            <a:off x="4686646" y="4463205"/>
            <a:ext cx="522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5" name="Shape 95"/>
          <p:cNvSpPr txBox="1"/>
          <p:nvPr/>
        </p:nvSpPr>
        <p:spPr>
          <a:xfrm>
            <a:off x="887224" y="1707850"/>
            <a:ext cx="1628399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Univesity/School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952074" y="1707850"/>
            <a:ext cx="1867499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Professional Clubs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5208977" y="1707850"/>
            <a:ext cx="1628399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Business/Work 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4359024" y="4463205"/>
            <a:ext cx="14028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Miscellaneous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3622861" y="2103503"/>
            <a:ext cx="16284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566297" y="4463205"/>
            <a:ext cx="1525499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Social/Clubs</a:t>
            </a:r>
          </a:p>
        </p:txBody>
      </p:sp>
      <p:cxnSp>
        <p:nvCxnSpPr>
          <p:cNvPr id="101" name="Shape 101"/>
          <p:cNvCxnSpPr/>
          <p:nvPr/>
        </p:nvCxnSpPr>
        <p:spPr>
          <a:xfrm>
            <a:off x="2008915" y="2443071"/>
            <a:ext cx="91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2" name="Shape 102"/>
          <p:cNvSpPr txBox="1"/>
          <p:nvPr/>
        </p:nvSpPr>
        <p:spPr>
          <a:xfrm>
            <a:off x="2008915" y="2221262"/>
            <a:ext cx="1338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000"/>
              <a:t>Enrollment Deadline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3" name="Shape 103"/>
          <p:cNvCxnSpPr/>
          <p:nvPr/>
        </p:nvCxnSpPr>
        <p:spPr>
          <a:xfrm>
            <a:off x="2265918" y="2964282"/>
            <a:ext cx="74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4" name="Shape 104"/>
          <p:cNvSpPr txBox="1"/>
          <p:nvPr/>
        </p:nvSpPr>
        <p:spPr>
          <a:xfrm>
            <a:off x="2265918" y="2779856"/>
            <a:ext cx="1081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000"/>
              <a:t>Exam-Schedule </a:t>
            </a:r>
          </a:p>
        </p:txBody>
      </p:sp>
      <p:cxnSp>
        <p:nvCxnSpPr>
          <p:cNvPr id="105" name="Shape 105"/>
          <p:cNvCxnSpPr/>
          <p:nvPr/>
        </p:nvCxnSpPr>
        <p:spPr>
          <a:xfrm rot="10800000">
            <a:off x="2025266" y="2699662"/>
            <a:ext cx="108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6" name="Shape 106"/>
          <p:cNvSpPr txBox="1"/>
          <p:nvPr/>
        </p:nvSpPr>
        <p:spPr>
          <a:xfrm>
            <a:off x="505050" y="2554573"/>
            <a:ext cx="16284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000"/>
              <a:t>Assignments/HW/Projects Deadline </a:t>
            </a:r>
          </a:p>
        </p:txBody>
      </p:sp>
      <p:cxnSp>
        <p:nvCxnSpPr>
          <p:cNvPr id="107" name="Shape 107"/>
          <p:cNvCxnSpPr/>
          <p:nvPr/>
        </p:nvCxnSpPr>
        <p:spPr>
          <a:xfrm flipH="1" rot="10800000">
            <a:off x="4031853" y="2426942"/>
            <a:ext cx="182400" cy="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8" name="Shape 108"/>
          <p:cNvSpPr txBox="1"/>
          <p:nvPr/>
        </p:nvSpPr>
        <p:spPr>
          <a:xfrm>
            <a:off x="4145192" y="2242610"/>
            <a:ext cx="1236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000"/>
              <a:t>Membership fee(s)</a:t>
            </a:r>
          </a:p>
        </p:txBody>
      </p:sp>
      <p:cxnSp>
        <p:nvCxnSpPr>
          <p:cNvPr id="109" name="Shape 109"/>
          <p:cNvCxnSpPr>
            <a:stCxn id="86" idx="0"/>
            <a:endCxn id="86" idx="0"/>
          </p:cNvCxnSpPr>
          <p:nvPr/>
        </p:nvCxnSpPr>
        <p:spPr>
          <a:xfrm>
            <a:off x="4294783" y="2785066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0" name="Shape 110"/>
          <p:cNvCxnSpPr>
            <a:stCxn id="86" idx="0"/>
            <a:endCxn id="86" idx="0"/>
          </p:cNvCxnSpPr>
          <p:nvPr/>
        </p:nvCxnSpPr>
        <p:spPr>
          <a:xfrm>
            <a:off x="4294783" y="2785066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" name="Shape 111"/>
          <p:cNvCxnSpPr>
            <a:stCxn id="86" idx="0"/>
            <a:endCxn id="86" idx="0"/>
          </p:cNvCxnSpPr>
          <p:nvPr/>
        </p:nvCxnSpPr>
        <p:spPr>
          <a:xfrm>
            <a:off x="4294783" y="2785066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2" name="Shape 112"/>
          <p:cNvCxnSpPr/>
          <p:nvPr/>
        </p:nvCxnSpPr>
        <p:spPr>
          <a:xfrm>
            <a:off x="5868884" y="2364258"/>
            <a:ext cx="116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3" name="Shape 113"/>
          <p:cNvCxnSpPr/>
          <p:nvPr/>
        </p:nvCxnSpPr>
        <p:spPr>
          <a:xfrm>
            <a:off x="5902064" y="2668583"/>
            <a:ext cx="116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4" name="Shape 114"/>
          <p:cNvSpPr txBox="1"/>
          <p:nvPr/>
        </p:nvSpPr>
        <p:spPr>
          <a:xfrm>
            <a:off x="5913386" y="2152640"/>
            <a:ext cx="12360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000"/>
              <a:t>Work Schedule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848340" y="2564672"/>
            <a:ext cx="13719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000"/>
              <a:t>Report Deadline(s)</a:t>
            </a:r>
          </a:p>
        </p:txBody>
      </p:sp>
      <p:cxnSp>
        <p:nvCxnSpPr>
          <p:cNvPr id="116" name="Shape 116"/>
          <p:cNvCxnSpPr/>
          <p:nvPr/>
        </p:nvCxnSpPr>
        <p:spPr>
          <a:xfrm>
            <a:off x="6154310" y="2924186"/>
            <a:ext cx="149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7" name="Shape 117"/>
          <p:cNvSpPr txBox="1"/>
          <p:nvPr/>
        </p:nvSpPr>
        <p:spPr>
          <a:xfrm>
            <a:off x="5424712" y="3677926"/>
            <a:ext cx="116100" cy="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6192772" y="2696212"/>
            <a:ext cx="10812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000"/>
              <a:t>Meeting(s)</a:t>
            </a:r>
          </a:p>
        </p:txBody>
      </p:sp>
      <p:cxnSp>
        <p:nvCxnSpPr>
          <p:cNvPr id="119" name="Shape 119"/>
          <p:cNvCxnSpPr/>
          <p:nvPr/>
        </p:nvCxnSpPr>
        <p:spPr>
          <a:xfrm>
            <a:off x="5381089" y="3685931"/>
            <a:ext cx="116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0" name="Shape 120"/>
          <p:cNvSpPr txBox="1"/>
          <p:nvPr/>
        </p:nvSpPr>
        <p:spPr>
          <a:xfrm>
            <a:off x="5430159" y="3507693"/>
            <a:ext cx="724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000"/>
              <a:t>Travel</a:t>
            </a:r>
          </a:p>
        </p:txBody>
      </p:sp>
      <p:cxnSp>
        <p:nvCxnSpPr>
          <p:cNvPr id="121" name="Shape 121"/>
          <p:cNvCxnSpPr/>
          <p:nvPr/>
        </p:nvCxnSpPr>
        <p:spPr>
          <a:xfrm>
            <a:off x="5102774" y="4175074"/>
            <a:ext cx="9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2" name="Shape 122"/>
          <p:cNvSpPr txBox="1"/>
          <p:nvPr/>
        </p:nvSpPr>
        <p:spPr>
          <a:xfrm>
            <a:off x="5169588" y="4054784"/>
            <a:ext cx="16284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000"/>
              <a:t>Doctor Appointment(s)</a:t>
            </a:r>
          </a:p>
        </p:txBody>
      </p:sp>
      <p:cxnSp>
        <p:nvCxnSpPr>
          <p:cNvPr id="123" name="Shape 123"/>
          <p:cNvCxnSpPr/>
          <p:nvPr/>
        </p:nvCxnSpPr>
        <p:spPr>
          <a:xfrm rot="10800000">
            <a:off x="5102653" y="3878386"/>
            <a:ext cx="149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4" name="Shape 124"/>
          <p:cNvSpPr txBox="1"/>
          <p:nvPr/>
        </p:nvSpPr>
        <p:spPr>
          <a:xfrm>
            <a:off x="4416157" y="3581698"/>
            <a:ext cx="11529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000"/>
              <a:t>Bills &amp; other Payments</a:t>
            </a:r>
          </a:p>
        </p:txBody>
      </p:sp>
      <p:cxnSp>
        <p:nvCxnSpPr>
          <p:cNvPr id="125" name="Shape 125"/>
          <p:cNvCxnSpPr/>
          <p:nvPr/>
        </p:nvCxnSpPr>
        <p:spPr>
          <a:xfrm flipH="1" rot="10800000">
            <a:off x="3251877" y="3583672"/>
            <a:ext cx="148799" cy="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6" name="Shape 126"/>
          <p:cNvSpPr txBox="1"/>
          <p:nvPr/>
        </p:nvSpPr>
        <p:spPr>
          <a:xfrm>
            <a:off x="3335103" y="3421104"/>
            <a:ext cx="9597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000"/>
              <a:t>Kids School Schedule</a:t>
            </a:r>
            <a:r>
              <a:rPr lang="en"/>
              <a:t> </a:t>
            </a:r>
          </a:p>
        </p:txBody>
      </p:sp>
      <p:cxnSp>
        <p:nvCxnSpPr>
          <p:cNvPr id="127" name="Shape 127"/>
          <p:cNvCxnSpPr/>
          <p:nvPr/>
        </p:nvCxnSpPr>
        <p:spPr>
          <a:xfrm>
            <a:off x="2862531" y="4171071"/>
            <a:ext cx="149400" cy="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8" name="Shape 128"/>
          <p:cNvSpPr txBox="1"/>
          <p:nvPr/>
        </p:nvSpPr>
        <p:spPr>
          <a:xfrm>
            <a:off x="2952084" y="4070841"/>
            <a:ext cx="826199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000"/>
              <a:t>Birthdays</a:t>
            </a:r>
          </a:p>
        </p:txBody>
      </p:sp>
      <p:cxnSp>
        <p:nvCxnSpPr>
          <p:cNvPr id="129" name="Shape 129"/>
          <p:cNvCxnSpPr/>
          <p:nvPr/>
        </p:nvCxnSpPr>
        <p:spPr>
          <a:xfrm rot="10800000">
            <a:off x="2995510" y="3838289"/>
            <a:ext cx="91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0" name="Shape 130"/>
          <p:cNvSpPr txBox="1"/>
          <p:nvPr/>
        </p:nvSpPr>
        <p:spPr>
          <a:xfrm>
            <a:off x="2265726" y="3564250"/>
            <a:ext cx="8481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000"/>
              <a:t>Gatherings &amp; Parties</a:t>
            </a:r>
          </a:p>
        </p:txBody>
      </p:sp>
      <p:cxnSp>
        <p:nvCxnSpPr>
          <p:cNvPr id="131" name="Shape 131"/>
          <p:cNvCxnSpPr/>
          <p:nvPr/>
        </p:nvCxnSpPr>
        <p:spPr>
          <a:xfrm>
            <a:off x="1436849" y="3894420"/>
            <a:ext cx="165900" cy="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2" name="Shape 132"/>
          <p:cNvSpPr txBox="1"/>
          <p:nvPr/>
        </p:nvSpPr>
        <p:spPr>
          <a:xfrm>
            <a:off x="1541648" y="3766125"/>
            <a:ext cx="7242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000"/>
              <a:t>Meeting Schedule</a:t>
            </a:r>
            <a:r>
              <a:rPr lang="en"/>
              <a:t> </a:t>
            </a:r>
          </a:p>
        </p:txBody>
      </p:sp>
      <p:cxnSp>
        <p:nvCxnSpPr>
          <p:cNvPr id="133" name="Shape 133"/>
          <p:cNvCxnSpPr>
            <a:stCxn id="86" idx="0"/>
          </p:cNvCxnSpPr>
          <p:nvPr/>
        </p:nvCxnSpPr>
        <p:spPr>
          <a:xfrm>
            <a:off x="4294783" y="2785066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4" name="Shape 134"/>
          <p:cNvCxnSpPr/>
          <p:nvPr/>
        </p:nvCxnSpPr>
        <p:spPr>
          <a:xfrm flipH="1">
            <a:off x="4031793" y="2782605"/>
            <a:ext cx="147900" cy="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5" name="Shape 135"/>
          <p:cNvSpPr txBox="1"/>
          <p:nvPr/>
        </p:nvSpPr>
        <p:spPr>
          <a:xfrm>
            <a:off x="3451628" y="2573023"/>
            <a:ext cx="724200" cy="1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000"/>
              <a:t>Meeting Schedule 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4529305" y="2932191"/>
            <a:ext cx="8481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0" y="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BMM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1909" y="0"/>
            <a:ext cx="611208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0" y="0"/>
            <a:ext cx="6265499" cy="54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BPMN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6859" y="0"/>
            <a:ext cx="536712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0" y="34000"/>
            <a:ext cx="8222100" cy="54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DFD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1954"/>
            <a:ext cx="9144000" cy="4021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0" y="0"/>
            <a:ext cx="8222100" cy="123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Org Chart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&amp; UI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393" y="0"/>
            <a:ext cx="682561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0" y="0"/>
            <a:ext cx="8222100" cy="558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956456"/>
            <a:ext cx="9143999" cy="4187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0" y="0"/>
            <a:ext cx="8222100" cy="644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Wireframe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625" y="871825"/>
            <a:ext cx="2088499" cy="42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6125" y="871820"/>
            <a:ext cx="2088499" cy="427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4625" y="871824"/>
            <a:ext cx="2060391" cy="427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25025" y="871825"/>
            <a:ext cx="2118980" cy="427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0950" y="0"/>
            <a:ext cx="8222100" cy="600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ERD</a:t>
            </a:r>
          </a:p>
        </p:txBody>
      </p:sp>
      <p:pic>
        <p:nvPicPr>
          <p:cNvPr descr="ERD.JPG"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2298"/>
            <a:ext cx="9144001" cy="4021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