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2" r:id="rId14"/>
    <p:sldId id="268" r:id="rId15"/>
    <p:sldId id="271" r:id="rId16"/>
    <p:sldId id="269" r:id="rId17"/>
    <p:sldId id="286" r:id="rId18"/>
    <p:sldId id="270" r:id="rId19"/>
    <p:sldId id="287" r:id="rId20"/>
    <p:sldId id="273" r:id="rId21"/>
    <p:sldId id="274" r:id="rId22"/>
    <p:sldId id="288" r:id="rId23"/>
    <p:sldId id="275" r:id="rId24"/>
    <p:sldId id="289" r:id="rId25"/>
    <p:sldId id="276" r:id="rId26"/>
    <p:sldId id="290" r:id="rId27"/>
    <p:sldId id="277" r:id="rId28"/>
    <p:sldId id="291" r:id="rId29"/>
    <p:sldId id="278" r:id="rId30"/>
    <p:sldId id="292" r:id="rId31"/>
    <p:sldId id="279" r:id="rId32"/>
    <p:sldId id="293" r:id="rId33"/>
    <p:sldId id="280" r:id="rId34"/>
    <p:sldId id="294" r:id="rId35"/>
    <p:sldId id="281" r:id="rId36"/>
    <p:sldId id="282" r:id="rId37"/>
    <p:sldId id="283" r:id="rId38"/>
    <p:sldId id="295" r:id="rId39"/>
    <p:sldId id="284" r:id="rId40"/>
    <p:sldId id="296" r:id="rId41"/>
    <p:sldId id="285"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70948" autoAdjust="0"/>
  </p:normalViewPr>
  <p:slideViewPr>
    <p:cSldViewPr snapToGrid="0">
      <p:cViewPr varScale="1">
        <p:scale>
          <a:sx n="61" d="100"/>
          <a:sy n="61" d="100"/>
        </p:scale>
        <p:origin x="216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5E7F55-59C9-44BF-95EA-62F5AF2137D4}" type="doc">
      <dgm:prSet loTypeId="urn:microsoft.com/office/officeart/2005/8/layout/rings+Icon" loCatId="relationship" qsTypeId="urn:microsoft.com/office/officeart/2005/8/quickstyle/simple1" qsCatId="simple" csTypeId="urn:microsoft.com/office/officeart/2005/8/colors/colorful1" csCatId="colorful" phldr="1"/>
      <dgm:spPr/>
    </dgm:pt>
    <dgm:pt modelId="{587183F9-3FEB-4EAE-BC32-1381EE56FE9A}">
      <dgm:prSet phldrT="[Text]" custT="1"/>
      <dgm:spPr/>
      <dgm:t>
        <a:bodyPr/>
        <a:lstStyle/>
        <a:p>
          <a:pPr algn="ctr"/>
          <a:endParaRPr lang="en-US" sz="1600" dirty="0"/>
        </a:p>
        <a:p>
          <a:pPr algn="ctr"/>
          <a:endParaRPr lang="en-US" sz="1600" dirty="0"/>
        </a:p>
        <a:p>
          <a:pPr algn="ctr"/>
          <a:r>
            <a:rPr lang="en-US" sz="1600" dirty="0"/>
            <a:t>Venue</a:t>
          </a:r>
        </a:p>
      </dgm:t>
    </dgm:pt>
    <dgm:pt modelId="{B5DC175A-FDF5-4EF9-A412-1CD3E2B2706D}" type="parTrans" cxnId="{B3BCD73C-B072-416A-9CED-4355D9357D19}">
      <dgm:prSet/>
      <dgm:spPr/>
      <dgm:t>
        <a:bodyPr/>
        <a:lstStyle/>
        <a:p>
          <a:endParaRPr lang="en-US" sz="1200"/>
        </a:p>
      </dgm:t>
    </dgm:pt>
    <dgm:pt modelId="{9923DF13-EB34-4307-9545-7C50BDE6A11F}" type="sibTrans" cxnId="{B3BCD73C-B072-416A-9CED-4355D9357D19}">
      <dgm:prSet/>
      <dgm:spPr/>
      <dgm:t>
        <a:bodyPr/>
        <a:lstStyle/>
        <a:p>
          <a:endParaRPr lang="en-US" sz="1200"/>
        </a:p>
      </dgm:t>
    </dgm:pt>
    <dgm:pt modelId="{28094E98-8623-4C5E-B28D-6C61F12B60CD}">
      <dgm:prSet phldrT="[Text]" custT="1"/>
      <dgm:spPr/>
      <dgm:t>
        <a:bodyPr/>
        <a:lstStyle/>
        <a:p>
          <a:pPr algn="l"/>
          <a:endParaRPr lang="en-US" sz="1600" dirty="0"/>
        </a:p>
        <a:p>
          <a:pPr algn="ctr"/>
          <a:endParaRPr lang="en-US" sz="1600" dirty="0"/>
        </a:p>
        <a:p>
          <a:pPr algn="ctr"/>
          <a:endParaRPr lang="en-US" sz="1600" dirty="0"/>
        </a:p>
        <a:p>
          <a:pPr algn="ctr"/>
          <a:r>
            <a:rPr lang="en-US" sz="1600" dirty="0"/>
            <a:t>City</a:t>
          </a:r>
        </a:p>
      </dgm:t>
    </dgm:pt>
    <dgm:pt modelId="{043AA867-F530-4298-8C02-8929BB26CDCF}" type="parTrans" cxnId="{9B2DB63B-3A78-44D5-B5AE-F5F5B05757BA}">
      <dgm:prSet/>
      <dgm:spPr/>
      <dgm:t>
        <a:bodyPr/>
        <a:lstStyle/>
        <a:p>
          <a:endParaRPr lang="en-US" sz="1200"/>
        </a:p>
      </dgm:t>
    </dgm:pt>
    <dgm:pt modelId="{64EC3F39-DC99-45DB-9238-6FEA329DE9B7}" type="sibTrans" cxnId="{9B2DB63B-3A78-44D5-B5AE-F5F5B05757BA}">
      <dgm:prSet/>
      <dgm:spPr/>
      <dgm:t>
        <a:bodyPr/>
        <a:lstStyle/>
        <a:p>
          <a:endParaRPr lang="en-US" sz="1200"/>
        </a:p>
      </dgm:t>
    </dgm:pt>
    <dgm:pt modelId="{50963A0B-3832-432D-B429-C6877CB87EB4}">
      <dgm:prSet phldrT="[Text]" custT="1"/>
      <dgm:spPr/>
      <dgm:t>
        <a:bodyPr/>
        <a:lstStyle/>
        <a:p>
          <a:pPr algn="ctr"/>
          <a:endParaRPr lang="en-US" sz="1600" dirty="0"/>
        </a:p>
        <a:p>
          <a:pPr algn="ctr"/>
          <a:endParaRPr lang="en-US" sz="1600" dirty="0"/>
        </a:p>
        <a:p>
          <a:pPr algn="ctr"/>
          <a:r>
            <a:rPr lang="en-US" sz="1600" dirty="0"/>
            <a:t>Visitor</a:t>
          </a:r>
        </a:p>
      </dgm:t>
    </dgm:pt>
    <dgm:pt modelId="{D850E8B8-FBA2-4B11-AEE1-D44429693E8C}" type="parTrans" cxnId="{E7C43B3E-E586-465D-9271-D7D43FC7986E}">
      <dgm:prSet/>
      <dgm:spPr/>
      <dgm:t>
        <a:bodyPr/>
        <a:lstStyle/>
        <a:p>
          <a:endParaRPr lang="en-US" sz="1200"/>
        </a:p>
      </dgm:t>
    </dgm:pt>
    <dgm:pt modelId="{DA585B71-47D6-4387-8AFF-9BABE82D067B}" type="sibTrans" cxnId="{E7C43B3E-E586-465D-9271-D7D43FC7986E}">
      <dgm:prSet/>
      <dgm:spPr/>
      <dgm:t>
        <a:bodyPr/>
        <a:lstStyle/>
        <a:p>
          <a:endParaRPr lang="en-US" sz="1200"/>
        </a:p>
      </dgm:t>
    </dgm:pt>
    <dgm:pt modelId="{13BC74CB-9870-48CA-AEE1-B20AB12F14F2}">
      <dgm:prSet phldrT="[Text]" custT="1"/>
      <dgm:spPr/>
      <dgm:t>
        <a:bodyPr/>
        <a:lstStyle/>
        <a:p>
          <a:pPr algn="l"/>
          <a:r>
            <a:rPr lang="en-US" sz="1400" dirty="0"/>
            <a:t>Clean, safe, accessible facilities</a:t>
          </a:r>
        </a:p>
      </dgm:t>
    </dgm:pt>
    <dgm:pt modelId="{8989C584-C6CC-401D-BB4F-5D8725FF6E72}" type="parTrans" cxnId="{52FFCFBF-E2B9-49A4-BFCC-F6FA7BEF7877}">
      <dgm:prSet/>
      <dgm:spPr/>
      <dgm:t>
        <a:bodyPr/>
        <a:lstStyle/>
        <a:p>
          <a:endParaRPr lang="en-US" sz="1200"/>
        </a:p>
      </dgm:t>
    </dgm:pt>
    <dgm:pt modelId="{5372F797-C0E2-443B-BB16-330D6FF367E9}" type="sibTrans" cxnId="{52FFCFBF-E2B9-49A4-BFCC-F6FA7BEF7877}">
      <dgm:prSet/>
      <dgm:spPr/>
      <dgm:t>
        <a:bodyPr/>
        <a:lstStyle/>
        <a:p>
          <a:endParaRPr lang="en-US" sz="1200"/>
        </a:p>
      </dgm:t>
    </dgm:pt>
    <dgm:pt modelId="{3652D992-F6E8-4777-9373-994519D9F5D2}">
      <dgm:prSet phldrT="[Text]" custT="1"/>
      <dgm:spPr/>
      <dgm:t>
        <a:bodyPr/>
        <a:lstStyle/>
        <a:p>
          <a:pPr algn="l"/>
          <a:r>
            <a:rPr lang="en-US" sz="1400" dirty="0"/>
            <a:t>Many venues and business locations</a:t>
          </a:r>
        </a:p>
      </dgm:t>
    </dgm:pt>
    <dgm:pt modelId="{BEE2DB47-0BC5-4041-9651-9C6CEF60E67D}" type="parTrans" cxnId="{8FEE4C5A-22FE-4EE0-AAD9-57B82DB1565C}">
      <dgm:prSet/>
      <dgm:spPr/>
      <dgm:t>
        <a:bodyPr/>
        <a:lstStyle/>
        <a:p>
          <a:endParaRPr lang="en-US" sz="1200"/>
        </a:p>
      </dgm:t>
    </dgm:pt>
    <dgm:pt modelId="{65D17DEF-2921-42AB-8F78-4EC1F13DD6C8}" type="sibTrans" cxnId="{8FEE4C5A-22FE-4EE0-AAD9-57B82DB1565C}">
      <dgm:prSet/>
      <dgm:spPr/>
      <dgm:t>
        <a:bodyPr/>
        <a:lstStyle/>
        <a:p>
          <a:endParaRPr lang="en-US" sz="1200"/>
        </a:p>
      </dgm:t>
    </dgm:pt>
    <dgm:pt modelId="{917C3C04-E7F9-41CC-817F-08909C2AAB23}">
      <dgm:prSet phldrT="[Text]" custT="1"/>
      <dgm:spPr/>
      <dgm:t>
        <a:bodyPr/>
        <a:lstStyle/>
        <a:p>
          <a:pPr algn="l"/>
          <a:r>
            <a:rPr lang="en-US" sz="1400" dirty="0"/>
            <a:t>Facilities including restrooms, items for purchase, experience</a:t>
          </a:r>
        </a:p>
      </dgm:t>
    </dgm:pt>
    <dgm:pt modelId="{C28EDA6D-73AC-4D3A-9DEB-73F15850AA41}" type="parTrans" cxnId="{216ADB6A-73A0-43F5-8BDB-7F085CBD095F}">
      <dgm:prSet/>
      <dgm:spPr/>
      <dgm:t>
        <a:bodyPr/>
        <a:lstStyle/>
        <a:p>
          <a:endParaRPr lang="en-US" sz="1200"/>
        </a:p>
      </dgm:t>
    </dgm:pt>
    <dgm:pt modelId="{8009979A-2530-44EE-B46D-4F5F35AE792B}" type="sibTrans" cxnId="{216ADB6A-73A0-43F5-8BDB-7F085CBD095F}">
      <dgm:prSet/>
      <dgm:spPr/>
      <dgm:t>
        <a:bodyPr/>
        <a:lstStyle/>
        <a:p>
          <a:endParaRPr lang="en-US" sz="1200"/>
        </a:p>
      </dgm:t>
    </dgm:pt>
    <dgm:pt modelId="{DDA02DA6-A58B-4F2E-98B7-16408CD4A3D7}">
      <dgm:prSet phldrT="[Text]" custT="1"/>
      <dgm:spPr/>
      <dgm:t>
        <a:bodyPr/>
        <a:lstStyle/>
        <a:p>
          <a:pPr algn="l"/>
          <a:endParaRPr lang="en-US" sz="1400" dirty="0"/>
        </a:p>
      </dgm:t>
    </dgm:pt>
    <dgm:pt modelId="{2AFAF10A-6D53-4A0E-B5BA-D63CEA6E56AA}" type="parTrans" cxnId="{4D6D9448-4C17-4E20-8353-F21B22E4CAA4}">
      <dgm:prSet/>
      <dgm:spPr/>
    </dgm:pt>
    <dgm:pt modelId="{4CB41C8A-B8EC-4E72-9A90-57072BB98806}" type="sibTrans" cxnId="{4D6D9448-4C17-4E20-8353-F21B22E4CAA4}">
      <dgm:prSet/>
      <dgm:spPr/>
    </dgm:pt>
    <dgm:pt modelId="{9B63E8CD-2CC1-497B-828F-991083398661}">
      <dgm:prSet phldrT="[Text]" custT="1"/>
      <dgm:spPr/>
      <dgm:t>
        <a:bodyPr/>
        <a:lstStyle/>
        <a:p>
          <a:pPr algn="l"/>
          <a:endParaRPr lang="en-US" sz="1400" dirty="0"/>
        </a:p>
      </dgm:t>
    </dgm:pt>
    <dgm:pt modelId="{DAAE4A89-CD8D-4551-878E-9B5336BC9412}" type="parTrans" cxnId="{80B0762D-E683-422D-BACF-6E332E356195}">
      <dgm:prSet/>
      <dgm:spPr/>
    </dgm:pt>
    <dgm:pt modelId="{DE9B4FB5-64BB-41B4-A867-1562495FFC5F}" type="sibTrans" cxnId="{80B0762D-E683-422D-BACF-6E332E356195}">
      <dgm:prSet/>
      <dgm:spPr/>
    </dgm:pt>
    <dgm:pt modelId="{7C0E8041-A7A8-405D-8AEC-9A162163B644}">
      <dgm:prSet phldrT="[Text]" custT="1"/>
      <dgm:spPr/>
      <dgm:t>
        <a:bodyPr/>
        <a:lstStyle/>
        <a:p>
          <a:pPr algn="l"/>
          <a:endParaRPr lang="en-US" sz="1400" dirty="0"/>
        </a:p>
      </dgm:t>
    </dgm:pt>
    <dgm:pt modelId="{9A7C9A23-3F45-47F6-8237-3640DBE490CC}" type="parTrans" cxnId="{5EFE9141-E260-41C0-97BC-D7F8B425DA0A}">
      <dgm:prSet/>
      <dgm:spPr/>
    </dgm:pt>
    <dgm:pt modelId="{9A1F704E-0955-4233-8BEA-2723F8894AF8}" type="sibTrans" cxnId="{5EFE9141-E260-41C0-97BC-D7F8B425DA0A}">
      <dgm:prSet/>
      <dgm:spPr/>
    </dgm:pt>
    <dgm:pt modelId="{E9E2D37A-9B6F-4C30-AE6F-72E8AE6B0218}">
      <dgm:prSet phldrT="[Text]" custT="1"/>
      <dgm:spPr/>
      <dgm:t>
        <a:bodyPr/>
        <a:lstStyle/>
        <a:p>
          <a:pPr algn="l"/>
          <a:endParaRPr lang="en-US" sz="1400" dirty="0"/>
        </a:p>
      </dgm:t>
    </dgm:pt>
    <dgm:pt modelId="{62884895-C5A9-4AC7-8358-F6F890057D5A}" type="parTrans" cxnId="{0139BBE0-8522-49F4-9DFE-87CE8A990952}">
      <dgm:prSet/>
      <dgm:spPr/>
    </dgm:pt>
    <dgm:pt modelId="{76EDADF6-7E2A-4522-9BDC-D69BC17332B6}" type="sibTrans" cxnId="{0139BBE0-8522-49F4-9DFE-87CE8A990952}">
      <dgm:prSet/>
      <dgm:spPr/>
    </dgm:pt>
    <dgm:pt modelId="{4CA67681-AC93-41FF-B2E0-807FA7056060}" type="pres">
      <dgm:prSet presAssocID="{DA5E7F55-59C9-44BF-95EA-62F5AF2137D4}" presName="Name0" presStyleCnt="0">
        <dgm:presLayoutVars>
          <dgm:chMax val="7"/>
          <dgm:dir/>
          <dgm:resizeHandles val="exact"/>
        </dgm:presLayoutVars>
      </dgm:prSet>
      <dgm:spPr/>
    </dgm:pt>
    <dgm:pt modelId="{48326547-2809-45DF-BB43-F8B13E9B5A13}" type="pres">
      <dgm:prSet presAssocID="{DA5E7F55-59C9-44BF-95EA-62F5AF2137D4}" presName="ellipse1" presStyleLbl="vennNode1" presStyleIdx="0" presStyleCnt="3">
        <dgm:presLayoutVars>
          <dgm:bulletEnabled val="1"/>
        </dgm:presLayoutVars>
      </dgm:prSet>
      <dgm:spPr/>
    </dgm:pt>
    <dgm:pt modelId="{C2267631-A633-4F9E-9F7D-CBA2C7C681AF}" type="pres">
      <dgm:prSet presAssocID="{DA5E7F55-59C9-44BF-95EA-62F5AF2137D4}" presName="ellipse2" presStyleLbl="vennNode1" presStyleIdx="1" presStyleCnt="3">
        <dgm:presLayoutVars>
          <dgm:bulletEnabled val="1"/>
        </dgm:presLayoutVars>
      </dgm:prSet>
      <dgm:spPr/>
    </dgm:pt>
    <dgm:pt modelId="{EC7E5BF5-34F0-4FB8-8F78-8C5D35EACCE6}" type="pres">
      <dgm:prSet presAssocID="{DA5E7F55-59C9-44BF-95EA-62F5AF2137D4}" presName="ellipse3" presStyleLbl="vennNode1" presStyleIdx="2" presStyleCnt="3">
        <dgm:presLayoutVars>
          <dgm:bulletEnabled val="1"/>
        </dgm:presLayoutVars>
      </dgm:prSet>
      <dgm:spPr/>
    </dgm:pt>
  </dgm:ptLst>
  <dgm:cxnLst>
    <dgm:cxn modelId="{FC6FD218-BF4F-4106-83FE-9C0D0A881E86}" type="presOf" srcId="{DDA02DA6-A58B-4F2E-98B7-16408CD4A3D7}" destId="{EC7E5BF5-34F0-4FB8-8F78-8C5D35EACCE6}" srcOrd="0" destOrd="5" presId="urn:microsoft.com/office/officeart/2005/8/layout/rings+Icon"/>
    <dgm:cxn modelId="{DDC17B1C-226E-40A3-901C-19975384905B}" type="presOf" srcId="{3652D992-F6E8-4777-9373-994519D9F5D2}" destId="{C2267631-A633-4F9E-9F7D-CBA2C7C681AF}" srcOrd="0" destOrd="1" presId="urn:microsoft.com/office/officeart/2005/8/layout/rings+Icon"/>
    <dgm:cxn modelId="{0D6EDB1D-4F4B-4D10-A035-2982856C6571}" type="presOf" srcId="{9B63E8CD-2CC1-497B-828F-991083398661}" destId="{EC7E5BF5-34F0-4FB8-8F78-8C5D35EACCE6}" srcOrd="0" destOrd="2" presId="urn:microsoft.com/office/officeart/2005/8/layout/rings+Icon"/>
    <dgm:cxn modelId="{ED8A9627-DAFA-46F2-8AC5-9D308428CA6B}" type="presOf" srcId="{DA5E7F55-59C9-44BF-95EA-62F5AF2137D4}" destId="{4CA67681-AC93-41FF-B2E0-807FA7056060}" srcOrd="0" destOrd="0" presId="urn:microsoft.com/office/officeart/2005/8/layout/rings+Icon"/>
    <dgm:cxn modelId="{80B0762D-E683-422D-BACF-6E332E356195}" srcId="{50963A0B-3832-432D-B429-C6877CB87EB4}" destId="{9B63E8CD-2CC1-497B-828F-991083398661}" srcOrd="1" destOrd="0" parTransId="{DAAE4A89-CD8D-4551-878E-9B5336BC9412}" sibTransId="{DE9B4FB5-64BB-41B4-A867-1562495FFC5F}"/>
    <dgm:cxn modelId="{9B2DB63B-3A78-44D5-B5AE-F5F5B05757BA}" srcId="{DA5E7F55-59C9-44BF-95EA-62F5AF2137D4}" destId="{28094E98-8623-4C5E-B28D-6C61F12B60CD}" srcOrd="1" destOrd="0" parTransId="{043AA867-F530-4298-8C02-8929BB26CDCF}" sibTransId="{64EC3F39-DC99-45DB-9238-6FEA329DE9B7}"/>
    <dgm:cxn modelId="{B3BCD73C-B072-416A-9CED-4355D9357D19}" srcId="{DA5E7F55-59C9-44BF-95EA-62F5AF2137D4}" destId="{587183F9-3FEB-4EAE-BC32-1381EE56FE9A}" srcOrd="0" destOrd="0" parTransId="{B5DC175A-FDF5-4EF9-A412-1CD3E2B2706D}" sibTransId="{9923DF13-EB34-4307-9545-7C50BDE6A11F}"/>
    <dgm:cxn modelId="{DDB5E73C-C1FF-4B90-809B-11C528799226}" type="presOf" srcId="{7C0E8041-A7A8-405D-8AEC-9A162163B644}" destId="{EC7E5BF5-34F0-4FB8-8F78-8C5D35EACCE6}" srcOrd="0" destOrd="3" presId="urn:microsoft.com/office/officeart/2005/8/layout/rings+Icon"/>
    <dgm:cxn modelId="{E7C43B3E-E586-465D-9271-D7D43FC7986E}" srcId="{DA5E7F55-59C9-44BF-95EA-62F5AF2137D4}" destId="{50963A0B-3832-432D-B429-C6877CB87EB4}" srcOrd="2" destOrd="0" parTransId="{D850E8B8-FBA2-4B11-AEE1-D44429693E8C}" sibTransId="{DA585B71-47D6-4387-8AFF-9BABE82D067B}"/>
    <dgm:cxn modelId="{5EFE9141-E260-41C0-97BC-D7F8B425DA0A}" srcId="{50963A0B-3832-432D-B429-C6877CB87EB4}" destId="{7C0E8041-A7A8-405D-8AEC-9A162163B644}" srcOrd="2" destOrd="0" parTransId="{9A7C9A23-3F45-47F6-8237-3640DBE490CC}" sibTransId="{9A1F704E-0955-4233-8BEA-2723F8894AF8}"/>
    <dgm:cxn modelId="{4D6D9448-4C17-4E20-8353-F21B22E4CAA4}" srcId="{50963A0B-3832-432D-B429-C6877CB87EB4}" destId="{DDA02DA6-A58B-4F2E-98B7-16408CD4A3D7}" srcOrd="4" destOrd="0" parTransId="{2AFAF10A-6D53-4A0E-B5BA-D63CEA6E56AA}" sibTransId="{4CB41C8A-B8EC-4E72-9A90-57072BB98806}"/>
    <dgm:cxn modelId="{216ADB6A-73A0-43F5-8BDB-7F085CBD095F}" srcId="{587183F9-3FEB-4EAE-BC32-1381EE56FE9A}" destId="{917C3C04-E7F9-41CC-817F-08909C2AAB23}" srcOrd="0" destOrd="0" parTransId="{C28EDA6D-73AC-4D3A-9DEB-73F15850AA41}" sibTransId="{8009979A-2530-44EE-B46D-4F5F35AE792B}"/>
    <dgm:cxn modelId="{5E37BD71-4AAC-4090-ACB4-30109BA3E53A}" type="presOf" srcId="{13BC74CB-9870-48CA-AEE1-B20AB12F14F2}" destId="{EC7E5BF5-34F0-4FB8-8F78-8C5D35EACCE6}" srcOrd="0" destOrd="1" presId="urn:microsoft.com/office/officeart/2005/8/layout/rings+Icon"/>
    <dgm:cxn modelId="{070BB455-B6E7-444F-932D-1422EF5C76DE}" type="presOf" srcId="{E9E2D37A-9B6F-4C30-AE6F-72E8AE6B0218}" destId="{EC7E5BF5-34F0-4FB8-8F78-8C5D35EACCE6}" srcOrd="0" destOrd="4" presId="urn:microsoft.com/office/officeart/2005/8/layout/rings+Icon"/>
    <dgm:cxn modelId="{8FEE4C5A-22FE-4EE0-AAD9-57B82DB1565C}" srcId="{28094E98-8623-4C5E-B28D-6C61F12B60CD}" destId="{3652D992-F6E8-4777-9373-994519D9F5D2}" srcOrd="0" destOrd="0" parTransId="{BEE2DB47-0BC5-4041-9651-9C6CEF60E67D}" sibTransId="{65D17DEF-2921-42AB-8F78-4EC1F13DD6C8}"/>
    <dgm:cxn modelId="{BEC17F81-9C2D-489A-8B69-CBDACD4773EC}" type="presOf" srcId="{28094E98-8623-4C5E-B28D-6C61F12B60CD}" destId="{C2267631-A633-4F9E-9F7D-CBA2C7C681AF}" srcOrd="0" destOrd="0" presId="urn:microsoft.com/office/officeart/2005/8/layout/rings+Icon"/>
    <dgm:cxn modelId="{8A67598E-A37A-4709-AB64-CBB1C2E18303}" type="presOf" srcId="{50963A0B-3832-432D-B429-C6877CB87EB4}" destId="{EC7E5BF5-34F0-4FB8-8F78-8C5D35EACCE6}" srcOrd="0" destOrd="0" presId="urn:microsoft.com/office/officeart/2005/8/layout/rings+Icon"/>
    <dgm:cxn modelId="{52FFCFBF-E2B9-49A4-BFCC-F6FA7BEF7877}" srcId="{50963A0B-3832-432D-B429-C6877CB87EB4}" destId="{13BC74CB-9870-48CA-AEE1-B20AB12F14F2}" srcOrd="0" destOrd="0" parTransId="{8989C584-C6CC-401D-BB4F-5D8725FF6E72}" sibTransId="{5372F797-C0E2-443B-BB16-330D6FF367E9}"/>
    <dgm:cxn modelId="{0139BBE0-8522-49F4-9DFE-87CE8A990952}" srcId="{50963A0B-3832-432D-B429-C6877CB87EB4}" destId="{E9E2D37A-9B6F-4C30-AE6F-72E8AE6B0218}" srcOrd="3" destOrd="0" parTransId="{62884895-C5A9-4AC7-8358-F6F890057D5A}" sibTransId="{76EDADF6-7E2A-4522-9BDC-D69BC17332B6}"/>
    <dgm:cxn modelId="{8A556CE7-AFDA-4B51-A48D-B5A2A0152468}" type="presOf" srcId="{587183F9-3FEB-4EAE-BC32-1381EE56FE9A}" destId="{48326547-2809-45DF-BB43-F8B13E9B5A13}" srcOrd="0" destOrd="0" presId="urn:microsoft.com/office/officeart/2005/8/layout/rings+Icon"/>
    <dgm:cxn modelId="{18B2E6E9-8F75-49D6-90CA-03D8F06F9607}" type="presOf" srcId="{917C3C04-E7F9-41CC-817F-08909C2AAB23}" destId="{48326547-2809-45DF-BB43-F8B13E9B5A13}" srcOrd="0" destOrd="1" presId="urn:microsoft.com/office/officeart/2005/8/layout/rings+Icon"/>
    <dgm:cxn modelId="{2E3A7FF1-3BA0-47A3-B252-3B81DB6CDDD0}" type="presParOf" srcId="{4CA67681-AC93-41FF-B2E0-807FA7056060}" destId="{48326547-2809-45DF-BB43-F8B13E9B5A13}" srcOrd="0" destOrd="0" presId="urn:microsoft.com/office/officeart/2005/8/layout/rings+Icon"/>
    <dgm:cxn modelId="{5A192BE8-9CCD-40E7-B34A-D59F7D9C5A76}" type="presParOf" srcId="{4CA67681-AC93-41FF-B2E0-807FA7056060}" destId="{C2267631-A633-4F9E-9F7D-CBA2C7C681AF}" srcOrd="1" destOrd="0" presId="urn:microsoft.com/office/officeart/2005/8/layout/rings+Icon"/>
    <dgm:cxn modelId="{2DEE822D-D2FC-43B5-8F99-72CB883770FD}" type="presParOf" srcId="{4CA67681-AC93-41FF-B2E0-807FA7056060}" destId="{EC7E5BF5-34F0-4FB8-8F78-8C5D35EACCE6}" srcOrd="2"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495AD9-91B8-4E41-B7CE-634E3F08395E}"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en-US"/>
        </a:p>
      </dgm:t>
    </dgm:pt>
    <dgm:pt modelId="{1D5D259F-C6AE-468A-8738-9DDF1E6E34F8}">
      <dgm:prSet phldrT="[Text]" custT="1"/>
      <dgm:spPr/>
      <dgm:t>
        <a:bodyPr/>
        <a:lstStyle/>
        <a:p>
          <a:pPr algn="l"/>
          <a:r>
            <a:rPr lang="en-US" sz="2400" dirty="0"/>
            <a:t>Venue</a:t>
          </a:r>
        </a:p>
      </dgm:t>
    </dgm:pt>
    <dgm:pt modelId="{1D41945A-CC65-481A-A199-77E01ED66AAA}" type="parTrans" cxnId="{B443BB08-4F23-47EA-86B5-17BDCC68EE1C}">
      <dgm:prSet/>
      <dgm:spPr/>
      <dgm:t>
        <a:bodyPr/>
        <a:lstStyle/>
        <a:p>
          <a:endParaRPr lang="en-US"/>
        </a:p>
      </dgm:t>
    </dgm:pt>
    <dgm:pt modelId="{CDADFE36-4EDF-456D-B7FD-DECFFFCFC6EE}" type="sibTrans" cxnId="{B443BB08-4F23-47EA-86B5-17BDCC68EE1C}">
      <dgm:prSet/>
      <dgm:spPr/>
      <dgm:t>
        <a:bodyPr/>
        <a:lstStyle/>
        <a:p>
          <a:endParaRPr lang="en-US"/>
        </a:p>
      </dgm:t>
    </dgm:pt>
    <dgm:pt modelId="{66CFE219-5165-43C0-B76C-61E613D162B7}">
      <dgm:prSet phldrT="[Text]" custT="1"/>
      <dgm:spPr/>
      <dgm:t>
        <a:bodyPr/>
        <a:lstStyle/>
        <a:p>
          <a:pPr algn="ctr"/>
          <a:r>
            <a:rPr lang="en-US" sz="2400" dirty="0"/>
            <a:t>Visitor</a:t>
          </a:r>
        </a:p>
      </dgm:t>
    </dgm:pt>
    <dgm:pt modelId="{404DF687-3457-422D-B9BF-62F30711A57A}" type="parTrans" cxnId="{2E3DA6D7-FA6C-4EDE-B2AC-D989E467E5B0}">
      <dgm:prSet/>
      <dgm:spPr/>
      <dgm:t>
        <a:bodyPr/>
        <a:lstStyle/>
        <a:p>
          <a:endParaRPr lang="en-US"/>
        </a:p>
      </dgm:t>
    </dgm:pt>
    <dgm:pt modelId="{54274E98-2847-4BE1-B163-694744B92F7C}" type="sibTrans" cxnId="{2E3DA6D7-FA6C-4EDE-B2AC-D989E467E5B0}">
      <dgm:prSet/>
      <dgm:spPr/>
      <dgm:t>
        <a:bodyPr/>
        <a:lstStyle/>
        <a:p>
          <a:endParaRPr lang="en-US"/>
        </a:p>
      </dgm:t>
    </dgm:pt>
    <dgm:pt modelId="{1C1F9AB3-F945-4464-BEB9-72CEB81102DB}">
      <dgm:prSet phldrT="[Text]" custT="1"/>
      <dgm:spPr/>
      <dgm:t>
        <a:bodyPr/>
        <a:lstStyle/>
        <a:p>
          <a:pPr algn="l"/>
          <a:r>
            <a:rPr lang="en-US" sz="2400" dirty="0"/>
            <a:t>Attract paying customers</a:t>
          </a:r>
        </a:p>
      </dgm:t>
    </dgm:pt>
    <dgm:pt modelId="{532F401C-BAEF-4C98-B2B0-54D423B799C4}" type="parTrans" cxnId="{DD55E195-65F6-4618-A3B4-205055A7DE4E}">
      <dgm:prSet/>
      <dgm:spPr/>
      <dgm:t>
        <a:bodyPr/>
        <a:lstStyle/>
        <a:p>
          <a:endParaRPr lang="en-US"/>
        </a:p>
      </dgm:t>
    </dgm:pt>
    <dgm:pt modelId="{FE84E135-DFF7-4F61-88B0-2E9A8D018242}" type="sibTrans" cxnId="{DD55E195-65F6-4618-A3B4-205055A7DE4E}">
      <dgm:prSet/>
      <dgm:spPr/>
      <dgm:t>
        <a:bodyPr/>
        <a:lstStyle/>
        <a:p>
          <a:endParaRPr lang="en-US"/>
        </a:p>
      </dgm:t>
    </dgm:pt>
    <dgm:pt modelId="{6443A619-FB7E-4CE5-8C9B-3D308AEFFF61}">
      <dgm:prSet phldrT="[Text]" custT="1"/>
      <dgm:spPr/>
      <dgm:t>
        <a:bodyPr/>
        <a:lstStyle/>
        <a:p>
          <a:pPr algn="l"/>
          <a:r>
            <a:rPr lang="en-US" sz="2400" dirty="0"/>
            <a:t>Clean, safe, accessible facilities and other amenities </a:t>
          </a:r>
        </a:p>
      </dgm:t>
    </dgm:pt>
    <dgm:pt modelId="{6579F552-EFE4-4B8F-8C64-F3A3A93E4A3B}" type="parTrans" cxnId="{4BEEA8C0-0964-4A48-B657-4339693FBDBE}">
      <dgm:prSet/>
      <dgm:spPr/>
      <dgm:t>
        <a:bodyPr/>
        <a:lstStyle/>
        <a:p>
          <a:endParaRPr lang="en-US"/>
        </a:p>
      </dgm:t>
    </dgm:pt>
    <dgm:pt modelId="{CE19870F-F660-437D-8217-009000B53402}" type="sibTrans" cxnId="{4BEEA8C0-0964-4A48-B657-4339693FBDBE}">
      <dgm:prSet/>
      <dgm:spPr/>
      <dgm:t>
        <a:bodyPr/>
        <a:lstStyle/>
        <a:p>
          <a:endParaRPr lang="en-US"/>
        </a:p>
      </dgm:t>
    </dgm:pt>
    <dgm:pt modelId="{188A53C5-FD87-402F-8BDE-6F20129DCD6F}" type="pres">
      <dgm:prSet presAssocID="{45495AD9-91B8-4E41-B7CE-634E3F08395E}" presName="Name0" presStyleCnt="0">
        <dgm:presLayoutVars>
          <dgm:dir/>
          <dgm:resizeHandles val="exact"/>
        </dgm:presLayoutVars>
      </dgm:prSet>
      <dgm:spPr/>
    </dgm:pt>
    <dgm:pt modelId="{AE3F28D5-31C7-494B-9497-CD502D1BF30D}" type="pres">
      <dgm:prSet presAssocID="{1D5D259F-C6AE-468A-8738-9DDF1E6E34F8}" presName="Name5" presStyleLbl="vennNode1" presStyleIdx="0" presStyleCnt="2">
        <dgm:presLayoutVars>
          <dgm:bulletEnabled val="1"/>
        </dgm:presLayoutVars>
      </dgm:prSet>
      <dgm:spPr/>
    </dgm:pt>
    <dgm:pt modelId="{9600A9F4-97E4-4214-A22E-1270929FC94E}" type="pres">
      <dgm:prSet presAssocID="{CDADFE36-4EDF-456D-B7FD-DECFFFCFC6EE}" presName="space" presStyleCnt="0"/>
      <dgm:spPr/>
    </dgm:pt>
    <dgm:pt modelId="{E9516229-57B3-4617-8B15-47712D57969B}" type="pres">
      <dgm:prSet presAssocID="{66CFE219-5165-43C0-B76C-61E613D162B7}" presName="Name5" presStyleLbl="vennNode1" presStyleIdx="1" presStyleCnt="2">
        <dgm:presLayoutVars>
          <dgm:bulletEnabled val="1"/>
        </dgm:presLayoutVars>
      </dgm:prSet>
      <dgm:spPr/>
    </dgm:pt>
  </dgm:ptLst>
  <dgm:cxnLst>
    <dgm:cxn modelId="{B443BB08-4F23-47EA-86B5-17BDCC68EE1C}" srcId="{45495AD9-91B8-4E41-B7CE-634E3F08395E}" destId="{1D5D259F-C6AE-468A-8738-9DDF1E6E34F8}" srcOrd="0" destOrd="0" parTransId="{1D41945A-CC65-481A-A199-77E01ED66AAA}" sibTransId="{CDADFE36-4EDF-456D-B7FD-DECFFFCFC6EE}"/>
    <dgm:cxn modelId="{B52E590E-5137-4132-B408-D0C6DEF7084C}" type="presOf" srcId="{66CFE219-5165-43C0-B76C-61E613D162B7}" destId="{E9516229-57B3-4617-8B15-47712D57969B}" srcOrd="0" destOrd="0" presId="urn:microsoft.com/office/officeart/2005/8/layout/venn3"/>
    <dgm:cxn modelId="{DD55E195-65F6-4618-A3B4-205055A7DE4E}" srcId="{1D5D259F-C6AE-468A-8738-9DDF1E6E34F8}" destId="{1C1F9AB3-F945-4464-BEB9-72CEB81102DB}" srcOrd="0" destOrd="0" parTransId="{532F401C-BAEF-4C98-B2B0-54D423B799C4}" sibTransId="{FE84E135-DFF7-4F61-88B0-2E9A8D018242}"/>
    <dgm:cxn modelId="{E06223AD-6C20-48B2-8D0D-263C69D87371}" type="presOf" srcId="{1C1F9AB3-F945-4464-BEB9-72CEB81102DB}" destId="{AE3F28D5-31C7-494B-9497-CD502D1BF30D}" srcOrd="0" destOrd="1" presId="urn:microsoft.com/office/officeart/2005/8/layout/venn3"/>
    <dgm:cxn modelId="{4BEEA8C0-0964-4A48-B657-4339693FBDBE}" srcId="{66CFE219-5165-43C0-B76C-61E613D162B7}" destId="{6443A619-FB7E-4CE5-8C9B-3D308AEFFF61}" srcOrd="0" destOrd="0" parTransId="{6579F552-EFE4-4B8F-8C64-F3A3A93E4A3B}" sibTransId="{CE19870F-F660-437D-8217-009000B53402}"/>
    <dgm:cxn modelId="{DA844BD6-5103-4354-9C68-47FD0A377F8A}" type="presOf" srcId="{1D5D259F-C6AE-468A-8738-9DDF1E6E34F8}" destId="{AE3F28D5-31C7-494B-9497-CD502D1BF30D}" srcOrd="0" destOrd="0" presId="urn:microsoft.com/office/officeart/2005/8/layout/venn3"/>
    <dgm:cxn modelId="{2E3DA6D7-FA6C-4EDE-B2AC-D989E467E5B0}" srcId="{45495AD9-91B8-4E41-B7CE-634E3F08395E}" destId="{66CFE219-5165-43C0-B76C-61E613D162B7}" srcOrd="1" destOrd="0" parTransId="{404DF687-3457-422D-B9BF-62F30711A57A}" sibTransId="{54274E98-2847-4BE1-B163-694744B92F7C}"/>
    <dgm:cxn modelId="{14F3CFD7-C441-4C45-A70A-B193265B3B48}" type="presOf" srcId="{45495AD9-91B8-4E41-B7CE-634E3F08395E}" destId="{188A53C5-FD87-402F-8BDE-6F20129DCD6F}" srcOrd="0" destOrd="0" presId="urn:microsoft.com/office/officeart/2005/8/layout/venn3"/>
    <dgm:cxn modelId="{7EFFD2F2-D216-42E2-A9D3-24AF195BBEF8}" type="presOf" srcId="{6443A619-FB7E-4CE5-8C9B-3D308AEFFF61}" destId="{E9516229-57B3-4617-8B15-47712D57969B}" srcOrd="0" destOrd="1" presId="urn:microsoft.com/office/officeart/2005/8/layout/venn3"/>
    <dgm:cxn modelId="{BDC12814-3D43-4FEF-AA21-4CF6CA0AB904}" type="presParOf" srcId="{188A53C5-FD87-402F-8BDE-6F20129DCD6F}" destId="{AE3F28D5-31C7-494B-9497-CD502D1BF30D}" srcOrd="0" destOrd="0" presId="urn:microsoft.com/office/officeart/2005/8/layout/venn3"/>
    <dgm:cxn modelId="{EF909F1C-C507-44D1-8CA6-5CD33CC246D8}" type="presParOf" srcId="{188A53C5-FD87-402F-8BDE-6F20129DCD6F}" destId="{9600A9F4-97E4-4214-A22E-1270929FC94E}" srcOrd="1" destOrd="0" presId="urn:microsoft.com/office/officeart/2005/8/layout/venn3"/>
    <dgm:cxn modelId="{CA1BE99B-7609-47BD-B682-7BEC98A96976}" type="presParOf" srcId="{188A53C5-FD87-402F-8BDE-6F20129DCD6F}" destId="{E9516229-57B3-4617-8B15-47712D57969B}"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26547-2809-45DF-BB43-F8B13E9B5A13}">
      <dsp:nvSpPr>
        <dsp:cNvPr id="0" name=""/>
        <dsp:cNvSpPr/>
      </dsp:nvSpPr>
      <dsp:spPr>
        <a:xfrm>
          <a:off x="240820" y="0"/>
          <a:ext cx="3660196" cy="3660144"/>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Venue</a:t>
          </a:r>
        </a:p>
        <a:p>
          <a:pPr marL="114300" lvl="1" indent="-114300" algn="l" defTabSz="622300">
            <a:lnSpc>
              <a:spcPct val="90000"/>
            </a:lnSpc>
            <a:spcBef>
              <a:spcPct val="0"/>
            </a:spcBef>
            <a:spcAft>
              <a:spcPct val="15000"/>
            </a:spcAft>
            <a:buChar char="•"/>
          </a:pPr>
          <a:r>
            <a:rPr lang="en-US" sz="1400" kern="1200" dirty="0"/>
            <a:t>Facilities including restrooms, items for purchase, experience</a:t>
          </a:r>
        </a:p>
      </dsp:txBody>
      <dsp:txXfrm>
        <a:off x="776843" y="536016"/>
        <a:ext cx="2588150" cy="2588112"/>
      </dsp:txXfrm>
    </dsp:sp>
    <dsp:sp modelId="{C2267631-A633-4F9E-9F7D-CBA2C7C681AF}">
      <dsp:nvSpPr>
        <dsp:cNvPr id="0" name=""/>
        <dsp:cNvSpPr/>
      </dsp:nvSpPr>
      <dsp:spPr>
        <a:xfrm>
          <a:off x="2124756" y="2441112"/>
          <a:ext cx="3660196" cy="3660144"/>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City</a:t>
          </a:r>
        </a:p>
        <a:p>
          <a:pPr marL="114300" lvl="1" indent="-114300" algn="l" defTabSz="622300">
            <a:lnSpc>
              <a:spcPct val="90000"/>
            </a:lnSpc>
            <a:spcBef>
              <a:spcPct val="0"/>
            </a:spcBef>
            <a:spcAft>
              <a:spcPct val="15000"/>
            </a:spcAft>
            <a:buChar char="•"/>
          </a:pPr>
          <a:r>
            <a:rPr lang="en-US" sz="1400" kern="1200" dirty="0"/>
            <a:t>Many venues and business locations</a:t>
          </a:r>
        </a:p>
      </dsp:txBody>
      <dsp:txXfrm>
        <a:off x="2660779" y="2977128"/>
        <a:ext cx="2588150" cy="2588112"/>
      </dsp:txXfrm>
    </dsp:sp>
    <dsp:sp modelId="{EC7E5BF5-34F0-4FB8-8F78-8C5D35EACCE6}">
      <dsp:nvSpPr>
        <dsp:cNvPr id="0" name=""/>
        <dsp:cNvSpPr/>
      </dsp:nvSpPr>
      <dsp:spPr>
        <a:xfrm>
          <a:off x="4006463" y="0"/>
          <a:ext cx="3660196" cy="3660144"/>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Visitor</a:t>
          </a:r>
        </a:p>
        <a:p>
          <a:pPr marL="114300" lvl="1" indent="-114300" algn="l" defTabSz="622300">
            <a:lnSpc>
              <a:spcPct val="90000"/>
            </a:lnSpc>
            <a:spcBef>
              <a:spcPct val="0"/>
            </a:spcBef>
            <a:spcAft>
              <a:spcPct val="15000"/>
            </a:spcAft>
            <a:buChar char="•"/>
          </a:pPr>
          <a:r>
            <a:rPr lang="en-US" sz="1400" kern="1200" dirty="0"/>
            <a:t>Clean, safe, accessible facilities</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4542486" y="536016"/>
        <a:ext cx="2588150" cy="2588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F28D5-31C7-494B-9497-CD502D1BF30D}">
      <dsp:nvSpPr>
        <dsp:cNvPr id="0" name=""/>
        <dsp:cNvSpPr/>
      </dsp:nvSpPr>
      <dsp:spPr>
        <a:xfrm>
          <a:off x="6302" y="373725"/>
          <a:ext cx="4474558" cy="4474558"/>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6250" tIns="30480" rIns="246250" bIns="30480" numCol="1" spcCol="1270" anchor="ctr" anchorCtr="1">
          <a:noAutofit/>
        </a:bodyPr>
        <a:lstStyle/>
        <a:p>
          <a:pPr marL="0" lvl="0" indent="0" algn="l" defTabSz="1066800">
            <a:lnSpc>
              <a:spcPct val="90000"/>
            </a:lnSpc>
            <a:spcBef>
              <a:spcPct val="0"/>
            </a:spcBef>
            <a:spcAft>
              <a:spcPct val="35000"/>
            </a:spcAft>
            <a:buNone/>
          </a:pPr>
          <a:r>
            <a:rPr lang="en-US" sz="2400" kern="1200" dirty="0"/>
            <a:t>Venue</a:t>
          </a:r>
        </a:p>
        <a:p>
          <a:pPr marL="228600" lvl="1" indent="-228600" algn="l" defTabSz="1066800">
            <a:lnSpc>
              <a:spcPct val="90000"/>
            </a:lnSpc>
            <a:spcBef>
              <a:spcPct val="0"/>
            </a:spcBef>
            <a:spcAft>
              <a:spcPct val="15000"/>
            </a:spcAft>
            <a:buChar char="•"/>
          </a:pPr>
          <a:r>
            <a:rPr lang="en-US" sz="2400" kern="1200" dirty="0"/>
            <a:t>Attract paying customers</a:t>
          </a:r>
        </a:p>
      </dsp:txBody>
      <dsp:txXfrm>
        <a:off x="661586" y="1029009"/>
        <a:ext cx="3163990" cy="3163990"/>
      </dsp:txXfrm>
    </dsp:sp>
    <dsp:sp modelId="{E9516229-57B3-4617-8B15-47712D57969B}">
      <dsp:nvSpPr>
        <dsp:cNvPr id="0" name=""/>
        <dsp:cNvSpPr/>
      </dsp:nvSpPr>
      <dsp:spPr>
        <a:xfrm>
          <a:off x="3585948" y="373725"/>
          <a:ext cx="4474558" cy="4474558"/>
        </a:xfrm>
        <a:prstGeom prst="ellipse">
          <a:avLst/>
        </a:prstGeom>
        <a:solidFill>
          <a:schemeClr val="accent4">
            <a:alpha val="50000"/>
            <a:hueOff val="2383385"/>
            <a:satOff val="4153"/>
            <a:lumOff val="-41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6250" tIns="30480" rIns="246250" bIns="30480" numCol="1" spcCol="1270" anchor="ctr" anchorCtr="1">
          <a:noAutofit/>
        </a:bodyPr>
        <a:lstStyle/>
        <a:p>
          <a:pPr marL="0" lvl="0" indent="0" algn="ctr" defTabSz="1066800">
            <a:lnSpc>
              <a:spcPct val="90000"/>
            </a:lnSpc>
            <a:spcBef>
              <a:spcPct val="0"/>
            </a:spcBef>
            <a:spcAft>
              <a:spcPct val="35000"/>
            </a:spcAft>
            <a:buNone/>
          </a:pPr>
          <a:r>
            <a:rPr lang="en-US" sz="2400" kern="1200" dirty="0"/>
            <a:t>Visitor</a:t>
          </a:r>
        </a:p>
        <a:p>
          <a:pPr marL="228600" lvl="1" indent="-228600" algn="l" defTabSz="1066800">
            <a:lnSpc>
              <a:spcPct val="90000"/>
            </a:lnSpc>
            <a:spcBef>
              <a:spcPct val="0"/>
            </a:spcBef>
            <a:spcAft>
              <a:spcPct val="15000"/>
            </a:spcAft>
            <a:buChar char="•"/>
          </a:pPr>
          <a:r>
            <a:rPr lang="en-US" sz="2400" kern="1200" dirty="0"/>
            <a:t>Clean, safe, accessible facilities and other amenities </a:t>
          </a:r>
        </a:p>
      </dsp:txBody>
      <dsp:txXfrm>
        <a:off x="4241232" y="1029009"/>
        <a:ext cx="3163990" cy="3163990"/>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C9721-73EB-46AD-9F37-D47F85ECB4AF}" type="datetimeFigureOut">
              <a:rPr lang="en-US" smtClean="0"/>
              <a:t>8/24/2017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09C72-3DEF-4912-AC71-EC359A498BF8}" type="slidenum">
              <a:rPr lang="en-US" smtClean="0"/>
              <a:t>‹#›</a:t>
            </a:fld>
            <a:endParaRPr lang="en-US" dirty="0"/>
          </a:p>
        </p:txBody>
      </p:sp>
    </p:spTree>
    <p:extLst>
      <p:ext uri="{BB962C8B-B14F-4D97-AF65-F5344CB8AC3E}">
        <p14:creationId xmlns:p14="http://schemas.microsoft.com/office/powerpoint/2010/main" val="9852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today or in the near future, people will be traveling either to work, school, or to another planned destination. However, the social issue is that during the travel people need to use</a:t>
            </a:r>
            <a:r>
              <a:rPr lang="en-US" baseline="0" dirty="0"/>
              <a:t> the restroom</a:t>
            </a:r>
            <a:r>
              <a:rPr lang="en-US" dirty="0"/>
              <a:t> and travelers are unaware of decent facilities that they can use.</a:t>
            </a:r>
          </a:p>
          <a:p>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1</a:t>
            </a:fld>
            <a:endParaRPr lang="en-US" dirty="0"/>
          </a:p>
        </p:txBody>
      </p:sp>
    </p:spTree>
    <p:extLst>
      <p:ext uri="{BB962C8B-B14F-4D97-AF65-F5344CB8AC3E}">
        <p14:creationId xmlns:p14="http://schemas.microsoft.com/office/powerpoint/2010/main" val="2015418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case diagram is based off the BPMN which shows how the customer can create reviews from posting location, experiences, and recommendations as well as the customer can search location review of the near by facilities. The diagram also shows that the owner can do similar as the customer but with the differences that the owner have to chances to fix the issues that customer commented on and update the review. </a:t>
            </a:r>
          </a:p>
        </p:txBody>
      </p:sp>
      <p:sp>
        <p:nvSpPr>
          <p:cNvPr id="4" name="Slide Number Placeholder 3"/>
          <p:cNvSpPr>
            <a:spLocks noGrp="1"/>
          </p:cNvSpPr>
          <p:nvPr>
            <p:ph type="sldNum" sz="quarter" idx="10"/>
          </p:nvPr>
        </p:nvSpPr>
        <p:spPr/>
        <p:txBody>
          <a:bodyPr/>
          <a:lstStyle/>
          <a:p>
            <a:fld id="{9C609C72-3DEF-4912-AC71-EC359A498BF8}" type="slidenum">
              <a:rPr lang="en-US" smtClean="0"/>
              <a:t>18</a:t>
            </a:fld>
            <a:endParaRPr lang="en-US" dirty="0"/>
          </a:p>
        </p:txBody>
      </p:sp>
    </p:spTree>
    <p:extLst>
      <p:ext uri="{BB962C8B-B14F-4D97-AF65-F5344CB8AC3E}">
        <p14:creationId xmlns:p14="http://schemas.microsoft.com/office/powerpoint/2010/main" val="168037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application of Good 2 Go is a user friendly platform that is easy to search for facilities that are in your local area utilizing your geolocation on your smartphone. The user has two search options: Nearby which locates facilities near you or the user can search by entering a business name or address of a location. The results are listed below and based on reviews, you’ll see good smiley faces or frowning faces. </a:t>
            </a:r>
          </a:p>
        </p:txBody>
      </p:sp>
      <p:sp>
        <p:nvSpPr>
          <p:cNvPr id="4" name="Slide Number Placeholder 3"/>
          <p:cNvSpPr>
            <a:spLocks noGrp="1"/>
          </p:cNvSpPr>
          <p:nvPr>
            <p:ph type="sldNum" sz="quarter" idx="10"/>
          </p:nvPr>
        </p:nvSpPr>
        <p:spPr/>
        <p:txBody>
          <a:bodyPr/>
          <a:lstStyle/>
          <a:p>
            <a:fld id="{9C609C72-3DEF-4912-AC71-EC359A498BF8}" type="slidenum">
              <a:rPr lang="en-US" smtClean="0"/>
              <a:t>20</a:t>
            </a:fld>
            <a:endParaRPr lang="en-US" dirty="0"/>
          </a:p>
        </p:txBody>
      </p:sp>
    </p:spTree>
    <p:extLst>
      <p:ext uri="{BB962C8B-B14F-4D97-AF65-F5344CB8AC3E}">
        <p14:creationId xmlns:p14="http://schemas.microsoft.com/office/powerpoint/2010/main" val="399764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 create an account to post reviews</a:t>
            </a:r>
            <a:r>
              <a:rPr lang="en-US" baseline="0" dirty="0"/>
              <a:t> and save their submitted reviews. When posting a review, the user must be in a near location of the facility they are providing feedback on. There is a requirement of a review, which is providing a photo. Then, the user can select their star rating based on 5 star scale. The last picture is an example of a bad comment review that an owner has access to which they responded to their customer thanking them for their time and offered their sympathies. They also fixed the issue and provided proof with an updated picture.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21</a:t>
            </a:fld>
            <a:endParaRPr lang="en-US" dirty="0"/>
          </a:p>
        </p:txBody>
      </p:sp>
    </p:spTree>
    <p:extLst>
      <p:ext uri="{BB962C8B-B14F-4D97-AF65-F5344CB8AC3E}">
        <p14:creationId xmlns:p14="http://schemas.microsoft.com/office/powerpoint/2010/main" val="403581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ERD for Good 2 Go. Lets start with the user that contain a primary key of User ID with the attributes of name, password, and email. The User can be only one of the fallowing option wither a Moderator, owner, reviewer , or health inspector. The Review table have a Facilities ID in which where the review base on and the Reviewer ID to show who wrote the review. Also review table as a Owner ID to show who owns the facility and the Moderator ID to show who check the review before it gets update to the database. As for the Health Inspector have access to the facilities.</a:t>
            </a:r>
          </a:p>
        </p:txBody>
      </p:sp>
      <p:sp>
        <p:nvSpPr>
          <p:cNvPr id="4" name="Slide Number Placeholder 3"/>
          <p:cNvSpPr>
            <a:spLocks noGrp="1"/>
          </p:cNvSpPr>
          <p:nvPr>
            <p:ph type="sldNum" sz="quarter" idx="10"/>
          </p:nvPr>
        </p:nvSpPr>
        <p:spPr/>
        <p:txBody>
          <a:bodyPr/>
          <a:lstStyle/>
          <a:p>
            <a:fld id="{9C609C72-3DEF-4912-AC71-EC359A498BF8}" type="slidenum">
              <a:rPr lang="en-US" smtClean="0"/>
              <a:t>23</a:t>
            </a:fld>
            <a:endParaRPr lang="en-US" dirty="0"/>
          </a:p>
        </p:txBody>
      </p:sp>
    </p:spTree>
    <p:extLst>
      <p:ext uri="{BB962C8B-B14F-4D97-AF65-F5344CB8AC3E}">
        <p14:creationId xmlns:p14="http://schemas.microsoft.com/office/powerpoint/2010/main" val="426882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a:t>
            </a:r>
            <a:r>
              <a:rPr lang="en-US" baseline="0" dirty="0"/>
              <a:t> Diagram is a static structure diagram that provides a view of the system by showing the system’s operations and relationships among objects. The User class requires a user id, username and password using the client’s email. The reviewer also requires a reviewer id along with all their personal information which their average approval rating. The facilities class provides the physical address and GPS location. The reviewer is a class that holds most of the ID’s with the text comments and timestamps the entry. The moderator has their details along with their vetting criterial to assure the comment are within the terms and conditions of Good 2 Go.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25</a:t>
            </a:fld>
            <a:endParaRPr lang="en-US" dirty="0"/>
          </a:p>
        </p:txBody>
      </p:sp>
    </p:spTree>
    <p:extLst>
      <p:ext uri="{BB962C8B-B14F-4D97-AF65-F5344CB8AC3E}">
        <p14:creationId xmlns:p14="http://schemas.microsoft.com/office/powerpoint/2010/main" val="636219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activity diagram outlines the actual activity upon signing into the G2G app. It includes the activities that would occur from the standpoint of the reviewer, owner, and moderator. It also includes condition checks, and depending on the binary response (yes or no), it then travels to a different segment of the process.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27</a:t>
            </a:fld>
            <a:endParaRPr lang="en-US" dirty="0"/>
          </a:p>
        </p:txBody>
      </p:sp>
    </p:spTree>
    <p:extLst>
      <p:ext uri="{BB962C8B-B14F-4D97-AF65-F5344CB8AC3E}">
        <p14:creationId xmlns:p14="http://schemas.microsoft.com/office/powerpoint/2010/main" val="1948715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where you  can see how the sequence in logging in the app. As a user you have either log in as a reviewer, owner, health inspector. Then the system check which user you are and give the permission setting to the right user. As a Reviewer you have to write a review that get sent to the Moderator for checking if the review contain any profanity or incorrect GPS coordinates a message will be sent to the Reviewer. Owner get access to the database only to see their facilities rating and review and if the owner what to write a response to the reviewer or update fixes to the facilities it must go through the Moderator where either the moderator sends the message to the reviewer or update the database. Lastly, the Health Inspector bypass the review and Moderator Part and get access to the database to look up facilities, reviews from the reviewers, and responses of the Owners. </a:t>
            </a:r>
          </a:p>
        </p:txBody>
      </p:sp>
      <p:sp>
        <p:nvSpPr>
          <p:cNvPr id="4" name="Slide Number Placeholder 3"/>
          <p:cNvSpPr>
            <a:spLocks noGrp="1"/>
          </p:cNvSpPr>
          <p:nvPr>
            <p:ph type="sldNum" sz="quarter" idx="10"/>
          </p:nvPr>
        </p:nvSpPr>
        <p:spPr/>
        <p:txBody>
          <a:bodyPr/>
          <a:lstStyle/>
          <a:p>
            <a:fld id="{9C609C72-3DEF-4912-AC71-EC359A498BF8}" type="slidenum">
              <a:rPr lang="en-US" smtClean="0"/>
              <a:t>29</a:t>
            </a:fld>
            <a:endParaRPr lang="en-US" dirty="0"/>
          </a:p>
        </p:txBody>
      </p:sp>
    </p:spTree>
    <p:extLst>
      <p:ext uri="{BB962C8B-B14F-4D97-AF65-F5344CB8AC3E}">
        <p14:creationId xmlns:p14="http://schemas.microsoft.com/office/powerpoint/2010/main" val="93649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 53 provides name resolution, and CloudFront provides distributed CDN to all static elements.</a:t>
            </a:r>
          </a:p>
          <a:p>
            <a:r>
              <a:rPr lang="en-US" dirty="0"/>
              <a:t>SES is for email for staff, and outbound communications for users that opt-in.</a:t>
            </a:r>
          </a:p>
          <a:p>
            <a:r>
              <a:rPr lang="en-US" dirty="0"/>
              <a:t>SNS with a link to the back-end DynamoDB for push notification support.</a:t>
            </a:r>
          </a:p>
          <a:p>
            <a:r>
              <a:rPr lang="en-US" dirty="0"/>
              <a:t>API component for 3</a:t>
            </a:r>
            <a:r>
              <a:rPr lang="en-US" baseline="30000" dirty="0"/>
              <a:t>rd</a:t>
            </a:r>
            <a:r>
              <a:rPr lang="en-US" dirty="0"/>
              <a:t> parties to access data, linked to an expandable EC2 group.</a:t>
            </a:r>
          </a:p>
          <a:p>
            <a:r>
              <a:rPr lang="en-US" dirty="0"/>
              <a:t>Elastic load balancing proxy to the expandable EC2 group, and finally the DynamoDB instance.</a:t>
            </a:r>
          </a:p>
        </p:txBody>
      </p:sp>
      <p:sp>
        <p:nvSpPr>
          <p:cNvPr id="4" name="Slide Number Placeholder 3"/>
          <p:cNvSpPr>
            <a:spLocks noGrp="1"/>
          </p:cNvSpPr>
          <p:nvPr>
            <p:ph type="sldNum" sz="quarter" idx="10"/>
          </p:nvPr>
        </p:nvSpPr>
        <p:spPr/>
        <p:txBody>
          <a:bodyPr/>
          <a:lstStyle/>
          <a:p>
            <a:fld id="{9C609C72-3DEF-4912-AC71-EC359A498BF8}" type="slidenum">
              <a:rPr lang="en-US" smtClean="0"/>
              <a:t>31</a:t>
            </a:fld>
            <a:endParaRPr lang="en-US" dirty="0"/>
          </a:p>
        </p:txBody>
      </p:sp>
    </p:spTree>
    <p:extLst>
      <p:ext uri="{BB962C8B-B14F-4D97-AF65-F5344CB8AC3E}">
        <p14:creationId xmlns:p14="http://schemas.microsoft.com/office/powerpoint/2010/main" val="631036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PESTLE analysis give a multiple view that the Good 2 Go will affect. For Political the app may change policies on how the facilities are clean and cause facilities we visit by health inspector more regularly. As for Economic the app may affect the employment rate by which the location will need more employees keep up facilities and base on the facilities will change the revenues and the development of the economy. For Social and culture, the app will give people the ability to be heard which will open a widespread discussion about facilities upkeep. For technology, there will be a increase of data on the facilities and will bridged the gap in developing economic with social needs. As for Legal, the app will cause a problem with photos violating safe harbor provision which will need an recourse. Lastly, Environment which there is no foreseeable affect that the app will purpose to the environment. </a:t>
            </a:r>
          </a:p>
        </p:txBody>
      </p:sp>
      <p:sp>
        <p:nvSpPr>
          <p:cNvPr id="4" name="Slide Number Placeholder 3"/>
          <p:cNvSpPr>
            <a:spLocks noGrp="1"/>
          </p:cNvSpPr>
          <p:nvPr>
            <p:ph type="sldNum" sz="quarter" idx="10"/>
          </p:nvPr>
        </p:nvSpPr>
        <p:spPr/>
        <p:txBody>
          <a:bodyPr/>
          <a:lstStyle/>
          <a:p>
            <a:fld id="{9C609C72-3DEF-4912-AC71-EC359A498BF8}" type="slidenum">
              <a:rPr lang="en-US" smtClean="0"/>
              <a:t>33</a:t>
            </a:fld>
            <a:endParaRPr lang="en-US" dirty="0"/>
          </a:p>
        </p:txBody>
      </p:sp>
    </p:spTree>
    <p:extLst>
      <p:ext uri="{BB962C8B-B14F-4D97-AF65-F5344CB8AC3E}">
        <p14:creationId xmlns:p14="http://schemas.microsoft.com/office/powerpoint/2010/main" val="699278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As-is,</a:t>
            </a:r>
            <a:r>
              <a:rPr lang="en-US" baseline="0" dirty="0"/>
              <a:t> there is a gap between the venue and visitor relationship. The next diagram is the proposed solution via G2G app.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35</a:t>
            </a:fld>
            <a:endParaRPr lang="en-US" dirty="0"/>
          </a:p>
        </p:txBody>
      </p:sp>
    </p:spTree>
    <p:extLst>
      <p:ext uri="{BB962C8B-B14F-4D97-AF65-F5344CB8AC3E}">
        <p14:creationId xmlns:p14="http://schemas.microsoft.com/office/powerpoint/2010/main" val="163454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Fishbone Diagram shows the defect which is that travelers are unaware of decent facilities. Currently, some</a:t>
            </a:r>
            <a:r>
              <a:rPr lang="en-US" baseline="0" dirty="0"/>
              <a:t> facilities near highways are not equipped with sufficient equipment, lack cleanliness, or are temporary closed for various reasons. Only certain commercial facilities are clean but at time those may be closed to customers only. Social reporting would be a benefit for all if they report tips such as, “Clean location”, or “Hassel free.” It would also be useful to be aware if the facilities are gender natural or offer changing tables. This information could be resourceful on a mobile platform while individuals are on-the-go.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2</a:t>
            </a:fld>
            <a:endParaRPr lang="en-US" dirty="0"/>
          </a:p>
        </p:txBody>
      </p:sp>
    </p:spTree>
    <p:extLst>
      <p:ext uri="{BB962C8B-B14F-4D97-AF65-F5344CB8AC3E}">
        <p14:creationId xmlns:p14="http://schemas.microsoft.com/office/powerpoint/2010/main" val="977170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an incentive</a:t>
            </a:r>
            <a:r>
              <a:rPr lang="en-US" baseline="0" dirty="0"/>
              <a:t> to visit, the venue and the visitor are directly linked. G2G app can provide this missing link by hosting a wealth of user supplied data on facilities.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36</a:t>
            </a:fld>
            <a:endParaRPr lang="en-US" dirty="0"/>
          </a:p>
        </p:txBody>
      </p:sp>
    </p:spTree>
    <p:extLst>
      <p:ext uri="{BB962C8B-B14F-4D97-AF65-F5344CB8AC3E}">
        <p14:creationId xmlns:p14="http://schemas.microsoft.com/office/powerpoint/2010/main" val="2821263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r>
              <a:rPr lang="en-US"/>
              <a:t>from meeting</a:t>
            </a:r>
          </a:p>
        </p:txBody>
      </p:sp>
      <p:sp>
        <p:nvSpPr>
          <p:cNvPr id="4" name="Slide Number Placeholder 3"/>
          <p:cNvSpPr>
            <a:spLocks noGrp="1"/>
          </p:cNvSpPr>
          <p:nvPr>
            <p:ph type="sldNum" sz="quarter" idx="10"/>
          </p:nvPr>
        </p:nvSpPr>
        <p:spPr/>
        <p:txBody>
          <a:bodyPr/>
          <a:lstStyle/>
          <a:p>
            <a:fld id="{9C609C72-3DEF-4912-AC71-EC359A498BF8}" type="slidenum">
              <a:rPr lang="en-US" smtClean="0"/>
              <a:t>37</a:t>
            </a:fld>
            <a:endParaRPr lang="en-US" dirty="0"/>
          </a:p>
        </p:txBody>
      </p:sp>
    </p:spTree>
    <p:extLst>
      <p:ext uri="{BB962C8B-B14F-4D97-AF65-F5344CB8AC3E}">
        <p14:creationId xmlns:p14="http://schemas.microsoft.com/office/powerpoint/2010/main" val="4034983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Porter’s Five Forces pushes the app to think about the rivalry with competitors. So for threat of new entry there will be a existing player WAZE that could easily add the same feature that the app haves. For Supplier Power, all the power concentrated here since there is not competitive data. The Buyer Power, the commuters have no power. As for substitution, since this subject is unspeakable there is little to none substitution. </a:t>
            </a:r>
          </a:p>
        </p:txBody>
      </p:sp>
      <p:sp>
        <p:nvSpPr>
          <p:cNvPr id="4" name="Slide Number Placeholder 3"/>
          <p:cNvSpPr>
            <a:spLocks noGrp="1"/>
          </p:cNvSpPr>
          <p:nvPr>
            <p:ph type="sldNum" sz="quarter" idx="10"/>
          </p:nvPr>
        </p:nvSpPr>
        <p:spPr/>
        <p:txBody>
          <a:bodyPr/>
          <a:lstStyle/>
          <a:p>
            <a:fld id="{9C609C72-3DEF-4912-AC71-EC359A498BF8}" type="slidenum">
              <a:rPr lang="en-US" smtClean="0"/>
              <a:t>39</a:t>
            </a:fld>
            <a:endParaRPr lang="en-US" dirty="0"/>
          </a:p>
        </p:txBody>
      </p:sp>
    </p:spTree>
    <p:extLst>
      <p:ext uri="{BB962C8B-B14F-4D97-AF65-F5344CB8AC3E}">
        <p14:creationId xmlns:p14="http://schemas.microsoft.com/office/powerpoint/2010/main" val="127966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SWOT analysis, we determined a</a:t>
            </a:r>
            <a:r>
              <a:rPr lang="en-US" baseline="0" dirty="0"/>
              <a:t> few things:</a:t>
            </a:r>
          </a:p>
          <a:p>
            <a:r>
              <a:rPr lang="en-US" baseline="0" dirty="0"/>
              <a:t>-One of our strengths includes providing a humorous approach and solution for a serious subject. We also found ways to utilize well known UX elements, making this solution each to navigate for the user.</a:t>
            </a:r>
          </a:p>
          <a:p>
            <a:r>
              <a:rPr lang="en-US" baseline="0" dirty="0"/>
              <a:t>-Since data is not proprietary, any competitor can create a similar app utilizing the same data, making this one of our main weaknesses. We also have zero data, since this is the very beginning stage of our project. </a:t>
            </a:r>
          </a:p>
          <a:p>
            <a:r>
              <a:rPr lang="en-US" baseline="0" dirty="0"/>
              <a:t>-Since is a relatively unique concept, G2G has the opportunity to be the market leader. Since this app is focused on data collection, we have the opportunity to accumulate a wealth of data about facilities. </a:t>
            </a:r>
          </a:p>
          <a:p>
            <a:r>
              <a:rPr lang="en-US" baseline="0" dirty="0"/>
              <a:t>-Threats to G2G are similar to weaknesses, but on an external level. Data inflow is sparse at the time and could be a slow process. There is also the threat of bigger companies such as Waze or Google Maps who could easily add functionality to their existing apps to mimic what G2G is aiming to accomplish.</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41</a:t>
            </a:fld>
            <a:endParaRPr lang="en-US" dirty="0"/>
          </a:p>
        </p:txBody>
      </p:sp>
    </p:spTree>
    <p:extLst>
      <p:ext uri="{BB962C8B-B14F-4D97-AF65-F5344CB8AC3E}">
        <p14:creationId xmlns:p14="http://schemas.microsoft.com/office/powerpoint/2010/main" val="282869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42</a:t>
            </a:fld>
            <a:endParaRPr lang="en-US" dirty="0"/>
          </a:p>
        </p:txBody>
      </p:sp>
    </p:spTree>
    <p:extLst>
      <p:ext uri="{BB962C8B-B14F-4D97-AF65-F5344CB8AC3E}">
        <p14:creationId xmlns:p14="http://schemas.microsoft.com/office/powerpoint/2010/main" val="196437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Travelers can reach their destination worry-free</a:t>
            </a:r>
            <a:r>
              <a:rPr lang="en-US" baseline="0" dirty="0"/>
              <a:t> and in comfort knowing they can rely on the community to report their opinions on various aspects of their facilities. Mobile platform can provide a wealth of information such as ratings, tips, and reviews. This platform can become an incentive to provide clean and friendly facilities as their place of business will be advertised on this platform for an opportunity to gain more business and business transactions which could increase profits.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3</a:t>
            </a:fld>
            <a:endParaRPr lang="en-US" dirty="0"/>
          </a:p>
        </p:txBody>
      </p:sp>
    </p:spTree>
    <p:extLst>
      <p:ext uri="{BB962C8B-B14F-4D97-AF65-F5344CB8AC3E}">
        <p14:creationId xmlns:p14="http://schemas.microsoft.com/office/powerpoint/2010/main" val="8701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a:t>
            </a:r>
          </a:p>
        </p:txBody>
      </p:sp>
      <p:sp>
        <p:nvSpPr>
          <p:cNvPr id="4" name="Slide Number Placeholder 3"/>
          <p:cNvSpPr>
            <a:spLocks noGrp="1"/>
          </p:cNvSpPr>
          <p:nvPr>
            <p:ph type="sldNum" sz="quarter" idx="10"/>
          </p:nvPr>
        </p:nvSpPr>
        <p:spPr/>
        <p:txBody>
          <a:bodyPr/>
          <a:lstStyle/>
          <a:p>
            <a:fld id="{9C609C72-3DEF-4912-AC71-EC359A498BF8}" type="slidenum">
              <a:rPr lang="en-US" smtClean="0"/>
              <a:t>4</a:t>
            </a:fld>
            <a:endParaRPr lang="en-US" dirty="0"/>
          </a:p>
        </p:txBody>
      </p:sp>
    </p:spTree>
    <p:extLst>
      <p:ext uri="{BB962C8B-B14F-4D97-AF65-F5344CB8AC3E}">
        <p14:creationId xmlns:p14="http://schemas.microsoft.com/office/powerpoint/2010/main" val="231859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any accusations of bias, we want to avoid as much as possible directly avoid any ranking generation itself. </a:t>
            </a:r>
          </a:p>
        </p:txBody>
      </p:sp>
      <p:sp>
        <p:nvSpPr>
          <p:cNvPr id="4" name="Slide Number Placeholder 3"/>
          <p:cNvSpPr>
            <a:spLocks noGrp="1"/>
          </p:cNvSpPr>
          <p:nvPr>
            <p:ph type="sldNum" sz="quarter" idx="10"/>
          </p:nvPr>
        </p:nvSpPr>
        <p:spPr/>
        <p:txBody>
          <a:bodyPr/>
          <a:lstStyle/>
          <a:p>
            <a:fld id="{9C609C72-3DEF-4912-AC71-EC359A498BF8}" type="slidenum">
              <a:rPr lang="en-US" smtClean="0"/>
              <a:t>10</a:t>
            </a:fld>
            <a:endParaRPr lang="en-US" dirty="0"/>
          </a:p>
        </p:txBody>
      </p:sp>
    </p:spTree>
    <p:extLst>
      <p:ext uri="{BB962C8B-B14F-4D97-AF65-F5344CB8AC3E}">
        <p14:creationId xmlns:p14="http://schemas.microsoft.com/office/powerpoint/2010/main" val="22723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customer writes the reviews and submits location and experience details. This data is then updated to the moderator for review. The review is verified and stored into the database. The owner receives a notification of the content for response. Customers and owners can search the database for the latest content details. The database can be updated by the owners when they submit feedback on status changes to the facilities. The database can also be updated on customer reviews which then gets posted to the platform. The customer will receive a notification that their post has been posted for other customers to use while using the system to find a facility.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12</a:t>
            </a:fld>
            <a:endParaRPr lang="en-US" dirty="0"/>
          </a:p>
        </p:txBody>
      </p:sp>
    </p:spTree>
    <p:extLst>
      <p:ext uri="{BB962C8B-B14F-4D97-AF65-F5344CB8AC3E}">
        <p14:creationId xmlns:p14="http://schemas.microsoft.com/office/powerpoint/2010/main" val="153520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class of user is the health inspector: They would query the database based on a geographic area basis, to see if there are places that should be visited.</a:t>
            </a:r>
          </a:p>
        </p:txBody>
      </p:sp>
      <p:sp>
        <p:nvSpPr>
          <p:cNvPr id="4" name="Slide Number Placeholder 3"/>
          <p:cNvSpPr>
            <a:spLocks noGrp="1"/>
          </p:cNvSpPr>
          <p:nvPr>
            <p:ph type="sldNum" sz="quarter" idx="10"/>
          </p:nvPr>
        </p:nvSpPr>
        <p:spPr/>
        <p:txBody>
          <a:bodyPr/>
          <a:lstStyle/>
          <a:p>
            <a:fld id="{9C609C72-3DEF-4912-AC71-EC359A498BF8}" type="slidenum">
              <a:rPr lang="en-US" smtClean="0"/>
              <a:t>13</a:t>
            </a:fld>
            <a:endParaRPr lang="en-US" dirty="0"/>
          </a:p>
        </p:txBody>
      </p:sp>
    </p:spTree>
    <p:extLst>
      <p:ext uri="{BB962C8B-B14F-4D97-AF65-F5344CB8AC3E}">
        <p14:creationId xmlns:p14="http://schemas.microsoft.com/office/powerpoint/2010/main" val="317466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at a "Reviewing User", they submit a review. This data is subjected to an automated sanity check for geolocation, swear words, and other data</a:t>
            </a:r>
            <a:r>
              <a:rPr lang="en-US" baseline="0" dirty="0"/>
              <a:t> details </a:t>
            </a:r>
            <a:r>
              <a:rPr lang="en-US" dirty="0"/>
              <a:t>check. Once it clears, the automated review</a:t>
            </a:r>
            <a:r>
              <a:rPr lang="en-US" baseline="0" dirty="0"/>
              <a:t> </a:t>
            </a:r>
            <a:r>
              <a:rPr lang="en-US" dirty="0"/>
              <a:t>is forwarded as a "compiled" review to human moderation. If the review is rejected for any reason, the rejection is sent back to the reviewer for correction. If it is accepted, it is added to the primary database.</a:t>
            </a:r>
          </a:p>
          <a:p>
            <a:r>
              <a:rPr lang="en-US" dirty="0"/>
              <a:t>A business owner may query for properties they control, and if desired, they may submit remediation reports, stating if problems were fixed. The reports are also subject to the same moderation as user reviews.</a:t>
            </a:r>
          </a:p>
          <a:p>
            <a:r>
              <a:rPr lang="en-US" dirty="0"/>
              <a:t>Users looking for facilities can query all listings, and receive the desired results. After using a listed and reviewed facility, they are given the option to submit a simple yes/no review, asking if the facility matched the review. For this diagram, government health inspectors are in the same role as standard users, that only receive search results.</a:t>
            </a:r>
          </a:p>
        </p:txBody>
      </p:sp>
      <p:sp>
        <p:nvSpPr>
          <p:cNvPr id="4" name="Slide Number Placeholder 3"/>
          <p:cNvSpPr>
            <a:spLocks noGrp="1"/>
          </p:cNvSpPr>
          <p:nvPr>
            <p:ph type="sldNum" sz="quarter" idx="10"/>
          </p:nvPr>
        </p:nvSpPr>
        <p:spPr/>
        <p:txBody>
          <a:bodyPr/>
          <a:lstStyle/>
          <a:p>
            <a:fld id="{9C609C72-3DEF-4912-AC71-EC359A498BF8}" type="slidenum">
              <a:rPr lang="en-US" smtClean="0"/>
              <a:t>14</a:t>
            </a:fld>
            <a:endParaRPr lang="en-US" dirty="0"/>
          </a:p>
        </p:txBody>
      </p:sp>
    </p:spTree>
    <p:extLst>
      <p:ext uri="{BB962C8B-B14F-4D97-AF65-F5344CB8AC3E}">
        <p14:creationId xmlns:p14="http://schemas.microsoft.com/office/powerpoint/2010/main" val="22902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are the three entities</a:t>
            </a:r>
            <a:r>
              <a:rPr lang="en-US" baseline="0" dirty="0"/>
              <a:t> that make up our organizational stake holders. </a:t>
            </a:r>
          </a:p>
          <a:p>
            <a:r>
              <a:rPr lang="en-US" baseline="0" dirty="0"/>
              <a:t>First, we have the business. The business can include any and all places that travelers and commuters may stop to use their facilities and possibly engage in an economic interaction. At the top of any business is the owner, who imposes business rules on the managers, who further imposes and implements the rules onto the employees running the day to day operations at the business. </a:t>
            </a:r>
          </a:p>
          <a:p>
            <a:r>
              <a:rPr lang="en-US" baseline="0" dirty="0"/>
              <a:t>Second, we have the governmental bodies. The governmental bodies are comprised of executive positions, who are elected by the commuter communities and who impose regulations on businesses and business owners. The heather inspector and health supervisors report to the executive governmental figures, and have the ability to fine businesses who aren’t complying with regulations.</a:t>
            </a:r>
          </a:p>
          <a:p>
            <a:r>
              <a:rPr lang="en-US" baseline="0" dirty="0"/>
              <a:t>Lastly, we have the commuter communities, who can patronize a business’ quality of services provided, and who vote in the governmental figures. This organization is made up of the users and reviewers. </a:t>
            </a:r>
            <a:endParaRPr lang="en-US" dirty="0"/>
          </a:p>
        </p:txBody>
      </p:sp>
      <p:sp>
        <p:nvSpPr>
          <p:cNvPr id="4" name="Slide Number Placeholder 3"/>
          <p:cNvSpPr>
            <a:spLocks noGrp="1"/>
          </p:cNvSpPr>
          <p:nvPr>
            <p:ph type="sldNum" sz="quarter" idx="10"/>
          </p:nvPr>
        </p:nvSpPr>
        <p:spPr/>
        <p:txBody>
          <a:bodyPr/>
          <a:lstStyle/>
          <a:p>
            <a:fld id="{9C609C72-3DEF-4912-AC71-EC359A498BF8}" type="slidenum">
              <a:rPr lang="en-US" smtClean="0"/>
              <a:t>16</a:t>
            </a:fld>
            <a:endParaRPr lang="en-US" dirty="0"/>
          </a:p>
        </p:txBody>
      </p:sp>
    </p:spTree>
    <p:extLst>
      <p:ext uri="{BB962C8B-B14F-4D97-AF65-F5344CB8AC3E}">
        <p14:creationId xmlns:p14="http://schemas.microsoft.com/office/powerpoint/2010/main" val="146970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E7FAF9D7-52C1-44F9-8FFC-4D1527F82271}" type="datetimeFigureOut">
              <a:rPr lang="en-US" smtClean="0"/>
              <a:t>8/24/2017</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10019375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AF9D7-52C1-44F9-8FFC-4D1527F82271}" type="datetimeFigureOut">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370703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E7FAF9D7-52C1-44F9-8FFC-4D1527F82271}" type="datetimeFigureOut">
              <a:rPr lang="en-US" smtClean="0"/>
              <a:t>8/24/2017</a:t>
            </a:fld>
            <a:endParaRPr lang="en-US" dirty="0"/>
          </a:p>
        </p:txBody>
      </p:sp>
      <p:sp>
        <p:nvSpPr>
          <p:cNvPr id="5" name="Footer Placeholder 4"/>
          <p:cNvSpPr>
            <a:spLocks noGrp="1"/>
          </p:cNvSpPr>
          <p:nvPr>
            <p:ph type="ftr" sz="quarter" idx="11"/>
          </p:nvPr>
        </p:nvSpPr>
        <p:spPr>
          <a:xfrm>
            <a:off x="640080" y="6227064"/>
            <a:ext cx="7854696" cy="320040"/>
          </a:xfrm>
        </p:spPr>
        <p:txBody>
          <a:body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310153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AF9D7-52C1-44F9-8FFC-4D1527F82271}" type="datetimeFigureOut">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396556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0080" y="320040"/>
            <a:ext cx="2743200" cy="320040"/>
          </a:xfrm>
        </p:spPr>
        <p:txBody>
          <a:bodyPr/>
          <a:lstStyle/>
          <a:p>
            <a:fld id="{E7FAF9D7-52C1-44F9-8FFC-4D1527F82271}" type="datetimeFigureOut">
              <a:rPr lang="en-US" smtClean="0"/>
              <a:t>8/24/2017</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12880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E7FAF9D7-52C1-44F9-8FFC-4D1527F82271}" type="datetimeFigureOut">
              <a:rPr lang="en-US" smtClean="0"/>
              <a:t>8/24/2017</a:t>
            </a:fld>
            <a:endParaRPr lang="en-US" dirty="0"/>
          </a:p>
        </p:txBody>
      </p:sp>
      <p:sp>
        <p:nvSpPr>
          <p:cNvPr id="6" name="Footer Placeholder 5"/>
          <p:cNvSpPr>
            <a:spLocks noGrp="1"/>
          </p:cNvSpPr>
          <p:nvPr>
            <p:ph type="ftr" sz="quarter" idx="11"/>
          </p:nvPr>
        </p:nvSpPr>
        <p:spPr>
          <a:xfrm>
            <a:off x="640080" y="6227064"/>
            <a:ext cx="7854696" cy="320040"/>
          </a:xfrm>
        </p:spPr>
        <p:txBody>
          <a:bodyPr/>
          <a:lstStyle/>
          <a:p>
            <a:endParaRPr lang="en-US" dirty="0"/>
          </a:p>
        </p:txBody>
      </p:sp>
      <p:sp>
        <p:nvSpPr>
          <p:cNvPr id="7" name="Slide Number Placeholder 6"/>
          <p:cNvSpPr>
            <a:spLocks noGrp="1"/>
          </p:cNvSpPr>
          <p:nvPr>
            <p:ph type="sldNum" sz="quarter" idx="12"/>
          </p:nvPr>
        </p:nvSpPr>
        <p:spPr>
          <a:xfrm>
            <a:off x="7808976" y="320040"/>
            <a:ext cx="685800" cy="320040"/>
          </a:xfrm>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239957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E7FAF9D7-52C1-44F9-8FFC-4D1527F82271}" type="datetimeFigureOut">
              <a:rPr lang="en-US" smtClean="0"/>
              <a:t>8/24/2017</a:t>
            </a:fld>
            <a:endParaRPr lang="en-US" dirty="0"/>
          </a:p>
        </p:txBody>
      </p:sp>
      <p:sp>
        <p:nvSpPr>
          <p:cNvPr id="8" name="Footer Placeholder 7"/>
          <p:cNvSpPr>
            <a:spLocks noGrp="1"/>
          </p:cNvSpPr>
          <p:nvPr>
            <p:ph type="ftr" sz="quarter" idx="11"/>
          </p:nvPr>
        </p:nvSpPr>
        <p:spPr>
          <a:xfrm>
            <a:off x="640080" y="6227064"/>
            <a:ext cx="7854696" cy="320040"/>
          </a:xfrm>
        </p:spPr>
        <p:txBody>
          <a:bodyPr/>
          <a:lstStyle/>
          <a:p>
            <a:endParaRPr lang="en-US" dirty="0"/>
          </a:p>
        </p:txBody>
      </p:sp>
      <p:sp>
        <p:nvSpPr>
          <p:cNvPr id="9" name="Slide Number Placeholder 8"/>
          <p:cNvSpPr>
            <a:spLocks noGrp="1"/>
          </p:cNvSpPr>
          <p:nvPr>
            <p:ph type="sldNum" sz="quarter" idx="12"/>
          </p:nvPr>
        </p:nvSpPr>
        <p:spPr>
          <a:xfrm>
            <a:off x="7808976" y="320040"/>
            <a:ext cx="685800" cy="320040"/>
          </a:xfrm>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388618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FAF9D7-52C1-44F9-8FFC-4D1527F82271}" type="datetimeFigureOut">
              <a:rPr lang="en-US" smtClean="0"/>
              <a:t>8/24/2017</a:t>
            </a:fld>
            <a:endParaRPr lang="en-US" dirty="0"/>
          </a:p>
        </p:txBody>
      </p:sp>
      <p:sp>
        <p:nvSpPr>
          <p:cNvPr id="4" name="Footer Placeholder 3"/>
          <p:cNvSpPr>
            <a:spLocks noGrp="1"/>
          </p:cNvSpPr>
          <p:nvPr>
            <p:ph type="ftr" sz="quarter" idx="11"/>
          </p:nvPr>
        </p:nvSpPr>
        <p:spPr>
          <a:xfrm>
            <a:off x="640080" y="6227064"/>
            <a:ext cx="7854696" cy="320040"/>
          </a:xfrm>
        </p:spPr>
        <p:txBody>
          <a:bodyPr/>
          <a:lstStyle/>
          <a:p>
            <a:endParaRPr lang="en-US" dirty="0"/>
          </a:p>
        </p:txBody>
      </p:sp>
      <p:sp>
        <p:nvSpPr>
          <p:cNvPr id="5" name="Slide Number Placeholder 4"/>
          <p:cNvSpPr>
            <a:spLocks noGrp="1"/>
          </p:cNvSpPr>
          <p:nvPr>
            <p:ph type="sldNum" sz="quarter" idx="12"/>
          </p:nvPr>
        </p:nvSpPr>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282833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E7FAF9D7-52C1-44F9-8FFC-4D1527F82271}" type="datetimeFigureOut">
              <a:rPr lang="en-US" smtClean="0"/>
              <a:t>8/24/2017</a:t>
            </a:fld>
            <a:endParaRPr lang="en-US" dirty="0"/>
          </a:p>
        </p:txBody>
      </p:sp>
      <p:sp>
        <p:nvSpPr>
          <p:cNvPr id="3" name="Footer Placeholder 2"/>
          <p:cNvSpPr>
            <a:spLocks noGrp="1"/>
          </p:cNvSpPr>
          <p:nvPr>
            <p:ph type="ftr" sz="quarter" idx="11"/>
          </p:nvPr>
        </p:nvSpPr>
        <p:spPr>
          <a:xfrm>
            <a:off x="640080" y="6227064"/>
            <a:ext cx="7854696" cy="320040"/>
          </a:xfrm>
        </p:spPr>
        <p:txBody>
          <a:bodyPr/>
          <a:lstStyle/>
          <a:p>
            <a:endParaRPr lang="en-US" dirty="0"/>
          </a:p>
        </p:txBody>
      </p:sp>
      <p:sp>
        <p:nvSpPr>
          <p:cNvPr id="4" name="Slide Number Placeholder 3"/>
          <p:cNvSpPr>
            <a:spLocks noGrp="1"/>
          </p:cNvSpPr>
          <p:nvPr>
            <p:ph type="sldNum" sz="quarter" idx="12"/>
          </p:nvPr>
        </p:nvSpPr>
        <p:spPr>
          <a:xfrm>
            <a:off x="7808976" y="320040"/>
            <a:ext cx="685800" cy="320040"/>
          </a:xfrm>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266941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7FAF9D7-52C1-44F9-8FFC-4D1527F82271}" type="datetimeFigureOut">
              <a:rPr lang="en-US" smtClean="0"/>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209714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40080" y="320040"/>
            <a:ext cx="2743200" cy="320040"/>
          </a:xfrm>
        </p:spPr>
        <p:txBody>
          <a:bodyPr/>
          <a:lstStyle/>
          <a:p>
            <a:fld id="{E7FAF9D7-52C1-44F9-8FFC-4D1527F82271}" type="datetimeFigureOut">
              <a:rPr lang="en-US" smtClean="0"/>
              <a:t>8/24/2017</a:t>
            </a:fld>
            <a:endParaRPr lang="en-US" dirty="0"/>
          </a:p>
        </p:txBody>
      </p:sp>
      <p:sp>
        <p:nvSpPr>
          <p:cNvPr id="6" name="Footer Placeholder 5"/>
          <p:cNvSpPr>
            <a:spLocks noGrp="1"/>
          </p:cNvSpPr>
          <p:nvPr>
            <p:ph type="ftr" sz="quarter" idx="11"/>
          </p:nvPr>
        </p:nvSpPr>
        <p:spPr>
          <a:xfrm>
            <a:off x="640080" y="6227064"/>
            <a:ext cx="4358641" cy="320040"/>
          </a:xfrm>
        </p:spPr>
        <p:txBody>
          <a:bodyPr/>
          <a:lstStyle/>
          <a:p>
            <a:endParaRPr lang="en-US" dirty="0"/>
          </a:p>
        </p:txBody>
      </p:sp>
      <p:sp>
        <p:nvSpPr>
          <p:cNvPr id="7" name="Slide Number Placeholder 6"/>
          <p:cNvSpPr>
            <a:spLocks noGrp="1"/>
          </p:cNvSpPr>
          <p:nvPr>
            <p:ph type="sldNum" sz="quarter" idx="12"/>
          </p:nvPr>
        </p:nvSpPr>
        <p:spPr>
          <a:xfrm>
            <a:off x="4315463" y="320040"/>
            <a:ext cx="685800" cy="320040"/>
          </a:xfrm>
        </p:spPr>
        <p:txBody>
          <a:bodyPr/>
          <a:lstStyle/>
          <a:p>
            <a:fld id="{E09E8481-F470-45A4-AC22-D55E037058FC}" type="slidenum">
              <a:rPr lang="en-US" smtClean="0"/>
              <a:t>‹#›</a:t>
            </a:fld>
            <a:endParaRPr lang="en-US" dirty="0"/>
          </a:p>
        </p:txBody>
      </p:sp>
    </p:spTree>
    <p:extLst>
      <p:ext uri="{BB962C8B-B14F-4D97-AF65-F5344CB8AC3E}">
        <p14:creationId xmlns:p14="http://schemas.microsoft.com/office/powerpoint/2010/main" val="276254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7FAF9D7-52C1-44F9-8FFC-4D1527F82271}" type="datetimeFigureOut">
              <a:rPr lang="en-US" smtClean="0"/>
              <a:t>8/24/2017</a:t>
            </a:fld>
            <a:endParaRPr lang="en-US" dirty="0"/>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09E8481-F470-45A4-AC22-D55E037058FC}" type="slidenum">
              <a:rPr lang="en-US" smtClean="0"/>
              <a:t>‹#›</a:t>
            </a:fld>
            <a:endParaRPr lang="en-US" dirty="0"/>
          </a:p>
        </p:txBody>
      </p:sp>
    </p:spTree>
    <p:extLst>
      <p:ext uri="{BB962C8B-B14F-4D97-AF65-F5344CB8AC3E}">
        <p14:creationId xmlns:p14="http://schemas.microsoft.com/office/powerpoint/2010/main" val="53872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A1A0-E079-46E4-A719-C7C6EDA8CAC5}"/>
              </a:ext>
            </a:extLst>
          </p:cNvPr>
          <p:cNvSpPr>
            <a:spLocks noGrp="1"/>
          </p:cNvSpPr>
          <p:nvPr>
            <p:ph type="ctrTitle"/>
          </p:nvPr>
        </p:nvSpPr>
        <p:spPr/>
        <p:txBody>
          <a:bodyPr/>
          <a:lstStyle/>
          <a:p>
            <a:r>
              <a:rPr lang="en-US" dirty="0"/>
              <a:t>Good 2 Go</a:t>
            </a:r>
          </a:p>
        </p:txBody>
      </p:sp>
      <p:sp>
        <p:nvSpPr>
          <p:cNvPr id="3" name="Subtitle 2">
            <a:extLst>
              <a:ext uri="{FF2B5EF4-FFF2-40B4-BE49-F238E27FC236}">
                <a16:creationId xmlns:a16="http://schemas.microsoft.com/office/drawing/2014/main" id="{4905B165-EF47-48F8-8DBA-292B9A62ECB0}"/>
              </a:ext>
            </a:extLst>
          </p:cNvPr>
          <p:cNvSpPr>
            <a:spLocks noGrp="1"/>
          </p:cNvSpPr>
          <p:nvPr>
            <p:ph type="subTitle" idx="1"/>
          </p:nvPr>
        </p:nvSpPr>
        <p:spPr/>
        <p:txBody>
          <a:bodyPr/>
          <a:lstStyle/>
          <a:p>
            <a:r>
              <a:rPr lang="en-US" dirty="0"/>
              <a:t>Because When You Have to Go,</a:t>
            </a:r>
          </a:p>
          <a:p>
            <a:r>
              <a:rPr lang="en-US" dirty="0"/>
              <a:t>Failure is Not an Option</a:t>
            </a:r>
          </a:p>
        </p:txBody>
      </p:sp>
      <p:pic>
        <p:nvPicPr>
          <p:cNvPr id="4" name="Shape 339">
            <a:extLst>
              <a:ext uri="{FF2B5EF4-FFF2-40B4-BE49-F238E27FC236}">
                <a16:creationId xmlns:a16="http://schemas.microsoft.com/office/drawing/2014/main" id="{F37F773D-463C-47BE-872C-A14F10B48CFA}"/>
              </a:ext>
            </a:extLst>
          </p:cNvPr>
          <p:cNvPicPr preferRelativeResize="0"/>
          <p:nvPr/>
        </p:nvPicPr>
        <p:blipFill rotWithShape="1">
          <a:blip r:embed="rId3">
            <a:alphaModFix/>
          </a:blip>
          <a:srcRect/>
          <a:stretch/>
        </p:blipFill>
        <p:spPr>
          <a:xfrm>
            <a:off x="4013522" y="2055278"/>
            <a:ext cx="1119581" cy="1119581"/>
          </a:xfrm>
          <a:prstGeom prst="rect">
            <a:avLst/>
          </a:prstGeom>
          <a:noFill/>
          <a:ln>
            <a:noFill/>
          </a:ln>
        </p:spPr>
      </p:pic>
      <p:sp>
        <p:nvSpPr>
          <p:cNvPr id="5" name="TextBox 4"/>
          <p:cNvSpPr txBox="1"/>
          <p:nvPr/>
        </p:nvSpPr>
        <p:spPr>
          <a:xfrm>
            <a:off x="685801" y="5970494"/>
            <a:ext cx="7678270" cy="369332"/>
          </a:xfrm>
          <a:prstGeom prst="rect">
            <a:avLst/>
          </a:prstGeom>
          <a:noFill/>
        </p:spPr>
        <p:txBody>
          <a:bodyPr wrap="square" rtlCol="0">
            <a:spAutoFit/>
          </a:bodyPr>
          <a:lstStyle/>
          <a:p>
            <a:r>
              <a:rPr lang="en-US" dirty="0"/>
              <a:t>Created by: Sean Cox, Eduardo Elias, Sydney Ross, and Jessica Llantada</a:t>
            </a:r>
          </a:p>
        </p:txBody>
      </p:sp>
    </p:spTree>
    <p:extLst>
      <p:ext uri="{BB962C8B-B14F-4D97-AF65-F5344CB8AC3E}">
        <p14:creationId xmlns:p14="http://schemas.microsoft.com/office/powerpoint/2010/main" val="331464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71A2FBC-2E8F-4B97-9571-90645628BD92}"/>
              </a:ext>
            </a:extLst>
          </p:cNvPr>
          <p:cNvGraphicFramePr>
            <a:graphicFrameLocks noGrp="1"/>
          </p:cNvGraphicFramePr>
          <p:nvPr>
            <p:extLst>
              <p:ext uri="{D42A27DB-BD31-4B8C-83A1-F6EECF244321}">
                <p14:modId xmlns:p14="http://schemas.microsoft.com/office/powerpoint/2010/main" val="762447332"/>
              </p:ext>
            </p:extLst>
          </p:nvPr>
        </p:nvGraphicFramePr>
        <p:xfrm>
          <a:off x="443754" y="295835"/>
          <a:ext cx="8296834" cy="5688104"/>
        </p:xfrm>
        <a:graphic>
          <a:graphicData uri="http://schemas.openxmlformats.org/drawingml/2006/table">
            <a:tbl>
              <a:tblPr/>
              <a:tblGrid>
                <a:gridCol w="8296834">
                  <a:extLst>
                    <a:ext uri="{9D8B030D-6E8A-4147-A177-3AD203B41FA5}">
                      <a16:colId xmlns:a16="http://schemas.microsoft.com/office/drawing/2014/main" val="2826701466"/>
                    </a:ext>
                  </a:extLst>
                </a:gridCol>
              </a:tblGrid>
              <a:tr h="711013">
                <a:tc>
                  <a:txBody>
                    <a:bodyPr/>
                    <a:lstStyle/>
                    <a:p>
                      <a:pPr algn="ctr" fontAlgn="ctr"/>
                      <a:r>
                        <a:rPr lang="en-US" sz="3600" b="0" i="0" u="none" strike="noStrike" dirty="0">
                          <a:solidFill>
                            <a:srgbClr val="FFFFFF"/>
                          </a:solidFill>
                          <a:effectLst/>
                          <a:latin typeface="Calibri" panose="020F0502020204030204" pitchFamily="34" charset="0"/>
                        </a:rPr>
                        <a:t>Influencer</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4079068305"/>
                  </a:ext>
                </a:extLst>
              </a:tr>
              <a:tr h="711013">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99959"/>
                  </a:ext>
                </a:extLst>
              </a:tr>
              <a:tr h="711013">
                <a:tc>
                  <a:txBody>
                    <a:bodyPr/>
                    <a:lstStyle/>
                    <a:p>
                      <a:pPr algn="ctr" fontAlgn="ctr"/>
                      <a:r>
                        <a:rPr lang="en-US" sz="3200" b="0" i="0" u="none" strike="noStrike" dirty="0">
                          <a:solidFill>
                            <a:srgbClr val="000000"/>
                          </a:solidFill>
                          <a:effectLst/>
                          <a:latin typeface="Calibri" panose="020F0502020204030204" pitchFamily="34" charset="0"/>
                        </a:rPr>
                        <a:t>External influencer</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863977737"/>
                  </a:ext>
                </a:extLst>
              </a:tr>
              <a:tr h="711013">
                <a:tc>
                  <a:txBody>
                    <a:bodyPr/>
                    <a:lstStyle/>
                    <a:p>
                      <a:pPr algn="ctr" fontAlgn="ctr"/>
                      <a:r>
                        <a:rPr lang="en-US" sz="3200" b="0" i="0" u="none" strike="noStrike" dirty="0">
                          <a:solidFill>
                            <a:srgbClr val="000000"/>
                          </a:solidFill>
                          <a:effectLst/>
                          <a:latin typeface="Calibri" panose="020F0502020204030204" pitchFamily="34" charset="0"/>
                        </a:rPr>
                        <a:t>App user providing feedback</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8827847"/>
                  </a:ext>
                </a:extLst>
              </a:tr>
              <a:tr h="711013">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149177"/>
                  </a:ext>
                </a:extLst>
              </a:tr>
              <a:tr h="711013">
                <a:tc>
                  <a:txBody>
                    <a:bodyPr/>
                    <a:lstStyle/>
                    <a:p>
                      <a:pPr algn="ctr" fontAlgn="ctr"/>
                      <a:r>
                        <a:rPr lang="en-US" sz="3200" b="0" i="0" u="none" strike="noStrike" dirty="0">
                          <a:solidFill>
                            <a:srgbClr val="000000"/>
                          </a:solidFill>
                          <a:effectLst/>
                          <a:latin typeface="Calibri" panose="020F0502020204030204" pitchFamily="34" charset="0"/>
                        </a:rPr>
                        <a:t>Internal influencer</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273858871"/>
                  </a:ext>
                </a:extLst>
              </a:tr>
              <a:tr h="711013">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57915281"/>
                  </a:ext>
                </a:extLst>
              </a:tr>
              <a:tr h="711013">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388041335"/>
                  </a:ext>
                </a:extLst>
              </a:tr>
            </a:tbl>
          </a:graphicData>
        </a:graphic>
      </p:graphicFrame>
    </p:spTree>
    <p:extLst>
      <p:ext uri="{BB962C8B-B14F-4D97-AF65-F5344CB8AC3E}">
        <p14:creationId xmlns:p14="http://schemas.microsoft.com/office/powerpoint/2010/main" val="221314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BPMN</a:t>
            </a:r>
            <a:br>
              <a:rPr lang="en-US" b="1" dirty="0"/>
            </a:br>
            <a:r>
              <a:rPr lang="en-US" b="1" dirty="0"/>
              <a:t>Business Process Model and Notation</a:t>
            </a:r>
            <a:r>
              <a:rPr lang="en-US" dirty="0"/>
              <a:t>,</a:t>
            </a:r>
          </a:p>
        </p:txBody>
      </p:sp>
    </p:spTree>
    <p:extLst>
      <p:ext uri="{BB962C8B-B14F-4D97-AF65-F5344CB8AC3E}">
        <p14:creationId xmlns:p14="http://schemas.microsoft.com/office/powerpoint/2010/main" val="210600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47A17A-5CCB-44D4-A4AD-767C4D54F24F}"/>
              </a:ext>
            </a:extLst>
          </p:cNvPr>
          <p:cNvPicPr>
            <a:picLocks noChangeAspect="1"/>
          </p:cNvPicPr>
          <p:nvPr/>
        </p:nvPicPr>
        <p:blipFill>
          <a:blip r:embed="rId3"/>
          <a:stretch>
            <a:fillRect/>
          </a:stretch>
        </p:blipFill>
        <p:spPr>
          <a:xfrm>
            <a:off x="530198" y="113977"/>
            <a:ext cx="7968343" cy="6535509"/>
          </a:xfrm>
          <a:prstGeom prst="rect">
            <a:avLst/>
          </a:prstGeom>
        </p:spPr>
      </p:pic>
    </p:spTree>
    <p:extLst>
      <p:ext uri="{BB962C8B-B14F-4D97-AF65-F5344CB8AC3E}">
        <p14:creationId xmlns:p14="http://schemas.microsoft.com/office/powerpoint/2010/main" val="184243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4F2431-13E7-40AC-83ED-4EBA18D1482B}"/>
              </a:ext>
            </a:extLst>
          </p:cNvPr>
          <p:cNvPicPr>
            <a:picLocks noChangeAspect="1"/>
          </p:cNvPicPr>
          <p:nvPr/>
        </p:nvPicPr>
        <p:blipFill>
          <a:blip r:embed="rId3"/>
          <a:stretch>
            <a:fillRect/>
          </a:stretch>
        </p:blipFill>
        <p:spPr>
          <a:xfrm>
            <a:off x="519714" y="2168130"/>
            <a:ext cx="8249820" cy="2465342"/>
          </a:xfrm>
          <a:prstGeom prst="rect">
            <a:avLst/>
          </a:prstGeom>
        </p:spPr>
      </p:pic>
    </p:spTree>
    <p:extLst>
      <p:ext uri="{BB962C8B-B14F-4D97-AF65-F5344CB8AC3E}">
        <p14:creationId xmlns:p14="http://schemas.microsoft.com/office/powerpoint/2010/main" val="271631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6179C3-7BAF-4A66-B8FC-78D22ED12360}"/>
              </a:ext>
            </a:extLst>
          </p:cNvPr>
          <p:cNvPicPr>
            <a:picLocks noChangeAspect="1"/>
          </p:cNvPicPr>
          <p:nvPr/>
        </p:nvPicPr>
        <p:blipFill>
          <a:blip r:embed="rId3"/>
          <a:stretch>
            <a:fillRect/>
          </a:stretch>
        </p:blipFill>
        <p:spPr>
          <a:xfrm>
            <a:off x="169133" y="914400"/>
            <a:ext cx="8799008" cy="5025358"/>
          </a:xfrm>
          <a:prstGeom prst="rect">
            <a:avLst/>
          </a:prstGeom>
        </p:spPr>
      </p:pic>
    </p:spTree>
    <p:extLst>
      <p:ext uri="{BB962C8B-B14F-4D97-AF65-F5344CB8AC3E}">
        <p14:creationId xmlns:p14="http://schemas.microsoft.com/office/powerpoint/2010/main" val="125710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Org Chart</a:t>
            </a:r>
            <a:endParaRPr lang="en-US" dirty="0"/>
          </a:p>
        </p:txBody>
      </p:sp>
    </p:spTree>
    <p:extLst>
      <p:ext uri="{BB962C8B-B14F-4D97-AF65-F5344CB8AC3E}">
        <p14:creationId xmlns:p14="http://schemas.microsoft.com/office/powerpoint/2010/main" val="314266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94249" y="1324099"/>
            <a:ext cx="7555501" cy="4209801"/>
          </a:xfrm>
          <a:prstGeom prst="rect">
            <a:avLst/>
          </a:prstGeom>
        </p:spPr>
      </p:pic>
    </p:spTree>
    <p:extLst>
      <p:ext uri="{BB962C8B-B14F-4D97-AF65-F5344CB8AC3E}">
        <p14:creationId xmlns:p14="http://schemas.microsoft.com/office/powerpoint/2010/main" val="4512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Use Case Diagram</a:t>
            </a:r>
            <a:endParaRPr lang="en-US" dirty="0"/>
          </a:p>
        </p:txBody>
      </p:sp>
    </p:spTree>
    <p:extLst>
      <p:ext uri="{BB962C8B-B14F-4D97-AF65-F5344CB8AC3E}">
        <p14:creationId xmlns:p14="http://schemas.microsoft.com/office/powerpoint/2010/main" val="380754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73CDA8-EFE5-4B43-B57E-AB3543A66704}"/>
              </a:ext>
            </a:extLst>
          </p:cNvPr>
          <p:cNvPicPr>
            <a:picLocks noChangeAspect="1"/>
          </p:cNvPicPr>
          <p:nvPr/>
        </p:nvPicPr>
        <p:blipFill>
          <a:blip r:embed="rId3"/>
          <a:stretch>
            <a:fillRect/>
          </a:stretch>
        </p:blipFill>
        <p:spPr>
          <a:xfrm>
            <a:off x="1066424" y="619233"/>
            <a:ext cx="7011151" cy="5619534"/>
          </a:xfrm>
          <a:prstGeom prst="rect">
            <a:avLst/>
          </a:prstGeom>
        </p:spPr>
      </p:pic>
    </p:spTree>
    <p:extLst>
      <p:ext uri="{BB962C8B-B14F-4D97-AF65-F5344CB8AC3E}">
        <p14:creationId xmlns:p14="http://schemas.microsoft.com/office/powerpoint/2010/main" val="3598184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Wire Frame</a:t>
            </a:r>
            <a:endParaRPr lang="en-US" dirty="0"/>
          </a:p>
        </p:txBody>
      </p:sp>
    </p:spTree>
    <p:extLst>
      <p:ext uri="{BB962C8B-B14F-4D97-AF65-F5344CB8AC3E}">
        <p14:creationId xmlns:p14="http://schemas.microsoft.com/office/powerpoint/2010/main" val="222499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D1C3D4-A224-4BDF-A44F-64149699468B}"/>
              </a:ext>
            </a:extLst>
          </p:cNvPr>
          <p:cNvSpPr txBox="1"/>
          <p:nvPr/>
        </p:nvSpPr>
        <p:spPr>
          <a:xfrm>
            <a:off x="6172199" y="3184451"/>
            <a:ext cx="2530549" cy="646331"/>
          </a:xfrm>
          <a:prstGeom prst="rect">
            <a:avLst/>
          </a:prstGeom>
          <a:noFill/>
          <a:ln>
            <a:solidFill>
              <a:schemeClr val="tx1"/>
            </a:solidFill>
          </a:ln>
        </p:spPr>
        <p:txBody>
          <a:bodyPr wrap="square" rtlCol="0">
            <a:spAutoFit/>
          </a:bodyPr>
          <a:lstStyle/>
          <a:p>
            <a:pPr algn="ctr"/>
            <a:r>
              <a:rPr lang="en-US" dirty="0"/>
              <a:t>Travelers are unaware of Decent Facilities</a:t>
            </a:r>
          </a:p>
        </p:txBody>
      </p:sp>
      <p:cxnSp>
        <p:nvCxnSpPr>
          <p:cNvPr id="6" name="Straight Connector 5">
            <a:extLst>
              <a:ext uri="{FF2B5EF4-FFF2-40B4-BE49-F238E27FC236}">
                <a16:creationId xmlns:a16="http://schemas.microsoft.com/office/drawing/2014/main" id="{53B5105D-7198-4010-B2ED-98507282719F}"/>
              </a:ext>
            </a:extLst>
          </p:cNvPr>
          <p:cNvCxnSpPr>
            <a:stCxn id="4" idx="1"/>
          </p:cNvCxnSpPr>
          <p:nvPr/>
        </p:nvCxnSpPr>
        <p:spPr>
          <a:xfrm flipH="1">
            <a:off x="563526" y="3507617"/>
            <a:ext cx="5608673" cy="1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BAEB439-ADCD-4F0B-B84A-6D62A53289FD}"/>
              </a:ext>
            </a:extLst>
          </p:cNvPr>
          <p:cNvCxnSpPr/>
          <p:nvPr/>
        </p:nvCxnSpPr>
        <p:spPr>
          <a:xfrm flipH="1" flipV="1">
            <a:off x="4614530" y="972879"/>
            <a:ext cx="1143000" cy="2534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9AB932-13E8-49EC-932A-C5066B282548}"/>
              </a:ext>
            </a:extLst>
          </p:cNvPr>
          <p:cNvSpPr/>
          <p:nvPr/>
        </p:nvSpPr>
        <p:spPr>
          <a:xfrm>
            <a:off x="3870251" y="701749"/>
            <a:ext cx="1052623" cy="271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Mobile</a:t>
            </a:r>
          </a:p>
        </p:txBody>
      </p:sp>
      <p:sp>
        <p:nvSpPr>
          <p:cNvPr id="11" name="TextBox 10">
            <a:extLst>
              <a:ext uri="{FF2B5EF4-FFF2-40B4-BE49-F238E27FC236}">
                <a16:creationId xmlns:a16="http://schemas.microsoft.com/office/drawing/2014/main" id="{F851458F-91A5-4B65-B510-77C33AFB5BBE}"/>
              </a:ext>
            </a:extLst>
          </p:cNvPr>
          <p:cNvSpPr txBox="1"/>
          <p:nvPr/>
        </p:nvSpPr>
        <p:spPr>
          <a:xfrm>
            <a:off x="5119577" y="1887279"/>
            <a:ext cx="1168910" cy="307777"/>
          </a:xfrm>
          <a:prstGeom prst="rect">
            <a:avLst/>
          </a:prstGeom>
          <a:noFill/>
        </p:spPr>
        <p:txBody>
          <a:bodyPr wrap="none" rtlCol="0">
            <a:spAutoFit/>
          </a:bodyPr>
          <a:lstStyle/>
          <a:p>
            <a:r>
              <a:rPr lang="en-US" sz="1400" dirty="0"/>
              <a:t>Lack of data</a:t>
            </a:r>
          </a:p>
        </p:txBody>
      </p:sp>
      <p:cxnSp>
        <p:nvCxnSpPr>
          <p:cNvPr id="12" name="Straight Connector 11">
            <a:extLst>
              <a:ext uri="{FF2B5EF4-FFF2-40B4-BE49-F238E27FC236}">
                <a16:creationId xmlns:a16="http://schemas.microsoft.com/office/drawing/2014/main" id="{E80FACFD-2255-44B4-ADF3-EF1E4F857E01}"/>
              </a:ext>
            </a:extLst>
          </p:cNvPr>
          <p:cNvCxnSpPr/>
          <p:nvPr/>
        </p:nvCxnSpPr>
        <p:spPr>
          <a:xfrm flipH="1" flipV="1">
            <a:off x="3046228" y="972879"/>
            <a:ext cx="1143000" cy="2534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F4DDACC-25D7-4496-8F9C-2C3772314082}"/>
              </a:ext>
            </a:extLst>
          </p:cNvPr>
          <p:cNvSpPr/>
          <p:nvPr/>
        </p:nvSpPr>
        <p:spPr>
          <a:xfrm>
            <a:off x="2509283" y="707629"/>
            <a:ext cx="1052623" cy="271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Gender</a:t>
            </a:r>
          </a:p>
        </p:txBody>
      </p:sp>
      <p:sp>
        <p:nvSpPr>
          <p:cNvPr id="14" name="TextBox 13">
            <a:extLst>
              <a:ext uri="{FF2B5EF4-FFF2-40B4-BE49-F238E27FC236}">
                <a16:creationId xmlns:a16="http://schemas.microsoft.com/office/drawing/2014/main" id="{6DBE2B30-2E9D-4CF7-9839-00EF58DA0606}"/>
              </a:ext>
            </a:extLst>
          </p:cNvPr>
          <p:cNvSpPr txBox="1"/>
          <p:nvPr/>
        </p:nvSpPr>
        <p:spPr>
          <a:xfrm>
            <a:off x="3598292" y="1655348"/>
            <a:ext cx="880049" cy="523220"/>
          </a:xfrm>
          <a:prstGeom prst="rect">
            <a:avLst/>
          </a:prstGeom>
          <a:noFill/>
        </p:spPr>
        <p:txBody>
          <a:bodyPr wrap="none" rtlCol="0">
            <a:spAutoFit/>
          </a:bodyPr>
          <a:lstStyle/>
          <a:p>
            <a:r>
              <a:rPr lang="en-US" sz="1400" dirty="0"/>
              <a:t>Neutral </a:t>
            </a:r>
          </a:p>
          <a:p>
            <a:r>
              <a:rPr lang="en-US" sz="1400" dirty="0"/>
              <a:t>facilities</a:t>
            </a:r>
          </a:p>
        </p:txBody>
      </p:sp>
      <p:cxnSp>
        <p:nvCxnSpPr>
          <p:cNvPr id="15" name="Straight Connector 14">
            <a:extLst>
              <a:ext uri="{FF2B5EF4-FFF2-40B4-BE49-F238E27FC236}">
                <a16:creationId xmlns:a16="http://schemas.microsoft.com/office/drawing/2014/main" id="{F5AA6C81-6788-4C76-85F0-7FAA193474B4}"/>
              </a:ext>
            </a:extLst>
          </p:cNvPr>
          <p:cNvCxnSpPr/>
          <p:nvPr/>
        </p:nvCxnSpPr>
        <p:spPr>
          <a:xfrm flipH="1" flipV="1">
            <a:off x="1353999" y="977631"/>
            <a:ext cx="1143000" cy="2534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6F5D018-A7BD-4921-BB09-F5D58AD9A56D}"/>
              </a:ext>
            </a:extLst>
          </p:cNvPr>
          <p:cNvSpPr/>
          <p:nvPr/>
        </p:nvSpPr>
        <p:spPr>
          <a:xfrm>
            <a:off x="538775" y="409353"/>
            <a:ext cx="1695893" cy="5635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Social Reporting</a:t>
            </a:r>
          </a:p>
        </p:txBody>
      </p:sp>
      <p:sp>
        <p:nvSpPr>
          <p:cNvPr id="17" name="TextBox 16">
            <a:extLst>
              <a:ext uri="{FF2B5EF4-FFF2-40B4-BE49-F238E27FC236}">
                <a16:creationId xmlns:a16="http://schemas.microsoft.com/office/drawing/2014/main" id="{35CAB40D-0812-474A-9CD9-51A08D22AF60}"/>
              </a:ext>
            </a:extLst>
          </p:cNvPr>
          <p:cNvSpPr txBox="1"/>
          <p:nvPr/>
        </p:nvSpPr>
        <p:spPr>
          <a:xfrm>
            <a:off x="1925499" y="1927155"/>
            <a:ext cx="1042273" cy="523220"/>
          </a:xfrm>
          <a:prstGeom prst="rect">
            <a:avLst/>
          </a:prstGeom>
          <a:noFill/>
        </p:spPr>
        <p:txBody>
          <a:bodyPr wrap="none" rtlCol="0">
            <a:spAutoFit/>
          </a:bodyPr>
          <a:lstStyle/>
          <a:p>
            <a:r>
              <a:rPr lang="en-US" sz="1400" dirty="0"/>
              <a:t>Consumer</a:t>
            </a:r>
          </a:p>
          <a:p>
            <a:r>
              <a:rPr lang="en-US" sz="1400" dirty="0"/>
              <a:t>Reviews</a:t>
            </a:r>
          </a:p>
        </p:txBody>
      </p:sp>
      <p:cxnSp>
        <p:nvCxnSpPr>
          <p:cNvPr id="18" name="Straight Connector 17">
            <a:extLst>
              <a:ext uri="{FF2B5EF4-FFF2-40B4-BE49-F238E27FC236}">
                <a16:creationId xmlns:a16="http://schemas.microsoft.com/office/drawing/2014/main" id="{08FC57FB-FDA9-43EF-95FC-278DCB53C457}"/>
              </a:ext>
            </a:extLst>
          </p:cNvPr>
          <p:cNvCxnSpPr>
            <a:cxnSpLocks/>
          </p:cNvCxnSpPr>
          <p:nvPr/>
        </p:nvCxnSpPr>
        <p:spPr>
          <a:xfrm flipV="1">
            <a:off x="4082903" y="3512369"/>
            <a:ext cx="1036674" cy="2431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29B5EC-A6AB-46A1-B3EB-9026205894D9}"/>
              </a:ext>
            </a:extLst>
          </p:cNvPr>
          <p:cNvCxnSpPr>
            <a:cxnSpLocks/>
          </p:cNvCxnSpPr>
          <p:nvPr/>
        </p:nvCxnSpPr>
        <p:spPr>
          <a:xfrm flipV="1">
            <a:off x="2259420" y="3512369"/>
            <a:ext cx="1036674" cy="2431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9570902-44C8-433F-9ED3-06449ADDBD00}"/>
              </a:ext>
            </a:extLst>
          </p:cNvPr>
          <p:cNvSpPr/>
          <p:nvPr/>
        </p:nvSpPr>
        <p:spPr>
          <a:xfrm>
            <a:off x="3548617" y="5943600"/>
            <a:ext cx="1140341" cy="271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Facilities</a:t>
            </a:r>
          </a:p>
        </p:txBody>
      </p:sp>
      <p:sp>
        <p:nvSpPr>
          <p:cNvPr id="22" name="TextBox 21">
            <a:extLst>
              <a:ext uri="{FF2B5EF4-FFF2-40B4-BE49-F238E27FC236}">
                <a16:creationId xmlns:a16="http://schemas.microsoft.com/office/drawing/2014/main" id="{30980CC8-73C2-4593-AAEA-97FF4C0BA16B}"/>
              </a:ext>
            </a:extLst>
          </p:cNvPr>
          <p:cNvSpPr txBox="1"/>
          <p:nvPr/>
        </p:nvSpPr>
        <p:spPr>
          <a:xfrm>
            <a:off x="4588620" y="4820178"/>
            <a:ext cx="1212896" cy="307777"/>
          </a:xfrm>
          <a:prstGeom prst="rect">
            <a:avLst/>
          </a:prstGeom>
          <a:noFill/>
        </p:spPr>
        <p:txBody>
          <a:bodyPr wrap="none" rtlCol="0">
            <a:spAutoFit/>
          </a:bodyPr>
          <a:lstStyle/>
          <a:p>
            <a:r>
              <a:rPr lang="en-US" sz="1400" dirty="0"/>
              <a:t>Lack of Care</a:t>
            </a:r>
          </a:p>
        </p:txBody>
      </p:sp>
      <p:sp>
        <p:nvSpPr>
          <p:cNvPr id="23" name="Rectangle 22">
            <a:extLst>
              <a:ext uri="{FF2B5EF4-FFF2-40B4-BE49-F238E27FC236}">
                <a16:creationId xmlns:a16="http://schemas.microsoft.com/office/drawing/2014/main" id="{E04849E1-F9EE-4DE9-9720-B7F7D5774A29}"/>
              </a:ext>
            </a:extLst>
          </p:cNvPr>
          <p:cNvSpPr/>
          <p:nvPr/>
        </p:nvSpPr>
        <p:spPr>
          <a:xfrm>
            <a:off x="1105786" y="5943600"/>
            <a:ext cx="1547037" cy="271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Commercial</a:t>
            </a:r>
          </a:p>
        </p:txBody>
      </p:sp>
      <p:sp>
        <p:nvSpPr>
          <p:cNvPr id="24" name="TextBox 23">
            <a:extLst>
              <a:ext uri="{FF2B5EF4-FFF2-40B4-BE49-F238E27FC236}">
                <a16:creationId xmlns:a16="http://schemas.microsoft.com/office/drawing/2014/main" id="{4B238392-AF9A-4376-B079-CB6B239E91F8}"/>
              </a:ext>
            </a:extLst>
          </p:cNvPr>
          <p:cNvSpPr txBox="1"/>
          <p:nvPr/>
        </p:nvSpPr>
        <p:spPr>
          <a:xfrm>
            <a:off x="2794516" y="4574095"/>
            <a:ext cx="907684" cy="523220"/>
          </a:xfrm>
          <a:prstGeom prst="rect">
            <a:avLst/>
          </a:prstGeom>
          <a:noFill/>
        </p:spPr>
        <p:txBody>
          <a:bodyPr wrap="none" rtlCol="0">
            <a:spAutoFit/>
          </a:bodyPr>
          <a:lstStyle/>
          <a:p>
            <a:r>
              <a:rPr lang="en-US" sz="1400" dirty="0"/>
              <a:t>Good</a:t>
            </a:r>
          </a:p>
          <a:p>
            <a:r>
              <a:rPr lang="en-US" sz="1400" dirty="0"/>
              <a:t>Facilities</a:t>
            </a:r>
          </a:p>
        </p:txBody>
      </p:sp>
      <p:sp>
        <p:nvSpPr>
          <p:cNvPr id="25" name="Rectangle 24">
            <a:extLst>
              <a:ext uri="{FF2B5EF4-FFF2-40B4-BE49-F238E27FC236}">
                <a16:creationId xmlns:a16="http://schemas.microsoft.com/office/drawing/2014/main" id="{0D9F6A5E-6BFC-4E41-AAAC-48D8EC811C55}"/>
              </a:ext>
            </a:extLst>
          </p:cNvPr>
          <p:cNvSpPr/>
          <p:nvPr/>
        </p:nvSpPr>
        <p:spPr>
          <a:xfrm>
            <a:off x="5661837" y="409353"/>
            <a:ext cx="2998382"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Fishbone Diagram</a:t>
            </a:r>
          </a:p>
        </p:txBody>
      </p:sp>
      <p:sp>
        <p:nvSpPr>
          <p:cNvPr id="26" name="TextBox 25">
            <a:extLst>
              <a:ext uri="{FF2B5EF4-FFF2-40B4-BE49-F238E27FC236}">
                <a16:creationId xmlns:a16="http://schemas.microsoft.com/office/drawing/2014/main" id="{F51AF9B7-A631-4CB1-991A-42A6117C5307}"/>
              </a:ext>
            </a:extLst>
          </p:cNvPr>
          <p:cNvSpPr txBox="1"/>
          <p:nvPr/>
        </p:nvSpPr>
        <p:spPr>
          <a:xfrm>
            <a:off x="4491136" y="5228000"/>
            <a:ext cx="1562351" cy="307777"/>
          </a:xfrm>
          <a:prstGeom prst="rect">
            <a:avLst/>
          </a:prstGeom>
          <a:noFill/>
        </p:spPr>
        <p:txBody>
          <a:bodyPr wrap="none" rtlCol="0">
            <a:spAutoFit/>
          </a:bodyPr>
          <a:lstStyle/>
          <a:p>
            <a:r>
              <a:rPr lang="en-US" sz="1400" dirty="0"/>
              <a:t>Not fully stocked</a:t>
            </a:r>
          </a:p>
        </p:txBody>
      </p:sp>
      <p:sp>
        <p:nvSpPr>
          <p:cNvPr id="27" name="TextBox 26">
            <a:extLst>
              <a:ext uri="{FF2B5EF4-FFF2-40B4-BE49-F238E27FC236}">
                <a16:creationId xmlns:a16="http://schemas.microsoft.com/office/drawing/2014/main" id="{6CF5DB1A-C242-4AA9-9E14-295A39D99C38}"/>
              </a:ext>
            </a:extLst>
          </p:cNvPr>
          <p:cNvSpPr txBox="1"/>
          <p:nvPr/>
        </p:nvSpPr>
        <p:spPr>
          <a:xfrm>
            <a:off x="4693490" y="4334080"/>
            <a:ext cx="1900264" cy="307777"/>
          </a:xfrm>
          <a:prstGeom prst="rect">
            <a:avLst/>
          </a:prstGeom>
          <a:noFill/>
        </p:spPr>
        <p:txBody>
          <a:bodyPr wrap="none" rtlCol="0">
            <a:spAutoFit/>
          </a:bodyPr>
          <a:lstStyle/>
          <a:p>
            <a:r>
              <a:rPr lang="en-US" sz="1400" dirty="0"/>
              <a:t>Closed for cleaning  </a:t>
            </a:r>
          </a:p>
        </p:txBody>
      </p:sp>
      <p:sp>
        <p:nvSpPr>
          <p:cNvPr id="28" name="TextBox 27">
            <a:extLst>
              <a:ext uri="{FF2B5EF4-FFF2-40B4-BE49-F238E27FC236}">
                <a16:creationId xmlns:a16="http://schemas.microsoft.com/office/drawing/2014/main" id="{7B9DFCC9-BD62-47F8-9343-C5AE3F24D2C2}"/>
              </a:ext>
            </a:extLst>
          </p:cNvPr>
          <p:cNvSpPr txBox="1"/>
          <p:nvPr/>
        </p:nvSpPr>
        <p:spPr>
          <a:xfrm>
            <a:off x="5272311" y="2255761"/>
            <a:ext cx="1550424" cy="307777"/>
          </a:xfrm>
          <a:prstGeom prst="rect">
            <a:avLst/>
          </a:prstGeom>
          <a:noFill/>
        </p:spPr>
        <p:txBody>
          <a:bodyPr wrap="none" rtlCol="0">
            <a:spAutoFit/>
          </a:bodyPr>
          <a:lstStyle/>
          <a:p>
            <a:r>
              <a:rPr lang="en-US" sz="1400" dirty="0"/>
              <a:t>Lack of locations</a:t>
            </a:r>
          </a:p>
        </p:txBody>
      </p:sp>
      <p:sp>
        <p:nvSpPr>
          <p:cNvPr id="29" name="TextBox 28">
            <a:extLst>
              <a:ext uri="{FF2B5EF4-FFF2-40B4-BE49-F238E27FC236}">
                <a16:creationId xmlns:a16="http://schemas.microsoft.com/office/drawing/2014/main" id="{C48A1769-3AE7-4EFA-A87D-B8D72C2B5C16}"/>
              </a:ext>
            </a:extLst>
          </p:cNvPr>
          <p:cNvSpPr txBox="1"/>
          <p:nvPr/>
        </p:nvSpPr>
        <p:spPr>
          <a:xfrm>
            <a:off x="3808909" y="2263941"/>
            <a:ext cx="880049" cy="523220"/>
          </a:xfrm>
          <a:prstGeom prst="rect">
            <a:avLst/>
          </a:prstGeom>
          <a:noFill/>
        </p:spPr>
        <p:txBody>
          <a:bodyPr wrap="none" rtlCol="0">
            <a:spAutoFit/>
          </a:bodyPr>
          <a:lstStyle/>
          <a:p>
            <a:r>
              <a:rPr lang="en-US" sz="1400" dirty="0"/>
              <a:t>Family</a:t>
            </a:r>
          </a:p>
          <a:p>
            <a:r>
              <a:rPr lang="en-US" sz="1400" dirty="0"/>
              <a:t>facilities</a:t>
            </a:r>
          </a:p>
        </p:txBody>
      </p:sp>
      <p:sp>
        <p:nvSpPr>
          <p:cNvPr id="30" name="TextBox 29">
            <a:extLst>
              <a:ext uri="{FF2B5EF4-FFF2-40B4-BE49-F238E27FC236}">
                <a16:creationId xmlns:a16="http://schemas.microsoft.com/office/drawing/2014/main" id="{1A42D94C-687E-408D-8015-68160B50B7E4}"/>
              </a:ext>
            </a:extLst>
          </p:cNvPr>
          <p:cNvSpPr txBox="1"/>
          <p:nvPr/>
        </p:nvSpPr>
        <p:spPr>
          <a:xfrm>
            <a:off x="1720204" y="1270840"/>
            <a:ext cx="1567267" cy="523220"/>
          </a:xfrm>
          <a:prstGeom prst="rect">
            <a:avLst/>
          </a:prstGeom>
          <a:noFill/>
        </p:spPr>
        <p:txBody>
          <a:bodyPr wrap="square" rtlCol="0">
            <a:spAutoFit/>
          </a:bodyPr>
          <a:lstStyle/>
          <a:p>
            <a:r>
              <a:rPr lang="en-US" sz="1400" dirty="0"/>
              <a:t>Lack of communication </a:t>
            </a:r>
          </a:p>
        </p:txBody>
      </p:sp>
    </p:spTree>
    <p:extLst>
      <p:ext uri="{BB962C8B-B14F-4D97-AF65-F5344CB8AC3E}">
        <p14:creationId xmlns:p14="http://schemas.microsoft.com/office/powerpoint/2010/main" val="4127480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7ED51-1EF4-4DEB-AC48-F91EA9165662}"/>
              </a:ext>
            </a:extLst>
          </p:cNvPr>
          <p:cNvPicPr>
            <a:picLocks noChangeAspect="1"/>
          </p:cNvPicPr>
          <p:nvPr/>
        </p:nvPicPr>
        <p:blipFill rotWithShape="1">
          <a:blip r:embed="rId3">
            <a:extLst>
              <a:ext uri="{28A0092B-C50C-407E-A947-70E740481C1C}">
                <a14:useLocalDpi xmlns:a14="http://schemas.microsoft.com/office/drawing/2010/main" val="0"/>
              </a:ext>
            </a:extLst>
          </a:blip>
          <a:srcRect t="6668" r="66237" b="12546"/>
          <a:stretch/>
        </p:blipFill>
        <p:spPr>
          <a:xfrm>
            <a:off x="2031753" y="517446"/>
            <a:ext cx="6555945" cy="6173089"/>
          </a:xfrm>
          <a:prstGeom prst="rect">
            <a:avLst/>
          </a:prstGeom>
        </p:spPr>
      </p:pic>
      <p:sp>
        <p:nvSpPr>
          <p:cNvPr id="6" name="TextBox 5">
            <a:extLst>
              <a:ext uri="{FF2B5EF4-FFF2-40B4-BE49-F238E27FC236}">
                <a16:creationId xmlns:a16="http://schemas.microsoft.com/office/drawing/2014/main" id="{FC800512-3E93-4232-8EB6-AA9D4D7CECA8}"/>
              </a:ext>
            </a:extLst>
          </p:cNvPr>
          <p:cNvSpPr txBox="1"/>
          <p:nvPr/>
        </p:nvSpPr>
        <p:spPr>
          <a:xfrm>
            <a:off x="199697" y="194281"/>
            <a:ext cx="2783541" cy="646331"/>
          </a:xfrm>
          <a:prstGeom prst="rect">
            <a:avLst/>
          </a:prstGeom>
          <a:noFill/>
        </p:spPr>
        <p:txBody>
          <a:bodyPr wrap="square" rtlCol="0">
            <a:spAutoFit/>
          </a:bodyPr>
          <a:lstStyle/>
          <a:p>
            <a:r>
              <a:rPr lang="en-US" sz="3600" dirty="0"/>
              <a:t>Wire Frame</a:t>
            </a:r>
          </a:p>
        </p:txBody>
      </p:sp>
    </p:spTree>
    <p:extLst>
      <p:ext uri="{BB962C8B-B14F-4D97-AF65-F5344CB8AC3E}">
        <p14:creationId xmlns:p14="http://schemas.microsoft.com/office/powerpoint/2010/main" val="17786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84A52-0BA5-4808-9293-22B1673685E1}"/>
              </a:ext>
            </a:extLst>
          </p:cNvPr>
          <p:cNvPicPr>
            <a:picLocks noChangeAspect="1"/>
          </p:cNvPicPr>
          <p:nvPr/>
        </p:nvPicPr>
        <p:blipFill rotWithShape="1">
          <a:blip r:embed="rId3">
            <a:extLst>
              <a:ext uri="{28A0092B-C50C-407E-A947-70E740481C1C}">
                <a14:useLocalDpi xmlns:a14="http://schemas.microsoft.com/office/drawing/2010/main" val="0"/>
              </a:ext>
            </a:extLst>
          </a:blip>
          <a:srcRect l="34328" t="6667" r="18507" b="13305"/>
          <a:stretch/>
        </p:blipFill>
        <p:spPr>
          <a:xfrm>
            <a:off x="627797" y="805608"/>
            <a:ext cx="8256896" cy="5513306"/>
          </a:xfrm>
          <a:prstGeom prst="rect">
            <a:avLst/>
          </a:prstGeom>
        </p:spPr>
      </p:pic>
    </p:spTree>
    <p:extLst>
      <p:ext uri="{BB962C8B-B14F-4D97-AF65-F5344CB8AC3E}">
        <p14:creationId xmlns:p14="http://schemas.microsoft.com/office/powerpoint/2010/main" val="75238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Database ERD</a:t>
            </a:r>
            <a:endParaRPr lang="en-US" dirty="0"/>
          </a:p>
        </p:txBody>
      </p:sp>
    </p:spTree>
    <p:extLst>
      <p:ext uri="{BB962C8B-B14F-4D97-AF65-F5344CB8AC3E}">
        <p14:creationId xmlns:p14="http://schemas.microsoft.com/office/powerpoint/2010/main" val="355959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E62A2D-45EF-4B70-90BF-0D37BDB51D91}"/>
              </a:ext>
            </a:extLst>
          </p:cNvPr>
          <p:cNvSpPr txBox="1"/>
          <p:nvPr/>
        </p:nvSpPr>
        <p:spPr>
          <a:xfrm>
            <a:off x="336174" y="126042"/>
            <a:ext cx="3744507" cy="646331"/>
          </a:xfrm>
          <a:prstGeom prst="rect">
            <a:avLst/>
          </a:prstGeom>
          <a:noFill/>
        </p:spPr>
        <p:txBody>
          <a:bodyPr wrap="square" rtlCol="0">
            <a:spAutoFit/>
          </a:bodyPr>
          <a:lstStyle/>
          <a:p>
            <a:r>
              <a:rPr lang="en-US" sz="3600" dirty="0"/>
              <a:t>Database ERD</a:t>
            </a:r>
          </a:p>
        </p:txBody>
      </p:sp>
      <p:pic>
        <p:nvPicPr>
          <p:cNvPr id="4" name="Picture 3"/>
          <p:cNvPicPr>
            <a:picLocks noChangeAspect="1"/>
          </p:cNvPicPr>
          <p:nvPr/>
        </p:nvPicPr>
        <p:blipFill>
          <a:blip r:embed="rId3"/>
          <a:stretch>
            <a:fillRect/>
          </a:stretch>
        </p:blipFill>
        <p:spPr>
          <a:xfrm>
            <a:off x="0" y="1448440"/>
            <a:ext cx="9144000" cy="5409560"/>
          </a:xfrm>
          <a:prstGeom prst="rect">
            <a:avLst/>
          </a:prstGeom>
        </p:spPr>
      </p:pic>
    </p:spTree>
    <p:extLst>
      <p:ext uri="{BB962C8B-B14F-4D97-AF65-F5344CB8AC3E}">
        <p14:creationId xmlns:p14="http://schemas.microsoft.com/office/powerpoint/2010/main" val="247499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Class Diagram</a:t>
            </a:r>
            <a:endParaRPr lang="en-US" dirty="0"/>
          </a:p>
        </p:txBody>
      </p:sp>
    </p:spTree>
    <p:extLst>
      <p:ext uri="{BB962C8B-B14F-4D97-AF65-F5344CB8AC3E}">
        <p14:creationId xmlns:p14="http://schemas.microsoft.com/office/powerpoint/2010/main" val="2386871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DFE50-1855-4DE7-8180-372D9C87B25D}"/>
              </a:ext>
            </a:extLst>
          </p:cNvPr>
          <p:cNvSpPr txBox="1"/>
          <p:nvPr/>
        </p:nvSpPr>
        <p:spPr>
          <a:xfrm>
            <a:off x="336174" y="126042"/>
            <a:ext cx="3744507" cy="646331"/>
          </a:xfrm>
          <a:prstGeom prst="rect">
            <a:avLst/>
          </a:prstGeom>
          <a:noFill/>
        </p:spPr>
        <p:txBody>
          <a:bodyPr wrap="square" rtlCol="0">
            <a:spAutoFit/>
          </a:bodyPr>
          <a:lstStyle/>
          <a:p>
            <a:r>
              <a:rPr lang="en-US" sz="3600" dirty="0"/>
              <a:t>Class Diagram</a:t>
            </a:r>
          </a:p>
        </p:txBody>
      </p:sp>
      <p:pic>
        <p:nvPicPr>
          <p:cNvPr id="4" name="Picture 3"/>
          <p:cNvPicPr>
            <a:picLocks noChangeAspect="1"/>
          </p:cNvPicPr>
          <p:nvPr/>
        </p:nvPicPr>
        <p:blipFill>
          <a:blip r:embed="rId3"/>
          <a:stretch>
            <a:fillRect/>
          </a:stretch>
        </p:blipFill>
        <p:spPr>
          <a:xfrm>
            <a:off x="519543" y="772373"/>
            <a:ext cx="8021786" cy="5696004"/>
          </a:xfrm>
          <a:prstGeom prst="rect">
            <a:avLst/>
          </a:prstGeom>
        </p:spPr>
      </p:pic>
    </p:spTree>
    <p:extLst>
      <p:ext uri="{BB962C8B-B14F-4D97-AF65-F5344CB8AC3E}">
        <p14:creationId xmlns:p14="http://schemas.microsoft.com/office/powerpoint/2010/main" val="105113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Activity Diagram</a:t>
            </a:r>
            <a:endParaRPr lang="en-US" dirty="0"/>
          </a:p>
        </p:txBody>
      </p:sp>
    </p:spTree>
    <p:extLst>
      <p:ext uri="{BB962C8B-B14F-4D97-AF65-F5344CB8AC3E}">
        <p14:creationId xmlns:p14="http://schemas.microsoft.com/office/powerpoint/2010/main" val="2747954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D8138-220C-4796-9F51-9A5698B7AFDE}"/>
              </a:ext>
            </a:extLst>
          </p:cNvPr>
          <p:cNvSpPr txBox="1"/>
          <p:nvPr/>
        </p:nvSpPr>
        <p:spPr>
          <a:xfrm>
            <a:off x="336174" y="126042"/>
            <a:ext cx="3744507" cy="646331"/>
          </a:xfrm>
          <a:prstGeom prst="rect">
            <a:avLst/>
          </a:prstGeom>
          <a:noFill/>
        </p:spPr>
        <p:txBody>
          <a:bodyPr wrap="square" rtlCol="0">
            <a:spAutoFit/>
          </a:bodyPr>
          <a:lstStyle/>
          <a:p>
            <a:r>
              <a:rPr lang="en-US" sz="3600" dirty="0"/>
              <a:t>Activity Diagram</a:t>
            </a:r>
          </a:p>
        </p:txBody>
      </p:sp>
      <p:pic>
        <p:nvPicPr>
          <p:cNvPr id="3" name="Picture 2">
            <a:extLst>
              <a:ext uri="{FF2B5EF4-FFF2-40B4-BE49-F238E27FC236}">
                <a16:creationId xmlns:a16="http://schemas.microsoft.com/office/drawing/2014/main" id="{11C5A997-F1D3-4DB6-B8DF-F0A821390E65}"/>
              </a:ext>
            </a:extLst>
          </p:cNvPr>
          <p:cNvPicPr>
            <a:picLocks noChangeAspect="1"/>
          </p:cNvPicPr>
          <p:nvPr/>
        </p:nvPicPr>
        <p:blipFill>
          <a:blip r:embed="rId3"/>
          <a:stretch>
            <a:fillRect/>
          </a:stretch>
        </p:blipFill>
        <p:spPr>
          <a:xfrm>
            <a:off x="0" y="1711140"/>
            <a:ext cx="9144000" cy="3435719"/>
          </a:xfrm>
          <a:prstGeom prst="rect">
            <a:avLst/>
          </a:prstGeom>
        </p:spPr>
      </p:pic>
    </p:spTree>
    <p:extLst>
      <p:ext uri="{BB962C8B-B14F-4D97-AF65-F5344CB8AC3E}">
        <p14:creationId xmlns:p14="http://schemas.microsoft.com/office/powerpoint/2010/main" val="3789702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Sequence Diagram</a:t>
            </a:r>
            <a:endParaRPr lang="en-US" dirty="0"/>
          </a:p>
        </p:txBody>
      </p:sp>
    </p:spTree>
    <p:extLst>
      <p:ext uri="{BB962C8B-B14F-4D97-AF65-F5344CB8AC3E}">
        <p14:creationId xmlns:p14="http://schemas.microsoft.com/office/powerpoint/2010/main" val="1051142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6FCA9B-A6BD-42FE-8F5B-FAD25BF3CDD1}"/>
              </a:ext>
            </a:extLst>
          </p:cNvPr>
          <p:cNvPicPr>
            <a:picLocks noChangeAspect="1"/>
          </p:cNvPicPr>
          <p:nvPr/>
        </p:nvPicPr>
        <p:blipFill>
          <a:blip r:embed="rId3"/>
          <a:stretch>
            <a:fillRect/>
          </a:stretch>
        </p:blipFill>
        <p:spPr>
          <a:xfrm>
            <a:off x="1" y="969818"/>
            <a:ext cx="9098562" cy="5651700"/>
          </a:xfrm>
          <a:prstGeom prst="rect">
            <a:avLst/>
          </a:prstGeom>
        </p:spPr>
      </p:pic>
      <p:sp>
        <p:nvSpPr>
          <p:cNvPr id="3" name="TextBox 2">
            <a:extLst>
              <a:ext uri="{FF2B5EF4-FFF2-40B4-BE49-F238E27FC236}">
                <a16:creationId xmlns:a16="http://schemas.microsoft.com/office/drawing/2014/main" id="{AD178DD5-01AD-4E4E-9C83-7987E6D481CC}"/>
              </a:ext>
            </a:extLst>
          </p:cNvPr>
          <p:cNvSpPr txBox="1"/>
          <p:nvPr/>
        </p:nvSpPr>
        <p:spPr>
          <a:xfrm>
            <a:off x="336174" y="126042"/>
            <a:ext cx="4886990" cy="646331"/>
          </a:xfrm>
          <a:prstGeom prst="rect">
            <a:avLst/>
          </a:prstGeom>
          <a:noFill/>
        </p:spPr>
        <p:txBody>
          <a:bodyPr wrap="square" rtlCol="0">
            <a:spAutoFit/>
          </a:bodyPr>
          <a:lstStyle/>
          <a:p>
            <a:r>
              <a:rPr lang="en-US" sz="3600" dirty="0"/>
              <a:t>Sequence Diagram</a:t>
            </a:r>
          </a:p>
        </p:txBody>
      </p:sp>
    </p:spTree>
    <p:extLst>
      <p:ext uri="{BB962C8B-B14F-4D97-AF65-F5344CB8AC3E}">
        <p14:creationId xmlns:p14="http://schemas.microsoft.com/office/powerpoint/2010/main" val="207445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D1C3D4-A224-4BDF-A44F-64149699468B}"/>
              </a:ext>
            </a:extLst>
          </p:cNvPr>
          <p:cNvSpPr txBox="1"/>
          <p:nvPr/>
        </p:nvSpPr>
        <p:spPr>
          <a:xfrm flipH="1">
            <a:off x="132431" y="3090321"/>
            <a:ext cx="2530549" cy="646331"/>
          </a:xfrm>
          <a:prstGeom prst="rect">
            <a:avLst/>
          </a:prstGeom>
          <a:noFill/>
          <a:ln>
            <a:solidFill>
              <a:schemeClr val="tx1"/>
            </a:solidFill>
          </a:ln>
        </p:spPr>
        <p:txBody>
          <a:bodyPr wrap="square" rtlCol="0">
            <a:spAutoFit/>
          </a:bodyPr>
          <a:lstStyle/>
          <a:p>
            <a:pPr algn="ctr"/>
            <a:r>
              <a:rPr lang="en-US" dirty="0"/>
              <a:t>Travelers commute in comfort…</a:t>
            </a:r>
          </a:p>
        </p:txBody>
      </p:sp>
      <p:cxnSp>
        <p:nvCxnSpPr>
          <p:cNvPr id="6" name="Straight Connector 5">
            <a:extLst>
              <a:ext uri="{FF2B5EF4-FFF2-40B4-BE49-F238E27FC236}">
                <a16:creationId xmlns:a16="http://schemas.microsoft.com/office/drawing/2014/main" id="{53B5105D-7198-4010-B2ED-98507282719F}"/>
              </a:ext>
            </a:extLst>
          </p:cNvPr>
          <p:cNvCxnSpPr>
            <a:cxnSpLocks/>
          </p:cNvCxnSpPr>
          <p:nvPr/>
        </p:nvCxnSpPr>
        <p:spPr>
          <a:xfrm flipV="1">
            <a:off x="2674708" y="3457676"/>
            <a:ext cx="6119661" cy="49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BAEB439-ADCD-4F0B-B84A-6D62A53289FD}"/>
              </a:ext>
            </a:extLst>
          </p:cNvPr>
          <p:cNvCxnSpPr>
            <a:cxnSpLocks/>
          </p:cNvCxnSpPr>
          <p:nvPr/>
        </p:nvCxnSpPr>
        <p:spPr>
          <a:xfrm flipV="1">
            <a:off x="6725711" y="972879"/>
            <a:ext cx="1143000" cy="2534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9AB932-13E8-49EC-932A-C5066B282548}"/>
              </a:ext>
            </a:extLst>
          </p:cNvPr>
          <p:cNvSpPr/>
          <p:nvPr/>
        </p:nvSpPr>
        <p:spPr>
          <a:xfrm flipH="1">
            <a:off x="7554738" y="646488"/>
            <a:ext cx="1052623" cy="271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Mobile</a:t>
            </a:r>
          </a:p>
        </p:txBody>
      </p:sp>
      <p:sp>
        <p:nvSpPr>
          <p:cNvPr id="11" name="TextBox 10">
            <a:extLst>
              <a:ext uri="{FF2B5EF4-FFF2-40B4-BE49-F238E27FC236}">
                <a16:creationId xmlns:a16="http://schemas.microsoft.com/office/drawing/2014/main" id="{F851458F-91A5-4B65-B510-77C33AFB5BBE}"/>
              </a:ext>
            </a:extLst>
          </p:cNvPr>
          <p:cNvSpPr txBox="1"/>
          <p:nvPr/>
        </p:nvSpPr>
        <p:spPr>
          <a:xfrm flipH="1">
            <a:off x="7350366" y="2113576"/>
            <a:ext cx="1356333" cy="307777"/>
          </a:xfrm>
          <a:prstGeom prst="rect">
            <a:avLst/>
          </a:prstGeom>
          <a:noFill/>
        </p:spPr>
        <p:txBody>
          <a:bodyPr wrap="none" rtlCol="0">
            <a:spAutoFit/>
          </a:bodyPr>
          <a:lstStyle/>
          <a:p>
            <a:r>
              <a:rPr lang="en-US" sz="1400" dirty="0"/>
              <a:t>Wealth of data</a:t>
            </a:r>
          </a:p>
        </p:txBody>
      </p:sp>
      <p:cxnSp>
        <p:nvCxnSpPr>
          <p:cNvPr id="12" name="Straight Connector 11">
            <a:extLst>
              <a:ext uri="{FF2B5EF4-FFF2-40B4-BE49-F238E27FC236}">
                <a16:creationId xmlns:a16="http://schemas.microsoft.com/office/drawing/2014/main" id="{E80FACFD-2255-44B4-ADF3-EF1E4F857E01}"/>
              </a:ext>
            </a:extLst>
          </p:cNvPr>
          <p:cNvCxnSpPr>
            <a:cxnSpLocks/>
          </p:cNvCxnSpPr>
          <p:nvPr/>
        </p:nvCxnSpPr>
        <p:spPr>
          <a:xfrm flipV="1">
            <a:off x="5157409" y="972879"/>
            <a:ext cx="1143000" cy="2534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F4DDACC-25D7-4496-8F9C-2C3772314082}"/>
              </a:ext>
            </a:extLst>
          </p:cNvPr>
          <p:cNvSpPr/>
          <p:nvPr/>
        </p:nvSpPr>
        <p:spPr>
          <a:xfrm flipH="1">
            <a:off x="5755126" y="684745"/>
            <a:ext cx="1052623" cy="271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Gender</a:t>
            </a:r>
          </a:p>
        </p:txBody>
      </p:sp>
      <p:sp>
        <p:nvSpPr>
          <p:cNvPr id="14" name="TextBox 13">
            <a:extLst>
              <a:ext uri="{FF2B5EF4-FFF2-40B4-BE49-F238E27FC236}">
                <a16:creationId xmlns:a16="http://schemas.microsoft.com/office/drawing/2014/main" id="{6DBE2B30-2E9D-4CF7-9839-00EF58DA0606}"/>
              </a:ext>
            </a:extLst>
          </p:cNvPr>
          <p:cNvSpPr txBox="1"/>
          <p:nvPr/>
        </p:nvSpPr>
        <p:spPr>
          <a:xfrm flipH="1">
            <a:off x="5926169" y="1680882"/>
            <a:ext cx="1308349" cy="738664"/>
          </a:xfrm>
          <a:prstGeom prst="rect">
            <a:avLst/>
          </a:prstGeom>
          <a:noFill/>
        </p:spPr>
        <p:txBody>
          <a:bodyPr wrap="square" rtlCol="0">
            <a:spAutoFit/>
          </a:bodyPr>
          <a:lstStyle/>
          <a:p>
            <a:r>
              <a:rPr lang="en-US" sz="1400" dirty="0"/>
              <a:t>Locations of family rest stops</a:t>
            </a:r>
          </a:p>
        </p:txBody>
      </p:sp>
      <p:cxnSp>
        <p:nvCxnSpPr>
          <p:cNvPr id="15" name="Straight Connector 14">
            <a:extLst>
              <a:ext uri="{FF2B5EF4-FFF2-40B4-BE49-F238E27FC236}">
                <a16:creationId xmlns:a16="http://schemas.microsoft.com/office/drawing/2014/main" id="{F5AA6C81-6788-4C76-85F0-7FAA193474B4}"/>
              </a:ext>
            </a:extLst>
          </p:cNvPr>
          <p:cNvCxnSpPr>
            <a:cxnSpLocks/>
          </p:cNvCxnSpPr>
          <p:nvPr/>
        </p:nvCxnSpPr>
        <p:spPr>
          <a:xfrm flipV="1">
            <a:off x="3497902" y="971225"/>
            <a:ext cx="1143000" cy="2534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6F5D018-A7BD-4921-BB09-F5D58AD9A56D}"/>
              </a:ext>
            </a:extLst>
          </p:cNvPr>
          <p:cNvSpPr/>
          <p:nvPr/>
        </p:nvSpPr>
        <p:spPr>
          <a:xfrm flipH="1">
            <a:off x="3871411" y="450556"/>
            <a:ext cx="1695893" cy="5635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Social Reporting</a:t>
            </a:r>
          </a:p>
        </p:txBody>
      </p:sp>
      <p:sp>
        <p:nvSpPr>
          <p:cNvPr id="17" name="TextBox 16">
            <a:extLst>
              <a:ext uri="{FF2B5EF4-FFF2-40B4-BE49-F238E27FC236}">
                <a16:creationId xmlns:a16="http://schemas.microsoft.com/office/drawing/2014/main" id="{35CAB40D-0812-474A-9CD9-51A08D22AF60}"/>
              </a:ext>
            </a:extLst>
          </p:cNvPr>
          <p:cNvSpPr txBox="1"/>
          <p:nvPr/>
        </p:nvSpPr>
        <p:spPr>
          <a:xfrm flipH="1">
            <a:off x="4097523" y="1926037"/>
            <a:ext cx="1042273" cy="523220"/>
          </a:xfrm>
          <a:prstGeom prst="rect">
            <a:avLst/>
          </a:prstGeom>
          <a:noFill/>
        </p:spPr>
        <p:txBody>
          <a:bodyPr wrap="none" rtlCol="0">
            <a:spAutoFit/>
          </a:bodyPr>
          <a:lstStyle/>
          <a:p>
            <a:r>
              <a:rPr lang="en-US" sz="1400" dirty="0"/>
              <a:t>Consumer</a:t>
            </a:r>
          </a:p>
          <a:p>
            <a:r>
              <a:rPr lang="en-US" sz="1400" dirty="0"/>
              <a:t>Reviews</a:t>
            </a:r>
          </a:p>
        </p:txBody>
      </p:sp>
      <p:cxnSp>
        <p:nvCxnSpPr>
          <p:cNvPr id="18" name="Straight Connector 17">
            <a:extLst>
              <a:ext uri="{FF2B5EF4-FFF2-40B4-BE49-F238E27FC236}">
                <a16:creationId xmlns:a16="http://schemas.microsoft.com/office/drawing/2014/main" id="{08FC57FB-FDA9-43EF-95FC-278DCB53C457}"/>
              </a:ext>
            </a:extLst>
          </p:cNvPr>
          <p:cNvCxnSpPr>
            <a:cxnSpLocks/>
          </p:cNvCxnSpPr>
          <p:nvPr/>
        </p:nvCxnSpPr>
        <p:spPr>
          <a:xfrm flipH="1" flipV="1">
            <a:off x="5159121" y="3482646"/>
            <a:ext cx="1036674" cy="2431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29B5EC-A6AB-46A1-B3EB-9026205894D9}"/>
              </a:ext>
            </a:extLst>
          </p:cNvPr>
          <p:cNvCxnSpPr>
            <a:cxnSpLocks/>
          </p:cNvCxnSpPr>
          <p:nvPr/>
        </p:nvCxnSpPr>
        <p:spPr>
          <a:xfrm flipH="1" flipV="1">
            <a:off x="3482782" y="3498879"/>
            <a:ext cx="1036674" cy="2431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9570902-44C8-433F-9ED3-06449ADDBD00}"/>
              </a:ext>
            </a:extLst>
          </p:cNvPr>
          <p:cNvSpPr/>
          <p:nvPr/>
        </p:nvSpPr>
        <p:spPr>
          <a:xfrm flipH="1">
            <a:off x="5868265" y="5938847"/>
            <a:ext cx="1140341" cy="271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Facilities</a:t>
            </a:r>
          </a:p>
        </p:txBody>
      </p:sp>
      <p:sp>
        <p:nvSpPr>
          <p:cNvPr id="22" name="TextBox 21">
            <a:extLst>
              <a:ext uri="{FF2B5EF4-FFF2-40B4-BE49-F238E27FC236}">
                <a16:creationId xmlns:a16="http://schemas.microsoft.com/office/drawing/2014/main" id="{30980CC8-73C2-4593-AAEA-97FF4C0BA16B}"/>
              </a:ext>
            </a:extLst>
          </p:cNvPr>
          <p:cNvSpPr txBox="1"/>
          <p:nvPr/>
        </p:nvSpPr>
        <p:spPr>
          <a:xfrm flipH="1">
            <a:off x="5854305" y="4770237"/>
            <a:ext cx="2387128" cy="307777"/>
          </a:xfrm>
          <a:prstGeom prst="rect">
            <a:avLst/>
          </a:prstGeom>
          <a:noFill/>
        </p:spPr>
        <p:txBody>
          <a:bodyPr wrap="none" rtlCol="0">
            <a:spAutoFit/>
          </a:bodyPr>
          <a:lstStyle/>
          <a:p>
            <a:r>
              <a:rPr lang="en-US" sz="1400" dirty="0"/>
              <a:t>Providers have incentives </a:t>
            </a:r>
          </a:p>
        </p:txBody>
      </p:sp>
      <p:sp>
        <p:nvSpPr>
          <p:cNvPr id="23" name="Rectangle 22">
            <a:extLst>
              <a:ext uri="{FF2B5EF4-FFF2-40B4-BE49-F238E27FC236}">
                <a16:creationId xmlns:a16="http://schemas.microsoft.com/office/drawing/2014/main" id="{E04849E1-F9EE-4DE9-9720-B7F7D5774A29}"/>
              </a:ext>
            </a:extLst>
          </p:cNvPr>
          <p:cNvSpPr/>
          <p:nvPr/>
        </p:nvSpPr>
        <p:spPr>
          <a:xfrm flipH="1">
            <a:off x="3682753" y="5970228"/>
            <a:ext cx="1547037" cy="271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Commercial</a:t>
            </a:r>
          </a:p>
        </p:txBody>
      </p:sp>
      <p:sp>
        <p:nvSpPr>
          <p:cNvPr id="24" name="TextBox 23">
            <a:extLst>
              <a:ext uri="{FF2B5EF4-FFF2-40B4-BE49-F238E27FC236}">
                <a16:creationId xmlns:a16="http://schemas.microsoft.com/office/drawing/2014/main" id="{4B238392-AF9A-4376-B079-CB6B239E91F8}"/>
              </a:ext>
            </a:extLst>
          </p:cNvPr>
          <p:cNvSpPr txBox="1"/>
          <p:nvPr/>
        </p:nvSpPr>
        <p:spPr>
          <a:xfrm flipH="1">
            <a:off x="4002430" y="4513264"/>
            <a:ext cx="907684" cy="523220"/>
          </a:xfrm>
          <a:prstGeom prst="rect">
            <a:avLst/>
          </a:prstGeom>
          <a:noFill/>
        </p:spPr>
        <p:txBody>
          <a:bodyPr wrap="none" rtlCol="0">
            <a:spAutoFit/>
          </a:bodyPr>
          <a:lstStyle/>
          <a:p>
            <a:r>
              <a:rPr lang="en-US" sz="1400" dirty="0"/>
              <a:t>Good</a:t>
            </a:r>
          </a:p>
          <a:p>
            <a:r>
              <a:rPr lang="en-US" sz="1400" dirty="0"/>
              <a:t>Facilities</a:t>
            </a:r>
          </a:p>
        </p:txBody>
      </p:sp>
      <p:sp>
        <p:nvSpPr>
          <p:cNvPr id="25" name="Rectangle 24">
            <a:extLst>
              <a:ext uri="{FF2B5EF4-FFF2-40B4-BE49-F238E27FC236}">
                <a16:creationId xmlns:a16="http://schemas.microsoft.com/office/drawing/2014/main" id="{0D9F6A5E-6BFC-4E41-AAAC-48D8EC811C55}"/>
              </a:ext>
            </a:extLst>
          </p:cNvPr>
          <p:cNvSpPr/>
          <p:nvPr/>
        </p:nvSpPr>
        <p:spPr>
          <a:xfrm>
            <a:off x="626" y="409353"/>
            <a:ext cx="2998382"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Fishbone Diagram</a:t>
            </a:r>
          </a:p>
        </p:txBody>
      </p:sp>
    </p:spTree>
    <p:extLst>
      <p:ext uri="{BB962C8B-B14F-4D97-AF65-F5344CB8AC3E}">
        <p14:creationId xmlns:p14="http://schemas.microsoft.com/office/powerpoint/2010/main" val="3604864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AWS Diagram</a:t>
            </a:r>
            <a:endParaRPr lang="en-US" dirty="0"/>
          </a:p>
        </p:txBody>
      </p:sp>
    </p:spTree>
    <p:extLst>
      <p:ext uri="{BB962C8B-B14F-4D97-AF65-F5344CB8AC3E}">
        <p14:creationId xmlns:p14="http://schemas.microsoft.com/office/powerpoint/2010/main" val="2114518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67F0D-26A9-42DB-900B-292051841F34}"/>
              </a:ext>
            </a:extLst>
          </p:cNvPr>
          <p:cNvSpPr txBox="1"/>
          <p:nvPr/>
        </p:nvSpPr>
        <p:spPr>
          <a:xfrm>
            <a:off x="265835" y="110412"/>
            <a:ext cx="4886990" cy="646331"/>
          </a:xfrm>
          <a:prstGeom prst="rect">
            <a:avLst/>
          </a:prstGeom>
          <a:noFill/>
        </p:spPr>
        <p:txBody>
          <a:bodyPr wrap="square" rtlCol="0">
            <a:spAutoFit/>
          </a:bodyPr>
          <a:lstStyle/>
          <a:p>
            <a:r>
              <a:rPr lang="en-US" sz="3600" dirty="0"/>
              <a:t>AWS Diagram</a:t>
            </a:r>
          </a:p>
        </p:txBody>
      </p:sp>
      <p:pic>
        <p:nvPicPr>
          <p:cNvPr id="4" name="Picture 3">
            <a:extLst>
              <a:ext uri="{FF2B5EF4-FFF2-40B4-BE49-F238E27FC236}">
                <a16:creationId xmlns:a16="http://schemas.microsoft.com/office/drawing/2014/main" id="{6D818F41-0B7C-4119-B77B-B00BC2A80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5812"/>
            <a:ext cx="9144000" cy="5286375"/>
          </a:xfrm>
          <a:prstGeom prst="rect">
            <a:avLst/>
          </a:prstGeom>
        </p:spPr>
      </p:pic>
    </p:spTree>
    <p:extLst>
      <p:ext uri="{BB962C8B-B14F-4D97-AF65-F5344CB8AC3E}">
        <p14:creationId xmlns:p14="http://schemas.microsoft.com/office/powerpoint/2010/main" val="2295705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PESTLE Diagram</a:t>
            </a:r>
            <a:endParaRPr lang="en-US" dirty="0"/>
          </a:p>
        </p:txBody>
      </p:sp>
    </p:spTree>
    <p:extLst>
      <p:ext uri="{BB962C8B-B14F-4D97-AF65-F5344CB8AC3E}">
        <p14:creationId xmlns:p14="http://schemas.microsoft.com/office/powerpoint/2010/main" val="3924650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p:cNvPr>
          <p:cNvSpPr txBox="1"/>
          <p:nvPr/>
        </p:nvSpPr>
        <p:spPr>
          <a:xfrm>
            <a:off x="265835" y="110412"/>
            <a:ext cx="4886990" cy="646331"/>
          </a:xfrm>
          <a:prstGeom prst="rect">
            <a:avLst/>
          </a:prstGeom>
          <a:noFill/>
        </p:spPr>
        <p:txBody>
          <a:bodyPr wrap="square" rtlCol="0">
            <a:spAutoFit/>
          </a:bodyPr>
          <a:lstStyle/>
          <a:p>
            <a:r>
              <a:rPr lang="en-US" sz="3600" dirty="0"/>
              <a:t>PESTLE</a:t>
            </a:r>
          </a:p>
        </p:txBody>
      </p:sp>
      <p:pic>
        <p:nvPicPr>
          <p:cNvPr id="8" name="Picture 7"/>
          <p:cNvPicPr>
            <a:picLocks noChangeAspect="1"/>
          </p:cNvPicPr>
          <p:nvPr/>
        </p:nvPicPr>
        <p:blipFill>
          <a:blip r:embed="rId3"/>
          <a:stretch>
            <a:fillRect/>
          </a:stretch>
        </p:blipFill>
        <p:spPr>
          <a:xfrm>
            <a:off x="0" y="1824190"/>
            <a:ext cx="9144000" cy="2606946"/>
          </a:xfrm>
          <a:prstGeom prst="rect">
            <a:avLst/>
          </a:prstGeom>
        </p:spPr>
      </p:pic>
    </p:spTree>
    <p:extLst>
      <p:ext uri="{BB962C8B-B14F-4D97-AF65-F5344CB8AC3E}">
        <p14:creationId xmlns:p14="http://schemas.microsoft.com/office/powerpoint/2010/main" val="759169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Venn-Diagram</a:t>
            </a:r>
            <a:endParaRPr lang="en-US" dirty="0"/>
          </a:p>
        </p:txBody>
      </p:sp>
    </p:spTree>
    <p:extLst>
      <p:ext uri="{BB962C8B-B14F-4D97-AF65-F5344CB8AC3E}">
        <p14:creationId xmlns:p14="http://schemas.microsoft.com/office/powerpoint/2010/main" val="1753808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p:cNvPr>
          <p:cNvSpPr txBox="1"/>
          <p:nvPr/>
        </p:nvSpPr>
        <p:spPr>
          <a:xfrm>
            <a:off x="265835" y="110412"/>
            <a:ext cx="4886990" cy="646331"/>
          </a:xfrm>
          <a:prstGeom prst="rect">
            <a:avLst/>
          </a:prstGeom>
          <a:noFill/>
        </p:spPr>
        <p:txBody>
          <a:bodyPr wrap="square" rtlCol="0">
            <a:spAutoFit/>
          </a:bodyPr>
          <a:lstStyle/>
          <a:p>
            <a:r>
              <a:rPr lang="en-US" sz="3600" dirty="0"/>
              <a:t>Venn-Diagram As-Is</a:t>
            </a:r>
          </a:p>
        </p:txBody>
      </p:sp>
      <p:graphicFrame>
        <p:nvGraphicFramePr>
          <p:cNvPr id="3" name="Diagram 2"/>
          <p:cNvGraphicFramePr/>
          <p:nvPr>
            <p:extLst>
              <p:ext uri="{D42A27DB-BD31-4B8C-83A1-F6EECF244321}">
                <p14:modId xmlns:p14="http://schemas.microsoft.com/office/powerpoint/2010/main" val="481366725"/>
              </p:ext>
            </p:extLst>
          </p:nvPr>
        </p:nvGraphicFramePr>
        <p:xfrm>
          <a:off x="935182" y="756743"/>
          <a:ext cx="7907481" cy="6101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rot="19170745">
            <a:off x="3460172" y="3493412"/>
            <a:ext cx="1111827" cy="461665"/>
          </a:xfrm>
          <a:prstGeom prst="rect">
            <a:avLst/>
          </a:prstGeom>
          <a:noFill/>
        </p:spPr>
        <p:txBody>
          <a:bodyPr wrap="square" rtlCol="0">
            <a:spAutoFit/>
          </a:bodyPr>
          <a:lstStyle/>
          <a:p>
            <a:r>
              <a:rPr lang="en-US" sz="1200" dirty="0"/>
              <a:t>Increased revenue</a:t>
            </a:r>
          </a:p>
        </p:txBody>
      </p:sp>
      <p:sp>
        <p:nvSpPr>
          <p:cNvPr id="6" name="TextBox 5"/>
          <p:cNvSpPr txBox="1"/>
          <p:nvPr/>
        </p:nvSpPr>
        <p:spPr>
          <a:xfrm rot="2197469">
            <a:off x="5294565" y="3700832"/>
            <a:ext cx="1424016" cy="461665"/>
          </a:xfrm>
          <a:prstGeom prst="rect">
            <a:avLst/>
          </a:prstGeom>
          <a:noFill/>
        </p:spPr>
        <p:txBody>
          <a:bodyPr wrap="square" rtlCol="0">
            <a:spAutoFit/>
          </a:bodyPr>
          <a:lstStyle/>
          <a:p>
            <a:r>
              <a:rPr lang="en-US" sz="1200" dirty="0"/>
              <a:t>A place worth stopping</a:t>
            </a:r>
          </a:p>
        </p:txBody>
      </p:sp>
    </p:spTree>
    <p:extLst>
      <p:ext uri="{BB962C8B-B14F-4D97-AF65-F5344CB8AC3E}">
        <p14:creationId xmlns:p14="http://schemas.microsoft.com/office/powerpoint/2010/main" val="1535721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p:cNvPr>
          <p:cNvSpPr txBox="1"/>
          <p:nvPr/>
        </p:nvSpPr>
        <p:spPr>
          <a:xfrm>
            <a:off x="265835" y="110412"/>
            <a:ext cx="4886990" cy="646331"/>
          </a:xfrm>
          <a:prstGeom prst="rect">
            <a:avLst/>
          </a:prstGeom>
          <a:noFill/>
        </p:spPr>
        <p:txBody>
          <a:bodyPr wrap="square" rtlCol="0">
            <a:spAutoFit/>
          </a:bodyPr>
          <a:lstStyle/>
          <a:p>
            <a:r>
              <a:rPr lang="en-US" sz="3600" dirty="0"/>
              <a:t>Venn-Diagram To-Be</a:t>
            </a:r>
          </a:p>
        </p:txBody>
      </p:sp>
      <p:graphicFrame>
        <p:nvGraphicFramePr>
          <p:cNvPr id="3" name="Diagram 2"/>
          <p:cNvGraphicFramePr/>
          <p:nvPr>
            <p:extLst>
              <p:ext uri="{D42A27DB-BD31-4B8C-83A1-F6EECF244321}">
                <p14:modId xmlns:p14="http://schemas.microsoft.com/office/powerpoint/2010/main" val="3939138135"/>
              </p:ext>
            </p:extLst>
          </p:nvPr>
        </p:nvGraphicFramePr>
        <p:xfrm>
          <a:off x="547254" y="898236"/>
          <a:ext cx="8066809" cy="5222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886200" y="3152001"/>
            <a:ext cx="1371600" cy="276999"/>
          </a:xfrm>
          <a:prstGeom prst="rect">
            <a:avLst/>
          </a:prstGeom>
          <a:noFill/>
        </p:spPr>
        <p:txBody>
          <a:bodyPr wrap="square" rtlCol="0">
            <a:spAutoFit/>
          </a:bodyPr>
          <a:lstStyle/>
          <a:p>
            <a:r>
              <a:rPr lang="en-US" sz="1200" dirty="0"/>
              <a:t>Incentive to visit</a:t>
            </a:r>
          </a:p>
        </p:txBody>
      </p:sp>
    </p:spTree>
    <p:extLst>
      <p:ext uri="{BB962C8B-B14F-4D97-AF65-F5344CB8AC3E}">
        <p14:creationId xmlns:p14="http://schemas.microsoft.com/office/powerpoint/2010/main" val="2135629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0" y="0"/>
            <a:ext cx="5143500" cy="6858000"/>
          </a:xfrm>
          <a:prstGeom prst="rect">
            <a:avLst/>
          </a:prstGeom>
        </p:spPr>
      </p:pic>
    </p:spTree>
    <p:extLst>
      <p:ext uri="{BB962C8B-B14F-4D97-AF65-F5344CB8AC3E}">
        <p14:creationId xmlns:p14="http://schemas.microsoft.com/office/powerpoint/2010/main" val="1125997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Porter’s Five Forces</a:t>
            </a:r>
            <a:endParaRPr lang="en-US" dirty="0"/>
          </a:p>
        </p:txBody>
      </p:sp>
    </p:spTree>
    <p:extLst>
      <p:ext uri="{BB962C8B-B14F-4D97-AF65-F5344CB8AC3E}">
        <p14:creationId xmlns:p14="http://schemas.microsoft.com/office/powerpoint/2010/main" val="4244013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45572" y="912606"/>
            <a:ext cx="7439892" cy="5854242"/>
          </a:xfrm>
          <a:prstGeom prst="rect">
            <a:avLst/>
          </a:prstGeom>
        </p:spPr>
      </p:pic>
      <p:sp>
        <p:nvSpPr>
          <p:cNvPr id="3" name="TextBox 2">
            <a:extLst/>
          </p:cNvPr>
          <p:cNvSpPr txBox="1"/>
          <p:nvPr/>
        </p:nvSpPr>
        <p:spPr>
          <a:xfrm>
            <a:off x="265835" y="110412"/>
            <a:ext cx="4886990" cy="646331"/>
          </a:xfrm>
          <a:prstGeom prst="rect">
            <a:avLst/>
          </a:prstGeom>
          <a:noFill/>
        </p:spPr>
        <p:txBody>
          <a:bodyPr wrap="square" rtlCol="0">
            <a:spAutoFit/>
          </a:bodyPr>
          <a:lstStyle/>
          <a:p>
            <a:r>
              <a:rPr lang="en-US" sz="3600" dirty="0"/>
              <a:t>Porter’s Five Forces</a:t>
            </a:r>
          </a:p>
        </p:txBody>
      </p:sp>
    </p:spTree>
    <p:extLst>
      <p:ext uri="{BB962C8B-B14F-4D97-AF65-F5344CB8AC3E}">
        <p14:creationId xmlns:p14="http://schemas.microsoft.com/office/powerpoint/2010/main" val="165173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7898-077D-48FD-9CC7-0FA17A37B21A}"/>
              </a:ext>
            </a:extLst>
          </p:cNvPr>
          <p:cNvSpPr>
            <a:spLocks noGrp="1"/>
          </p:cNvSpPr>
          <p:nvPr>
            <p:ph type="title"/>
          </p:nvPr>
        </p:nvSpPr>
        <p:spPr/>
        <p:txBody>
          <a:bodyPr/>
          <a:lstStyle/>
          <a:p>
            <a:pPr algn="l"/>
            <a:r>
              <a:rPr lang="en-US" dirty="0"/>
              <a:t>Business</a:t>
            </a:r>
            <a:br>
              <a:rPr lang="en-US" dirty="0"/>
            </a:br>
            <a:r>
              <a:rPr lang="en-US" dirty="0"/>
              <a:t>Motivation</a:t>
            </a:r>
            <a:br>
              <a:rPr lang="en-US" dirty="0"/>
            </a:br>
            <a:r>
              <a:rPr lang="en-US" dirty="0"/>
              <a:t>Model</a:t>
            </a:r>
            <a:br>
              <a:rPr lang="en-US" dirty="0"/>
            </a:br>
            <a:r>
              <a:rPr lang="en-US" dirty="0"/>
              <a:t>(BMM)</a:t>
            </a:r>
          </a:p>
        </p:txBody>
      </p:sp>
      <p:graphicFrame>
        <p:nvGraphicFramePr>
          <p:cNvPr id="14" name="Content Placeholder 13">
            <a:extLst>
              <a:ext uri="{FF2B5EF4-FFF2-40B4-BE49-F238E27FC236}">
                <a16:creationId xmlns:a16="http://schemas.microsoft.com/office/drawing/2014/main" id="{9A44BAB8-87C3-475C-8ACF-AB61DC1C9D18}"/>
              </a:ext>
            </a:extLst>
          </p:cNvPr>
          <p:cNvGraphicFramePr>
            <a:graphicFrameLocks noGrp="1"/>
          </p:cNvGraphicFramePr>
          <p:nvPr>
            <p:ph idx="1"/>
            <p:extLst>
              <p:ext uri="{D42A27DB-BD31-4B8C-83A1-F6EECF244321}">
                <p14:modId xmlns:p14="http://schemas.microsoft.com/office/powerpoint/2010/main" val="4174760540"/>
              </p:ext>
            </p:extLst>
          </p:nvPr>
        </p:nvGraphicFramePr>
        <p:xfrm>
          <a:off x="4007224" y="295835"/>
          <a:ext cx="5002304" cy="6320132"/>
        </p:xfrm>
        <a:graphic>
          <a:graphicData uri="http://schemas.openxmlformats.org/drawingml/2006/table">
            <a:tbl>
              <a:tblPr/>
              <a:tblGrid>
                <a:gridCol w="2145835">
                  <a:extLst>
                    <a:ext uri="{9D8B030D-6E8A-4147-A177-3AD203B41FA5}">
                      <a16:colId xmlns:a16="http://schemas.microsoft.com/office/drawing/2014/main" val="3734371994"/>
                    </a:ext>
                  </a:extLst>
                </a:gridCol>
                <a:gridCol w="710634">
                  <a:extLst>
                    <a:ext uri="{9D8B030D-6E8A-4147-A177-3AD203B41FA5}">
                      <a16:colId xmlns:a16="http://schemas.microsoft.com/office/drawing/2014/main" val="1851094632"/>
                    </a:ext>
                  </a:extLst>
                </a:gridCol>
                <a:gridCol w="2145835">
                  <a:extLst>
                    <a:ext uri="{9D8B030D-6E8A-4147-A177-3AD203B41FA5}">
                      <a16:colId xmlns:a16="http://schemas.microsoft.com/office/drawing/2014/main" val="3227843037"/>
                    </a:ext>
                  </a:extLst>
                </a:gridCol>
              </a:tblGrid>
              <a:tr h="177846">
                <a:tc>
                  <a:txBody>
                    <a:bodyPr/>
                    <a:lstStyle/>
                    <a:p>
                      <a:pPr algn="ctr" fontAlgn="ctr"/>
                      <a:r>
                        <a:rPr lang="en-US" sz="700" b="0" i="0" u="none" strike="noStrike" dirty="0">
                          <a:solidFill>
                            <a:srgbClr val="FFFFFF"/>
                          </a:solidFill>
                          <a:effectLst/>
                          <a:latin typeface="Calibri" panose="020F0502020204030204" pitchFamily="34" charset="0"/>
                        </a:rPr>
                        <a:t>Mean</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0000"/>
                    </a:solidFill>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FFFFFF"/>
                          </a:solidFill>
                          <a:effectLst/>
                          <a:latin typeface="Calibri" panose="020F0502020204030204" pitchFamily="34" charset="0"/>
                        </a:rPr>
                        <a:t>End</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2185406066"/>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286101"/>
                  </a:ext>
                </a:extLst>
              </a:tr>
              <a:tr h="177846">
                <a:tc>
                  <a:txBody>
                    <a:bodyPr/>
                    <a:lstStyle/>
                    <a:p>
                      <a:pPr algn="ctr" fontAlgn="ctr"/>
                      <a:r>
                        <a:rPr lang="en-US" sz="700" b="0" i="0" u="none" strike="noStrike" dirty="0">
                          <a:solidFill>
                            <a:srgbClr val="000000"/>
                          </a:solidFill>
                          <a:effectLst/>
                          <a:latin typeface="Calibri" panose="020F0502020204030204" pitchFamily="34" charset="0"/>
                        </a:rPr>
                        <a:t>Mission</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Vision</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067463343"/>
                  </a:ext>
                </a:extLst>
              </a:tr>
              <a:tr h="590231">
                <a:tc>
                  <a:txBody>
                    <a:bodyPr/>
                    <a:lstStyle/>
                    <a:p>
                      <a:pPr algn="ctr" fontAlgn="ctr"/>
                      <a:r>
                        <a:rPr lang="en-US" sz="700" b="0" i="0" u="none" strike="noStrike" dirty="0">
                          <a:solidFill>
                            <a:srgbClr val="000000"/>
                          </a:solidFill>
                          <a:effectLst/>
                          <a:latin typeface="Calibri" panose="020F0502020204030204" pitchFamily="34" charset="0"/>
                        </a:rPr>
                        <a:t>Provide an incentive for facilities providers to keep their facilities clean. Give everyone else a way to find these facilities</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Easy to find, clean facilities</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76576647"/>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7025658"/>
                  </a:ext>
                </a:extLst>
              </a:tr>
              <a:tr h="177846">
                <a:tc>
                  <a:txBody>
                    <a:bodyPr/>
                    <a:lstStyle/>
                    <a:p>
                      <a:pPr algn="ctr" fontAlgn="ctr"/>
                      <a:r>
                        <a:rPr lang="en-US" sz="700" b="0" i="0" u="none" strike="noStrike" dirty="0">
                          <a:solidFill>
                            <a:srgbClr val="000000"/>
                          </a:solidFill>
                          <a:effectLst/>
                          <a:latin typeface="Calibri" panose="020F0502020204030204" pitchFamily="34" charset="0"/>
                        </a:rPr>
                        <a:t>Course of Action</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Desired Result</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26273704"/>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3371351"/>
                  </a:ext>
                </a:extLst>
              </a:tr>
              <a:tr h="177846">
                <a:tc>
                  <a:txBody>
                    <a:bodyPr/>
                    <a:lstStyle/>
                    <a:p>
                      <a:pPr algn="ctr" fontAlgn="ctr"/>
                      <a:r>
                        <a:rPr lang="en-US" sz="700" b="0" i="0" u="none" strike="noStrike" dirty="0">
                          <a:solidFill>
                            <a:srgbClr val="000000"/>
                          </a:solidFill>
                          <a:effectLst/>
                          <a:latin typeface="Calibri" panose="020F0502020204030204" pitchFamily="34" charset="0"/>
                        </a:rPr>
                        <a:t>Strategy</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Goal</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778238"/>
                  </a:ext>
                </a:extLst>
              </a:tr>
              <a:tr h="590231">
                <a:tc>
                  <a:txBody>
                    <a:bodyPr/>
                    <a:lstStyle/>
                    <a:p>
                      <a:pPr algn="ctr" fontAlgn="ctr"/>
                      <a:r>
                        <a:rPr lang="en-US" sz="700" b="0" i="0" u="none" strike="noStrike" dirty="0">
                          <a:solidFill>
                            <a:srgbClr val="000000"/>
                          </a:solidFill>
                          <a:effectLst/>
                          <a:latin typeface="Calibri" panose="020F0502020204030204" pitchFamily="34" charset="0"/>
                        </a:rPr>
                        <a:t>Implementing rating system, direct people toward facilities with positive ratings create an easy to use app</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Provide an accurate rating system for all public facilities</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7305438"/>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4510934"/>
                  </a:ext>
                </a:extLst>
              </a:tr>
              <a:tr h="177846">
                <a:tc>
                  <a:txBody>
                    <a:bodyPr/>
                    <a:lstStyle/>
                    <a:p>
                      <a:pPr algn="ctr" fontAlgn="ctr"/>
                      <a:r>
                        <a:rPr lang="en-US" sz="700" b="0" i="0" u="none" strike="noStrike" dirty="0">
                          <a:solidFill>
                            <a:srgbClr val="000000"/>
                          </a:solidFill>
                          <a:effectLst/>
                          <a:latin typeface="Calibri" panose="020F0502020204030204" pitchFamily="34" charset="0"/>
                        </a:rPr>
                        <a:t>Tactic</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Objective</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980639"/>
                  </a:ext>
                </a:extLst>
              </a:tr>
              <a:tr h="597996">
                <a:tc>
                  <a:txBody>
                    <a:bodyPr/>
                    <a:lstStyle/>
                    <a:p>
                      <a:pPr algn="ctr" fontAlgn="ctr"/>
                      <a:r>
                        <a:rPr lang="en-US" sz="700" b="0" i="0" u="none" strike="noStrike" dirty="0">
                          <a:solidFill>
                            <a:srgbClr val="000000"/>
                          </a:solidFill>
                          <a:effectLst/>
                          <a:latin typeface="Calibri" panose="020F0502020204030204" pitchFamily="34" charset="0"/>
                        </a:rPr>
                        <a:t>Develop app, database, advertising research partnerships w/providers, "worst 20 places to go"</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80% of rating area is cataloged and rated</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199334820"/>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11926588"/>
                  </a:ext>
                </a:extLst>
              </a:tr>
              <a:tr h="177846">
                <a:tc>
                  <a:txBody>
                    <a:bodyPr/>
                    <a:lstStyle/>
                    <a:p>
                      <a:pPr algn="ctr" fontAlgn="ctr"/>
                      <a:r>
                        <a:rPr lang="en-US" sz="700" b="0" i="0" u="none" strike="noStrike" dirty="0">
                          <a:solidFill>
                            <a:srgbClr val="000000"/>
                          </a:solidFill>
                          <a:effectLst/>
                          <a:latin typeface="Calibri" panose="020F0502020204030204" pitchFamily="34" charset="0"/>
                        </a:rPr>
                        <a:t>Directive</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a:noFill/>
                    </a:lnL>
                    <a:lnR>
                      <a:noFill/>
                    </a:lnR>
                    <a:lnT>
                      <a:noFill/>
                    </a:lnT>
                    <a:lnB>
                      <a:noFill/>
                    </a:lnB>
                  </a:tcPr>
                </a:tc>
                <a:extLst>
                  <a:ext uri="{0D108BD9-81ED-4DB2-BD59-A6C34878D82A}">
                    <a16:rowId xmlns:a16="http://schemas.microsoft.com/office/drawing/2014/main" val="4291700504"/>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053173500"/>
                  </a:ext>
                </a:extLst>
              </a:tr>
              <a:tr h="177846">
                <a:tc>
                  <a:txBody>
                    <a:bodyPr/>
                    <a:lstStyle/>
                    <a:p>
                      <a:pPr algn="ctr" fontAlgn="ctr"/>
                      <a:r>
                        <a:rPr lang="en-US" sz="700" b="0" i="0" u="none" strike="noStrike" dirty="0">
                          <a:solidFill>
                            <a:srgbClr val="000000"/>
                          </a:solidFill>
                          <a:effectLst/>
                          <a:latin typeface="Calibri" panose="020F0502020204030204" pitchFamily="34" charset="0"/>
                        </a:rPr>
                        <a:t>Business Policy</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FFFFFF"/>
                          </a:solidFill>
                          <a:effectLst/>
                          <a:latin typeface="Calibri" panose="020F0502020204030204" pitchFamily="34" charset="0"/>
                        </a:rPr>
                        <a:t>Assessment</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624164140"/>
                  </a:ext>
                </a:extLst>
              </a:tr>
              <a:tr h="314531">
                <a:tc>
                  <a:txBody>
                    <a:bodyPr/>
                    <a:lstStyle/>
                    <a:p>
                      <a:pPr algn="ctr" fontAlgn="ctr"/>
                      <a:r>
                        <a:rPr lang="en-US" sz="700" b="0" i="0" u="none" strike="noStrike" dirty="0">
                          <a:solidFill>
                            <a:srgbClr val="000000"/>
                          </a:solidFill>
                          <a:effectLst/>
                          <a:latin typeface="Calibri" panose="020F0502020204030204" pitchFamily="34" charset="0"/>
                        </a:rPr>
                        <a:t>Run crime stats all rated/advertised areas</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952727241"/>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54529332"/>
                  </a:ext>
                </a:extLst>
              </a:tr>
              <a:tr h="177846">
                <a:tc>
                  <a:txBody>
                    <a:bodyPr/>
                    <a:lstStyle/>
                    <a:p>
                      <a:pPr algn="ctr" fontAlgn="ctr"/>
                      <a:r>
                        <a:rPr lang="en-US" sz="700" b="0" i="0" u="none" strike="noStrike" dirty="0">
                          <a:solidFill>
                            <a:srgbClr val="000000"/>
                          </a:solidFill>
                          <a:effectLst/>
                          <a:latin typeface="Calibri" panose="020F0502020204030204" pitchFamily="34" charset="0"/>
                        </a:rPr>
                        <a:t>Business Rule</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extLst>
                  <a:ext uri="{0D108BD9-81ED-4DB2-BD59-A6C34878D82A}">
                    <a16:rowId xmlns:a16="http://schemas.microsoft.com/office/drawing/2014/main" val="4120276908"/>
                  </a:ext>
                </a:extLst>
              </a:tr>
              <a:tr h="314531">
                <a:tc>
                  <a:txBody>
                    <a:bodyPr/>
                    <a:lstStyle/>
                    <a:p>
                      <a:pPr algn="ctr" fontAlgn="ctr"/>
                      <a:r>
                        <a:rPr lang="en-US" sz="700" b="0" i="0" u="none" strike="noStrike" dirty="0">
                          <a:solidFill>
                            <a:srgbClr val="000000"/>
                          </a:solidFill>
                          <a:effectLst/>
                          <a:latin typeface="Calibri" panose="020F0502020204030204" pitchFamily="34" charset="0"/>
                        </a:rPr>
                        <a:t>Never advertise in high crime areas</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a:noFill/>
                    </a:lnL>
                    <a:lnR>
                      <a:noFill/>
                    </a:lnR>
                    <a:lnT>
                      <a:noFill/>
                    </a:lnT>
                    <a:lnB>
                      <a:noFill/>
                    </a:lnB>
                  </a:tcPr>
                </a:tc>
                <a:extLst>
                  <a:ext uri="{0D108BD9-81ED-4DB2-BD59-A6C34878D82A}">
                    <a16:rowId xmlns:a16="http://schemas.microsoft.com/office/drawing/2014/main" val="1030378515"/>
                  </a:ext>
                </a:extLst>
              </a:tr>
              <a:tr h="177846">
                <a:tc>
                  <a:txBody>
                    <a:bodyPr/>
                    <a:lstStyle/>
                    <a:p>
                      <a:pPr algn="ctr"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extLst>
                  <a:ext uri="{0D108BD9-81ED-4DB2-BD59-A6C34878D82A}">
                    <a16:rowId xmlns:a16="http://schemas.microsoft.com/office/drawing/2014/main" val="1345834007"/>
                  </a:ext>
                </a:extLst>
              </a:tr>
              <a:tr h="177846">
                <a:tc>
                  <a:txBody>
                    <a:bodyPr/>
                    <a:lstStyle/>
                    <a:p>
                      <a:pPr algn="ctr" fontAlgn="ctr"/>
                      <a:r>
                        <a:rPr lang="en-US" sz="700" b="0" i="0" u="none" strike="noStrike" dirty="0">
                          <a:solidFill>
                            <a:srgbClr val="FFFFFF"/>
                          </a:solidFill>
                          <a:effectLst/>
                          <a:latin typeface="Calibri" panose="020F0502020204030204" pitchFamily="34" charset="0"/>
                        </a:rPr>
                        <a:t>Influencer</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0000"/>
                    </a:solidFill>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extLst>
                  <a:ext uri="{0D108BD9-81ED-4DB2-BD59-A6C34878D82A}">
                    <a16:rowId xmlns:a16="http://schemas.microsoft.com/office/drawing/2014/main" val="2823197368"/>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extLst>
                  <a:ext uri="{0D108BD9-81ED-4DB2-BD59-A6C34878D82A}">
                    <a16:rowId xmlns:a16="http://schemas.microsoft.com/office/drawing/2014/main" val="1016640981"/>
                  </a:ext>
                </a:extLst>
              </a:tr>
              <a:tr h="177846">
                <a:tc>
                  <a:txBody>
                    <a:bodyPr/>
                    <a:lstStyle/>
                    <a:p>
                      <a:pPr algn="ctr" fontAlgn="ctr"/>
                      <a:r>
                        <a:rPr lang="en-US" sz="700" b="0" i="0" u="none" strike="noStrike" dirty="0">
                          <a:solidFill>
                            <a:srgbClr val="000000"/>
                          </a:solidFill>
                          <a:effectLst/>
                          <a:latin typeface="Calibri" panose="020F0502020204030204" pitchFamily="34" charset="0"/>
                        </a:rPr>
                        <a:t>External influencer</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extLst>
                  <a:ext uri="{0D108BD9-81ED-4DB2-BD59-A6C34878D82A}">
                    <a16:rowId xmlns:a16="http://schemas.microsoft.com/office/drawing/2014/main" val="2769775149"/>
                  </a:ext>
                </a:extLst>
              </a:tr>
              <a:tr h="177846">
                <a:tc>
                  <a:txBody>
                    <a:bodyPr/>
                    <a:lstStyle/>
                    <a:p>
                      <a:pPr algn="ctr" fontAlgn="ctr"/>
                      <a:r>
                        <a:rPr lang="en-US" sz="700" b="0" i="0" u="none" strike="noStrike" dirty="0">
                          <a:solidFill>
                            <a:srgbClr val="000000"/>
                          </a:solidFill>
                          <a:effectLst/>
                          <a:latin typeface="Calibri" panose="020F0502020204030204" pitchFamily="34" charset="0"/>
                        </a:rPr>
                        <a:t>App user providing feedback</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extLst>
                  <a:ext uri="{0D108BD9-81ED-4DB2-BD59-A6C34878D82A}">
                    <a16:rowId xmlns:a16="http://schemas.microsoft.com/office/drawing/2014/main" val="2524705017"/>
                  </a:ext>
                </a:extLst>
              </a:tr>
              <a:tr h="177846">
                <a:tc>
                  <a:txBody>
                    <a:bodyPr/>
                    <a:lstStyle/>
                    <a:p>
                      <a:pPr algn="ctr" fontAlgn="ctr"/>
                      <a:endParaRPr lang="en-US" sz="700" b="0" i="0" u="none" strike="noStrike" dirty="0">
                        <a:solidFill>
                          <a:srgbClr val="000000"/>
                        </a:solidFill>
                        <a:effectLst/>
                        <a:latin typeface="Calibri" panose="020F0502020204030204" pitchFamily="34" charset="0"/>
                      </a:endParaRP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extLst>
                  <a:ext uri="{0D108BD9-81ED-4DB2-BD59-A6C34878D82A}">
                    <a16:rowId xmlns:a16="http://schemas.microsoft.com/office/drawing/2014/main" val="222435557"/>
                  </a:ext>
                </a:extLst>
              </a:tr>
              <a:tr h="177846">
                <a:tc>
                  <a:txBody>
                    <a:bodyPr/>
                    <a:lstStyle/>
                    <a:p>
                      <a:pPr algn="ctr" fontAlgn="ctr"/>
                      <a:r>
                        <a:rPr lang="en-US" sz="700" b="0" i="0" u="none" strike="noStrike" dirty="0">
                          <a:solidFill>
                            <a:srgbClr val="000000"/>
                          </a:solidFill>
                          <a:effectLst/>
                          <a:latin typeface="Calibri" panose="020F0502020204030204" pitchFamily="34" charset="0"/>
                        </a:rPr>
                        <a:t>Internal influencer</a:t>
                      </a:r>
                    </a:p>
                  </a:txBody>
                  <a:tcPr marL="3225" marR="3225" marT="3225" marB="30956"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3225" marR="3225" marT="3225" marB="30956" anchor="b">
                    <a:lnL>
                      <a:noFill/>
                    </a:lnL>
                    <a:lnR>
                      <a:noFill/>
                    </a:lnR>
                    <a:lnT>
                      <a:noFill/>
                    </a:lnT>
                    <a:lnB>
                      <a:noFill/>
                    </a:lnB>
                  </a:tcPr>
                </a:tc>
                <a:extLst>
                  <a:ext uri="{0D108BD9-81ED-4DB2-BD59-A6C34878D82A}">
                    <a16:rowId xmlns:a16="http://schemas.microsoft.com/office/drawing/2014/main" val="1271392724"/>
                  </a:ext>
                </a:extLst>
              </a:tr>
            </a:tbl>
          </a:graphicData>
        </a:graphic>
      </p:graphicFrame>
      <p:cxnSp>
        <p:nvCxnSpPr>
          <p:cNvPr id="16" name="Straight Arrow Connector 15">
            <a:extLst>
              <a:ext uri="{FF2B5EF4-FFF2-40B4-BE49-F238E27FC236}">
                <a16:creationId xmlns:a16="http://schemas.microsoft.com/office/drawing/2014/main" id="{29A9F4B6-38A6-49B5-84EC-A35696F860FE}"/>
              </a:ext>
            </a:extLst>
          </p:cNvPr>
          <p:cNvCxnSpPr/>
          <p:nvPr/>
        </p:nvCxnSpPr>
        <p:spPr>
          <a:xfrm>
            <a:off x="6294120" y="1950720"/>
            <a:ext cx="308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B8E79A-4B9F-4343-827A-86245D934D4C}"/>
              </a:ext>
            </a:extLst>
          </p:cNvPr>
          <p:cNvCxnSpPr/>
          <p:nvPr/>
        </p:nvCxnSpPr>
        <p:spPr>
          <a:xfrm>
            <a:off x="6286500" y="4114800"/>
            <a:ext cx="3314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2142301-F889-460E-B781-74F01B74DAF7}"/>
              </a:ext>
            </a:extLst>
          </p:cNvPr>
          <p:cNvCxnSpPr/>
          <p:nvPr/>
        </p:nvCxnSpPr>
        <p:spPr>
          <a:xfrm>
            <a:off x="7349490" y="3665220"/>
            <a:ext cx="0" cy="327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D0C6994-1663-494E-94F7-839C44C52EAC}"/>
              </a:ext>
            </a:extLst>
          </p:cNvPr>
          <p:cNvCxnSpPr/>
          <p:nvPr/>
        </p:nvCxnSpPr>
        <p:spPr>
          <a:xfrm flipH="1">
            <a:off x="6541770" y="434340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0E197B-8395-4304-950C-EA4BC0525799}"/>
              </a:ext>
            </a:extLst>
          </p:cNvPr>
          <p:cNvCxnSpPr/>
          <p:nvPr/>
        </p:nvCxnSpPr>
        <p:spPr>
          <a:xfrm>
            <a:off x="6541770" y="4343400"/>
            <a:ext cx="0" cy="1367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937DEAB-9F3C-47C5-A273-D7B8CFDB11F6}"/>
              </a:ext>
            </a:extLst>
          </p:cNvPr>
          <p:cNvCxnSpPr/>
          <p:nvPr/>
        </p:nvCxnSpPr>
        <p:spPr>
          <a:xfrm flipH="1">
            <a:off x="6294120" y="5711190"/>
            <a:ext cx="2476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65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SWOT Analysis</a:t>
            </a:r>
            <a:endParaRPr lang="en-US" dirty="0"/>
          </a:p>
        </p:txBody>
      </p:sp>
    </p:spTree>
    <p:extLst>
      <p:ext uri="{BB962C8B-B14F-4D97-AF65-F5344CB8AC3E}">
        <p14:creationId xmlns:p14="http://schemas.microsoft.com/office/powerpoint/2010/main" val="1749543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426063" y="363682"/>
            <a:ext cx="8302301" cy="6302024"/>
            <a:chOff x="176681" y="110412"/>
            <a:chExt cx="8967319" cy="6742330"/>
          </a:xfrm>
        </p:grpSpPr>
        <p:sp>
          <p:nvSpPr>
            <p:cNvPr id="3" name="TextBox 2">
              <a:extLst/>
            </p:cNvPr>
            <p:cNvSpPr txBox="1"/>
            <p:nvPr/>
          </p:nvSpPr>
          <p:spPr>
            <a:xfrm>
              <a:off x="265835" y="110412"/>
              <a:ext cx="4886990" cy="691488"/>
            </a:xfrm>
            <a:prstGeom prst="rect">
              <a:avLst/>
            </a:prstGeom>
            <a:noFill/>
          </p:spPr>
          <p:txBody>
            <a:bodyPr wrap="square" rtlCol="0">
              <a:spAutoFit/>
            </a:bodyPr>
            <a:lstStyle/>
            <a:p>
              <a:r>
                <a:rPr lang="en-US" sz="3600" dirty="0"/>
                <a:t>SWOT ANALYSIS</a:t>
              </a:r>
            </a:p>
          </p:txBody>
        </p:sp>
        <p:sp>
          <p:nvSpPr>
            <p:cNvPr id="4" name="Rectangle 3"/>
            <p:cNvSpPr/>
            <p:nvPr/>
          </p:nvSpPr>
          <p:spPr bwMode="auto">
            <a:xfrm>
              <a:off x="176681" y="3804739"/>
              <a:ext cx="4466439" cy="3048000"/>
            </a:xfrm>
            <a:prstGeom prst="rect">
              <a:avLst/>
            </a:prstGeom>
            <a:gradFill flip="none" rotWithShape="1">
              <a:gsLst>
                <a:gs pos="0">
                  <a:srgbClr val="AFE87E"/>
                </a:gs>
                <a:gs pos="100000">
                  <a:srgbClr val="64D011"/>
                </a:gs>
              </a:gsLst>
              <a:lin ang="5400000" scaled="0"/>
              <a:tileRect/>
            </a:gradFill>
            <a:ln w="9525" cap="flat" cmpd="sng" algn="ctr">
              <a:noFill/>
              <a:prstDash val="solid"/>
              <a:round/>
              <a:headEnd type="none" w="med" len="med"/>
              <a:tailEnd type="none" w="med" len="med"/>
            </a:ln>
            <a:effectLst/>
            <a:scene3d>
              <a:camera prst="orthographicFront"/>
              <a:lightRig rig="threePt" dir="t"/>
            </a:scene3d>
            <a:sp3d extrusionH="1003300"/>
          </p:spPr>
          <p:txBody>
            <a:bodyPr/>
            <a:lstStyle/>
            <a:p>
              <a:pPr>
                <a:buFont typeface="Times New Roman" charset="0"/>
                <a:buNone/>
                <a:defRPr/>
              </a:pPr>
              <a:endParaRPr lang="en-US" dirty="0"/>
            </a:p>
          </p:txBody>
        </p:sp>
        <p:sp>
          <p:nvSpPr>
            <p:cNvPr id="5" name="Rectangle 4"/>
            <p:cNvSpPr/>
            <p:nvPr/>
          </p:nvSpPr>
          <p:spPr bwMode="auto">
            <a:xfrm>
              <a:off x="181761" y="756742"/>
              <a:ext cx="4466439" cy="3048000"/>
            </a:xfrm>
            <a:prstGeom prst="rect">
              <a:avLst/>
            </a:prstGeom>
            <a:gradFill flip="none" rotWithShape="1">
              <a:gsLst>
                <a:gs pos="0">
                  <a:srgbClr val="A5D8F9"/>
                </a:gs>
                <a:gs pos="100000">
                  <a:srgbClr val="0070C0"/>
                </a:gs>
              </a:gsLst>
              <a:lin ang="5400000" scaled="0"/>
              <a:tileRect/>
            </a:gradFill>
            <a:ln w="9525" cap="flat" cmpd="sng" algn="ctr">
              <a:noFill/>
              <a:prstDash val="solid"/>
              <a:round/>
              <a:headEnd type="none" w="med" len="med"/>
              <a:tailEnd type="none" w="med" len="med"/>
            </a:ln>
            <a:effectLst/>
            <a:scene3d>
              <a:camera prst="orthographicFront"/>
              <a:lightRig rig="threePt" dir="t"/>
            </a:scene3d>
            <a:sp3d extrusionH="1003300"/>
          </p:spPr>
          <p:txBody>
            <a:bodyPr/>
            <a:lstStyle/>
            <a:p>
              <a:pPr>
                <a:buFont typeface="Times New Roman" pitchFamily="16" charset="0"/>
                <a:buNone/>
                <a:defRPr/>
              </a:pPr>
              <a:endParaRPr lang="en-US" dirty="0"/>
            </a:p>
          </p:txBody>
        </p:sp>
        <p:sp>
          <p:nvSpPr>
            <p:cNvPr id="6" name="TextBox 16"/>
            <p:cNvSpPr txBox="1">
              <a:spLocks noChangeArrowheads="1"/>
            </p:cNvSpPr>
            <p:nvPr/>
          </p:nvSpPr>
          <p:spPr bwMode="auto">
            <a:xfrm>
              <a:off x="1019644" y="832943"/>
              <a:ext cx="3505200" cy="1225528"/>
            </a:xfrm>
            <a:prstGeom prst="rect">
              <a:avLst/>
            </a:prstGeom>
            <a:noFill/>
            <a:ln w="9525">
              <a:noFill/>
              <a:miter lim="800000"/>
              <a:headEnd/>
              <a:tailEnd/>
            </a:ln>
          </p:spPr>
          <p:txBody>
            <a:bodyPr>
              <a:spAutoFit/>
            </a:bodyPr>
            <a:lstStyle/>
            <a:p>
              <a:r>
                <a:rPr lang="en-US" sz="1600" b="1" dirty="0"/>
                <a:t>Strengths</a:t>
              </a:r>
            </a:p>
            <a:p>
              <a:endParaRPr lang="en-US" sz="1200" dirty="0"/>
            </a:p>
            <a:p>
              <a:pPr hangingPunct="1">
                <a:lnSpc>
                  <a:spcPct val="100000"/>
                </a:lnSpc>
                <a:spcBef>
                  <a:spcPct val="20000"/>
                </a:spcBef>
                <a:buClrTx/>
                <a:buSzTx/>
                <a:buFont typeface="Arial" charset="0"/>
                <a:buChar char="•"/>
              </a:pPr>
              <a:r>
                <a:rPr lang="en-US" sz="1400" noProof="1">
                  <a:latin typeface="Calibri" pitchFamily="34" charset="0"/>
                  <a:cs typeface="Arial" charset="0"/>
                </a:rPr>
                <a:t>Humorous take on a serious subject</a:t>
              </a:r>
            </a:p>
            <a:p>
              <a:pPr hangingPunct="1">
                <a:lnSpc>
                  <a:spcPct val="100000"/>
                </a:lnSpc>
                <a:spcBef>
                  <a:spcPct val="20000"/>
                </a:spcBef>
                <a:buClrTx/>
                <a:buSzTx/>
                <a:buFont typeface="Arial" charset="0"/>
                <a:buChar char="•"/>
              </a:pPr>
              <a:r>
                <a:rPr lang="en-US" sz="1400" noProof="1">
                  <a:latin typeface="Calibri" pitchFamily="34" charset="0"/>
                  <a:cs typeface="Arial" charset="0"/>
                </a:rPr>
                <a:t>Leveraging well known UX elements, easy to learn and use</a:t>
              </a:r>
            </a:p>
          </p:txBody>
        </p:sp>
        <p:sp>
          <p:nvSpPr>
            <p:cNvPr id="7" name="TextBox 16"/>
            <p:cNvSpPr txBox="1">
              <a:spLocks noChangeArrowheads="1"/>
            </p:cNvSpPr>
            <p:nvPr/>
          </p:nvSpPr>
          <p:spPr bwMode="auto">
            <a:xfrm>
              <a:off x="1019644" y="3880943"/>
              <a:ext cx="3505200" cy="1225528"/>
            </a:xfrm>
            <a:prstGeom prst="rect">
              <a:avLst/>
            </a:prstGeom>
            <a:noFill/>
            <a:ln w="9525">
              <a:noFill/>
              <a:miter lim="800000"/>
              <a:headEnd/>
              <a:tailEnd/>
            </a:ln>
          </p:spPr>
          <p:txBody>
            <a:bodyPr>
              <a:spAutoFit/>
            </a:bodyPr>
            <a:lstStyle/>
            <a:p>
              <a:r>
                <a:rPr lang="en-US" sz="1600" b="1" dirty="0"/>
                <a:t>Opportunities</a:t>
              </a:r>
            </a:p>
            <a:p>
              <a:endParaRPr lang="en-US" sz="1200" dirty="0"/>
            </a:p>
            <a:p>
              <a:pPr hangingPunct="1">
                <a:lnSpc>
                  <a:spcPct val="100000"/>
                </a:lnSpc>
                <a:spcBef>
                  <a:spcPct val="20000"/>
                </a:spcBef>
                <a:buClrTx/>
                <a:buSzTx/>
                <a:buFont typeface="Arial" charset="0"/>
                <a:buChar char="•"/>
              </a:pPr>
              <a:r>
                <a:rPr lang="en-US" sz="1400" noProof="1">
                  <a:latin typeface="Calibri" pitchFamily="34" charset="0"/>
                  <a:cs typeface="Arial" charset="0"/>
                </a:rPr>
                <a:t>Opportunity to become the market leader</a:t>
              </a:r>
            </a:p>
            <a:p>
              <a:pPr hangingPunct="1">
                <a:lnSpc>
                  <a:spcPct val="100000"/>
                </a:lnSpc>
                <a:spcBef>
                  <a:spcPct val="20000"/>
                </a:spcBef>
                <a:buClrTx/>
                <a:buSzTx/>
                <a:buFont typeface="Arial" charset="0"/>
                <a:buChar char="•"/>
              </a:pPr>
              <a:r>
                <a:rPr lang="en-US" sz="1400" noProof="1">
                  <a:latin typeface="Calibri" pitchFamily="34" charset="0"/>
                  <a:cs typeface="Arial" charset="0"/>
                </a:rPr>
                <a:t>As app gains traction, data collection accelerates </a:t>
              </a:r>
            </a:p>
          </p:txBody>
        </p:sp>
        <p:sp>
          <p:nvSpPr>
            <p:cNvPr id="8" name="Rectangle 7"/>
            <p:cNvSpPr/>
            <p:nvPr/>
          </p:nvSpPr>
          <p:spPr bwMode="auto">
            <a:xfrm>
              <a:off x="4672481" y="756743"/>
              <a:ext cx="4466439" cy="3048000"/>
            </a:xfrm>
            <a:prstGeom prst="rect">
              <a:avLst/>
            </a:prstGeom>
            <a:gradFill flip="none" rotWithShape="1">
              <a:gsLst>
                <a:gs pos="0">
                  <a:schemeClr val="bg1">
                    <a:lumMod val="85000"/>
                  </a:schemeClr>
                </a:gs>
                <a:gs pos="100000">
                  <a:schemeClr val="bg1">
                    <a:lumMod val="50000"/>
                  </a:schemeClr>
                </a:gs>
              </a:gsLst>
              <a:lin ang="5400000" scaled="0"/>
              <a:tileRect/>
            </a:gradFill>
            <a:ln w="9525" cap="flat" cmpd="sng" algn="ctr">
              <a:noFill/>
              <a:prstDash val="solid"/>
              <a:round/>
              <a:headEnd type="none" w="med" len="med"/>
              <a:tailEnd type="none" w="med" len="med"/>
            </a:ln>
            <a:effectLst/>
            <a:scene3d>
              <a:camera prst="orthographicFront"/>
              <a:lightRig rig="threePt" dir="t"/>
            </a:scene3d>
            <a:sp3d extrusionH="1003300"/>
          </p:spPr>
          <p:txBody>
            <a:bodyPr/>
            <a:lstStyle/>
            <a:p>
              <a:pPr>
                <a:buFont typeface="Times New Roman" charset="0"/>
                <a:buNone/>
                <a:defRPr/>
              </a:pPr>
              <a:endParaRPr lang="en-US" dirty="0"/>
            </a:p>
          </p:txBody>
        </p:sp>
        <p:sp>
          <p:nvSpPr>
            <p:cNvPr id="9" name="Rectangle 8"/>
            <p:cNvSpPr/>
            <p:nvPr/>
          </p:nvSpPr>
          <p:spPr bwMode="auto">
            <a:xfrm>
              <a:off x="4677561" y="3804742"/>
              <a:ext cx="4466439" cy="3048000"/>
            </a:xfrm>
            <a:prstGeom prst="rect">
              <a:avLst/>
            </a:prstGeom>
            <a:gradFill flip="none" rotWithShape="1">
              <a:gsLst>
                <a:gs pos="0">
                  <a:schemeClr val="bg1">
                    <a:lumMod val="95000"/>
                  </a:schemeClr>
                </a:gs>
                <a:gs pos="100000">
                  <a:schemeClr val="bg1">
                    <a:lumMod val="75000"/>
                  </a:schemeClr>
                </a:gs>
              </a:gsLst>
              <a:lin ang="5400000" scaled="0"/>
              <a:tileRect/>
            </a:gradFill>
            <a:ln w="9525" cap="flat" cmpd="sng" algn="ctr">
              <a:noFill/>
              <a:prstDash val="solid"/>
              <a:round/>
              <a:headEnd type="none" w="med" len="med"/>
              <a:tailEnd type="none" w="med" len="med"/>
            </a:ln>
            <a:effectLst/>
            <a:scene3d>
              <a:camera prst="orthographicFront"/>
              <a:lightRig rig="threePt" dir="t"/>
            </a:scene3d>
            <a:sp3d extrusionH="1003300"/>
          </p:spPr>
          <p:txBody>
            <a:bodyPr/>
            <a:lstStyle/>
            <a:p>
              <a:pPr>
                <a:buFont typeface="Times New Roman" charset="0"/>
                <a:buNone/>
                <a:defRPr/>
              </a:pPr>
              <a:endParaRPr lang="en-US" dirty="0"/>
            </a:p>
          </p:txBody>
        </p:sp>
        <p:sp>
          <p:nvSpPr>
            <p:cNvPr id="10" name="TextBox 16"/>
            <p:cNvSpPr txBox="1">
              <a:spLocks noChangeArrowheads="1"/>
            </p:cNvSpPr>
            <p:nvPr/>
          </p:nvSpPr>
          <p:spPr bwMode="auto">
            <a:xfrm>
              <a:off x="5515444" y="3880943"/>
              <a:ext cx="3505200" cy="1713674"/>
            </a:xfrm>
            <a:prstGeom prst="rect">
              <a:avLst/>
            </a:prstGeom>
            <a:noFill/>
            <a:ln w="9525">
              <a:noFill/>
              <a:miter lim="800000"/>
              <a:headEnd/>
              <a:tailEnd/>
            </a:ln>
          </p:spPr>
          <p:txBody>
            <a:bodyPr>
              <a:spAutoFit/>
            </a:bodyPr>
            <a:lstStyle/>
            <a:p>
              <a:r>
                <a:rPr lang="en-US" sz="1600" b="1" dirty="0"/>
                <a:t>Threats</a:t>
              </a:r>
            </a:p>
            <a:p>
              <a:endParaRPr lang="en-US" sz="1600" b="1" dirty="0"/>
            </a:p>
            <a:p>
              <a:pPr hangingPunct="1">
                <a:lnSpc>
                  <a:spcPct val="100000"/>
                </a:lnSpc>
                <a:spcBef>
                  <a:spcPct val="20000"/>
                </a:spcBef>
                <a:buClrTx/>
                <a:buSzTx/>
                <a:buFont typeface="Arial" charset="0"/>
                <a:buChar char="•"/>
              </a:pPr>
              <a:r>
                <a:rPr lang="en-US" sz="1400" noProof="1">
                  <a:latin typeface="Calibri" pitchFamily="34" charset="0"/>
                  <a:cs typeface="Arial" charset="0"/>
                </a:rPr>
                <a:t>With a low market adoption, data inflow is sparse </a:t>
              </a:r>
            </a:p>
            <a:p>
              <a:pPr hangingPunct="1">
                <a:lnSpc>
                  <a:spcPct val="100000"/>
                </a:lnSpc>
                <a:spcBef>
                  <a:spcPct val="20000"/>
                </a:spcBef>
                <a:buClrTx/>
                <a:buSzTx/>
                <a:buFont typeface="Arial" charset="0"/>
                <a:buChar char="•"/>
              </a:pPr>
              <a:r>
                <a:rPr lang="en-US" sz="1400" noProof="1">
                  <a:latin typeface="Calibri" pitchFamily="34" charset="0"/>
                  <a:cs typeface="Arial" charset="0"/>
                </a:rPr>
                <a:t>Exisitng players in parallel markets, can easily add functionality to duplicate our product  </a:t>
              </a:r>
            </a:p>
          </p:txBody>
        </p:sp>
        <p:sp>
          <p:nvSpPr>
            <p:cNvPr id="11" name="TextBox 16"/>
            <p:cNvSpPr txBox="1">
              <a:spLocks noChangeArrowheads="1"/>
            </p:cNvSpPr>
            <p:nvPr/>
          </p:nvSpPr>
          <p:spPr bwMode="auto">
            <a:xfrm>
              <a:off x="5515444" y="832943"/>
              <a:ext cx="3505200" cy="1010085"/>
            </a:xfrm>
            <a:prstGeom prst="rect">
              <a:avLst/>
            </a:prstGeom>
            <a:noFill/>
            <a:ln w="9525">
              <a:noFill/>
              <a:miter lim="800000"/>
              <a:headEnd/>
              <a:tailEnd/>
            </a:ln>
          </p:spPr>
          <p:txBody>
            <a:bodyPr>
              <a:spAutoFit/>
            </a:bodyPr>
            <a:lstStyle/>
            <a:p>
              <a:r>
                <a:rPr lang="en-US" sz="1600" b="1" dirty="0"/>
                <a:t>Weaknesses</a:t>
              </a:r>
            </a:p>
            <a:p>
              <a:endParaRPr lang="en-US" sz="1200" dirty="0"/>
            </a:p>
            <a:p>
              <a:pPr hangingPunct="1">
                <a:lnSpc>
                  <a:spcPct val="100000"/>
                </a:lnSpc>
                <a:spcBef>
                  <a:spcPct val="20000"/>
                </a:spcBef>
                <a:buClrTx/>
                <a:buSzTx/>
                <a:buFont typeface="Arial" charset="0"/>
                <a:buChar char="•"/>
              </a:pPr>
              <a:r>
                <a:rPr lang="en-US" sz="1400" noProof="1">
                  <a:latin typeface="Calibri" pitchFamily="34" charset="0"/>
                  <a:cs typeface="Arial" charset="0"/>
                </a:rPr>
                <a:t>At the present time, we have zero data </a:t>
              </a:r>
            </a:p>
            <a:p>
              <a:pPr hangingPunct="1">
                <a:lnSpc>
                  <a:spcPct val="100000"/>
                </a:lnSpc>
                <a:spcBef>
                  <a:spcPct val="20000"/>
                </a:spcBef>
                <a:buClrTx/>
                <a:buSzTx/>
                <a:buFont typeface="Arial" charset="0"/>
                <a:buChar char="•"/>
              </a:pPr>
              <a:r>
                <a:rPr lang="en-US" sz="1400" noProof="1">
                  <a:latin typeface="Calibri" pitchFamily="34" charset="0"/>
                  <a:cs typeface="Arial" charset="0"/>
                </a:rPr>
                <a:t>Data is not proprietary </a:t>
              </a:r>
            </a:p>
          </p:txBody>
        </p:sp>
        <p:grpSp>
          <p:nvGrpSpPr>
            <p:cNvPr id="12" name="Group 21"/>
            <p:cNvGrpSpPr>
              <a:grpSpLocks/>
            </p:cNvGrpSpPr>
            <p:nvPr/>
          </p:nvGrpSpPr>
          <p:grpSpPr bwMode="auto">
            <a:xfrm>
              <a:off x="181444" y="756743"/>
              <a:ext cx="736600" cy="736600"/>
              <a:chOff x="8240712" y="5684837"/>
              <a:chExt cx="736910" cy="737125"/>
            </a:xfrm>
          </p:grpSpPr>
          <p:sp>
            <p:nvSpPr>
              <p:cNvPr id="13" name="Rectangle 12"/>
              <p:cNvSpPr/>
              <p:nvPr/>
            </p:nvSpPr>
            <p:spPr bwMode="auto">
              <a:xfrm>
                <a:off x="8240712" y="5684837"/>
                <a:ext cx="736910" cy="737125"/>
              </a:xfrm>
              <a:prstGeom prst="rect">
                <a:avLst/>
              </a:prstGeom>
              <a:gradFill>
                <a:gsLst>
                  <a:gs pos="0">
                    <a:srgbClr val="00B0F0">
                      <a:alpha val="30000"/>
                    </a:srgbClr>
                  </a:gs>
                  <a:gs pos="100000">
                    <a:srgbClr val="004C84">
                      <a:alpha val="65000"/>
                    </a:srgbClr>
                  </a:gs>
                </a:gsLst>
                <a:lin ang="5400000" scaled="0"/>
              </a:gradFill>
              <a:ln w="9525" cap="flat" cmpd="sng" algn="ctr">
                <a:noFill/>
                <a:prstDash val="solid"/>
                <a:round/>
                <a:headEnd type="none" w="med" len="med"/>
                <a:tailEnd type="none" w="med" len="med"/>
              </a:ln>
              <a:effectLst/>
              <a:scene3d>
                <a:camera prst="orthographicFront"/>
                <a:lightRig rig="threePt" dir="t"/>
              </a:scene3d>
              <a:sp3d extrusionH="1003300"/>
            </p:spPr>
            <p:txBody>
              <a:bodyPr/>
              <a:lstStyle/>
              <a:p>
                <a:pPr>
                  <a:buFont typeface="Times New Roman" pitchFamily="16" charset="0"/>
                  <a:buNone/>
                  <a:defRPr/>
                </a:pPr>
                <a:endParaRPr lang="en-US" sz="2400" dirty="0"/>
              </a:p>
            </p:txBody>
          </p:sp>
          <p:sp>
            <p:nvSpPr>
              <p:cNvPr id="14" name="TextBox 13"/>
              <p:cNvSpPr txBox="1"/>
              <p:nvPr/>
            </p:nvSpPr>
            <p:spPr>
              <a:xfrm>
                <a:off x="8346961" y="5795613"/>
                <a:ext cx="498843" cy="440120"/>
              </a:xfrm>
              <a:prstGeom prst="rect">
                <a:avLst/>
              </a:prstGeom>
              <a:noFill/>
            </p:spPr>
            <p:txBody>
              <a:bodyPr>
                <a:spAutoFit/>
              </a:bodyPr>
              <a:lstStyle/>
              <a:p>
                <a:pPr algn="ctr">
                  <a:buFont typeface="Times New Roman" pitchFamily="16" charset="0"/>
                  <a:buNone/>
                  <a:defRPr/>
                </a:pPr>
                <a:r>
                  <a:rPr lang="en-US" sz="2400" b="1" dirty="0">
                    <a:solidFill>
                      <a:schemeClr val="tx1">
                        <a:lumMod val="75000"/>
                        <a:lumOff val="25000"/>
                      </a:schemeClr>
                    </a:solidFill>
                    <a:effectLst>
                      <a:innerShdw blurRad="63500" dist="76200" dir="13500000">
                        <a:prstClr val="black">
                          <a:alpha val="38000"/>
                        </a:prstClr>
                      </a:innerShdw>
                    </a:effectLst>
                    <a:latin typeface="Verdana" pitchFamily="34" charset="0"/>
                  </a:rPr>
                  <a:t>S</a:t>
                </a:r>
              </a:p>
            </p:txBody>
          </p:sp>
        </p:grpSp>
        <p:grpSp>
          <p:nvGrpSpPr>
            <p:cNvPr id="15" name="Group 18"/>
            <p:cNvGrpSpPr>
              <a:grpSpLocks/>
            </p:cNvGrpSpPr>
            <p:nvPr/>
          </p:nvGrpSpPr>
          <p:grpSpPr bwMode="auto">
            <a:xfrm>
              <a:off x="4677244" y="756743"/>
              <a:ext cx="736600" cy="736600"/>
              <a:chOff x="5040312" y="731837"/>
              <a:chExt cx="736910" cy="737125"/>
            </a:xfrm>
          </p:grpSpPr>
          <p:sp>
            <p:nvSpPr>
              <p:cNvPr id="16" name="Rectangle 15"/>
              <p:cNvSpPr/>
              <p:nvPr/>
            </p:nvSpPr>
            <p:spPr bwMode="auto">
              <a:xfrm>
                <a:off x="5040312" y="731837"/>
                <a:ext cx="736910" cy="737125"/>
              </a:xfrm>
              <a:prstGeom prst="rect">
                <a:avLst/>
              </a:prstGeom>
              <a:gradFill>
                <a:gsLst>
                  <a:gs pos="0">
                    <a:schemeClr val="bg1">
                      <a:lumMod val="75000"/>
                      <a:alpha val="58000"/>
                    </a:schemeClr>
                  </a:gs>
                  <a:gs pos="100000">
                    <a:schemeClr val="tx1">
                      <a:lumMod val="65000"/>
                      <a:lumOff val="35000"/>
                      <a:alpha val="74000"/>
                    </a:schemeClr>
                  </a:gs>
                </a:gsLst>
                <a:lin ang="5400000" scaled="0"/>
              </a:gradFill>
              <a:ln w="9525" cap="flat" cmpd="sng" algn="ctr">
                <a:noFill/>
                <a:prstDash val="solid"/>
                <a:round/>
                <a:headEnd type="none" w="med" len="med"/>
                <a:tailEnd type="none" w="med" len="med"/>
              </a:ln>
              <a:effectLst/>
              <a:scene3d>
                <a:camera prst="orthographicFront"/>
                <a:lightRig rig="threePt" dir="t"/>
              </a:scene3d>
              <a:sp3d extrusionH="1003300"/>
            </p:spPr>
            <p:txBody>
              <a:bodyPr/>
              <a:lstStyle/>
              <a:p>
                <a:pPr>
                  <a:buFont typeface="Times New Roman" pitchFamily="16" charset="0"/>
                  <a:buNone/>
                  <a:defRPr/>
                </a:pPr>
                <a:endParaRPr lang="en-US" sz="2400" dirty="0"/>
              </a:p>
            </p:txBody>
          </p:sp>
          <p:sp>
            <p:nvSpPr>
              <p:cNvPr id="17" name="TextBox 16"/>
              <p:cNvSpPr txBox="1"/>
              <p:nvPr/>
            </p:nvSpPr>
            <p:spPr>
              <a:xfrm>
                <a:off x="5096452" y="872442"/>
                <a:ext cx="596410" cy="440120"/>
              </a:xfrm>
              <a:prstGeom prst="rect">
                <a:avLst/>
              </a:prstGeom>
              <a:noFill/>
            </p:spPr>
            <p:txBody>
              <a:bodyPr>
                <a:spAutoFit/>
              </a:bodyPr>
              <a:lstStyle/>
              <a:p>
                <a:pPr algn="ctr">
                  <a:buFont typeface="Times New Roman" pitchFamily="16" charset="0"/>
                  <a:buNone/>
                  <a:defRPr/>
                </a:pPr>
                <a:r>
                  <a:rPr lang="en-US" sz="2400" b="1" dirty="0">
                    <a:solidFill>
                      <a:schemeClr val="tx1">
                        <a:lumMod val="75000"/>
                        <a:lumOff val="25000"/>
                      </a:schemeClr>
                    </a:solidFill>
                    <a:effectLst>
                      <a:innerShdw blurRad="63500" dist="76200" dir="13500000">
                        <a:prstClr val="black">
                          <a:alpha val="38000"/>
                        </a:prstClr>
                      </a:innerShdw>
                    </a:effectLst>
                    <a:latin typeface="Verdana" pitchFamily="34" charset="0"/>
                  </a:rPr>
                  <a:t>W</a:t>
                </a:r>
              </a:p>
            </p:txBody>
          </p:sp>
        </p:grpSp>
        <p:grpSp>
          <p:nvGrpSpPr>
            <p:cNvPr id="18" name="Group 19"/>
            <p:cNvGrpSpPr>
              <a:grpSpLocks/>
            </p:cNvGrpSpPr>
            <p:nvPr/>
          </p:nvGrpSpPr>
          <p:grpSpPr bwMode="auto">
            <a:xfrm>
              <a:off x="4677244" y="3804743"/>
              <a:ext cx="736600" cy="736600"/>
              <a:chOff x="9030172" y="6475566"/>
              <a:chExt cx="736910" cy="737125"/>
            </a:xfrm>
          </p:grpSpPr>
          <p:sp>
            <p:nvSpPr>
              <p:cNvPr id="19" name="Rectangle 18"/>
              <p:cNvSpPr/>
              <p:nvPr/>
            </p:nvSpPr>
            <p:spPr bwMode="auto">
              <a:xfrm>
                <a:off x="9030172" y="6475566"/>
                <a:ext cx="736910" cy="737125"/>
              </a:xfrm>
              <a:prstGeom prst="rect">
                <a:avLst/>
              </a:prstGeom>
              <a:gradFill>
                <a:gsLst>
                  <a:gs pos="0">
                    <a:schemeClr val="bg1">
                      <a:lumMod val="85000"/>
                      <a:alpha val="66000"/>
                    </a:schemeClr>
                  </a:gs>
                  <a:gs pos="100000">
                    <a:schemeClr val="bg1">
                      <a:lumMod val="65000"/>
                      <a:alpha val="75000"/>
                    </a:schemeClr>
                  </a:gs>
                </a:gsLst>
                <a:lin ang="5400000" scaled="0"/>
              </a:gradFill>
              <a:ln w="9525" cap="flat" cmpd="sng" algn="ctr">
                <a:noFill/>
                <a:prstDash val="solid"/>
                <a:round/>
                <a:headEnd type="none" w="med" len="med"/>
                <a:tailEnd type="none" w="med" len="med"/>
              </a:ln>
              <a:effectLst/>
              <a:scene3d>
                <a:camera prst="orthographicFront"/>
                <a:lightRig rig="threePt" dir="t"/>
              </a:scene3d>
              <a:sp3d extrusionH="1003300"/>
            </p:spPr>
            <p:txBody>
              <a:bodyPr/>
              <a:lstStyle/>
              <a:p>
                <a:pPr>
                  <a:buFont typeface="Times New Roman" pitchFamily="16" charset="0"/>
                  <a:buNone/>
                  <a:defRPr/>
                </a:pPr>
                <a:endParaRPr lang="en-US" sz="2400" dirty="0"/>
              </a:p>
            </p:txBody>
          </p:sp>
          <p:sp>
            <p:nvSpPr>
              <p:cNvPr id="20" name="TextBox 19"/>
              <p:cNvSpPr txBox="1"/>
              <p:nvPr/>
            </p:nvSpPr>
            <p:spPr>
              <a:xfrm>
                <a:off x="9215279" y="6611247"/>
                <a:ext cx="498843" cy="440120"/>
              </a:xfrm>
              <a:prstGeom prst="rect">
                <a:avLst/>
              </a:prstGeom>
              <a:noFill/>
            </p:spPr>
            <p:txBody>
              <a:bodyPr>
                <a:spAutoFit/>
              </a:bodyPr>
              <a:lstStyle/>
              <a:p>
                <a:pPr>
                  <a:buFont typeface="Times New Roman" pitchFamily="16" charset="0"/>
                  <a:buNone/>
                  <a:defRPr/>
                </a:pPr>
                <a:r>
                  <a:rPr lang="en-US" sz="2400" b="1" dirty="0">
                    <a:solidFill>
                      <a:schemeClr val="tx1">
                        <a:lumMod val="75000"/>
                        <a:lumOff val="25000"/>
                      </a:schemeClr>
                    </a:solidFill>
                    <a:effectLst>
                      <a:innerShdw blurRad="63500" dist="76200" dir="13500000">
                        <a:prstClr val="black">
                          <a:alpha val="38000"/>
                        </a:prstClr>
                      </a:innerShdw>
                    </a:effectLst>
                    <a:latin typeface="Verdana" pitchFamily="34" charset="0"/>
                  </a:rPr>
                  <a:t>T</a:t>
                </a:r>
              </a:p>
            </p:txBody>
          </p:sp>
        </p:grpSp>
        <p:grpSp>
          <p:nvGrpSpPr>
            <p:cNvPr id="21" name="Group 20"/>
            <p:cNvGrpSpPr>
              <a:grpSpLocks/>
            </p:cNvGrpSpPr>
            <p:nvPr/>
          </p:nvGrpSpPr>
          <p:grpSpPr bwMode="auto">
            <a:xfrm>
              <a:off x="181444" y="3830143"/>
              <a:ext cx="736600" cy="736600"/>
              <a:chOff x="8240712" y="6468732"/>
              <a:chExt cx="736910" cy="737125"/>
            </a:xfrm>
          </p:grpSpPr>
          <p:sp>
            <p:nvSpPr>
              <p:cNvPr id="22" name="Rectangle 21"/>
              <p:cNvSpPr/>
              <p:nvPr/>
            </p:nvSpPr>
            <p:spPr bwMode="auto">
              <a:xfrm>
                <a:off x="8240712" y="6468732"/>
                <a:ext cx="736910" cy="737125"/>
              </a:xfrm>
              <a:prstGeom prst="rect">
                <a:avLst/>
              </a:prstGeom>
              <a:gradFill>
                <a:gsLst>
                  <a:gs pos="0">
                    <a:srgbClr val="64D011">
                      <a:alpha val="70000"/>
                    </a:srgbClr>
                  </a:gs>
                  <a:gs pos="100000">
                    <a:srgbClr val="326609">
                      <a:alpha val="88000"/>
                    </a:srgbClr>
                  </a:gs>
                </a:gsLst>
                <a:lin ang="5400000" scaled="0"/>
              </a:gradFill>
              <a:ln w="9525" cap="flat" cmpd="sng" algn="ctr">
                <a:noFill/>
                <a:prstDash val="solid"/>
                <a:round/>
                <a:headEnd type="none" w="med" len="med"/>
                <a:tailEnd type="none" w="med" len="med"/>
              </a:ln>
              <a:effectLst/>
              <a:scene3d>
                <a:camera prst="orthographicFront"/>
                <a:lightRig rig="threePt" dir="t"/>
              </a:scene3d>
              <a:sp3d extrusionH="1003300"/>
            </p:spPr>
            <p:txBody>
              <a:bodyPr/>
              <a:lstStyle/>
              <a:p>
                <a:pPr>
                  <a:buFont typeface="Times New Roman" pitchFamily="16" charset="0"/>
                  <a:buNone/>
                  <a:defRPr/>
                </a:pPr>
                <a:endParaRPr lang="en-US" sz="2400" dirty="0"/>
              </a:p>
            </p:txBody>
          </p:sp>
          <p:sp>
            <p:nvSpPr>
              <p:cNvPr id="23" name="TextBox 22"/>
              <p:cNvSpPr txBox="1"/>
              <p:nvPr/>
            </p:nvSpPr>
            <p:spPr>
              <a:xfrm>
                <a:off x="8349466" y="6612811"/>
                <a:ext cx="498843" cy="440120"/>
              </a:xfrm>
              <a:prstGeom prst="rect">
                <a:avLst/>
              </a:prstGeom>
              <a:noFill/>
            </p:spPr>
            <p:txBody>
              <a:bodyPr>
                <a:spAutoFit/>
              </a:bodyPr>
              <a:lstStyle/>
              <a:p>
                <a:pPr algn="ctr">
                  <a:buFont typeface="Times New Roman" pitchFamily="16" charset="0"/>
                  <a:buNone/>
                  <a:defRPr/>
                </a:pPr>
                <a:r>
                  <a:rPr lang="en-US" sz="2400" b="1" dirty="0">
                    <a:solidFill>
                      <a:schemeClr val="tx1">
                        <a:lumMod val="75000"/>
                        <a:lumOff val="25000"/>
                      </a:schemeClr>
                    </a:solidFill>
                    <a:effectLst>
                      <a:innerShdw blurRad="63500" dist="76200" dir="13500000">
                        <a:prstClr val="black">
                          <a:alpha val="38000"/>
                        </a:prstClr>
                      </a:innerShdw>
                    </a:effectLst>
                    <a:latin typeface="Verdana" pitchFamily="34" charset="0"/>
                  </a:rPr>
                  <a:t>O</a:t>
                </a:r>
              </a:p>
            </p:txBody>
          </p:sp>
        </p:grpSp>
      </p:grpSp>
    </p:spTree>
    <p:extLst>
      <p:ext uri="{BB962C8B-B14F-4D97-AF65-F5344CB8AC3E}">
        <p14:creationId xmlns:p14="http://schemas.microsoft.com/office/powerpoint/2010/main" val="1527288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5D67B-4D7F-4E1C-BA71-8B7615E1B132}"/>
              </a:ext>
            </a:extLst>
          </p:cNvPr>
          <p:cNvSpPr>
            <a:spLocks noGrp="1"/>
          </p:cNvSpPr>
          <p:nvPr>
            <p:ph type="title"/>
          </p:nvPr>
        </p:nvSpPr>
        <p:spPr/>
        <p:txBody>
          <a:bodyPr/>
          <a:lstStyle/>
          <a:p>
            <a:r>
              <a:rPr lang="en-US" b="1" dirty="0"/>
              <a:t>…and we’re Good To Go!</a:t>
            </a:r>
            <a:endParaRPr lang="en-US" dirty="0"/>
          </a:p>
        </p:txBody>
      </p:sp>
    </p:spTree>
    <p:extLst>
      <p:ext uri="{BB962C8B-B14F-4D97-AF65-F5344CB8AC3E}">
        <p14:creationId xmlns:p14="http://schemas.microsoft.com/office/powerpoint/2010/main" val="76613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577F24A-1DEE-4E38-8AC4-693D26A3807E}"/>
              </a:ext>
            </a:extLst>
          </p:cNvPr>
          <p:cNvGraphicFramePr>
            <a:graphicFrameLocks noGrp="1"/>
          </p:cNvGraphicFramePr>
          <p:nvPr>
            <p:ph idx="4294967295"/>
            <p:extLst>
              <p:ext uri="{D42A27DB-BD31-4B8C-83A1-F6EECF244321}">
                <p14:modId xmlns:p14="http://schemas.microsoft.com/office/powerpoint/2010/main" val="1578056594"/>
              </p:ext>
            </p:extLst>
          </p:nvPr>
        </p:nvGraphicFramePr>
        <p:xfrm>
          <a:off x="546661" y="349904"/>
          <a:ext cx="7777068" cy="5755061"/>
        </p:xfrm>
        <a:graphic>
          <a:graphicData uri="http://schemas.openxmlformats.org/drawingml/2006/table">
            <a:tbl>
              <a:tblPr/>
              <a:tblGrid>
                <a:gridCol w="7777068">
                  <a:extLst>
                    <a:ext uri="{9D8B030D-6E8A-4147-A177-3AD203B41FA5}">
                      <a16:colId xmlns:a16="http://schemas.microsoft.com/office/drawing/2014/main" val="970835551"/>
                    </a:ext>
                  </a:extLst>
                </a:gridCol>
              </a:tblGrid>
              <a:tr h="806264">
                <a:tc>
                  <a:txBody>
                    <a:bodyPr/>
                    <a:lstStyle/>
                    <a:p>
                      <a:pPr algn="ctr" fontAlgn="ctr"/>
                      <a:r>
                        <a:rPr lang="en-US" sz="3600" b="0" i="0" u="none" strike="noStrike" dirty="0">
                          <a:solidFill>
                            <a:srgbClr val="FFFFFF"/>
                          </a:solidFill>
                          <a:effectLst/>
                          <a:latin typeface="Calibri" panose="020F0502020204030204" pitchFamily="34" charset="0"/>
                        </a:rPr>
                        <a:t>Mean</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4151644056"/>
                  </a:ext>
                </a:extLst>
              </a:tr>
              <a:tr h="806264">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2941074"/>
                  </a:ext>
                </a:extLst>
              </a:tr>
              <a:tr h="806264">
                <a:tc>
                  <a:txBody>
                    <a:bodyPr/>
                    <a:lstStyle/>
                    <a:p>
                      <a:pPr algn="ctr" fontAlgn="ctr"/>
                      <a:r>
                        <a:rPr lang="en-US" sz="3200" b="0" i="0" u="none" strike="noStrike" dirty="0">
                          <a:solidFill>
                            <a:srgbClr val="000000"/>
                          </a:solidFill>
                          <a:effectLst/>
                          <a:latin typeface="Calibri" panose="020F0502020204030204" pitchFamily="34" charset="0"/>
                        </a:rPr>
                        <a:t>Mission</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3438982"/>
                  </a:ext>
                </a:extLst>
              </a:tr>
              <a:tr h="3336269">
                <a:tc>
                  <a:txBody>
                    <a:bodyPr/>
                    <a:lstStyle/>
                    <a:p>
                      <a:pPr algn="ctr" fontAlgn="ctr"/>
                      <a:r>
                        <a:rPr lang="en-US" sz="3200" b="0" i="0" u="none" strike="noStrike" dirty="0">
                          <a:solidFill>
                            <a:srgbClr val="000000"/>
                          </a:solidFill>
                          <a:effectLst/>
                          <a:latin typeface="Calibri" panose="020F0502020204030204" pitchFamily="34" charset="0"/>
                        </a:rPr>
                        <a:t>Provide an incentive for facilities providers to keep their facilities clean. Give everyone else a way to find these facilities</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35110110"/>
                  </a:ext>
                </a:extLst>
              </a:tr>
            </a:tbl>
          </a:graphicData>
        </a:graphic>
      </p:graphicFrame>
    </p:spTree>
    <p:extLst>
      <p:ext uri="{BB962C8B-B14F-4D97-AF65-F5344CB8AC3E}">
        <p14:creationId xmlns:p14="http://schemas.microsoft.com/office/powerpoint/2010/main" val="137025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CD0E628-24B9-41A5-8958-641DE6B26CCA}"/>
              </a:ext>
            </a:extLst>
          </p:cNvPr>
          <p:cNvGraphicFramePr>
            <a:graphicFrameLocks noGrp="1"/>
          </p:cNvGraphicFramePr>
          <p:nvPr>
            <p:extLst>
              <p:ext uri="{D42A27DB-BD31-4B8C-83A1-F6EECF244321}">
                <p14:modId xmlns:p14="http://schemas.microsoft.com/office/powerpoint/2010/main" val="4247769412"/>
              </p:ext>
            </p:extLst>
          </p:nvPr>
        </p:nvGraphicFramePr>
        <p:xfrm>
          <a:off x="1317812" y="443753"/>
          <a:ext cx="6723529" cy="6090890"/>
        </p:xfrm>
        <a:graphic>
          <a:graphicData uri="http://schemas.openxmlformats.org/drawingml/2006/table">
            <a:tbl>
              <a:tblPr/>
              <a:tblGrid>
                <a:gridCol w="6723529">
                  <a:extLst>
                    <a:ext uri="{9D8B030D-6E8A-4147-A177-3AD203B41FA5}">
                      <a16:colId xmlns:a16="http://schemas.microsoft.com/office/drawing/2014/main" val="1516367441"/>
                    </a:ext>
                  </a:extLst>
                </a:gridCol>
              </a:tblGrid>
              <a:tr h="443215">
                <a:tc>
                  <a:txBody>
                    <a:bodyPr/>
                    <a:lstStyle/>
                    <a:p>
                      <a:pPr algn="ctr" fontAlgn="ctr"/>
                      <a:r>
                        <a:rPr lang="en-US" sz="3600" b="0" i="0" u="none" strike="noStrike" dirty="0">
                          <a:solidFill>
                            <a:srgbClr val="000000"/>
                          </a:solidFill>
                          <a:effectLst/>
                          <a:latin typeface="Calibri" panose="020F0502020204030204" pitchFamily="34" charset="0"/>
                        </a:rPr>
                        <a:t>Course of Action</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810178174"/>
                  </a:ext>
                </a:extLst>
              </a:tr>
              <a:tr h="443215">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935805"/>
                  </a:ext>
                </a:extLst>
              </a:tr>
              <a:tr h="443215">
                <a:tc>
                  <a:txBody>
                    <a:bodyPr/>
                    <a:lstStyle/>
                    <a:p>
                      <a:pPr algn="ctr" fontAlgn="ctr"/>
                      <a:r>
                        <a:rPr lang="en-US" sz="3200" b="0" i="0" u="none" strike="noStrike" dirty="0">
                          <a:solidFill>
                            <a:srgbClr val="000000"/>
                          </a:solidFill>
                          <a:effectLst/>
                          <a:latin typeface="Calibri" panose="020F0502020204030204" pitchFamily="34" charset="0"/>
                        </a:rPr>
                        <a:t>Strategy</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8596848"/>
                  </a:ext>
                </a:extLst>
              </a:tr>
              <a:tr h="1471016">
                <a:tc>
                  <a:txBody>
                    <a:bodyPr/>
                    <a:lstStyle/>
                    <a:p>
                      <a:pPr algn="ctr" fontAlgn="ctr"/>
                      <a:r>
                        <a:rPr lang="en-US" sz="3200" b="0" i="0" u="none" strike="noStrike" dirty="0">
                          <a:solidFill>
                            <a:srgbClr val="000000"/>
                          </a:solidFill>
                          <a:effectLst/>
                          <a:latin typeface="Calibri" panose="020F0502020204030204" pitchFamily="34" charset="0"/>
                        </a:rPr>
                        <a:t>Implementing rating system, direct people toward facilities with positive ratings create an easy to use app</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26198948"/>
                  </a:ext>
                </a:extLst>
              </a:tr>
              <a:tr h="443215">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093936"/>
                  </a:ext>
                </a:extLst>
              </a:tr>
              <a:tr h="443215">
                <a:tc>
                  <a:txBody>
                    <a:bodyPr/>
                    <a:lstStyle/>
                    <a:p>
                      <a:pPr algn="ctr" fontAlgn="ctr"/>
                      <a:r>
                        <a:rPr lang="en-US" sz="3200" b="0" i="0" u="none" strike="noStrike" dirty="0">
                          <a:solidFill>
                            <a:srgbClr val="000000"/>
                          </a:solidFill>
                          <a:effectLst/>
                          <a:latin typeface="Calibri" panose="020F0502020204030204" pitchFamily="34" charset="0"/>
                        </a:rPr>
                        <a:t>Tactic</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762640"/>
                  </a:ext>
                </a:extLst>
              </a:tr>
              <a:tr h="1853098">
                <a:tc>
                  <a:txBody>
                    <a:bodyPr/>
                    <a:lstStyle/>
                    <a:p>
                      <a:pPr algn="ctr" fontAlgn="ctr"/>
                      <a:r>
                        <a:rPr lang="en-US" sz="3200" b="0" i="0" u="none" strike="noStrike" dirty="0">
                          <a:solidFill>
                            <a:srgbClr val="000000"/>
                          </a:solidFill>
                          <a:effectLst/>
                          <a:latin typeface="Calibri" panose="020F0502020204030204" pitchFamily="34" charset="0"/>
                        </a:rPr>
                        <a:t>Develop app, database, advertising research partnerships w/providers, "worst 20 places to go"  Best 10 women’s restrooms</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35793088"/>
                  </a:ext>
                </a:extLst>
              </a:tr>
            </a:tbl>
          </a:graphicData>
        </a:graphic>
      </p:graphicFrame>
    </p:spTree>
    <p:extLst>
      <p:ext uri="{BB962C8B-B14F-4D97-AF65-F5344CB8AC3E}">
        <p14:creationId xmlns:p14="http://schemas.microsoft.com/office/powerpoint/2010/main" val="49789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819B791-7D69-4779-B0FF-50262DAD3E8F}"/>
              </a:ext>
            </a:extLst>
          </p:cNvPr>
          <p:cNvGraphicFramePr>
            <a:graphicFrameLocks noGrp="1"/>
          </p:cNvGraphicFramePr>
          <p:nvPr>
            <p:extLst>
              <p:ext uri="{D42A27DB-BD31-4B8C-83A1-F6EECF244321}">
                <p14:modId xmlns:p14="http://schemas.microsoft.com/office/powerpoint/2010/main" val="2642992006"/>
              </p:ext>
            </p:extLst>
          </p:nvPr>
        </p:nvGraphicFramePr>
        <p:xfrm>
          <a:off x="510988" y="336176"/>
          <a:ext cx="7974106" cy="6172197"/>
        </p:xfrm>
        <a:graphic>
          <a:graphicData uri="http://schemas.openxmlformats.org/drawingml/2006/table">
            <a:tbl>
              <a:tblPr/>
              <a:tblGrid>
                <a:gridCol w="7974106">
                  <a:extLst>
                    <a:ext uri="{9D8B030D-6E8A-4147-A177-3AD203B41FA5}">
                      <a16:colId xmlns:a16="http://schemas.microsoft.com/office/drawing/2014/main" val="2046058147"/>
                    </a:ext>
                  </a:extLst>
                </a:gridCol>
              </a:tblGrid>
              <a:tr h="724671">
                <a:tc>
                  <a:txBody>
                    <a:bodyPr/>
                    <a:lstStyle/>
                    <a:p>
                      <a:pPr algn="ctr" fontAlgn="ctr"/>
                      <a:r>
                        <a:rPr lang="en-US" sz="3600" b="0" i="0" u="none" strike="noStrike" dirty="0">
                          <a:solidFill>
                            <a:srgbClr val="000000"/>
                          </a:solidFill>
                          <a:effectLst/>
                          <a:latin typeface="Calibri" panose="020F0502020204030204" pitchFamily="34" charset="0"/>
                        </a:rPr>
                        <a:t>Directive</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599238721"/>
                  </a:ext>
                </a:extLst>
              </a:tr>
              <a:tr h="724671">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180926"/>
                  </a:ext>
                </a:extLst>
              </a:tr>
              <a:tr h="724671">
                <a:tc>
                  <a:txBody>
                    <a:bodyPr/>
                    <a:lstStyle/>
                    <a:p>
                      <a:pPr algn="ctr" fontAlgn="ctr"/>
                      <a:r>
                        <a:rPr lang="en-US" sz="3200" b="0" i="0" u="none" strike="noStrike" dirty="0">
                          <a:solidFill>
                            <a:srgbClr val="000000"/>
                          </a:solidFill>
                          <a:effectLst/>
                          <a:latin typeface="Calibri" panose="020F0502020204030204" pitchFamily="34" charset="0"/>
                        </a:rPr>
                        <a:t>Business Policy</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07856"/>
                  </a:ext>
                </a:extLst>
              </a:tr>
              <a:tr h="1274421">
                <a:tc>
                  <a:txBody>
                    <a:bodyPr/>
                    <a:lstStyle/>
                    <a:p>
                      <a:pPr algn="ctr" fontAlgn="ctr"/>
                      <a:r>
                        <a:rPr lang="en-US" sz="3200" b="0" i="0" u="none" strike="noStrike" dirty="0">
                          <a:solidFill>
                            <a:srgbClr val="000000"/>
                          </a:solidFill>
                          <a:effectLst/>
                          <a:latin typeface="Calibri" panose="020F0502020204030204" pitchFamily="34" charset="0"/>
                        </a:rPr>
                        <a:t>Run crime stats all rated/advertised areas</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51199438"/>
                  </a:ext>
                </a:extLst>
              </a:tr>
              <a:tr h="724671">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6701286"/>
                  </a:ext>
                </a:extLst>
              </a:tr>
              <a:tr h="724671">
                <a:tc>
                  <a:txBody>
                    <a:bodyPr/>
                    <a:lstStyle/>
                    <a:p>
                      <a:pPr algn="ctr" fontAlgn="ctr"/>
                      <a:r>
                        <a:rPr lang="en-US" sz="3200" b="0" i="0" u="none" strike="noStrike" dirty="0">
                          <a:solidFill>
                            <a:srgbClr val="000000"/>
                          </a:solidFill>
                          <a:effectLst/>
                          <a:latin typeface="Calibri" panose="020F0502020204030204" pitchFamily="34" charset="0"/>
                        </a:rPr>
                        <a:t>Business Rule</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065549"/>
                  </a:ext>
                </a:extLst>
              </a:tr>
              <a:tr h="1274421">
                <a:tc>
                  <a:txBody>
                    <a:bodyPr/>
                    <a:lstStyle/>
                    <a:p>
                      <a:pPr algn="ctr" fontAlgn="ctr"/>
                      <a:r>
                        <a:rPr lang="en-US" sz="3200" b="0" i="0" u="none" strike="noStrike" dirty="0">
                          <a:solidFill>
                            <a:srgbClr val="000000"/>
                          </a:solidFill>
                          <a:effectLst/>
                          <a:latin typeface="Calibri" panose="020F0502020204030204" pitchFamily="34" charset="0"/>
                        </a:rPr>
                        <a:t>Never advertise in high crime areas</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329735892"/>
                  </a:ext>
                </a:extLst>
              </a:tr>
            </a:tbl>
          </a:graphicData>
        </a:graphic>
      </p:graphicFrame>
    </p:spTree>
    <p:extLst>
      <p:ext uri="{BB962C8B-B14F-4D97-AF65-F5344CB8AC3E}">
        <p14:creationId xmlns:p14="http://schemas.microsoft.com/office/powerpoint/2010/main" val="186229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07261BB-90CC-4FB8-864F-D6EBAC924E11}"/>
              </a:ext>
            </a:extLst>
          </p:cNvPr>
          <p:cNvGraphicFramePr>
            <a:graphicFrameLocks noGrp="1"/>
          </p:cNvGraphicFramePr>
          <p:nvPr>
            <p:extLst>
              <p:ext uri="{D42A27DB-BD31-4B8C-83A1-F6EECF244321}">
                <p14:modId xmlns:p14="http://schemas.microsoft.com/office/powerpoint/2010/main" val="3306216427"/>
              </p:ext>
            </p:extLst>
          </p:nvPr>
        </p:nvGraphicFramePr>
        <p:xfrm>
          <a:off x="484094" y="376517"/>
          <a:ext cx="8135471" cy="5325034"/>
        </p:xfrm>
        <a:graphic>
          <a:graphicData uri="http://schemas.openxmlformats.org/drawingml/2006/table">
            <a:tbl>
              <a:tblPr/>
              <a:tblGrid>
                <a:gridCol w="8135471">
                  <a:extLst>
                    <a:ext uri="{9D8B030D-6E8A-4147-A177-3AD203B41FA5}">
                      <a16:colId xmlns:a16="http://schemas.microsoft.com/office/drawing/2014/main" val="3107597155"/>
                    </a:ext>
                  </a:extLst>
                </a:gridCol>
              </a:tblGrid>
              <a:tr h="654347">
                <a:tc>
                  <a:txBody>
                    <a:bodyPr/>
                    <a:lstStyle/>
                    <a:p>
                      <a:pPr algn="ctr" fontAlgn="ctr"/>
                      <a:r>
                        <a:rPr lang="en-US" sz="3600" b="0" i="0" u="none" strike="noStrike" dirty="0">
                          <a:solidFill>
                            <a:srgbClr val="FFFFFF"/>
                          </a:solidFill>
                          <a:effectLst/>
                          <a:latin typeface="Calibri" panose="020F0502020204030204" pitchFamily="34" charset="0"/>
                        </a:rPr>
                        <a:t>End</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1479391711"/>
                  </a:ext>
                </a:extLst>
              </a:tr>
              <a:tr h="654347">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885511"/>
                  </a:ext>
                </a:extLst>
              </a:tr>
              <a:tr h="654347">
                <a:tc>
                  <a:txBody>
                    <a:bodyPr/>
                    <a:lstStyle/>
                    <a:p>
                      <a:pPr algn="ctr" fontAlgn="ctr"/>
                      <a:r>
                        <a:rPr lang="en-US" sz="3200" b="0" i="0" u="none" strike="noStrike" dirty="0">
                          <a:solidFill>
                            <a:srgbClr val="000000"/>
                          </a:solidFill>
                          <a:effectLst/>
                          <a:latin typeface="Calibri" panose="020F0502020204030204" pitchFamily="34" charset="0"/>
                        </a:rPr>
                        <a:t>Vision</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20992609"/>
                  </a:ext>
                </a:extLst>
              </a:tr>
              <a:tr h="2707646">
                <a:tc>
                  <a:txBody>
                    <a:bodyPr/>
                    <a:lstStyle/>
                    <a:p>
                      <a:pPr algn="ctr" fontAlgn="ctr"/>
                      <a:r>
                        <a:rPr lang="en-US" sz="3200" b="0" i="0" u="none" strike="noStrike" dirty="0">
                          <a:solidFill>
                            <a:srgbClr val="000000"/>
                          </a:solidFill>
                          <a:effectLst/>
                          <a:latin typeface="Calibri" panose="020F0502020204030204" pitchFamily="34" charset="0"/>
                        </a:rPr>
                        <a:t>Easy to find, clean facilities</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1492182"/>
                  </a:ext>
                </a:extLst>
              </a:tr>
              <a:tr h="654347">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89236690"/>
                  </a:ext>
                </a:extLst>
              </a:tr>
            </a:tbl>
          </a:graphicData>
        </a:graphic>
      </p:graphicFrame>
    </p:spTree>
    <p:extLst>
      <p:ext uri="{BB962C8B-B14F-4D97-AF65-F5344CB8AC3E}">
        <p14:creationId xmlns:p14="http://schemas.microsoft.com/office/powerpoint/2010/main" val="381167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20AEB24-0B86-487B-9BBB-5235E9589BC5}"/>
              </a:ext>
            </a:extLst>
          </p:cNvPr>
          <p:cNvGraphicFramePr>
            <a:graphicFrameLocks noGrp="1"/>
          </p:cNvGraphicFramePr>
          <p:nvPr>
            <p:extLst>
              <p:ext uri="{D42A27DB-BD31-4B8C-83A1-F6EECF244321}">
                <p14:modId xmlns:p14="http://schemas.microsoft.com/office/powerpoint/2010/main" val="3658396476"/>
              </p:ext>
            </p:extLst>
          </p:nvPr>
        </p:nvGraphicFramePr>
        <p:xfrm>
          <a:off x="658906" y="309282"/>
          <a:ext cx="7893423" cy="6129618"/>
        </p:xfrm>
        <a:graphic>
          <a:graphicData uri="http://schemas.openxmlformats.org/drawingml/2006/table">
            <a:tbl>
              <a:tblPr/>
              <a:tblGrid>
                <a:gridCol w="7893423">
                  <a:extLst>
                    <a:ext uri="{9D8B030D-6E8A-4147-A177-3AD203B41FA5}">
                      <a16:colId xmlns:a16="http://schemas.microsoft.com/office/drawing/2014/main" val="1883538704"/>
                    </a:ext>
                  </a:extLst>
                </a:gridCol>
              </a:tblGrid>
              <a:tr h="467958">
                <a:tc>
                  <a:txBody>
                    <a:bodyPr/>
                    <a:lstStyle/>
                    <a:p>
                      <a:pPr algn="ctr" fontAlgn="ctr"/>
                      <a:r>
                        <a:rPr lang="en-US" sz="3600" b="0" i="0" u="none" strike="noStrike" dirty="0">
                          <a:solidFill>
                            <a:srgbClr val="000000"/>
                          </a:solidFill>
                          <a:effectLst/>
                          <a:latin typeface="Calibri" panose="020F0502020204030204" pitchFamily="34" charset="0"/>
                        </a:rPr>
                        <a:t>Desired Result</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160878711"/>
                  </a:ext>
                </a:extLst>
              </a:tr>
              <a:tr h="467958">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37693"/>
                  </a:ext>
                </a:extLst>
              </a:tr>
              <a:tr h="467958">
                <a:tc>
                  <a:txBody>
                    <a:bodyPr/>
                    <a:lstStyle/>
                    <a:p>
                      <a:pPr algn="ctr" fontAlgn="ctr"/>
                      <a:r>
                        <a:rPr lang="en-US" sz="3200" b="0" i="0" u="none" strike="noStrike" dirty="0">
                          <a:solidFill>
                            <a:srgbClr val="000000"/>
                          </a:solidFill>
                          <a:effectLst/>
                          <a:latin typeface="Calibri" panose="020F0502020204030204" pitchFamily="34" charset="0"/>
                        </a:rPr>
                        <a:t>Goal</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5315840"/>
                  </a:ext>
                </a:extLst>
              </a:tr>
              <a:tr h="1553135">
                <a:tc>
                  <a:txBody>
                    <a:bodyPr/>
                    <a:lstStyle/>
                    <a:p>
                      <a:pPr algn="ctr" fontAlgn="ctr"/>
                      <a:r>
                        <a:rPr lang="en-US" sz="3200" b="0" i="0" u="none" strike="noStrike" dirty="0">
                          <a:solidFill>
                            <a:srgbClr val="000000"/>
                          </a:solidFill>
                          <a:effectLst/>
                          <a:latin typeface="Calibri" panose="020F0502020204030204" pitchFamily="34" charset="0"/>
                        </a:rPr>
                        <a:t>Provide an accurate rating system for all public facilities</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90447714"/>
                  </a:ext>
                </a:extLst>
              </a:tr>
              <a:tr h="467958">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759639"/>
                  </a:ext>
                </a:extLst>
              </a:tr>
              <a:tr h="467958">
                <a:tc>
                  <a:txBody>
                    <a:bodyPr/>
                    <a:lstStyle/>
                    <a:p>
                      <a:pPr algn="ctr" fontAlgn="ctr"/>
                      <a:r>
                        <a:rPr lang="en-US" sz="3200" b="0" i="0" u="none" strike="noStrike" dirty="0">
                          <a:solidFill>
                            <a:srgbClr val="000000"/>
                          </a:solidFill>
                          <a:effectLst/>
                          <a:latin typeface="Calibri" panose="020F0502020204030204" pitchFamily="34" charset="0"/>
                        </a:rPr>
                        <a:t>Objective</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0835236"/>
                  </a:ext>
                </a:extLst>
              </a:tr>
              <a:tr h="1956547">
                <a:tc>
                  <a:txBody>
                    <a:bodyPr/>
                    <a:lstStyle/>
                    <a:p>
                      <a:pPr algn="ctr" fontAlgn="ctr"/>
                      <a:r>
                        <a:rPr lang="en-US" sz="3200" b="0" i="0" u="none" strike="noStrike" dirty="0">
                          <a:solidFill>
                            <a:srgbClr val="000000"/>
                          </a:solidFill>
                          <a:effectLst/>
                          <a:latin typeface="Calibri" panose="020F0502020204030204" pitchFamily="34" charset="0"/>
                        </a:rPr>
                        <a:t>80% of rating area is cataloged and rated</a:t>
                      </a:r>
                    </a:p>
                  </a:txBody>
                  <a:tcPr marL="7620" marR="7620" marT="762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78324512"/>
                  </a:ext>
                </a:extLst>
              </a:tr>
            </a:tbl>
          </a:graphicData>
        </a:graphic>
      </p:graphicFrame>
    </p:spTree>
    <p:extLst>
      <p:ext uri="{BB962C8B-B14F-4D97-AF65-F5344CB8AC3E}">
        <p14:creationId xmlns:p14="http://schemas.microsoft.com/office/powerpoint/2010/main" val="413404526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755</TotalTime>
  <Words>2662</Words>
  <Application>Microsoft Office PowerPoint</Application>
  <PresentationFormat>On-screen Show (4:3)</PresentationFormat>
  <Paragraphs>216</Paragraphs>
  <Slides>42</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Rockwell</vt:lpstr>
      <vt:lpstr>Times New Roman</vt:lpstr>
      <vt:lpstr>Verdana</vt:lpstr>
      <vt:lpstr>Wingdings</vt:lpstr>
      <vt:lpstr>Atlas</vt:lpstr>
      <vt:lpstr>Good 2 Go</vt:lpstr>
      <vt:lpstr>PowerPoint Presentation</vt:lpstr>
      <vt:lpstr>PowerPoint Presentation</vt:lpstr>
      <vt:lpstr>Business Motivation Model (BMM)</vt:lpstr>
      <vt:lpstr>PowerPoint Presentation</vt:lpstr>
      <vt:lpstr>PowerPoint Presentation</vt:lpstr>
      <vt:lpstr>PowerPoint Presentation</vt:lpstr>
      <vt:lpstr>PowerPoint Presentation</vt:lpstr>
      <vt:lpstr>PowerPoint Presentation</vt:lpstr>
      <vt:lpstr>PowerPoint Presentation</vt:lpstr>
      <vt:lpstr>BPMN Business Process Model and Notation,</vt:lpstr>
      <vt:lpstr>PowerPoint Presentation</vt:lpstr>
      <vt:lpstr>PowerPoint Presentation</vt:lpstr>
      <vt:lpstr>PowerPoint Presentation</vt:lpstr>
      <vt:lpstr>Org Chart</vt:lpstr>
      <vt:lpstr>PowerPoint Presentation</vt:lpstr>
      <vt:lpstr>Use Case Diagram</vt:lpstr>
      <vt:lpstr>PowerPoint Presentation</vt:lpstr>
      <vt:lpstr>Wire Frame</vt:lpstr>
      <vt:lpstr>PowerPoint Presentation</vt:lpstr>
      <vt:lpstr>PowerPoint Presentation</vt:lpstr>
      <vt:lpstr>Database ERD</vt:lpstr>
      <vt:lpstr>PowerPoint Presentation</vt:lpstr>
      <vt:lpstr>Class Diagram</vt:lpstr>
      <vt:lpstr>PowerPoint Presentation</vt:lpstr>
      <vt:lpstr>Activity Diagram</vt:lpstr>
      <vt:lpstr>PowerPoint Presentation</vt:lpstr>
      <vt:lpstr>Sequence Diagram</vt:lpstr>
      <vt:lpstr>PowerPoint Presentation</vt:lpstr>
      <vt:lpstr>AWS Diagram</vt:lpstr>
      <vt:lpstr>PowerPoint Presentation</vt:lpstr>
      <vt:lpstr>PESTLE Diagram</vt:lpstr>
      <vt:lpstr>PowerPoint Presentation</vt:lpstr>
      <vt:lpstr>Venn-Diagram</vt:lpstr>
      <vt:lpstr>PowerPoint Presentation</vt:lpstr>
      <vt:lpstr>PowerPoint Presentation</vt:lpstr>
      <vt:lpstr>PowerPoint Presentation</vt:lpstr>
      <vt:lpstr>Porter’s Five Forces</vt:lpstr>
      <vt:lpstr>PowerPoint Presentation</vt:lpstr>
      <vt:lpstr>SWOT Analysis</vt:lpstr>
      <vt:lpstr>PowerPoint Presentation</vt:lpstr>
      <vt:lpstr>…and we’re Good To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2 Go</dc:title>
  <dc:creator>Sean Cox</dc:creator>
  <cp:lastModifiedBy>Sydney S. Ross</cp:lastModifiedBy>
  <cp:revision>91</cp:revision>
  <dcterms:created xsi:type="dcterms:W3CDTF">2017-06-29T23:30:29Z</dcterms:created>
  <dcterms:modified xsi:type="dcterms:W3CDTF">2017-08-25T02:12:02Z</dcterms:modified>
</cp:coreProperties>
</file>