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Corbel"/>
      <p:regular r:id="rId33"/>
      <p:bold r:id="rId34"/>
      <p:italic r:id="rId35"/>
      <p:boldItalic r:id="rId36"/>
    </p:embeddedFont>
    <p:embeddedFont>
      <p:font typeface="Century Schoolbook"/>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Schoolbook-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Corbel-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Corbel-italic.fntdata"/><Relationship Id="rId12" Type="http://schemas.openxmlformats.org/officeDocument/2006/relationships/slide" Target="slides/slide8.xml"/><Relationship Id="rId34" Type="http://schemas.openxmlformats.org/officeDocument/2006/relationships/font" Target="fonts/Corbel-bold.fntdata"/><Relationship Id="rId15" Type="http://schemas.openxmlformats.org/officeDocument/2006/relationships/slide" Target="slides/slide11.xml"/><Relationship Id="rId37" Type="http://schemas.openxmlformats.org/officeDocument/2006/relationships/font" Target="fonts/CenturySchoolbook-regular.fntdata"/><Relationship Id="rId14" Type="http://schemas.openxmlformats.org/officeDocument/2006/relationships/slide" Target="slides/slide10.xml"/><Relationship Id="rId36" Type="http://schemas.openxmlformats.org/officeDocument/2006/relationships/font" Target="fonts/Corbel-boldItalic.fntdata"/><Relationship Id="rId17" Type="http://schemas.openxmlformats.org/officeDocument/2006/relationships/slide" Target="slides/slide13.xml"/><Relationship Id="rId39" Type="http://schemas.openxmlformats.org/officeDocument/2006/relationships/font" Target="fonts/CenturySchoolbook-italic.fntdata"/><Relationship Id="rId16" Type="http://schemas.openxmlformats.org/officeDocument/2006/relationships/slide" Target="slides/slide12.xml"/><Relationship Id="rId38" Type="http://schemas.openxmlformats.org/officeDocument/2006/relationships/font" Target="fonts/CenturySchoolbook-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b="0" i="0" sz="1100" u="none" cap="none" strike="noStrike">
                <a:solidFill>
                  <a:schemeClr val="dk1"/>
                </a:solidFill>
                <a:latin typeface="Arial"/>
                <a:ea typeface="Arial"/>
                <a:cs typeface="Arial"/>
                <a:sym typeface="Arial"/>
              </a:defRPr>
            </a:lvl1pPr>
            <a:lvl2pPr indent="0" lvl="1" marL="457200" marR="0" rtl="0" algn="l">
              <a:spcBef>
                <a:spcPts val="0"/>
              </a:spcBef>
              <a:buChar char="○"/>
              <a:defRPr b="0" i="0" sz="1100" u="none" cap="none" strike="noStrike">
                <a:solidFill>
                  <a:schemeClr val="dk1"/>
                </a:solidFill>
                <a:latin typeface="Arial"/>
                <a:ea typeface="Arial"/>
                <a:cs typeface="Arial"/>
                <a:sym typeface="Arial"/>
              </a:defRPr>
            </a:lvl2pPr>
            <a:lvl3pPr indent="0" lvl="2" marL="914400" marR="0" rtl="0" algn="l">
              <a:spcBef>
                <a:spcPts val="0"/>
              </a:spcBef>
              <a:buChar char="■"/>
              <a:defRPr b="0" i="0" sz="1100" u="none" cap="none" strike="noStrike">
                <a:solidFill>
                  <a:schemeClr val="dk1"/>
                </a:solidFill>
                <a:latin typeface="Arial"/>
                <a:ea typeface="Arial"/>
                <a:cs typeface="Arial"/>
                <a:sym typeface="Arial"/>
              </a:defRPr>
            </a:lvl3pPr>
            <a:lvl4pPr indent="0" lvl="3" marL="1371600" marR="0" rtl="0" algn="l">
              <a:spcBef>
                <a:spcPts val="0"/>
              </a:spcBef>
              <a:buChar char="●"/>
              <a:defRPr b="0" i="0" sz="1100" u="none" cap="none" strike="noStrike">
                <a:solidFill>
                  <a:schemeClr val="dk1"/>
                </a:solidFill>
                <a:latin typeface="Arial"/>
                <a:ea typeface="Arial"/>
                <a:cs typeface="Arial"/>
                <a:sym typeface="Arial"/>
              </a:defRPr>
            </a:lvl4pPr>
            <a:lvl5pPr indent="0" lvl="4" marL="1828800" marR="0" rtl="0" algn="l">
              <a:spcBef>
                <a:spcPts val="0"/>
              </a:spcBef>
              <a:buChar char="○"/>
              <a:defRPr b="0" i="0" sz="1100" u="none" cap="none" strike="noStrike">
                <a:solidFill>
                  <a:schemeClr val="dk1"/>
                </a:solidFill>
                <a:latin typeface="Arial"/>
                <a:ea typeface="Arial"/>
                <a:cs typeface="Arial"/>
                <a:sym typeface="Arial"/>
              </a:defRPr>
            </a:lvl5pPr>
            <a:lvl6pPr indent="0" lvl="5" marL="2286000" marR="0" rtl="0" algn="l">
              <a:spcBef>
                <a:spcPts val="0"/>
              </a:spcBef>
              <a:buChar char="■"/>
              <a:defRPr b="0" i="0" sz="1100" u="none" cap="none" strike="noStrike">
                <a:solidFill>
                  <a:schemeClr val="dk1"/>
                </a:solidFill>
                <a:latin typeface="Arial"/>
                <a:ea typeface="Arial"/>
                <a:cs typeface="Arial"/>
                <a:sym typeface="Arial"/>
              </a:defRPr>
            </a:lvl6pPr>
            <a:lvl7pPr indent="0" lvl="6" marL="2743200" marR="0" rtl="0" algn="l">
              <a:spcBef>
                <a:spcPts val="0"/>
              </a:spcBef>
              <a:buChar char="●"/>
              <a:defRPr b="0" i="0" sz="1100" u="none" cap="none" strike="noStrike">
                <a:solidFill>
                  <a:schemeClr val="dk1"/>
                </a:solidFill>
                <a:latin typeface="Arial"/>
                <a:ea typeface="Arial"/>
                <a:cs typeface="Arial"/>
                <a:sym typeface="Arial"/>
              </a:defRPr>
            </a:lvl7pPr>
            <a:lvl8pPr indent="0" lvl="7" marL="3200400" marR="0" rtl="0" algn="l">
              <a:spcBef>
                <a:spcPts val="0"/>
              </a:spcBef>
              <a:buChar char="○"/>
              <a:defRPr b="0" i="0" sz="1100" u="none" cap="none" strike="noStrike">
                <a:solidFill>
                  <a:schemeClr val="dk1"/>
                </a:solidFill>
                <a:latin typeface="Arial"/>
                <a:ea typeface="Arial"/>
                <a:cs typeface="Arial"/>
                <a:sym typeface="Arial"/>
              </a:defRPr>
            </a:lvl8pPr>
            <a:lvl9pPr indent="0" lvl="8" marL="3657600" marR="0" rtl="0" algn="l">
              <a:spcBef>
                <a:spcPts val="0"/>
              </a:spcBef>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lt1"/>
              </a:buClr>
              <a:buSzPct val="250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kept our ERD simple as we aimed to leave it general so that we could adapt it as needed when we </a:t>
            </a:r>
            <a:r>
              <a:rPr lang="en"/>
              <a:t>furthered</a:t>
            </a:r>
            <a:r>
              <a:rPr lang="en"/>
              <a:t> our development of our idea.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demo shows our vision for how we would like our software to look and feel. We aimed to keep it user friendly, which will encourage our users to keep using the app. Click the link to see the demo.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diagram shows our streamlined vision of how a user would utilize our app. They simply log in, create a list, and let the app do the work in matching up the best deals for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diagram aims to show how our users and application interact to form the entire sequence.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network diagram shows how we will be using Amazon Web Services to handle all of our backend functionality.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PESTLE, we show how our app fits into the current economy and environment. It aims to improve quality of life on all fronts, primarily through saving people money, and making grocer’s promotions better utilized.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venn diagram shows how our software will bring together consumer, grocers, and </a:t>
            </a:r>
            <a:r>
              <a:rPr lang="en"/>
              <a:t>technology</a:t>
            </a:r>
            <a:r>
              <a:rPr lang="en"/>
              <a:t>. We </a:t>
            </a:r>
            <a:r>
              <a:rPr lang="en"/>
              <a:t>believe</a:t>
            </a:r>
            <a:r>
              <a:rPr lang="en"/>
              <a:t> the goals of all of these parties can be aligned with an app such as ours.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threat of new entry is barriered by the cost of infrastructure and proprietary rights to a coupon sorting algorithm. Competitive rivalry is combated by customer loyalty and the lack of competition. Stores are plentiful thus there is not a lack of supply. If physical stores are removed coupons still will exist. Buyers get the ability to find the best deals on everyday grocery items close to them with the most convenience.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SWOT analysis shows how our app is well positioned in the market. It has the </a:t>
            </a:r>
            <a:r>
              <a:rPr lang="en"/>
              <a:t>opportunity</a:t>
            </a:r>
            <a:r>
              <a:rPr lang="en"/>
              <a:t> to use the weaknesses of the grocer-consumer relationship in order to form a better system.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business model canvas gave us a better perspective on how to better develop the business model for our software.. It gave us a better understanding of what resources we need, what type of customers are we getting and what they are looking for in our software. It also gave us an idea on how we can spread our service </a:t>
            </a:r>
            <a:r>
              <a:rPr lang="en"/>
              <a:t>throughout</a:t>
            </a:r>
            <a:r>
              <a:rPr lang="en"/>
              <a:t> social media to gain potential customers. We discovered that there will be costs on maintaining, building, and hosting all the coupon data and services on a cloud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Old Ishikawa diagram shows a broad version of the goal. With no specific details, however it demonstrate the start of the project with some knowledge towards a new goal.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supplier will supply once a week a set of coupons for the entire week. Once a day, the set of coupons is uploaded to the sorting machine in order to determine the daily coupons and push them out to consumers. A internal team will monitor the data given to us from suppliers and also the data supplied by the machine sorting system to ensure integrity. Customers retrieve information via our public API. Time between steps is for file transfer, ideally the information becoming more optimized thus taking less time to transfer over the stages.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With the teachers comments/criticisms, we attempted to make our Ishikawa Diagram more focused with a clearly defined problem; coupons not being used. We also simplified the other compounding problems, distilling them down.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Our Business Motivation Model aligns with our Ishikawa Diagram to show the problems we are trying to solve, and how we aim to do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Gather information about the user’s location in order to determine optimal search results, match location to potential deals in database, also present users with local paid advertisements, filter by number of items per store, items of interest, preferred stores, then use this to present a result to the user. This results in a fast, easy to use coupon experience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Data Flow Model attempts to show our simple flow of the customer and store’s interaction with our data structure. The customer will be requesting a certain set of coupons, while the stores will provide our database with all of their current promotions.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first, we made the mistake of making an internal organization chart. After reviewing with the professor, we revised it to show how we will be linking the household structure with the grocery store organization.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customer will be able to view coupons and also advertised coupons which will teach an AI to recommend the correct ADS.</a:t>
            </a:r>
            <a:br>
              <a:rPr lang="en"/>
            </a:br>
            <a:r>
              <a:rPr lang="en"/>
              <a:t>The producer is able to upload coupons which are stored in a database and distributed to users. Our software will allow the two to better match up, so stores coupons are better utilized, which benefits both the consumer and the grocer.</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class diagram shows the various classes that will be used in our software, and the </a:t>
            </a:r>
            <a:r>
              <a:rPr lang="en"/>
              <a:t>accompanying</a:t>
            </a:r>
            <a:r>
              <a:rPr lang="en"/>
              <a:t> actions that will be </a:t>
            </a:r>
            <a:r>
              <a:rPr lang="en"/>
              <a:t>performed</a:t>
            </a:r>
            <a:r>
              <a:rPr lang="e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arvelapp.com/97cfeie" TargetMode="External"/><Relationship Id="rId4" Type="http://schemas.openxmlformats.org/officeDocument/2006/relationships/hyperlink" Target="https://marvelapp.com/97cfei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519575" y="3206974"/>
            <a:ext cx="8520600" cy="1615800"/>
          </a:xfrm>
          <a:prstGeom prst="rect">
            <a:avLst/>
          </a:prstGeom>
          <a:noFill/>
          <a:ln>
            <a:noFill/>
          </a:ln>
        </p:spPr>
        <p:txBody>
          <a:bodyPr anchorCtr="0" anchor="t" bIns="91425" lIns="91425" rIns="91425" tIns="91425">
            <a:noAutofit/>
          </a:bodyPr>
          <a:lstStyle/>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Michael Barte</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Jordan Hsieh</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Adolfo Alarcon</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Peter Epsteen</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Josh Richards</a:t>
            </a:r>
          </a:p>
          <a:p>
            <a:pPr indent="0" lvl="0" marL="0" marR="0" rtl="0" algn="l">
              <a:lnSpc>
                <a:spcPct val="114000"/>
              </a:lnSpc>
              <a:spcBef>
                <a:spcPts val="0"/>
              </a:spcBef>
              <a:buClr>
                <a:schemeClr val="lt2"/>
              </a:buClr>
              <a:buSzPct val="25000"/>
              <a:buFont typeface="Arial"/>
              <a:buNone/>
            </a:pPr>
            <a:r>
              <a:t/>
            </a:r>
            <a:endParaRPr b="0" i="1" sz="1500" u="none" cap="none" strike="noStrike">
              <a:solidFill>
                <a:schemeClr val="lt2"/>
              </a:solidFill>
              <a:latin typeface="Corbel"/>
              <a:ea typeface="Corbel"/>
              <a:cs typeface="Corbel"/>
              <a:sym typeface="Corbel"/>
            </a:endParaRPr>
          </a:p>
        </p:txBody>
      </p:sp>
      <p:pic>
        <p:nvPicPr>
          <p:cNvPr descr="Groceri Logo.PNG" id="135" name="Shape 135"/>
          <p:cNvPicPr preferRelativeResize="0"/>
          <p:nvPr/>
        </p:nvPicPr>
        <p:blipFill>
          <a:blip r:embed="rId3">
            <a:alphaModFix/>
          </a:blip>
          <a:stretch>
            <a:fillRect/>
          </a:stretch>
        </p:blipFill>
        <p:spPr>
          <a:xfrm>
            <a:off x="3316025" y="670450"/>
            <a:ext cx="2927707" cy="2902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59450" y="0"/>
            <a:ext cx="7038900" cy="914100"/>
          </a:xfrm>
          <a:prstGeom prst="rect">
            <a:avLst/>
          </a:prstGeom>
        </p:spPr>
        <p:txBody>
          <a:bodyPr anchorCtr="0" anchor="t" bIns="91425" lIns="91425" rIns="91425" tIns="91425">
            <a:noAutofit/>
          </a:bodyPr>
          <a:lstStyle/>
          <a:p>
            <a:pPr lvl="0">
              <a:spcBef>
                <a:spcPts val="0"/>
              </a:spcBef>
              <a:buNone/>
            </a:pPr>
            <a:r>
              <a:rPr lang="en"/>
              <a:t>ERD</a:t>
            </a:r>
          </a:p>
        </p:txBody>
      </p:sp>
      <p:pic>
        <p:nvPicPr>
          <p:cNvPr id="192" name="Shape 192"/>
          <p:cNvPicPr preferRelativeResize="0"/>
          <p:nvPr/>
        </p:nvPicPr>
        <p:blipFill>
          <a:blip r:embed="rId3">
            <a:alphaModFix/>
          </a:blip>
          <a:stretch>
            <a:fillRect/>
          </a:stretch>
        </p:blipFill>
        <p:spPr>
          <a:xfrm>
            <a:off x="1057975" y="45024"/>
            <a:ext cx="8140499" cy="497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2660850" y="421600"/>
            <a:ext cx="3174600" cy="580800"/>
          </a:xfrm>
          <a:prstGeom prst="rect">
            <a:avLst/>
          </a:prstGeom>
        </p:spPr>
        <p:txBody>
          <a:bodyPr anchorCtr="0" anchor="t" bIns="91425" lIns="91425" rIns="91425" tIns="91425">
            <a:noAutofit/>
          </a:bodyPr>
          <a:lstStyle/>
          <a:p>
            <a:pPr lvl="0">
              <a:spcBef>
                <a:spcPts val="0"/>
              </a:spcBef>
              <a:buNone/>
            </a:pPr>
            <a:r>
              <a:rPr lang="en"/>
              <a:t>User Interface</a:t>
            </a:r>
          </a:p>
        </p:txBody>
      </p:sp>
      <p:sp>
        <p:nvSpPr>
          <p:cNvPr id="198" name="Shape 198"/>
          <p:cNvSpPr txBox="1"/>
          <p:nvPr/>
        </p:nvSpPr>
        <p:spPr>
          <a:xfrm>
            <a:off x="2175100" y="1938825"/>
            <a:ext cx="2868300" cy="863400"/>
          </a:xfrm>
          <a:prstGeom prst="rect">
            <a:avLst/>
          </a:prstGeom>
          <a:noFill/>
          <a:ln>
            <a:noFill/>
          </a:ln>
        </p:spPr>
        <p:txBody>
          <a:bodyPr anchorCtr="0" anchor="t" bIns="91425" lIns="91425" rIns="91425" tIns="91425">
            <a:noAutofit/>
          </a:bodyPr>
          <a:lstStyle/>
          <a:p>
            <a:pPr lvl="0">
              <a:spcBef>
                <a:spcPts val="0"/>
              </a:spcBef>
              <a:buNone/>
            </a:pPr>
            <a:r>
              <a:rPr lang="en" sz="3000" u="sng">
                <a:solidFill>
                  <a:schemeClr val="hlink"/>
                </a:solidFill>
                <a:hlinkClick r:id="rId3"/>
              </a:rPr>
              <a:t>Live </a:t>
            </a:r>
            <a:r>
              <a:rPr lang="en" sz="3000" u="sng">
                <a:solidFill>
                  <a:schemeClr val="hlink"/>
                </a:solidFill>
                <a:hlinkClick r:id="rId4"/>
              </a:rPr>
              <a:t>App 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140850" y="54325"/>
            <a:ext cx="7038900" cy="914100"/>
          </a:xfrm>
          <a:prstGeom prst="rect">
            <a:avLst/>
          </a:prstGeom>
        </p:spPr>
        <p:txBody>
          <a:bodyPr anchorCtr="0" anchor="t" bIns="91425" lIns="91425" rIns="91425" tIns="91425">
            <a:noAutofit/>
          </a:bodyPr>
          <a:lstStyle/>
          <a:p>
            <a:pPr indent="457200" lvl="0" marL="1371600">
              <a:spcBef>
                <a:spcPts val="0"/>
              </a:spcBef>
              <a:buNone/>
            </a:pPr>
            <a:r>
              <a:rPr lang="en"/>
              <a:t>Activity Diagram</a:t>
            </a:r>
          </a:p>
        </p:txBody>
      </p:sp>
      <p:pic>
        <p:nvPicPr>
          <p:cNvPr id="204" name="Shape 204"/>
          <p:cNvPicPr preferRelativeResize="0"/>
          <p:nvPr/>
        </p:nvPicPr>
        <p:blipFill>
          <a:blip r:embed="rId3">
            <a:alphaModFix/>
          </a:blip>
          <a:stretch>
            <a:fillRect/>
          </a:stretch>
        </p:blipFill>
        <p:spPr>
          <a:xfrm>
            <a:off x="1039875" y="561750"/>
            <a:ext cx="7871798" cy="458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12" y="20600"/>
            <a:ext cx="7038900" cy="914100"/>
          </a:xfrm>
          <a:prstGeom prst="rect">
            <a:avLst/>
          </a:prstGeom>
        </p:spPr>
        <p:txBody>
          <a:bodyPr anchorCtr="0" anchor="t" bIns="91425" lIns="91425" rIns="91425" tIns="91425">
            <a:noAutofit/>
          </a:bodyPr>
          <a:lstStyle/>
          <a:p>
            <a:pPr lvl="0">
              <a:spcBef>
                <a:spcPts val="0"/>
              </a:spcBef>
              <a:buNone/>
            </a:pPr>
            <a:r>
              <a:rPr lang="en"/>
              <a:t>Sequence Diagram</a:t>
            </a:r>
          </a:p>
        </p:txBody>
      </p:sp>
      <p:pic>
        <p:nvPicPr>
          <p:cNvPr id="210" name="Shape 210"/>
          <p:cNvPicPr preferRelativeResize="0"/>
          <p:nvPr/>
        </p:nvPicPr>
        <p:blipFill>
          <a:blip r:embed="rId3">
            <a:alphaModFix/>
          </a:blip>
          <a:stretch>
            <a:fillRect/>
          </a:stretch>
        </p:blipFill>
        <p:spPr>
          <a:xfrm>
            <a:off x="1060212" y="934700"/>
            <a:ext cx="7513482"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09350" y="1328075"/>
            <a:ext cx="1459800" cy="2048400"/>
          </a:xfrm>
          <a:prstGeom prst="rect">
            <a:avLst/>
          </a:prstGeom>
        </p:spPr>
        <p:txBody>
          <a:bodyPr anchorCtr="0" anchor="t" bIns="91425" lIns="91425" rIns="91425" tIns="91425">
            <a:noAutofit/>
          </a:bodyPr>
          <a:lstStyle/>
          <a:p>
            <a:pPr lvl="0">
              <a:spcBef>
                <a:spcPts val="0"/>
              </a:spcBef>
              <a:buNone/>
            </a:pPr>
            <a:r>
              <a:rPr lang="en"/>
              <a:t>AWS </a:t>
            </a:r>
            <a:r>
              <a:rPr lang="en" sz="1800"/>
              <a:t>Diagram</a:t>
            </a:r>
          </a:p>
        </p:txBody>
      </p:sp>
      <p:pic>
        <p:nvPicPr>
          <p:cNvPr id="216" name="Shape 216"/>
          <p:cNvPicPr preferRelativeResize="0"/>
          <p:nvPr/>
        </p:nvPicPr>
        <p:blipFill>
          <a:blip r:embed="rId3">
            <a:alphaModFix/>
          </a:blip>
          <a:stretch>
            <a:fillRect/>
          </a:stretch>
        </p:blipFill>
        <p:spPr>
          <a:xfrm>
            <a:off x="1502850" y="152400"/>
            <a:ext cx="7641150"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PESTLE</a:t>
            </a:r>
          </a:p>
        </p:txBody>
      </p:sp>
      <p:pic>
        <p:nvPicPr>
          <p:cNvPr id="222" name="Shape 222"/>
          <p:cNvPicPr preferRelativeResize="0"/>
          <p:nvPr/>
        </p:nvPicPr>
        <p:blipFill>
          <a:blip r:embed="rId3">
            <a:alphaModFix/>
          </a:blip>
          <a:stretch>
            <a:fillRect/>
          </a:stretch>
        </p:blipFill>
        <p:spPr>
          <a:xfrm>
            <a:off x="1413375" y="864599"/>
            <a:ext cx="6242600" cy="3960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052550" y="108625"/>
            <a:ext cx="7038900" cy="914100"/>
          </a:xfrm>
          <a:prstGeom prst="rect">
            <a:avLst/>
          </a:prstGeom>
        </p:spPr>
        <p:txBody>
          <a:bodyPr anchorCtr="0" anchor="t" bIns="91425" lIns="91425" rIns="91425" tIns="91425">
            <a:noAutofit/>
          </a:bodyPr>
          <a:lstStyle/>
          <a:p>
            <a:pPr lvl="0" algn="ctr">
              <a:spcBef>
                <a:spcPts val="0"/>
              </a:spcBef>
              <a:buNone/>
            </a:pPr>
            <a:r>
              <a:rPr lang="en"/>
              <a:t>Venn Diagram</a:t>
            </a:r>
          </a:p>
        </p:txBody>
      </p:sp>
      <p:sp>
        <p:nvSpPr>
          <p:cNvPr id="228" name="Shape 228"/>
          <p:cNvSpPr txBox="1"/>
          <p:nvPr>
            <p:ph idx="1" type="body"/>
          </p:nvPr>
        </p:nvSpPr>
        <p:spPr>
          <a:xfrm>
            <a:off x="1791025" y="1249500"/>
            <a:ext cx="7038900" cy="2911200"/>
          </a:xfrm>
          <a:prstGeom prst="rect">
            <a:avLst/>
          </a:prstGeom>
        </p:spPr>
        <p:txBody>
          <a:bodyPr anchorCtr="0" anchor="t" bIns="91425" lIns="91425" rIns="91425" tIns="91425">
            <a:noAutofit/>
          </a:bodyPr>
          <a:lstStyle/>
          <a:p>
            <a:pPr lvl="0">
              <a:spcBef>
                <a:spcPts val="0"/>
              </a:spcBef>
              <a:buNone/>
            </a:pPr>
            <a:r>
              <a:t/>
            </a:r>
            <a:endParaRPr/>
          </a:p>
        </p:txBody>
      </p:sp>
      <p:pic>
        <p:nvPicPr>
          <p:cNvPr id="229" name="Shape 229"/>
          <p:cNvPicPr preferRelativeResize="0"/>
          <p:nvPr/>
        </p:nvPicPr>
        <p:blipFill>
          <a:blip r:embed="rId3">
            <a:alphaModFix/>
          </a:blip>
          <a:stretch>
            <a:fillRect/>
          </a:stretch>
        </p:blipFill>
        <p:spPr>
          <a:xfrm>
            <a:off x="1530199" y="722825"/>
            <a:ext cx="5876300" cy="4342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982350" y="0"/>
            <a:ext cx="7038900" cy="914100"/>
          </a:xfrm>
          <a:prstGeom prst="rect">
            <a:avLst/>
          </a:prstGeom>
        </p:spPr>
        <p:txBody>
          <a:bodyPr anchorCtr="0" anchor="t" bIns="91425" lIns="91425" rIns="91425" tIns="91425">
            <a:noAutofit/>
          </a:bodyPr>
          <a:lstStyle/>
          <a:p>
            <a:pPr lvl="0">
              <a:spcBef>
                <a:spcPts val="0"/>
              </a:spcBef>
              <a:buNone/>
            </a:pPr>
            <a:r>
              <a:rPr lang="en"/>
              <a:t>Porter’s Five Forces</a:t>
            </a:r>
          </a:p>
        </p:txBody>
      </p:sp>
      <p:pic>
        <p:nvPicPr>
          <p:cNvPr id="235" name="Shape 235"/>
          <p:cNvPicPr preferRelativeResize="0"/>
          <p:nvPr/>
        </p:nvPicPr>
        <p:blipFill>
          <a:blip r:embed="rId3">
            <a:alphaModFix/>
          </a:blip>
          <a:stretch>
            <a:fillRect/>
          </a:stretch>
        </p:blipFill>
        <p:spPr>
          <a:xfrm>
            <a:off x="982350" y="743800"/>
            <a:ext cx="6527599" cy="4097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SWOT Analysis</a:t>
            </a:r>
          </a:p>
        </p:txBody>
      </p:sp>
      <p:pic>
        <p:nvPicPr>
          <p:cNvPr id="241" name="Shape 241"/>
          <p:cNvPicPr preferRelativeResize="0"/>
          <p:nvPr/>
        </p:nvPicPr>
        <p:blipFill>
          <a:blip r:embed="rId3">
            <a:alphaModFix/>
          </a:blip>
          <a:stretch>
            <a:fillRect/>
          </a:stretch>
        </p:blipFill>
        <p:spPr>
          <a:xfrm>
            <a:off x="1063700" y="1008900"/>
            <a:ext cx="7736024" cy="3932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687150" y="0"/>
            <a:ext cx="7038900" cy="914100"/>
          </a:xfrm>
          <a:prstGeom prst="rect">
            <a:avLst/>
          </a:prstGeom>
        </p:spPr>
        <p:txBody>
          <a:bodyPr anchorCtr="0" anchor="t" bIns="91425" lIns="91425" rIns="91425" tIns="91425">
            <a:noAutofit/>
          </a:bodyPr>
          <a:lstStyle/>
          <a:p>
            <a:pPr lvl="0">
              <a:spcBef>
                <a:spcPts val="0"/>
              </a:spcBef>
              <a:buNone/>
            </a:pPr>
            <a:r>
              <a:rPr lang="en"/>
              <a:t>Business Model Canvas </a:t>
            </a:r>
          </a:p>
        </p:txBody>
      </p:sp>
      <p:pic>
        <p:nvPicPr>
          <p:cNvPr id="247" name="Shape 247"/>
          <p:cNvPicPr preferRelativeResize="0"/>
          <p:nvPr/>
        </p:nvPicPr>
        <p:blipFill>
          <a:blip r:embed="rId3">
            <a:alphaModFix/>
          </a:blip>
          <a:stretch>
            <a:fillRect/>
          </a:stretch>
        </p:blipFill>
        <p:spPr>
          <a:xfrm>
            <a:off x="1094675" y="532000"/>
            <a:ext cx="7971425" cy="4394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2340000" y="0"/>
            <a:ext cx="4464000" cy="870000"/>
          </a:xfrm>
          <a:prstGeom prst="rect">
            <a:avLst/>
          </a:prstGeom>
        </p:spPr>
        <p:txBody>
          <a:bodyPr anchorCtr="0" anchor="t" bIns="91425" lIns="91425" rIns="91425" tIns="91425">
            <a:noAutofit/>
          </a:bodyPr>
          <a:lstStyle/>
          <a:p>
            <a:pPr lvl="0" rtl="0">
              <a:spcBef>
                <a:spcPts val="0"/>
              </a:spcBef>
              <a:buNone/>
            </a:pPr>
            <a:r>
              <a:rPr lang="en" sz="2400">
                <a:latin typeface="Century Schoolbook"/>
                <a:ea typeface="Century Schoolbook"/>
                <a:cs typeface="Century Schoolbook"/>
                <a:sym typeface="Century Schoolbook"/>
              </a:rPr>
              <a:t>Old Ishikawa Diagram</a:t>
            </a:r>
          </a:p>
        </p:txBody>
      </p:sp>
      <p:sp>
        <p:nvSpPr>
          <p:cNvPr id="141" name="Shape 141"/>
          <p:cNvSpPr txBox="1"/>
          <p:nvPr>
            <p:ph idx="1" type="subTitle"/>
          </p:nvPr>
        </p:nvSpPr>
        <p:spPr>
          <a:xfrm>
            <a:off x="5083950" y="3924925"/>
            <a:ext cx="3470700" cy="506100"/>
          </a:xfrm>
          <a:prstGeom prst="rect">
            <a:avLst/>
          </a:prstGeom>
        </p:spPr>
        <p:txBody>
          <a:bodyPr anchorCtr="0" anchor="t" bIns="91425" lIns="91425" rIns="91425" tIns="91425">
            <a:noAutofit/>
          </a:bodyPr>
          <a:lstStyle/>
          <a:p>
            <a:pPr lvl="0">
              <a:spcBef>
                <a:spcPts val="0"/>
              </a:spcBef>
              <a:buNone/>
            </a:pPr>
            <a:r>
              <a:t/>
            </a:r>
            <a:endParaRPr/>
          </a:p>
        </p:txBody>
      </p:sp>
      <p:pic>
        <p:nvPicPr>
          <p:cNvPr descr="ss+(2017-06-22+at+04.48.32).png" id="142" name="Shape 142"/>
          <p:cNvPicPr preferRelativeResize="0"/>
          <p:nvPr/>
        </p:nvPicPr>
        <p:blipFill>
          <a:blip r:embed="rId3">
            <a:alphaModFix/>
          </a:blip>
          <a:stretch>
            <a:fillRect/>
          </a:stretch>
        </p:blipFill>
        <p:spPr>
          <a:xfrm>
            <a:off x="0" y="494724"/>
            <a:ext cx="9143999" cy="4534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427375" y="0"/>
            <a:ext cx="7038900" cy="914100"/>
          </a:xfrm>
          <a:prstGeom prst="rect">
            <a:avLst/>
          </a:prstGeom>
        </p:spPr>
        <p:txBody>
          <a:bodyPr anchorCtr="0" anchor="t" bIns="91425" lIns="91425" rIns="91425" tIns="91425">
            <a:noAutofit/>
          </a:bodyPr>
          <a:lstStyle/>
          <a:p>
            <a:pPr lvl="0">
              <a:spcBef>
                <a:spcPts val="0"/>
              </a:spcBef>
              <a:buNone/>
            </a:pPr>
            <a:r>
              <a:rPr lang="en"/>
              <a:t>Value Str</a:t>
            </a:r>
            <a:r>
              <a:rPr lang="en"/>
              <a:t>eam Analysis</a:t>
            </a:r>
          </a:p>
        </p:txBody>
      </p:sp>
      <p:pic>
        <p:nvPicPr>
          <p:cNvPr id="253" name="Shape 253"/>
          <p:cNvPicPr preferRelativeResize="0"/>
          <p:nvPr/>
        </p:nvPicPr>
        <p:blipFill>
          <a:blip r:embed="rId3">
            <a:alphaModFix/>
          </a:blip>
          <a:stretch>
            <a:fillRect/>
          </a:stretch>
        </p:blipFill>
        <p:spPr>
          <a:xfrm>
            <a:off x="1052125" y="776525"/>
            <a:ext cx="7793174" cy="4256275"/>
          </a:xfrm>
          <a:prstGeom prst="rect">
            <a:avLst/>
          </a:prstGeom>
          <a:noFill/>
          <a:ln>
            <a:noFill/>
          </a:ln>
        </p:spPr>
      </p:pic>
      <p:sp>
        <p:nvSpPr>
          <p:cNvPr id="254" name="Shape 254"/>
          <p:cNvSpPr/>
          <p:nvPr/>
        </p:nvSpPr>
        <p:spPr>
          <a:xfrm>
            <a:off x="4481775" y="4241125"/>
            <a:ext cx="671700" cy="130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txBox="1"/>
          <p:nvPr/>
        </p:nvSpPr>
        <p:spPr>
          <a:xfrm>
            <a:off x="4391525" y="4100775"/>
            <a:ext cx="882300" cy="411000"/>
          </a:xfrm>
          <a:prstGeom prst="rect">
            <a:avLst/>
          </a:prstGeom>
          <a:noFill/>
          <a:ln>
            <a:noFill/>
          </a:ln>
        </p:spPr>
        <p:txBody>
          <a:bodyPr anchorCtr="0" anchor="t" bIns="91425" lIns="91425" rIns="91425" tIns="91425">
            <a:noAutofit/>
          </a:bodyPr>
          <a:lstStyle/>
          <a:p>
            <a:pPr lvl="0">
              <a:spcBef>
                <a:spcPts val="0"/>
              </a:spcBef>
              <a:buNone/>
            </a:pPr>
            <a:r>
              <a:rPr b="1" lang="en">
                <a:latin typeface="Calibri"/>
                <a:ea typeface="Calibri"/>
                <a:cs typeface="Calibri"/>
                <a:sym typeface="Calibri"/>
              </a:rPr>
              <a:t>1 Hour</a:t>
            </a:r>
          </a:p>
        </p:txBody>
      </p:sp>
      <p:sp>
        <p:nvSpPr>
          <p:cNvPr id="256" name="Shape 256"/>
          <p:cNvSpPr/>
          <p:nvPr/>
        </p:nvSpPr>
        <p:spPr>
          <a:xfrm>
            <a:off x="2867525" y="4231100"/>
            <a:ext cx="100200" cy="130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txBox="1"/>
          <p:nvPr/>
        </p:nvSpPr>
        <p:spPr>
          <a:xfrm>
            <a:off x="2787275" y="4100775"/>
            <a:ext cx="5775300" cy="673800"/>
          </a:xfrm>
          <a:prstGeom prst="rect">
            <a:avLst/>
          </a:prstGeom>
          <a:noFill/>
          <a:ln>
            <a:noFill/>
          </a:ln>
        </p:spPr>
        <p:txBody>
          <a:bodyPr anchorCtr="0" anchor="t" bIns="91425" lIns="91425" rIns="91425" tIns="91425">
            <a:noAutofit/>
          </a:bodyPr>
          <a:lstStyle/>
          <a:p>
            <a:pPr lvl="0">
              <a:spcBef>
                <a:spcPts val="0"/>
              </a:spcBef>
              <a:buNone/>
            </a:pPr>
            <a:r>
              <a:rPr lang="en"/>
              <a:t>4</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nvSpPr>
        <p:spPr>
          <a:xfrm>
            <a:off x="2900700" y="0"/>
            <a:ext cx="3342600" cy="4833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Century Schoolbook"/>
                <a:ea typeface="Century Schoolbook"/>
                <a:cs typeface="Century Schoolbook"/>
                <a:sym typeface="Century Schoolbook"/>
              </a:rPr>
              <a:t>Ishikawa Diagram</a:t>
            </a:r>
          </a:p>
        </p:txBody>
      </p:sp>
      <p:pic>
        <p:nvPicPr>
          <p:cNvPr id="148" name="Shape 148"/>
          <p:cNvPicPr preferRelativeResize="0"/>
          <p:nvPr/>
        </p:nvPicPr>
        <p:blipFill>
          <a:blip r:embed="rId3">
            <a:alphaModFix/>
          </a:blip>
          <a:stretch>
            <a:fillRect/>
          </a:stretch>
        </p:blipFill>
        <p:spPr>
          <a:xfrm>
            <a:off x="0" y="643650"/>
            <a:ext cx="9143999" cy="436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74350" y="0"/>
            <a:ext cx="5535600" cy="5727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buClr>
                <a:srgbClr val="262626"/>
              </a:buClr>
              <a:buSzPct val="25000"/>
              <a:buFont typeface="Century Schoolbook"/>
              <a:buNone/>
            </a:pPr>
            <a:r>
              <a:rPr b="0" lang="en" sz="2400" u="none" cap="none" strike="noStrike">
                <a:solidFill>
                  <a:srgbClr val="FFFFFF"/>
                </a:solidFill>
                <a:latin typeface="Century Schoolbook"/>
                <a:ea typeface="Century Schoolbook"/>
                <a:cs typeface="Century Schoolbook"/>
                <a:sym typeface="Century Schoolbook"/>
              </a:rPr>
              <a:t>Business Motivation Model (BMM)</a:t>
            </a:r>
          </a:p>
        </p:txBody>
      </p:sp>
      <p:pic>
        <p:nvPicPr>
          <p:cNvPr id="154" name="Shape 154"/>
          <p:cNvPicPr preferRelativeResize="0"/>
          <p:nvPr/>
        </p:nvPicPr>
        <p:blipFill>
          <a:blip r:embed="rId3">
            <a:alphaModFix/>
          </a:blip>
          <a:stretch>
            <a:fillRect/>
          </a:stretch>
        </p:blipFill>
        <p:spPr>
          <a:xfrm>
            <a:off x="0" y="572700"/>
            <a:ext cx="8927348" cy="457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623400" y="0"/>
            <a:ext cx="8520600" cy="572700"/>
          </a:xfrm>
          <a:prstGeom prst="rect">
            <a:avLst/>
          </a:prstGeom>
        </p:spPr>
        <p:txBody>
          <a:bodyPr anchorCtr="0" anchor="t" bIns="91425" lIns="91425" rIns="91425" tIns="91425">
            <a:noAutofit/>
          </a:bodyPr>
          <a:lstStyle/>
          <a:p>
            <a:pPr lvl="0">
              <a:spcBef>
                <a:spcPts val="0"/>
              </a:spcBef>
              <a:buNone/>
            </a:pPr>
            <a:r>
              <a:rPr lang="en"/>
              <a:t>Business Process Model and Notation</a:t>
            </a:r>
          </a:p>
        </p:txBody>
      </p:sp>
      <p:pic>
        <p:nvPicPr>
          <p:cNvPr id="160" name="Shape 160"/>
          <p:cNvPicPr preferRelativeResize="0"/>
          <p:nvPr/>
        </p:nvPicPr>
        <p:blipFill>
          <a:blip r:embed="rId3">
            <a:alphaModFix/>
          </a:blip>
          <a:stretch>
            <a:fillRect/>
          </a:stretch>
        </p:blipFill>
        <p:spPr>
          <a:xfrm>
            <a:off x="0" y="477675"/>
            <a:ext cx="9058700" cy="466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426450" y="195825"/>
            <a:ext cx="8368200" cy="686100"/>
          </a:xfrm>
          <a:prstGeom prst="rect">
            <a:avLst/>
          </a:prstGeom>
          <a:solidFill>
            <a:srgbClr val="4A86E8"/>
          </a:solidFill>
        </p:spPr>
        <p:txBody>
          <a:bodyPr anchorCtr="0" anchor="t" bIns="91425" lIns="91425" rIns="91425" tIns="91425">
            <a:noAutofit/>
          </a:bodyPr>
          <a:lstStyle/>
          <a:p>
            <a:pPr lvl="0" algn="ctr">
              <a:spcBef>
                <a:spcPts val="0"/>
              </a:spcBef>
              <a:buNone/>
            </a:pPr>
            <a:r>
              <a:rPr lang="en">
                <a:solidFill>
                  <a:srgbClr val="FFFFFF"/>
                </a:solidFill>
              </a:rPr>
              <a:t>Data Flow Model</a:t>
            </a:r>
          </a:p>
        </p:txBody>
      </p:sp>
      <p:pic>
        <p:nvPicPr>
          <p:cNvPr id="166" name="Shape 166"/>
          <p:cNvPicPr preferRelativeResize="0"/>
          <p:nvPr/>
        </p:nvPicPr>
        <p:blipFill>
          <a:blip r:embed="rId3">
            <a:alphaModFix/>
          </a:blip>
          <a:stretch>
            <a:fillRect/>
          </a:stretch>
        </p:blipFill>
        <p:spPr>
          <a:xfrm>
            <a:off x="187650" y="1122825"/>
            <a:ext cx="8819876" cy="37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013400" y="0"/>
            <a:ext cx="7038900" cy="914100"/>
          </a:xfrm>
          <a:prstGeom prst="rect">
            <a:avLst/>
          </a:prstGeom>
        </p:spPr>
        <p:txBody>
          <a:bodyPr anchorCtr="0" anchor="t" bIns="91425" lIns="91425" rIns="91425" tIns="91425">
            <a:noAutofit/>
          </a:bodyPr>
          <a:lstStyle/>
          <a:p>
            <a:pPr indent="457200" lvl="0" marL="914400">
              <a:spcBef>
                <a:spcPts val="0"/>
              </a:spcBef>
              <a:buNone/>
            </a:pPr>
            <a:r>
              <a:rPr lang="en"/>
              <a:t>ORGANIZATION CHART</a:t>
            </a:r>
          </a:p>
        </p:txBody>
      </p:sp>
      <p:pic>
        <p:nvPicPr>
          <p:cNvPr id="172" name="Shape 172"/>
          <p:cNvPicPr preferRelativeResize="0"/>
          <p:nvPr/>
        </p:nvPicPr>
        <p:blipFill>
          <a:blip r:embed="rId3">
            <a:alphaModFix/>
          </a:blip>
          <a:stretch>
            <a:fillRect/>
          </a:stretch>
        </p:blipFill>
        <p:spPr>
          <a:xfrm>
            <a:off x="3449825" y="431600"/>
            <a:ext cx="5694175" cy="4647800"/>
          </a:xfrm>
          <a:prstGeom prst="rect">
            <a:avLst/>
          </a:prstGeom>
          <a:noFill/>
          <a:ln>
            <a:noFill/>
          </a:ln>
        </p:spPr>
      </p:pic>
      <p:sp>
        <p:nvSpPr>
          <p:cNvPr id="173" name="Shape 173"/>
          <p:cNvSpPr txBox="1"/>
          <p:nvPr/>
        </p:nvSpPr>
        <p:spPr>
          <a:xfrm>
            <a:off x="124325" y="1453650"/>
            <a:ext cx="3325500" cy="3785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Our platform will link the household to the grocer. The household organization will center around our “Grocery List” features. The Grocer will work with their team to provide our database with coupons. This will enable the household to find the cheapest coupons for their needs.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549400" y="-54050"/>
            <a:ext cx="7038900" cy="914100"/>
          </a:xfrm>
          <a:prstGeom prst="rect">
            <a:avLst/>
          </a:prstGeom>
        </p:spPr>
        <p:txBody>
          <a:bodyPr anchorCtr="0" anchor="t" bIns="91425" lIns="91425" rIns="91425" tIns="91425">
            <a:noAutofit/>
          </a:bodyPr>
          <a:lstStyle/>
          <a:p>
            <a:pPr indent="457200" lvl="0" marL="2286000">
              <a:spcBef>
                <a:spcPts val="0"/>
              </a:spcBef>
              <a:buNone/>
            </a:pPr>
            <a:r>
              <a:rPr lang="en" sz="3000"/>
              <a:t>USE CASE</a:t>
            </a:r>
          </a:p>
        </p:txBody>
      </p:sp>
      <p:pic>
        <p:nvPicPr>
          <p:cNvPr descr="use case.png" id="179" name="Shape 179"/>
          <p:cNvPicPr preferRelativeResize="0"/>
          <p:nvPr/>
        </p:nvPicPr>
        <p:blipFill>
          <a:blip r:embed="rId3">
            <a:alphaModFix/>
          </a:blip>
          <a:stretch>
            <a:fillRect/>
          </a:stretch>
        </p:blipFill>
        <p:spPr>
          <a:xfrm>
            <a:off x="117100" y="492775"/>
            <a:ext cx="8980850" cy="45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052550" y="0"/>
            <a:ext cx="7038900" cy="914100"/>
          </a:xfrm>
          <a:prstGeom prst="rect">
            <a:avLst/>
          </a:prstGeom>
        </p:spPr>
        <p:txBody>
          <a:bodyPr anchorCtr="0" anchor="t" bIns="91425" lIns="91425" rIns="91425" tIns="91425">
            <a:noAutofit/>
          </a:bodyPr>
          <a:lstStyle/>
          <a:p>
            <a:pPr indent="457200" lvl="0" marL="1828800">
              <a:spcBef>
                <a:spcPts val="0"/>
              </a:spcBef>
              <a:buNone/>
            </a:pPr>
            <a:r>
              <a:rPr lang="en"/>
              <a:t>Class Diagram</a:t>
            </a:r>
          </a:p>
          <a:p>
            <a:pPr lvl="0">
              <a:spcBef>
                <a:spcPts val="0"/>
              </a:spcBef>
              <a:buNone/>
            </a:pPr>
            <a:r>
              <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2021875" y="866848"/>
            <a:ext cx="5032225" cy="398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