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4570D09-D821-4F7C-94BE-2762409813C8}">
  <a:tblStyle styleId="{C4570D09-D821-4F7C-94BE-2762409813C8}" styleName="Table_0">
    <a:wholeTbl>
      <a:tcTxStyle/>
      <a:tcStyle>
        <a:tcBdr>
          <a:left>
            <a:ln w="6350" cap="flat" cmpd="sng">
              <a:solidFill>
                <a:srgbClr val="000000"/>
              </a:solidFill>
              <a:prstDash val="solid"/>
              <a:round/>
              <a:headEnd type="none" w="med" len="med"/>
              <a:tailEnd type="none" w="med" len="med"/>
            </a:ln>
          </a:left>
          <a:right>
            <a:ln w="6350" cap="flat" cmpd="sng">
              <a:solidFill>
                <a:srgbClr val="000000"/>
              </a:solidFill>
              <a:prstDash val="solid"/>
              <a:round/>
              <a:headEnd type="none" w="med" len="med"/>
              <a:tailEnd type="none" w="med" len="med"/>
            </a:ln>
          </a:right>
          <a:top>
            <a:ln w="6350" cap="flat" cmpd="sng">
              <a:solidFill>
                <a:srgbClr val="000000"/>
              </a:solidFill>
              <a:prstDash val="solid"/>
              <a:round/>
              <a:headEnd type="none" w="med" len="med"/>
              <a:tailEnd type="none" w="med" len="med"/>
            </a:ln>
          </a:top>
          <a:bottom>
            <a:ln w="6350" cap="flat" cmpd="sng">
              <a:solidFill>
                <a:srgbClr val="000000"/>
              </a:solidFill>
              <a:prstDash val="solid"/>
              <a:round/>
              <a:headEnd type="none" w="med" len="med"/>
              <a:tailEnd type="none" w="med" len="med"/>
            </a:ln>
          </a:bottom>
          <a:insideH>
            <a:ln w="6350" cap="flat" cmpd="sng">
              <a:solidFill>
                <a:srgbClr val="000000"/>
              </a:solidFill>
              <a:prstDash val="solid"/>
              <a:round/>
              <a:headEnd type="none" w="med" len="med"/>
              <a:tailEnd type="none" w="med" len="med"/>
            </a:ln>
          </a:insideH>
          <a:insideV>
            <a:ln w="6350"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For our wireframe we used the website Marvel App where it allows us to build our app in a more simplistic approach where we are able to create the app on either a website, Android, or IOS platform. For the slide, if you click on to the iphone, it leads to our wireframe where it allows you to see how the app works and what is used in the wireframe for SafeLink.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ERD presents the information that is transferred in between the “entities”.  The user contains its attributes and include a userID which will help track the other entities.  A use can be a type of user, either the concerned recommender, or the possible patient. The attributes for the TypeOfUser include TypeID, the features (which are the features that are supposed to be available to the type of user, and a description as to what the type of user is suppose to be. The userID is used to connect to the ResourceRequest entity, which is the type of resource that the user is requesting (either for themselves or the person they are concerned about), and a description. The TypeID is also included to format the way the resource is handled and given. The resource contains a ResourceID and a CategoryID, the location and a description of the resource. Each resource would belong into a category (financial, medical, or counseling). A user can have many resource requests, but each resource request is unique to one user. The ResourceRequest can have many resources, and the resource can have many requests. The resource can only belong in one category, but the category can have many resources.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class diagram shows various classes and their relationships among other classes in our system. It is very similar to the ERD diagram except it shows the use case diagram in a format that consists of classes, attributes, and operations. Classes represent a kind of person, place, or thing that the system must store information in. From the use case diagram, we have various actors such as user/recommender, app designer, tech support, counselor, doctor, and medical professional. For the class diagram, we portrayed each of those actors with classes which is shown with the rectangles. Additional classes such as Profile, Forum, 24 Hour Hotline, and Database are created from analyzing the use case diagram and sequence diagram and seeing which classes were needed. Each classes contains attributes which represent properties that are unique to each classes. For example, an employee class contains the attributes employeeId and salary which is unique to the employee class and are not attributes for other classes. The attributes are shown in the upper half of the classes. Classes also contain operations which show functions that a class can perform. For example, the doctor has the method of confirming appointments and the app designer has the method of sending app updates. Those methods are unique for each class and are not available in other classes. The operations are shown on the bottom half of the classes. The purpose of the class diagram is to show the associations between the classes. For example, there is an association between the user class and the profile class as the user can make a profile.The associations are represented by lines connecting each class to another class. Each associations are represented by multiplicity which show how many times a class can be associated with another class. For instance, one doctor can treat multiple users but a user can only be treated by one doctor. Class diagrams also includes generalization which means that a class can inherit from another class called the superclass. In our diagram, Person is a superclass for employee and user/recommender while employee is a superclass for app designer, tech support, counselor, doctor, and medical professional. Basically this means that employee and user/recommender are people and thus would inherit all the attributes from the Person class.Also there are different kinds of employees that would inherit all the attribute from the employee classes but would also have their own unique attributes specific to their jobs.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For the Activity Diagram it just clearly show what happens when a user is using the app and what could possibly happen while using the app. Within the diagram, the black circle show the initial node  which show the beginning of the activity. The rounded rectangle represent the actions that are taken place in the app. Then the diamond a represents a decision where it requires the user input of choosing an action. The solid black bars show the split of the activities from the beginning to the end. And the encircled black circle is the final node when the activity ends.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sequence diagram displays the interactions between the user(s), the AI/APP, Database, and the Clinics. The user may use the login page to access their profile information from the database, as well as enter personal information through the AI which will they update into the database. Users will be allowed to take a quiz, which the database will then generate results and a personalized resource list. The AI will then send the personalized list back to the user. The user will can also text a potential user. The user can request information, which the AI will then access based on financial, emotional or clinical need. Clinics will then send information which the AI will then send back based on the need. The user will also then request appointments, which the AI will access through the database based on the information sent by the clinic. The AI will then confirm the appointment for the user. The user can send the forum, which the AI can then Access past posts. The user can also answer forums themselves, or have professinoals from clinics answer. The live chat feature can be accessed through the AI, which will then search for resources from clinincs; once the resource is found then the clinics may access communication with the user directly.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ishikawa diagram illustrates the various causes of our main issue that we want our app to solve. Basically we are interested on the issue of HIV/AID and want to find ways to help diagnose those with HIV/AIDS or to help provide support for those who already know that they have HIV/AID or have loved ones that have HIV/AID. One of the main causes is stigma since people do not want to disclose their status since they fear that they will be ostracized by others. Marriage is a factor since those who get married early are more at risk of contracting HIV/AID. Religion is another main cause since many religions such as Catholicism prohibited the use of contraceptives which can increase the risk of contracting HIV/AID or other STDs. Another main factor is the spreading rapid rate of HIV/AID which can be attributed to a large portion of the population having poor access to healthcare or have limited knowledge about HIV/AID. HIV/AID is also more common in urban areas due to the high concentration of people and higher levels of sexual assault. A person’s own sexual choices is another big reason as they may do risky sexual activities such as having multiple partners or unprotected sex which increase their chances of contracting HIV/AID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ishikawa diagram illustrates the various causes of our main issue that we want our app to solve. Basically we are interested on the issue of HIV/AID and want to find ways to help diagnose those with HIV/AIDS or to help provide support for those who already know that they have HIV/AID or have loved ones that have HIV/AID. One of the main causes is stigma since people do not want to disclose their status since they fear that they will be ostracized by others. Marriage is a factor since those who get married early are more at risk of contracting HIV/AID. Religion is another main cause since many religions such as Catholicism prohibited the use of contraceptives which can increase the risk of contracting HIV/AID or other STDs. Another main factor is the spreading rapid rate of HIV/AID which can be attributed to a large portion of the population having poor access to healthcare or have limited knowledge about HIV/AID. HIV/AID is also more common in urban areas due to the high concentration of people and higher levels of sexual assault. A person’s own sexual choices is another big reason as they may do risky sexual activities such as having multiple partners or unprotected sex which increase their chances of contracting HIV/AID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venn diagrams show two scenarios. The first scenario is As-Is and it describes the issue of HIV/AIDs currently in regards to political and social issues. The second scenario is To-Be and it describe how our app, SafeLink will be able to help bridge the gap between the political and social issues surrounding HIV/AIDs.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For the SWOT Diagram we just brainstormed what would be our strength, weaknesses, opportunities, and threats for the app.With the strength side, we don’t have to really worry about the funding because of the many government programs that are out there, and the when we have celebrities that have AIDS it can attract people to confidently use the app.  With the opportunity side it is similar to our strengths because if we used our resources wisely we can make opportunities for ourselves through different channels and we are able to draw people into using the app. Also our weaknesses and threats share similar key point in where we are dealing with AIDS because people have a negative connotation and make people dont want to download the app. Also that the lack of education on AIDS make it a weakness for the app.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For the business model canvas, it is a diagram to show the development of a company or project. Within the diagrams it gives a visual representation of a company’s infrastructure, customer and finances and how to organize the company. The value proposition is the idea of who does your product serve. Customer Segments is composed of the demographic that product is aimed towards. Channels is on how the product is reaching the customer through various different ways. The customer relationship is the part the company’s plan to get a hold of their customer and how to keep them. The revenue stream is how the app is acquire capital to support itself. The key resources is composed of the important assets that the campany has at it disposal. Key Partners are the people that  your company is teaming up to make your company work and also expanding. The Activities are the ideas in which the company needs to excutue to make the business model work in order to get the company running. Last the cost structure is the operation cost for the company in the business model.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Value Stream Analysis illustrates and analyzes the steps and processes that is needed to create a product or service and deliver it to the customer. The value stream analysis for Safelink is similar to a typical waterfall development methodology. As it is a software app, raw materials and productions aren’t needed. Instead, it begins with initiation which is where the initial idea is brought up and discusses upon. Then afterward, the system analysis phase take place. During this phase, diagrams such as the BMM, BPMN, Ishikawa, Use Case Diagram, Class Diagrams, and Sequence Diagrams are created to give a general idea of the purpose of the project and what end project we want to deliver to the customer and what impact it would have on preventing HIV/AIDs. Afterward, a design of the overall system takes place including desigining its UI and its features. Afterward, funding will need to be approved in order to have enough finances to cover the project. Development of the app begins and afterward, testing and maintence is done to see if the overall app meets all the business and technical requirements. The app is then ready to be released to the general public.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overall BMM is to explain our goal of getting users educate about AIDs and how to treat it and give them options of what to do if the person has the disease. Then with our assessment of the project is the market that this app markets to by determining the weaknesses, strength and impact  of the project. The Means end is to establish why we are doing this project for people with the AIDs virus and how our project can possibly help them and how we are going to execute the plan. Also that the plan is to launch this app worldwide so everyone can have access to it and learn more about AIDs and be more informed about it than what they really know.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is just the second part to the BMM on the previous slide in which we explained the referenced elements of who is involved making it, and the business end of the model where we explain simple rules and process of what the app should have. At the moment we are still in the planning stages and don't have any vocabulary to fill in yet.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Business Process Model and Notation (BPMN) specifies the various processes of our Business Motivation Model (BMM). For our BPMN, we display how our SafeLink app would work to help achieve our vision, goal, and objective as stated in our BMM. The app basically relies on the user downloading and installing it and entering their personal information into the app. Then the app would process their info to give out information about their HIV/AIDS status and send out multiple resources to either help them or someone else they know who are dealing with the issues of HIV/AIDS.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Both a recommender and a potential App User can take a quick questionnaire that will then be reviewed by clustering answers that could pin point a possible issue. The questionnaire is then checked and the results are matched to the appropriate resource information and contact ( either financial aid, medical or counseling services. The information is personalized into a list that are then saved into the database with the users information that can be turned into a profile. This information is then sent to the potential app user.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With this organization chart it shows the hierarchy of the Safelink application. It starts with the president of the company in where starts within the company where it is considered onsite along with the different divisions of the company from marketing, finance and administration as part of the onsite section of the chart. For  the offsite part of the chart it is to show the external entities that play a role to creating the app and the resources to populate the app. With the different divisions, it sets up the foreground for the app to start its production and for it to have resources from out of the company. For the app to work the organizational chart show who will be involved in the process of creating SafeLink  from its contributors.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use case diagrams shows the basic processes of the Safelink application and the various people that are involved with the application and the different kinds of actions they can perform. The User has the ability to Install the App, enter their personal info, and have access to the design UI and features of the App. Medical professionals and Counselors are shown having the ability to analyze user input regarding their symptoms and diagnosis and can provide a guideline on how to proceed with support or treatment. The App Design and Tech Support people are the structure needed to keep the app running without issues and bugs without them the app would be rendered useless.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sldNum" idx="12"/>
          </p:nvPr>
        </p:nvSpPr>
        <p:spPr>
          <a:xfrm>
            <a:off x="5440182" y="3241341"/>
            <a:ext cx="548700" cy="393600"/>
          </a:xfrm>
          <a:prstGeom prst="rect">
            <a:avLst/>
          </a:prstGeom>
        </p:spPr>
        <p:txBody>
          <a:bodyPr lIns="91425" tIns="91425" rIns="91425" bIns="91425" anchor="ctr" anchorCtr="0">
            <a:noAutofit/>
          </a:bodyPr>
          <a:lstStyle/>
          <a:p>
            <a:pPr lvl="0" rtl="0">
              <a:spcBef>
                <a:spcPts val="0"/>
              </a:spcBef>
              <a:buNone/>
            </a:pPr>
            <a:endParaRPr/>
          </a:p>
        </p:txBody>
      </p:sp>
      <p:pic>
        <p:nvPicPr>
          <p:cNvPr id="43" name="Shape 43" descr="Logomakr_0JP25X (1).png"/>
          <p:cNvPicPr preferRelativeResize="0"/>
          <p:nvPr/>
        </p:nvPicPr>
        <p:blipFill>
          <a:blip r:embed="rId2">
            <a:alphaModFix/>
          </a:blip>
          <a:stretch>
            <a:fillRect/>
          </a:stretch>
        </p:blipFill>
        <p:spPr>
          <a:xfrm>
            <a:off x="8584296" y="39275"/>
            <a:ext cx="506800" cy="5341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Shape 54"/>
          <p:cNvSpPr txBox="1"/>
          <p:nvPr/>
        </p:nvSpPr>
        <p:spPr>
          <a:xfrm>
            <a:off x="1857875" y="4651025"/>
            <a:ext cx="5560800" cy="430800"/>
          </a:xfrm>
          <a:prstGeom prst="rect">
            <a:avLst/>
          </a:prstGeom>
          <a:noFill/>
          <a:ln>
            <a:noFill/>
          </a:ln>
        </p:spPr>
        <p:txBody>
          <a:bodyPr lIns="91425" tIns="91425" rIns="91425" bIns="91425" anchor="t" anchorCtr="0">
            <a:noAutofit/>
          </a:bodyPr>
          <a:lstStyle/>
          <a:p>
            <a:pPr lvl="0">
              <a:spcBef>
                <a:spcPts val="0"/>
              </a:spcBef>
              <a:buNone/>
            </a:pPr>
            <a:r>
              <a:rPr lang="en"/>
              <a:t>Ruth Villanueva, Mike Bui, Kelvin Le, Davis Tran, Soledad Ordunez</a:t>
            </a:r>
          </a:p>
        </p:txBody>
      </p:sp>
      <p:pic>
        <p:nvPicPr>
          <p:cNvPr id="55" name="Shape 55" descr="Logomakr_0JP25X (2).png"/>
          <p:cNvPicPr preferRelativeResize="0"/>
          <p:nvPr/>
        </p:nvPicPr>
        <p:blipFill>
          <a:blip r:embed="rId3">
            <a:alphaModFix/>
          </a:blip>
          <a:stretch>
            <a:fillRect/>
          </a:stretch>
        </p:blipFill>
        <p:spPr>
          <a:xfrm>
            <a:off x="2599366" y="492487"/>
            <a:ext cx="3945267" cy="415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6900" y="-107350"/>
            <a:ext cx="8520600" cy="572700"/>
          </a:xfrm>
          <a:prstGeom prst="rect">
            <a:avLst/>
          </a:prstGeom>
        </p:spPr>
        <p:txBody>
          <a:bodyPr lIns="91425" tIns="91425" rIns="91425" bIns="91425" anchor="t" anchorCtr="0">
            <a:noAutofit/>
          </a:bodyPr>
          <a:lstStyle/>
          <a:p>
            <a:pPr lvl="0">
              <a:spcBef>
                <a:spcPts val="0"/>
              </a:spcBef>
              <a:buNone/>
            </a:pPr>
            <a:r>
              <a:rPr lang="en" sz="3600" b="1"/>
              <a:t>UI Design - Account Creation</a:t>
            </a:r>
          </a:p>
          <a:p>
            <a:pPr lvl="0">
              <a:spcBef>
                <a:spcPts val="0"/>
              </a:spcBef>
              <a:buNone/>
            </a:pPr>
            <a:endParaRPr b="1"/>
          </a:p>
        </p:txBody>
      </p:sp>
      <p:pic>
        <p:nvPicPr>
          <p:cNvPr id="152" name="Shape 152" descr="Logomakr_0JP25X (1).png"/>
          <p:cNvPicPr preferRelativeResize="0"/>
          <p:nvPr/>
        </p:nvPicPr>
        <p:blipFill>
          <a:blip r:embed="rId3">
            <a:alphaModFix/>
          </a:blip>
          <a:stretch>
            <a:fillRect/>
          </a:stretch>
        </p:blipFill>
        <p:spPr>
          <a:xfrm>
            <a:off x="8584296" y="39275"/>
            <a:ext cx="506800" cy="534174"/>
          </a:xfrm>
          <a:prstGeom prst="rect">
            <a:avLst/>
          </a:prstGeom>
          <a:noFill/>
          <a:ln>
            <a:noFill/>
          </a:ln>
        </p:spPr>
      </p:pic>
      <p:pic>
        <p:nvPicPr>
          <p:cNvPr id="153" name="Shape 153"/>
          <p:cNvPicPr preferRelativeResize="0"/>
          <p:nvPr/>
        </p:nvPicPr>
        <p:blipFill>
          <a:blip r:embed="rId4">
            <a:alphaModFix/>
          </a:blip>
          <a:stretch>
            <a:fillRect/>
          </a:stretch>
        </p:blipFill>
        <p:spPr>
          <a:xfrm>
            <a:off x="448750" y="581538"/>
            <a:ext cx="2122775" cy="4293371"/>
          </a:xfrm>
          <a:prstGeom prst="rect">
            <a:avLst/>
          </a:prstGeom>
          <a:noFill/>
          <a:ln>
            <a:noFill/>
          </a:ln>
        </p:spPr>
      </p:pic>
      <p:pic>
        <p:nvPicPr>
          <p:cNvPr id="154" name="Shape 154"/>
          <p:cNvPicPr preferRelativeResize="0"/>
          <p:nvPr/>
        </p:nvPicPr>
        <p:blipFill>
          <a:blip r:embed="rId5">
            <a:alphaModFix/>
          </a:blip>
          <a:stretch>
            <a:fillRect/>
          </a:stretch>
        </p:blipFill>
        <p:spPr>
          <a:xfrm>
            <a:off x="3347825" y="581550"/>
            <a:ext cx="2218365" cy="4373348"/>
          </a:xfrm>
          <a:prstGeom prst="rect">
            <a:avLst/>
          </a:prstGeom>
          <a:noFill/>
          <a:ln>
            <a:noFill/>
          </a:ln>
        </p:spPr>
      </p:pic>
      <p:pic>
        <p:nvPicPr>
          <p:cNvPr id="155" name="Shape 155"/>
          <p:cNvPicPr preferRelativeResize="0"/>
          <p:nvPr/>
        </p:nvPicPr>
        <p:blipFill>
          <a:blip r:embed="rId6">
            <a:alphaModFix/>
          </a:blip>
          <a:stretch>
            <a:fillRect/>
          </a:stretch>
        </p:blipFill>
        <p:spPr>
          <a:xfrm>
            <a:off x="6272265" y="556650"/>
            <a:ext cx="2250269" cy="4373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20675" y="20000"/>
            <a:ext cx="8520600" cy="572700"/>
          </a:xfrm>
          <a:prstGeom prst="rect">
            <a:avLst/>
          </a:prstGeom>
        </p:spPr>
        <p:txBody>
          <a:bodyPr lIns="91425" tIns="91425" rIns="91425" bIns="91425" anchor="t" anchorCtr="0">
            <a:noAutofit/>
          </a:bodyPr>
          <a:lstStyle/>
          <a:p>
            <a:pPr lvl="0" rtl="0">
              <a:spcBef>
                <a:spcPts val="0"/>
              </a:spcBef>
              <a:buNone/>
            </a:pPr>
            <a:r>
              <a:rPr lang="en" sz="3600" b="1"/>
              <a:t>UI Design - Helper Tools</a:t>
            </a:r>
          </a:p>
          <a:p>
            <a:pPr lvl="0" rtl="0">
              <a:spcBef>
                <a:spcPts val="0"/>
              </a:spcBef>
              <a:buNone/>
            </a:pPr>
            <a:endParaRPr b="1"/>
          </a:p>
        </p:txBody>
      </p:sp>
      <p:pic>
        <p:nvPicPr>
          <p:cNvPr id="161" name="Shape 161" descr="Logomakr_0JP25X (1).png"/>
          <p:cNvPicPr preferRelativeResize="0"/>
          <p:nvPr/>
        </p:nvPicPr>
        <p:blipFill>
          <a:blip r:embed="rId3">
            <a:alphaModFix/>
          </a:blip>
          <a:stretch>
            <a:fillRect/>
          </a:stretch>
        </p:blipFill>
        <p:spPr>
          <a:xfrm>
            <a:off x="8584296" y="39275"/>
            <a:ext cx="506800" cy="534174"/>
          </a:xfrm>
          <a:prstGeom prst="rect">
            <a:avLst/>
          </a:prstGeom>
          <a:noFill/>
          <a:ln>
            <a:noFill/>
          </a:ln>
        </p:spPr>
      </p:pic>
      <p:pic>
        <p:nvPicPr>
          <p:cNvPr id="162" name="Shape 162"/>
          <p:cNvPicPr preferRelativeResize="0"/>
          <p:nvPr/>
        </p:nvPicPr>
        <p:blipFill>
          <a:blip r:embed="rId4">
            <a:alphaModFix/>
          </a:blip>
          <a:stretch>
            <a:fillRect/>
          </a:stretch>
        </p:blipFill>
        <p:spPr>
          <a:xfrm>
            <a:off x="0" y="770150"/>
            <a:ext cx="2126944" cy="4220950"/>
          </a:xfrm>
          <a:prstGeom prst="rect">
            <a:avLst/>
          </a:prstGeom>
          <a:noFill/>
          <a:ln>
            <a:noFill/>
          </a:ln>
        </p:spPr>
      </p:pic>
      <p:pic>
        <p:nvPicPr>
          <p:cNvPr id="163" name="Shape 163"/>
          <p:cNvPicPr preferRelativeResize="0"/>
          <p:nvPr/>
        </p:nvPicPr>
        <p:blipFill>
          <a:blip r:embed="rId5">
            <a:alphaModFix/>
          </a:blip>
          <a:stretch>
            <a:fillRect/>
          </a:stretch>
        </p:blipFill>
        <p:spPr>
          <a:xfrm>
            <a:off x="2230574" y="699150"/>
            <a:ext cx="2216725" cy="4299700"/>
          </a:xfrm>
          <a:prstGeom prst="rect">
            <a:avLst/>
          </a:prstGeom>
          <a:noFill/>
          <a:ln>
            <a:noFill/>
          </a:ln>
        </p:spPr>
      </p:pic>
      <p:pic>
        <p:nvPicPr>
          <p:cNvPr id="164" name="Shape 164"/>
          <p:cNvPicPr preferRelativeResize="0"/>
          <p:nvPr/>
        </p:nvPicPr>
        <p:blipFill>
          <a:blip r:embed="rId6">
            <a:alphaModFix/>
          </a:blip>
          <a:stretch>
            <a:fillRect/>
          </a:stretch>
        </p:blipFill>
        <p:spPr>
          <a:xfrm>
            <a:off x="4599700" y="693950"/>
            <a:ext cx="2190738" cy="4220949"/>
          </a:xfrm>
          <a:prstGeom prst="rect">
            <a:avLst/>
          </a:prstGeom>
          <a:noFill/>
          <a:ln>
            <a:noFill/>
          </a:ln>
        </p:spPr>
      </p:pic>
      <p:pic>
        <p:nvPicPr>
          <p:cNvPr id="165" name="Shape 165"/>
          <p:cNvPicPr preferRelativeResize="0"/>
          <p:nvPr/>
        </p:nvPicPr>
        <p:blipFill>
          <a:blip r:embed="rId7">
            <a:alphaModFix/>
          </a:blip>
          <a:stretch>
            <a:fillRect/>
          </a:stretch>
        </p:blipFill>
        <p:spPr>
          <a:xfrm>
            <a:off x="6866639" y="745112"/>
            <a:ext cx="2206201" cy="42459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5050"/>
            <a:ext cx="8520600" cy="572700"/>
          </a:xfrm>
          <a:prstGeom prst="rect">
            <a:avLst/>
          </a:prstGeom>
        </p:spPr>
        <p:txBody>
          <a:bodyPr lIns="91425" tIns="91425" rIns="91425" bIns="91425" anchor="t" anchorCtr="0">
            <a:noAutofit/>
          </a:bodyPr>
          <a:lstStyle/>
          <a:p>
            <a:pPr lvl="0" rtl="0">
              <a:spcBef>
                <a:spcPts val="0"/>
              </a:spcBef>
              <a:buNone/>
            </a:pPr>
            <a:r>
              <a:rPr lang="en" sz="3600" b="1"/>
              <a:t>UI Design - Patient Side</a:t>
            </a:r>
          </a:p>
          <a:p>
            <a:pPr lvl="0" rtl="0">
              <a:spcBef>
                <a:spcPts val="0"/>
              </a:spcBef>
              <a:buNone/>
            </a:pPr>
            <a:endParaRPr b="1"/>
          </a:p>
        </p:txBody>
      </p:sp>
      <p:pic>
        <p:nvPicPr>
          <p:cNvPr id="171" name="Shape 171" descr="Logomakr_0JP25X (1).png"/>
          <p:cNvPicPr preferRelativeResize="0"/>
          <p:nvPr/>
        </p:nvPicPr>
        <p:blipFill>
          <a:blip r:embed="rId3">
            <a:alphaModFix/>
          </a:blip>
          <a:stretch>
            <a:fillRect/>
          </a:stretch>
        </p:blipFill>
        <p:spPr>
          <a:xfrm>
            <a:off x="8584296" y="39275"/>
            <a:ext cx="506800" cy="534174"/>
          </a:xfrm>
          <a:prstGeom prst="rect">
            <a:avLst/>
          </a:prstGeom>
          <a:noFill/>
          <a:ln>
            <a:noFill/>
          </a:ln>
        </p:spPr>
      </p:pic>
      <p:pic>
        <p:nvPicPr>
          <p:cNvPr id="172" name="Shape 172"/>
          <p:cNvPicPr preferRelativeResize="0"/>
          <p:nvPr/>
        </p:nvPicPr>
        <p:blipFill>
          <a:blip r:embed="rId4">
            <a:alphaModFix/>
          </a:blip>
          <a:stretch>
            <a:fillRect/>
          </a:stretch>
        </p:blipFill>
        <p:spPr>
          <a:xfrm>
            <a:off x="152400" y="770150"/>
            <a:ext cx="2185848" cy="4220948"/>
          </a:xfrm>
          <a:prstGeom prst="rect">
            <a:avLst/>
          </a:prstGeom>
          <a:noFill/>
          <a:ln>
            <a:noFill/>
          </a:ln>
        </p:spPr>
      </p:pic>
      <p:pic>
        <p:nvPicPr>
          <p:cNvPr id="173" name="Shape 173"/>
          <p:cNvPicPr preferRelativeResize="0"/>
          <p:nvPr/>
        </p:nvPicPr>
        <p:blipFill rotWithShape="1">
          <a:blip r:embed="rId5">
            <a:alphaModFix/>
          </a:blip>
          <a:srcRect b="1215"/>
          <a:stretch/>
        </p:blipFill>
        <p:spPr>
          <a:xfrm>
            <a:off x="2414450" y="770150"/>
            <a:ext cx="2241799" cy="4169724"/>
          </a:xfrm>
          <a:prstGeom prst="rect">
            <a:avLst/>
          </a:prstGeom>
          <a:noFill/>
          <a:ln>
            <a:noFill/>
          </a:ln>
        </p:spPr>
      </p:pic>
      <p:pic>
        <p:nvPicPr>
          <p:cNvPr id="174" name="Shape 174"/>
          <p:cNvPicPr preferRelativeResize="0"/>
          <p:nvPr/>
        </p:nvPicPr>
        <p:blipFill>
          <a:blip r:embed="rId6">
            <a:alphaModFix/>
          </a:blip>
          <a:stretch>
            <a:fillRect/>
          </a:stretch>
        </p:blipFill>
        <p:spPr>
          <a:xfrm>
            <a:off x="4656242" y="770150"/>
            <a:ext cx="2175988" cy="4220949"/>
          </a:xfrm>
          <a:prstGeom prst="rect">
            <a:avLst/>
          </a:prstGeom>
          <a:noFill/>
          <a:ln>
            <a:noFill/>
          </a:ln>
        </p:spPr>
      </p:pic>
      <p:pic>
        <p:nvPicPr>
          <p:cNvPr id="175" name="Shape 175"/>
          <p:cNvPicPr preferRelativeResize="0"/>
          <p:nvPr/>
        </p:nvPicPr>
        <p:blipFill>
          <a:blip r:embed="rId7">
            <a:alphaModFix/>
          </a:blip>
          <a:stretch>
            <a:fillRect/>
          </a:stretch>
        </p:blipFill>
        <p:spPr>
          <a:xfrm>
            <a:off x="6908424" y="770150"/>
            <a:ext cx="2122175" cy="416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5050"/>
            <a:ext cx="8520600" cy="572700"/>
          </a:xfrm>
          <a:prstGeom prst="rect">
            <a:avLst/>
          </a:prstGeom>
        </p:spPr>
        <p:txBody>
          <a:bodyPr lIns="91425" tIns="91425" rIns="91425" bIns="91425" anchor="t" anchorCtr="0">
            <a:noAutofit/>
          </a:bodyPr>
          <a:lstStyle/>
          <a:p>
            <a:pPr lvl="0" rtl="0">
              <a:spcBef>
                <a:spcPts val="0"/>
              </a:spcBef>
              <a:buNone/>
            </a:pPr>
            <a:r>
              <a:rPr lang="en" sz="3600" b="1"/>
              <a:t>UI Design - Patient Side</a:t>
            </a:r>
          </a:p>
          <a:p>
            <a:pPr lvl="0" rtl="0">
              <a:spcBef>
                <a:spcPts val="0"/>
              </a:spcBef>
              <a:buNone/>
            </a:pPr>
            <a:endParaRPr b="1"/>
          </a:p>
        </p:txBody>
      </p:sp>
      <p:pic>
        <p:nvPicPr>
          <p:cNvPr id="181" name="Shape 181" descr="Logomakr_0JP25X (1).png"/>
          <p:cNvPicPr preferRelativeResize="0"/>
          <p:nvPr/>
        </p:nvPicPr>
        <p:blipFill>
          <a:blip r:embed="rId3">
            <a:alphaModFix/>
          </a:blip>
          <a:stretch>
            <a:fillRect/>
          </a:stretch>
        </p:blipFill>
        <p:spPr>
          <a:xfrm>
            <a:off x="8584296" y="39275"/>
            <a:ext cx="506800" cy="534174"/>
          </a:xfrm>
          <a:prstGeom prst="rect">
            <a:avLst/>
          </a:prstGeom>
          <a:noFill/>
          <a:ln>
            <a:noFill/>
          </a:ln>
        </p:spPr>
      </p:pic>
      <p:pic>
        <p:nvPicPr>
          <p:cNvPr id="182" name="Shape 182"/>
          <p:cNvPicPr preferRelativeResize="0"/>
          <p:nvPr/>
        </p:nvPicPr>
        <p:blipFill>
          <a:blip r:embed="rId4">
            <a:alphaModFix/>
          </a:blip>
          <a:stretch>
            <a:fillRect/>
          </a:stretch>
        </p:blipFill>
        <p:spPr>
          <a:xfrm>
            <a:off x="152400" y="770150"/>
            <a:ext cx="2141267" cy="4220949"/>
          </a:xfrm>
          <a:prstGeom prst="rect">
            <a:avLst/>
          </a:prstGeom>
          <a:noFill/>
          <a:ln>
            <a:noFill/>
          </a:ln>
        </p:spPr>
      </p:pic>
      <p:pic>
        <p:nvPicPr>
          <p:cNvPr id="183" name="Shape 183"/>
          <p:cNvPicPr preferRelativeResize="0"/>
          <p:nvPr/>
        </p:nvPicPr>
        <p:blipFill>
          <a:blip r:embed="rId5">
            <a:alphaModFix/>
          </a:blip>
          <a:stretch>
            <a:fillRect/>
          </a:stretch>
        </p:blipFill>
        <p:spPr>
          <a:xfrm>
            <a:off x="2369867" y="770150"/>
            <a:ext cx="2190381" cy="4220950"/>
          </a:xfrm>
          <a:prstGeom prst="rect">
            <a:avLst/>
          </a:prstGeom>
          <a:noFill/>
          <a:ln>
            <a:noFill/>
          </a:ln>
        </p:spPr>
      </p:pic>
      <p:pic>
        <p:nvPicPr>
          <p:cNvPr id="184" name="Shape 184"/>
          <p:cNvPicPr preferRelativeResize="0"/>
          <p:nvPr/>
        </p:nvPicPr>
        <p:blipFill>
          <a:blip r:embed="rId6">
            <a:alphaModFix/>
          </a:blip>
          <a:stretch>
            <a:fillRect/>
          </a:stretch>
        </p:blipFill>
        <p:spPr>
          <a:xfrm>
            <a:off x="4560249" y="770150"/>
            <a:ext cx="2159994" cy="4220949"/>
          </a:xfrm>
          <a:prstGeom prst="rect">
            <a:avLst/>
          </a:prstGeom>
          <a:noFill/>
          <a:ln>
            <a:noFill/>
          </a:ln>
        </p:spPr>
      </p:pic>
      <p:pic>
        <p:nvPicPr>
          <p:cNvPr id="185" name="Shape 185"/>
          <p:cNvPicPr preferRelativeResize="0"/>
          <p:nvPr/>
        </p:nvPicPr>
        <p:blipFill>
          <a:blip r:embed="rId7">
            <a:alphaModFix/>
          </a:blip>
          <a:stretch>
            <a:fillRect/>
          </a:stretch>
        </p:blipFill>
        <p:spPr>
          <a:xfrm>
            <a:off x="6872643" y="770150"/>
            <a:ext cx="2118955" cy="41590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5050"/>
            <a:ext cx="8520600" cy="572700"/>
          </a:xfrm>
          <a:prstGeom prst="rect">
            <a:avLst/>
          </a:prstGeom>
        </p:spPr>
        <p:txBody>
          <a:bodyPr lIns="91425" tIns="91425" rIns="91425" bIns="91425" anchor="t" anchorCtr="0">
            <a:noAutofit/>
          </a:bodyPr>
          <a:lstStyle/>
          <a:p>
            <a:pPr lvl="0" rtl="0">
              <a:spcBef>
                <a:spcPts val="0"/>
              </a:spcBef>
              <a:buNone/>
            </a:pPr>
            <a:r>
              <a:rPr lang="en" sz="3600" b="1"/>
              <a:t>UI Design - Patient Side</a:t>
            </a:r>
          </a:p>
          <a:p>
            <a:pPr lvl="0" rtl="0">
              <a:spcBef>
                <a:spcPts val="0"/>
              </a:spcBef>
              <a:buNone/>
            </a:pPr>
            <a:endParaRPr b="1"/>
          </a:p>
        </p:txBody>
      </p:sp>
      <p:pic>
        <p:nvPicPr>
          <p:cNvPr id="191" name="Shape 191" descr="Logomakr_0JP25X (1).png"/>
          <p:cNvPicPr preferRelativeResize="0"/>
          <p:nvPr/>
        </p:nvPicPr>
        <p:blipFill>
          <a:blip r:embed="rId3">
            <a:alphaModFix/>
          </a:blip>
          <a:stretch>
            <a:fillRect/>
          </a:stretch>
        </p:blipFill>
        <p:spPr>
          <a:xfrm>
            <a:off x="8584296" y="39275"/>
            <a:ext cx="506800" cy="534174"/>
          </a:xfrm>
          <a:prstGeom prst="rect">
            <a:avLst/>
          </a:prstGeom>
          <a:noFill/>
          <a:ln>
            <a:noFill/>
          </a:ln>
        </p:spPr>
      </p:pic>
      <p:pic>
        <p:nvPicPr>
          <p:cNvPr id="192" name="Shape 192"/>
          <p:cNvPicPr preferRelativeResize="0"/>
          <p:nvPr/>
        </p:nvPicPr>
        <p:blipFill>
          <a:blip r:embed="rId4">
            <a:alphaModFix/>
          </a:blip>
          <a:stretch>
            <a:fillRect/>
          </a:stretch>
        </p:blipFill>
        <p:spPr>
          <a:xfrm>
            <a:off x="533400" y="770151"/>
            <a:ext cx="2186186" cy="4220948"/>
          </a:xfrm>
          <a:prstGeom prst="rect">
            <a:avLst/>
          </a:prstGeom>
          <a:noFill/>
          <a:ln>
            <a:noFill/>
          </a:ln>
        </p:spPr>
      </p:pic>
      <p:pic>
        <p:nvPicPr>
          <p:cNvPr id="193" name="Shape 193"/>
          <p:cNvPicPr preferRelativeResize="0"/>
          <p:nvPr/>
        </p:nvPicPr>
        <p:blipFill>
          <a:blip r:embed="rId5">
            <a:alphaModFix/>
          </a:blip>
          <a:stretch>
            <a:fillRect/>
          </a:stretch>
        </p:blipFill>
        <p:spPr>
          <a:xfrm>
            <a:off x="3329186" y="770150"/>
            <a:ext cx="2145689" cy="4220951"/>
          </a:xfrm>
          <a:prstGeom prst="rect">
            <a:avLst/>
          </a:prstGeom>
          <a:noFill/>
          <a:ln>
            <a:noFill/>
          </a:ln>
        </p:spPr>
      </p:pic>
      <p:pic>
        <p:nvPicPr>
          <p:cNvPr id="194" name="Shape 194"/>
          <p:cNvPicPr preferRelativeResize="0"/>
          <p:nvPr/>
        </p:nvPicPr>
        <p:blipFill>
          <a:blip r:embed="rId6">
            <a:alphaModFix/>
          </a:blip>
          <a:stretch>
            <a:fillRect/>
          </a:stretch>
        </p:blipFill>
        <p:spPr>
          <a:xfrm>
            <a:off x="6236875" y="770150"/>
            <a:ext cx="2131697" cy="42209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5000" y="0"/>
            <a:ext cx="8520600" cy="572700"/>
          </a:xfrm>
          <a:prstGeom prst="rect">
            <a:avLst/>
          </a:prstGeom>
        </p:spPr>
        <p:txBody>
          <a:bodyPr lIns="91425" tIns="91425" rIns="91425" bIns="91425" anchor="t" anchorCtr="0">
            <a:noAutofit/>
          </a:bodyPr>
          <a:lstStyle/>
          <a:p>
            <a:pPr lvl="0">
              <a:spcBef>
                <a:spcPts val="0"/>
              </a:spcBef>
              <a:buNone/>
            </a:pPr>
            <a:r>
              <a:rPr lang="en" sz="3600"/>
              <a:t>Entity-Relationship Diagram</a:t>
            </a:r>
          </a:p>
        </p:txBody>
      </p:sp>
      <p:pic>
        <p:nvPicPr>
          <p:cNvPr id="200" name="Shape 200" descr="erwin.JPG"/>
          <p:cNvPicPr preferRelativeResize="0"/>
          <p:nvPr/>
        </p:nvPicPr>
        <p:blipFill>
          <a:blip r:embed="rId3">
            <a:alphaModFix/>
          </a:blip>
          <a:stretch>
            <a:fillRect/>
          </a:stretch>
        </p:blipFill>
        <p:spPr>
          <a:xfrm>
            <a:off x="2217750" y="1103175"/>
            <a:ext cx="5078500" cy="3463374"/>
          </a:xfrm>
          <a:prstGeom prst="rect">
            <a:avLst/>
          </a:prstGeom>
          <a:noFill/>
          <a:ln>
            <a:noFill/>
          </a:ln>
        </p:spPr>
      </p:pic>
      <p:pic>
        <p:nvPicPr>
          <p:cNvPr id="201" name="Shape 201"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A9999"/>
        </a:solidFill>
        <a:effectLst/>
      </p:bgPr>
    </p:bg>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0" y="20012"/>
            <a:ext cx="8520600" cy="572700"/>
          </a:xfrm>
          <a:prstGeom prst="rect">
            <a:avLst/>
          </a:prstGeom>
        </p:spPr>
        <p:txBody>
          <a:bodyPr lIns="91425" tIns="91425" rIns="91425" bIns="91425" anchor="t" anchorCtr="0">
            <a:noAutofit/>
          </a:bodyPr>
          <a:lstStyle/>
          <a:p>
            <a:pPr lvl="0">
              <a:spcBef>
                <a:spcPts val="0"/>
              </a:spcBef>
              <a:buNone/>
            </a:pPr>
            <a:r>
              <a:rPr lang="en" sz="3600"/>
              <a:t>Class Diagram</a:t>
            </a:r>
          </a:p>
        </p:txBody>
      </p:sp>
      <p:pic>
        <p:nvPicPr>
          <p:cNvPr id="207" name="Shape 207"/>
          <p:cNvPicPr preferRelativeResize="0"/>
          <p:nvPr/>
        </p:nvPicPr>
        <p:blipFill>
          <a:blip r:embed="rId3">
            <a:alphaModFix/>
          </a:blip>
          <a:stretch>
            <a:fillRect/>
          </a:stretch>
        </p:blipFill>
        <p:spPr>
          <a:xfrm>
            <a:off x="152400" y="761425"/>
            <a:ext cx="8679900" cy="4229674"/>
          </a:xfrm>
          <a:prstGeom prst="rect">
            <a:avLst/>
          </a:prstGeom>
          <a:noFill/>
          <a:ln>
            <a:noFill/>
          </a:ln>
        </p:spPr>
      </p:pic>
      <p:pic>
        <p:nvPicPr>
          <p:cNvPr id="208" name="Shape 208"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path path="circle">
            <a:fillToRect l="50000" t="50000" r="50000" b="50000"/>
          </a:path>
          <a:tileRect/>
        </a:gradFill>
        <a:effectLst/>
      </p:bgPr>
    </p:bg>
    <p:spTree>
      <p:nvGrpSpPr>
        <p:cNvPr id="1" name="Shape 212"/>
        <p:cNvGrpSpPr/>
        <p:nvPr/>
      </p:nvGrpSpPr>
      <p:grpSpPr>
        <a:xfrm>
          <a:off x="0" y="0"/>
          <a:ext cx="0" cy="0"/>
          <a:chOff x="0" y="0"/>
          <a:chExt cx="0" cy="0"/>
        </a:xfrm>
      </p:grpSpPr>
      <p:pic>
        <p:nvPicPr>
          <p:cNvPr id="213" name="Shape 213"/>
          <p:cNvPicPr preferRelativeResize="0"/>
          <p:nvPr/>
        </p:nvPicPr>
        <p:blipFill>
          <a:blip r:embed="rId3">
            <a:alphaModFix/>
          </a:blip>
          <a:stretch>
            <a:fillRect/>
          </a:stretch>
        </p:blipFill>
        <p:spPr>
          <a:xfrm>
            <a:off x="1387100" y="187700"/>
            <a:ext cx="6574320" cy="4838699"/>
          </a:xfrm>
          <a:prstGeom prst="rect">
            <a:avLst/>
          </a:prstGeom>
          <a:noFill/>
          <a:ln>
            <a:noFill/>
          </a:ln>
        </p:spPr>
      </p:pic>
      <p:sp>
        <p:nvSpPr>
          <p:cNvPr id="214" name="Shape 214"/>
          <p:cNvSpPr txBox="1"/>
          <p:nvPr/>
        </p:nvSpPr>
        <p:spPr>
          <a:xfrm>
            <a:off x="0" y="0"/>
            <a:ext cx="5044800" cy="741000"/>
          </a:xfrm>
          <a:prstGeom prst="rect">
            <a:avLst/>
          </a:prstGeom>
          <a:noFill/>
          <a:ln>
            <a:noFill/>
          </a:ln>
        </p:spPr>
        <p:txBody>
          <a:bodyPr lIns="91425" tIns="91425" rIns="91425" bIns="91425" anchor="t" anchorCtr="0">
            <a:noAutofit/>
          </a:bodyPr>
          <a:lstStyle/>
          <a:p>
            <a:pPr lvl="0">
              <a:spcBef>
                <a:spcPts val="0"/>
              </a:spcBef>
              <a:buNone/>
            </a:pPr>
            <a:r>
              <a:rPr lang="en" sz="3600"/>
              <a:t>Activity Diagram</a:t>
            </a:r>
          </a:p>
        </p:txBody>
      </p:sp>
      <p:pic>
        <p:nvPicPr>
          <p:cNvPr id="215" name="Shape 215"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path path="circle">
            <a:fillToRect l="50000" t="50000" r="50000" b="50000"/>
          </a:path>
          <a:tileRect/>
        </a:gradFill>
        <a:effectLst/>
      </p:bgPr>
    </p:bg>
    <p:spTree>
      <p:nvGrpSpPr>
        <p:cNvPr id="1" name="Shape 219"/>
        <p:cNvGrpSpPr/>
        <p:nvPr/>
      </p:nvGrpSpPr>
      <p:grpSpPr>
        <a:xfrm>
          <a:off x="0" y="0"/>
          <a:ext cx="0" cy="0"/>
          <a:chOff x="0" y="0"/>
          <a:chExt cx="0" cy="0"/>
        </a:xfrm>
      </p:grpSpPr>
      <p:pic>
        <p:nvPicPr>
          <p:cNvPr id="220" name="Shape 220" descr="Sequence Diagram  - Page 1.png"/>
          <p:cNvPicPr preferRelativeResize="0"/>
          <p:nvPr/>
        </p:nvPicPr>
        <p:blipFill>
          <a:blip r:embed="rId3">
            <a:alphaModFix/>
          </a:blip>
          <a:stretch>
            <a:fillRect/>
          </a:stretch>
        </p:blipFill>
        <p:spPr>
          <a:xfrm>
            <a:off x="1840300" y="53599"/>
            <a:ext cx="5544773" cy="5005676"/>
          </a:xfrm>
          <a:prstGeom prst="rect">
            <a:avLst/>
          </a:prstGeom>
          <a:noFill/>
          <a:ln>
            <a:noFill/>
          </a:ln>
        </p:spPr>
      </p:pic>
      <p:sp>
        <p:nvSpPr>
          <p:cNvPr id="221" name="Shape 221"/>
          <p:cNvSpPr txBox="1">
            <a:spLocks noGrp="1"/>
          </p:cNvSpPr>
          <p:nvPr>
            <p:ph type="title"/>
          </p:nvPr>
        </p:nvSpPr>
        <p:spPr>
          <a:xfrm>
            <a:off x="63700" y="4486575"/>
            <a:ext cx="8520600" cy="572700"/>
          </a:xfrm>
          <a:prstGeom prst="rect">
            <a:avLst/>
          </a:prstGeom>
          <a:noFill/>
        </p:spPr>
        <p:txBody>
          <a:bodyPr lIns="91425" tIns="91425" rIns="91425" bIns="91425" anchor="t" anchorCtr="0">
            <a:noAutofit/>
          </a:bodyPr>
          <a:lstStyle/>
          <a:p>
            <a:pPr lvl="0">
              <a:spcBef>
                <a:spcPts val="0"/>
              </a:spcBef>
              <a:buNone/>
            </a:pPr>
            <a:r>
              <a:rPr lang="en">
                <a:solidFill>
                  <a:srgbClr val="000000"/>
                </a:solidFill>
              </a:rPr>
              <a:t>Sequence Diagram</a:t>
            </a:r>
          </a:p>
        </p:txBody>
      </p:sp>
      <p:pic>
        <p:nvPicPr>
          <p:cNvPr id="222" name="Shape 222"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10975" y="-121500"/>
            <a:ext cx="8520600" cy="572700"/>
          </a:xfrm>
          <a:prstGeom prst="rect">
            <a:avLst/>
          </a:prstGeom>
        </p:spPr>
        <p:txBody>
          <a:bodyPr lIns="91425" tIns="91425" rIns="91425" bIns="91425" anchor="t" anchorCtr="0">
            <a:noAutofit/>
          </a:bodyPr>
          <a:lstStyle/>
          <a:p>
            <a:pPr lvl="0" rtl="0">
              <a:spcBef>
                <a:spcPts val="0"/>
              </a:spcBef>
              <a:buNone/>
            </a:pPr>
            <a:r>
              <a:rPr lang="en" sz="1800" b="1"/>
              <a:t>PESTLE Analysis</a:t>
            </a:r>
          </a:p>
        </p:txBody>
      </p:sp>
      <p:graphicFrame>
        <p:nvGraphicFramePr>
          <p:cNvPr id="228" name="Shape 228"/>
          <p:cNvGraphicFramePr/>
          <p:nvPr/>
        </p:nvGraphicFramePr>
        <p:xfrm>
          <a:off x="110975" y="187950"/>
          <a:ext cx="3000000" cy="3000000"/>
        </p:xfrm>
        <a:graphic>
          <a:graphicData uri="http://schemas.openxmlformats.org/drawingml/2006/table">
            <a:tbl>
              <a:tblPr bandRow="1">
                <a:noFill/>
                <a:tableStyleId>{C4570D09-D821-4F7C-94BE-2762409813C8}</a:tableStyleId>
              </a:tblPr>
              <a:tblGrid>
                <a:gridCol w="4460350">
                  <a:extLst>
                    <a:ext uri="{9D8B030D-6E8A-4147-A177-3AD203B41FA5}">
                      <a16:colId xmlns:a16="http://schemas.microsoft.com/office/drawing/2014/main" val="20000"/>
                    </a:ext>
                  </a:extLst>
                </a:gridCol>
                <a:gridCol w="4461700">
                  <a:extLst>
                    <a:ext uri="{9D8B030D-6E8A-4147-A177-3AD203B41FA5}">
                      <a16:colId xmlns:a16="http://schemas.microsoft.com/office/drawing/2014/main" val="20001"/>
                    </a:ext>
                  </a:extLst>
                </a:gridCol>
              </a:tblGrid>
              <a:tr h="212200">
                <a:tc>
                  <a:txBody>
                    <a:bodyPr/>
                    <a:lstStyle/>
                    <a:p>
                      <a:pPr lvl="0" rtl="0">
                        <a:spcBef>
                          <a:spcPts val="0"/>
                        </a:spcBef>
                        <a:buNone/>
                      </a:pPr>
                      <a:r>
                        <a:rPr lang="en" sz="1100">
                          <a:latin typeface="Calibri"/>
                          <a:ea typeface="Calibri"/>
                          <a:cs typeface="Calibri"/>
                          <a:sym typeface="Calibri"/>
                        </a:rPr>
                        <a:t>Cause</a:t>
                      </a:r>
                    </a:p>
                  </a:txBody>
                  <a:tcPr marL="73025" marR="73025" marT="0" marB="0"/>
                </a:tc>
                <a:tc>
                  <a:txBody>
                    <a:bodyPr/>
                    <a:lstStyle/>
                    <a:p>
                      <a:pPr lvl="0" rtl="0">
                        <a:spcBef>
                          <a:spcPts val="0"/>
                        </a:spcBef>
                        <a:buNone/>
                      </a:pPr>
                      <a:r>
                        <a:rPr lang="en" sz="1100">
                          <a:latin typeface="Calibri"/>
                          <a:ea typeface="Calibri"/>
                          <a:cs typeface="Calibri"/>
                          <a:sym typeface="Calibri"/>
                        </a:rPr>
                        <a:t>Effect</a:t>
                      </a:r>
                    </a:p>
                  </a:txBody>
                  <a:tcPr marL="73025" marR="73025" marT="0" marB="0"/>
                </a:tc>
                <a:extLst>
                  <a:ext uri="{0D108BD9-81ED-4DB2-BD59-A6C34878D82A}">
                    <a16:rowId xmlns:a16="http://schemas.microsoft.com/office/drawing/2014/main" val="10000"/>
                  </a:ext>
                </a:extLst>
              </a:tr>
              <a:tr h="171700">
                <a:tc>
                  <a:txBody>
                    <a:bodyPr/>
                    <a:lstStyle/>
                    <a:p>
                      <a:pPr lvl="0" rtl="0">
                        <a:spcBef>
                          <a:spcPts val="0"/>
                        </a:spcBef>
                        <a:buNone/>
                      </a:pPr>
                      <a:r>
                        <a:rPr lang="en" sz="1100">
                          <a:latin typeface="Calibri"/>
                          <a:ea typeface="Calibri"/>
                          <a:cs typeface="Calibri"/>
                          <a:sym typeface="Calibri"/>
                        </a:rPr>
                        <a:t>Political</a:t>
                      </a:r>
                    </a:p>
                  </a:txBody>
                  <a:tcPr marL="73025" marR="73025" marT="0" marB="0"/>
                </a:tc>
                <a:tc>
                  <a:txBody>
                    <a:bodyPr/>
                    <a:lstStyle/>
                    <a:p>
                      <a:pPr lvl="0" rtl="0">
                        <a:spcBef>
                          <a:spcPts val="0"/>
                        </a:spcBef>
                        <a:buNone/>
                      </a:pPr>
                      <a:endParaRPr sz="1100">
                        <a:latin typeface="Calibri"/>
                        <a:ea typeface="Calibri"/>
                        <a:cs typeface="Calibri"/>
                        <a:sym typeface="Calibri"/>
                      </a:endParaRPr>
                    </a:p>
                  </a:txBody>
                  <a:tcPr marL="73025" marR="73025" marT="0" marB="0"/>
                </a:tc>
                <a:extLst>
                  <a:ext uri="{0D108BD9-81ED-4DB2-BD59-A6C34878D82A}">
                    <a16:rowId xmlns:a16="http://schemas.microsoft.com/office/drawing/2014/main" val="10001"/>
                  </a:ext>
                </a:extLst>
              </a:tr>
              <a:tr h="429750">
                <a:tc>
                  <a:txBody>
                    <a:bodyPr/>
                    <a:lstStyle/>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Shift in administration</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Government focus on healthcare reform</a:t>
                      </a:r>
                    </a:p>
                  </a:txBody>
                  <a:tcPr marL="73025" marR="73025" marT="0" marB="0"/>
                </a:tc>
                <a:tc>
                  <a:txBody>
                    <a:bodyPr/>
                    <a:lstStyle/>
                    <a:p>
                      <a:pPr marL="457200" lvl="0" indent="-298450" rtl="0">
                        <a:lnSpc>
                          <a:spcPct val="107916"/>
                        </a:lnSpc>
                        <a:spcBef>
                          <a:spcPts val="0"/>
                        </a:spcBef>
                        <a:buSzPct val="100000"/>
                        <a:buChar char="●"/>
                      </a:pPr>
                      <a:r>
                        <a:rPr lang="en" sz="1100">
                          <a:latin typeface="Calibri"/>
                          <a:ea typeface="Calibri"/>
                          <a:cs typeface="Calibri"/>
                          <a:sym typeface="Calibri"/>
                        </a:rPr>
                        <a:t>Potential increase/decrease in support of cause</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Broader network, more agencies and insurance companies </a:t>
                      </a:r>
                    </a:p>
                  </a:txBody>
                  <a:tcPr marL="73025" marR="73025" marT="0" marB="0"/>
                </a:tc>
                <a:extLst>
                  <a:ext uri="{0D108BD9-81ED-4DB2-BD59-A6C34878D82A}">
                    <a16:rowId xmlns:a16="http://schemas.microsoft.com/office/drawing/2014/main" val="10002"/>
                  </a:ext>
                </a:extLst>
              </a:tr>
              <a:tr h="171700">
                <a:tc>
                  <a:txBody>
                    <a:bodyPr/>
                    <a:lstStyle/>
                    <a:p>
                      <a:pPr lvl="0" rtl="0">
                        <a:spcBef>
                          <a:spcPts val="0"/>
                        </a:spcBef>
                        <a:buNone/>
                      </a:pPr>
                      <a:r>
                        <a:rPr lang="en" sz="1100">
                          <a:latin typeface="Calibri"/>
                          <a:ea typeface="Calibri"/>
                          <a:cs typeface="Calibri"/>
                          <a:sym typeface="Calibri"/>
                        </a:rPr>
                        <a:t>Economic</a:t>
                      </a:r>
                    </a:p>
                  </a:txBody>
                  <a:tcPr marL="73025" marR="73025" marT="0" marB="0"/>
                </a:tc>
                <a:tc>
                  <a:txBody>
                    <a:bodyPr/>
                    <a:lstStyle/>
                    <a:p>
                      <a:pPr lvl="0" rtl="0">
                        <a:spcBef>
                          <a:spcPts val="0"/>
                        </a:spcBef>
                        <a:buNone/>
                      </a:pPr>
                      <a:endParaRPr sz="1100">
                        <a:latin typeface="Calibri"/>
                        <a:ea typeface="Calibri"/>
                        <a:cs typeface="Calibri"/>
                        <a:sym typeface="Calibri"/>
                      </a:endParaRPr>
                    </a:p>
                  </a:txBody>
                  <a:tcPr marL="73025" marR="73025" marT="0" marB="0"/>
                </a:tc>
                <a:extLst>
                  <a:ext uri="{0D108BD9-81ED-4DB2-BD59-A6C34878D82A}">
                    <a16:rowId xmlns:a16="http://schemas.microsoft.com/office/drawing/2014/main" val="10003"/>
                  </a:ext>
                </a:extLst>
              </a:tr>
              <a:tr h="420050">
                <a:tc>
                  <a:txBody>
                    <a:bodyPr/>
                    <a:lstStyle/>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Increased funding</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Economic recession</a:t>
                      </a:r>
                    </a:p>
                  </a:txBody>
                  <a:tcPr marL="73025" marR="73025" marT="0" marB="0"/>
                </a:tc>
                <a:tc>
                  <a:txBody>
                    <a:bodyPr/>
                    <a:lstStyle/>
                    <a:p>
                      <a:pPr marL="457200" lvl="0" indent="-298450" rtl="0">
                        <a:lnSpc>
                          <a:spcPct val="107916"/>
                        </a:lnSpc>
                        <a:spcBef>
                          <a:spcPts val="0"/>
                        </a:spcBef>
                        <a:buSzPct val="100000"/>
                        <a:buChar char="●"/>
                      </a:pPr>
                      <a:r>
                        <a:rPr lang="en" sz="1100">
                          <a:latin typeface="Calibri"/>
                          <a:ea typeface="Calibri"/>
                          <a:cs typeface="Calibri"/>
                          <a:sym typeface="Calibri"/>
                        </a:rPr>
                        <a:t>More resources at disposal, increased R&amp;D</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Cutbacks, decreased funding</a:t>
                      </a:r>
                    </a:p>
                  </a:txBody>
                  <a:tcPr marL="73025" marR="73025" marT="0" marB="0"/>
                </a:tc>
                <a:extLst>
                  <a:ext uri="{0D108BD9-81ED-4DB2-BD59-A6C34878D82A}">
                    <a16:rowId xmlns:a16="http://schemas.microsoft.com/office/drawing/2014/main" val="10004"/>
                  </a:ext>
                </a:extLst>
              </a:tr>
              <a:tr h="171700">
                <a:tc>
                  <a:txBody>
                    <a:bodyPr/>
                    <a:lstStyle/>
                    <a:p>
                      <a:pPr lvl="0" rtl="0">
                        <a:spcBef>
                          <a:spcPts val="0"/>
                        </a:spcBef>
                        <a:buNone/>
                      </a:pPr>
                      <a:r>
                        <a:rPr lang="en" sz="1100">
                          <a:latin typeface="Calibri"/>
                          <a:ea typeface="Calibri"/>
                          <a:cs typeface="Calibri"/>
                          <a:sym typeface="Calibri"/>
                        </a:rPr>
                        <a:t>Social</a:t>
                      </a:r>
                    </a:p>
                  </a:txBody>
                  <a:tcPr marL="73025" marR="73025" marT="0" marB="0"/>
                </a:tc>
                <a:tc>
                  <a:txBody>
                    <a:bodyPr/>
                    <a:lstStyle/>
                    <a:p>
                      <a:pPr lvl="0" rtl="0">
                        <a:spcBef>
                          <a:spcPts val="0"/>
                        </a:spcBef>
                        <a:buNone/>
                      </a:pPr>
                      <a:endParaRPr sz="1100">
                        <a:latin typeface="Calibri"/>
                        <a:ea typeface="Calibri"/>
                        <a:cs typeface="Calibri"/>
                        <a:sym typeface="Calibri"/>
                      </a:endParaRPr>
                    </a:p>
                  </a:txBody>
                  <a:tcPr marL="73025" marR="73025" marT="0" marB="0"/>
                </a:tc>
                <a:extLst>
                  <a:ext uri="{0D108BD9-81ED-4DB2-BD59-A6C34878D82A}">
                    <a16:rowId xmlns:a16="http://schemas.microsoft.com/office/drawing/2014/main" val="10005"/>
                  </a:ext>
                </a:extLst>
              </a:tr>
              <a:tr h="686925">
                <a:tc>
                  <a:txBody>
                    <a:bodyPr/>
                    <a:lstStyle/>
                    <a:p>
                      <a:pPr marL="457200" lvl="0" indent="-298450" rtl="0">
                        <a:lnSpc>
                          <a:spcPct val="107916"/>
                        </a:lnSpc>
                        <a:spcBef>
                          <a:spcPts val="0"/>
                        </a:spcBef>
                        <a:buSzPct val="100000"/>
                        <a:buChar char="●"/>
                      </a:pPr>
                      <a:r>
                        <a:rPr lang="en" sz="1100">
                          <a:latin typeface="Calibri"/>
                          <a:ea typeface="Calibri"/>
                          <a:cs typeface="Calibri"/>
                          <a:sym typeface="Calibri"/>
                        </a:rPr>
                        <a:t>Growing healthcare concerns</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Rise in HIV activism</a:t>
                      </a:r>
                    </a:p>
                    <a:p>
                      <a:pPr marL="457200" lvl="0" indent="-298450" rtl="0">
                        <a:lnSpc>
                          <a:spcPct val="107916"/>
                        </a:lnSpc>
                        <a:spcBef>
                          <a:spcPts val="0"/>
                        </a:spcBef>
                        <a:spcAft>
                          <a:spcPts val="800"/>
                        </a:spcAft>
                        <a:buSzPct val="100000"/>
                        <a:buFont typeface="Calibri"/>
                        <a:buChar char="●"/>
                      </a:pPr>
                      <a:r>
                        <a:rPr lang="en" sz="1100">
                          <a:latin typeface="Calibri"/>
                          <a:ea typeface="Calibri"/>
                          <a:cs typeface="Calibri"/>
                          <a:sym typeface="Calibri"/>
                        </a:rPr>
                        <a:t>Millennials and Gen Z growing up</a:t>
                      </a:r>
                    </a:p>
                  </a:txBody>
                  <a:tcPr marL="73025" marR="73025" marT="0" marB="0"/>
                </a:tc>
                <a:tc>
                  <a:txBody>
                    <a:bodyPr/>
                    <a:lstStyle/>
                    <a:p>
                      <a:pPr marL="457200" lvl="0" indent="-298450" rtl="0">
                        <a:lnSpc>
                          <a:spcPct val="107916"/>
                        </a:lnSpc>
                        <a:spcBef>
                          <a:spcPts val="0"/>
                        </a:spcBef>
                        <a:buSzPct val="100000"/>
                        <a:buChar char="●"/>
                      </a:pPr>
                      <a:r>
                        <a:rPr lang="en" sz="1100">
                          <a:latin typeface="Calibri"/>
                          <a:ea typeface="Calibri"/>
                          <a:cs typeface="Calibri"/>
                          <a:sym typeface="Calibri"/>
                        </a:rPr>
                        <a:t>Market growth</a:t>
                      </a:r>
                    </a:p>
                    <a:p>
                      <a:pPr marL="457200" lvl="0" indent="-298450" rtl="0">
                        <a:lnSpc>
                          <a:spcPct val="107916"/>
                        </a:lnSpc>
                        <a:spcBef>
                          <a:spcPts val="0"/>
                        </a:spcBef>
                        <a:buSzPct val="100000"/>
                        <a:buFont typeface="Calibri"/>
                        <a:buChar char="●"/>
                      </a:pPr>
                      <a:r>
                        <a:rPr lang="en" sz="1100">
                          <a:latin typeface="Calibri"/>
                          <a:ea typeface="Calibri"/>
                          <a:cs typeface="Calibri"/>
                          <a:sym typeface="Calibri"/>
                        </a:rPr>
                        <a:t>Increased awareness, more conversation around cause</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Social media circulation, better communication and awareness, better education</a:t>
                      </a:r>
                    </a:p>
                  </a:txBody>
                  <a:tcPr marL="73025" marR="73025" marT="0" marB="0"/>
                </a:tc>
                <a:extLst>
                  <a:ext uri="{0D108BD9-81ED-4DB2-BD59-A6C34878D82A}">
                    <a16:rowId xmlns:a16="http://schemas.microsoft.com/office/drawing/2014/main" val="10006"/>
                  </a:ext>
                </a:extLst>
              </a:tr>
              <a:tr h="171700">
                <a:tc>
                  <a:txBody>
                    <a:bodyPr/>
                    <a:lstStyle/>
                    <a:p>
                      <a:pPr lvl="0" rtl="0">
                        <a:spcBef>
                          <a:spcPts val="0"/>
                        </a:spcBef>
                        <a:buNone/>
                      </a:pPr>
                      <a:r>
                        <a:rPr lang="en" sz="1100">
                          <a:latin typeface="Calibri"/>
                          <a:ea typeface="Calibri"/>
                          <a:cs typeface="Calibri"/>
                          <a:sym typeface="Calibri"/>
                        </a:rPr>
                        <a:t>Technological</a:t>
                      </a:r>
                    </a:p>
                  </a:txBody>
                  <a:tcPr marL="73025" marR="73025" marT="0" marB="0"/>
                </a:tc>
                <a:tc>
                  <a:txBody>
                    <a:bodyPr/>
                    <a:lstStyle/>
                    <a:p>
                      <a:pPr lvl="0" rtl="0">
                        <a:spcBef>
                          <a:spcPts val="0"/>
                        </a:spcBef>
                        <a:buNone/>
                      </a:pPr>
                      <a:endParaRPr sz="1100">
                        <a:latin typeface="Calibri"/>
                        <a:ea typeface="Calibri"/>
                        <a:cs typeface="Calibri"/>
                        <a:sym typeface="Calibri"/>
                      </a:endParaRPr>
                    </a:p>
                  </a:txBody>
                  <a:tcPr marL="73025" marR="73025" marT="0" marB="0"/>
                </a:tc>
                <a:extLst>
                  <a:ext uri="{0D108BD9-81ED-4DB2-BD59-A6C34878D82A}">
                    <a16:rowId xmlns:a16="http://schemas.microsoft.com/office/drawing/2014/main" val="10007"/>
                  </a:ext>
                </a:extLst>
              </a:tr>
              <a:tr h="586950">
                <a:tc>
                  <a:txBody>
                    <a:bodyPr/>
                    <a:lstStyle/>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Discovery of cure</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Enhancement of treatment technology</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More information technology</a:t>
                      </a:r>
                    </a:p>
                  </a:txBody>
                  <a:tcPr marL="73025" marR="73025" marT="0" marB="0"/>
                </a:tc>
                <a:tc>
                  <a:txBody>
                    <a:bodyPr/>
                    <a:lstStyle/>
                    <a:p>
                      <a:pPr marL="457200" lvl="0" indent="-298450" rtl="0">
                        <a:lnSpc>
                          <a:spcPct val="107916"/>
                        </a:lnSpc>
                        <a:spcBef>
                          <a:spcPts val="0"/>
                        </a:spcBef>
                        <a:buSzPct val="100000"/>
                        <a:buChar char="●"/>
                      </a:pPr>
                      <a:r>
                        <a:rPr lang="en" sz="1100">
                          <a:latin typeface="Calibri"/>
                          <a:ea typeface="Calibri"/>
                          <a:cs typeface="Calibri"/>
                          <a:sym typeface="Calibri"/>
                        </a:rPr>
                        <a:t>Efforts expanded past treatment and prevention to elimination</a:t>
                      </a:r>
                    </a:p>
                    <a:p>
                      <a:pPr marL="457200" lvl="0" indent="-298450" rtl="0">
                        <a:lnSpc>
                          <a:spcPct val="107916"/>
                        </a:lnSpc>
                        <a:spcBef>
                          <a:spcPts val="0"/>
                        </a:spcBef>
                        <a:buSzPct val="100000"/>
                        <a:buChar char="●"/>
                      </a:pPr>
                      <a:r>
                        <a:rPr lang="en" sz="1100">
                          <a:latin typeface="Calibri"/>
                          <a:ea typeface="Calibri"/>
                          <a:cs typeface="Calibri"/>
                          <a:sym typeface="Calibri"/>
                        </a:rPr>
                        <a:t>More responsive treatments, less treatments needed</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Broader reach, larger audience</a:t>
                      </a:r>
                    </a:p>
                  </a:txBody>
                  <a:tcPr marL="73025" marR="73025" marT="0" marB="0"/>
                </a:tc>
                <a:extLst>
                  <a:ext uri="{0D108BD9-81ED-4DB2-BD59-A6C34878D82A}">
                    <a16:rowId xmlns:a16="http://schemas.microsoft.com/office/drawing/2014/main" val="10008"/>
                  </a:ext>
                </a:extLst>
              </a:tr>
              <a:tr h="171700">
                <a:tc>
                  <a:txBody>
                    <a:bodyPr/>
                    <a:lstStyle/>
                    <a:p>
                      <a:pPr lvl="0" rtl="0">
                        <a:spcBef>
                          <a:spcPts val="0"/>
                        </a:spcBef>
                        <a:buNone/>
                      </a:pPr>
                      <a:r>
                        <a:rPr lang="en" sz="1100">
                          <a:latin typeface="Calibri"/>
                          <a:ea typeface="Calibri"/>
                          <a:cs typeface="Calibri"/>
                          <a:sym typeface="Calibri"/>
                        </a:rPr>
                        <a:t>Legal</a:t>
                      </a:r>
                    </a:p>
                  </a:txBody>
                  <a:tcPr marL="73025" marR="73025" marT="0" marB="0"/>
                </a:tc>
                <a:tc>
                  <a:txBody>
                    <a:bodyPr/>
                    <a:lstStyle/>
                    <a:p>
                      <a:pPr lvl="0" rtl="0">
                        <a:spcBef>
                          <a:spcPts val="0"/>
                        </a:spcBef>
                        <a:buNone/>
                      </a:pPr>
                      <a:endParaRPr sz="1100">
                        <a:latin typeface="Calibri"/>
                        <a:ea typeface="Calibri"/>
                        <a:cs typeface="Calibri"/>
                        <a:sym typeface="Calibri"/>
                      </a:endParaRPr>
                    </a:p>
                  </a:txBody>
                  <a:tcPr marL="73025" marR="73025" marT="0" marB="0"/>
                </a:tc>
                <a:extLst>
                  <a:ext uri="{0D108BD9-81ED-4DB2-BD59-A6C34878D82A}">
                    <a16:rowId xmlns:a16="http://schemas.microsoft.com/office/drawing/2014/main" val="10009"/>
                  </a:ext>
                </a:extLst>
              </a:tr>
              <a:tr h="686925">
                <a:tc>
                  <a:txBody>
                    <a:bodyPr/>
                    <a:lstStyle/>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Required health insurance (ObamaCare)</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Legal obligation to disclose status to partners</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Stricter regulations on pharmaceutical industry</a:t>
                      </a:r>
                    </a:p>
                  </a:txBody>
                  <a:tcPr marL="73025" marR="73025" marT="0" marB="0"/>
                </a:tc>
                <a:tc>
                  <a:txBody>
                    <a:bodyPr/>
                    <a:lstStyle/>
                    <a:p>
                      <a:pPr marL="457200" lvl="0" indent="-298450" rtl="0">
                        <a:lnSpc>
                          <a:spcPct val="107916"/>
                        </a:lnSpc>
                        <a:spcBef>
                          <a:spcPts val="0"/>
                        </a:spcBef>
                        <a:buSzPct val="100000"/>
                        <a:buChar char="●"/>
                      </a:pPr>
                      <a:r>
                        <a:rPr lang="en" sz="1100">
                          <a:latin typeface="Calibri"/>
                          <a:ea typeface="Calibri"/>
                          <a:cs typeface="Calibri"/>
                          <a:sym typeface="Calibri"/>
                        </a:rPr>
                        <a:t>Treatments and programs more accessible to patients</a:t>
                      </a:r>
                    </a:p>
                    <a:p>
                      <a:pPr marL="457200" lvl="0" indent="-298450" rtl="0">
                        <a:lnSpc>
                          <a:spcPct val="107916"/>
                        </a:lnSpc>
                        <a:spcBef>
                          <a:spcPts val="0"/>
                        </a:spcBef>
                        <a:buSzPct val="100000"/>
                        <a:buChar char="●"/>
                      </a:pPr>
                      <a:r>
                        <a:rPr lang="en" sz="1100">
                          <a:latin typeface="Calibri"/>
                          <a:ea typeface="Calibri"/>
                          <a:cs typeface="Calibri"/>
                          <a:sym typeface="Calibri"/>
                        </a:rPr>
                        <a:t>Increase in demand for services, i.e. prevention methods and medication</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Less accessibility of medication and treatments, higher costs</a:t>
                      </a:r>
                    </a:p>
                  </a:txBody>
                  <a:tcPr marL="73025" marR="73025" marT="0" marB="0"/>
                </a:tc>
                <a:extLst>
                  <a:ext uri="{0D108BD9-81ED-4DB2-BD59-A6C34878D82A}">
                    <a16:rowId xmlns:a16="http://schemas.microsoft.com/office/drawing/2014/main" val="10010"/>
                  </a:ext>
                </a:extLst>
              </a:tr>
              <a:tr h="171700">
                <a:tc>
                  <a:txBody>
                    <a:bodyPr/>
                    <a:lstStyle/>
                    <a:p>
                      <a:pPr lvl="0" rtl="0">
                        <a:spcBef>
                          <a:spcPts val="0"/>
                        </a:spcBef>
                        <a:buNone/>
                      </a:pPr>
                      <a:r>
                        <a:rPr lang="en" sz="1100">
                          <a:latin typeface="Calibri"/>
                          <a:ea typeface="Calibri"/>
                          <a:cs typeface="Calibri"/>
                          <a:sym typeface="Calibri"/>
                        </a:rPr>
                        <a:t>Environmental</a:t>
                      </a:r>
                    </a:p>
                  </a:txBody>
                  <a:tcPr marL="73025" marR="73025" marT="0" marB="0"/>
                </a:tc>
                <a:tc>
                  <a:txBody>
                    <a:bodyPr/>
                    <a:lstStyle/>
                    <a:p>
                      <a:pPr lvl="0" rtl="0">
                        <a:spcBef>
                          <a:spcPts val="0"/>
                        </a:spcBef>
                        <a:buNone/>
                      </a:pPr>
                      <a:endParaRPr sz="1100">
                        <a:latin typeface="Calibri"/>
                        <a:ea typeface="Calibri"/>
                        <a:cs typeface="Calibri"/>
                        <a:sym typeface="Calibri"/>
                      </a:endParaRPr>
                    </a:p>
                  </a:txBody>
                  <a:tcPr marL="73025" marR="73025" marT="0" marB="0"/>
                </a:tc>
                <a:extLst>
                  <a:ext uri="{0D108BD9-81ED-4DB2-BD59-A6C34878D82A}">
                    <a16:rowId xmlns:a16="http://schemas.microsoft.com/office/drawing/2014/main" val="10011"/>
                  </a:ext>
                </a:extLst>
              </a:tr>
              <a:tr h="467425">
                <a:tc>
                  <a:txBody>
                    <a:bodyPr/>
                    <a:lstStyle/>
                    <a:p>
                      <a:pPr marL="457200" lvl="0" indent="-298450" rtl="0">
                        <a:lnSpc>
                          <a:spcPct val="107916"/>
                        </a:lnSpc>
                        <a:spcBef>
                          <a:spcPts val="0"/>
                        </a:spcBef>
                        <a:buSzPct val="100000"/>
                        <a:buChar char="●"/>
                      </a:pPr>
                      <a:r>
                        <a:rPr lang="en" sz="1100">
                          <a:latin typeface="Calibri"/>
                          <a:ea typeface="Calibri"/>
                          <a:cs typeface="Calibri"/>
                          <a:sym typeface="Calibri"/>
                        </a:rPr>
                        <a:t>More educated workforce</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Decrease in medication </a:t>
                      </a:r>
                    </a:p>
                  </a:txBody>
                  <a:tcPr marL="73025" marR="73025" marT="0" marB="0"/>
                </a:tc>
                <a:tc>
                  <a:txBody>
                    <a:bodyPr/>
                    <a:lstStyle/>
                    <a:p>
                      <a:pPr marL="457200" lvl="0" indent="-298450" rtl="0">
                        <a:lnSpc>
                          <a:spcPct val="107916"/>
                        </a:lnSpc>
                        <a:spcBef>
                          <a:spcPts val="0"/>
                        </a:spcBef>
                        <a:buSzPct val="100000"/>
                        <a:buChar char="●"/>
                      </a:pPr>
                      <a:r>
                        <a:rPr lang="en" sz="1100">
                          <a:latin typeface="Calibri"/>
                          <a:ea typeface="Calibri"/>
                          <a:cs typeface="Calibri"/>
                          <a:sym typeface="Calibri"/>
                        </a:rPr>
                        <a:t>Increase in technologies</a:t>
                      </a:r>
                    </a:p>
                    <a:p>
                      <a:pPr marL="457200" lvl="0" indent="-298450" rtl="0">
                        <a:lnSpc>
                          <a:spcPct val="107916"/>
                        </a:lnSpc>
                        <a:spcBef>
                          <a:spcPts val="0"/>
                        </a:spcBef>
                        <a:spcAft>
                          <a:spcPts val="800"/>
                        </a:spcAft>
                        <a:buSzPct val="100000"/>
                        <a:buChar char="●"/>
                      </a:pPr>
                      <a:r>
                        <a:rPr lang="en" sz="1100">
                          <a:latin typeface="Calibri"/>
                          <a:ea typeface="Calibri"/>
                          <a:cs typeface="Calibri"/>
                          <a:sym typeface="Calibri"/>
                        </a:rPr>
                        <a:t>Higher demand, increase in costs, thus, increase pricing</a:t>
                      </a:r>
                    </a:p>
                  </a:txBody>
                  <a:tcPr marL="73025" marR="73025" marT="0" marB="0"/>
                </a:tc>
                <a:extLst>
                  <a:ext uri="{0D108BD9-81ED-4DB2-BD59-A6C34878D82A}">
                    <a16:rowId xmlns:a16="http://schemas.microsoft.com/office/drawing/2014/main" val="10012"/>
                  </a:ext>
                </a:extLst>
              </a:tr>
            </a:tbl>
          </a:graphicData>
        </a:graphic>
      </p:graphicFrame>
      <p:pic>
        <p:nvPicPr>
          <p:cNvPr id="229" name="Shape 229" descr="Logomakr_0JP25X (1).png"/>
          <p:cNvPicPr preferRelativeResize="0"/>
          <p:nvPr/>
        </p:nvPicPr>
        <p:blipFill>
          <a:blip r:embed="rId3">
            <a:alphaModFix/>
          </a:blip>
          <a:stretch>
            <a:fillRect/>
          </a:stretch>
        </p:blipFill>
        <p:spPr>
          <a:xfrm>
            <a:off x="8584296" y="39275"/>
            <a:ext cx="506800" cy="534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0" y="0"/>
            <a:ext cx="8520600" cy="572700"/>
          </a:xfrm>
          <a:prstGeom prst="rect">
            <a:avLst/>
          </a:prstGeom>
        </p:spPr>
        <p:txBody>
          <a:bodyPr lIns="91425" tIns="91425" rIns="91425" bIns="91425" anchor="t" anchorCtr="0">
            <a:noAutofit/>
          </a:bodyPr>
          <a:lstStyle/>
          <a:p>
            <a:pPr lvl="0">
              <a:spcBef>
                <a:spcPts val="0"/>
              </a:spcBef>
              <a:buNone/>
            </a:pPr>
            <a:r>
              <a:rPr lang="en" b="1"/>
              <a:t>Ishikawa Diagram</a:t>
            </a:r>
          </a:p>
        </p:txBody>
      </p:sp>
      <p:sp>
        <p:nvSpPr>
          <p:cNvPr id="61" name="Shape 61"/>
          <p:cNvSpPr txBox="1">
            <a:spLocks noGrp="1"/>
          </p:cNvSpPr>
          <p:nvPr>
            <p:ph type="body" idx="1"/>
          </p:nvPr>
        </p:nvSpPr>
        <p:spPr>
          <a:xfrm>
            <a:off x="346350" y="1139100"/>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62" name="Shape 62"/>
          <p:cNvPicPr preferRelativeResize="0"/>
          <p:nvPr/>
        </p:nvPicPr>
        <p:blipFill>
          <a:blip r:embed="rId3">
            <a:alphaModFix/>
          </a:blip>
          <a:stretch>
            <a:fillRect/>
          </a:stretch>
        </p:blipFill>
        <p:spPr>
          <a:xfrm>
            <a:off x="346349" y="719825"/>
            <a:ext cx="8451300" cy="3703849"/>
          </a:xfrm>
          <a:prstGeom prst="rect">
            <a:avLst/>
          </a:prstGeom>
          <a:noFill/>
          <a:ln>
            <a:noFill/>
          </a:ln>
        </p:spPr>
      </p:pic>
      <p:pic>
        <p:nvPicPr>
          <p:cNvPr id="63" name="Shape 63"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path path="circle">
            <a:fillToRect l="50000" t="50000" r="50000" b="50000"/>
          </a:path>
          <a:tileRect/>
        </a:gradFill>
        <a:effectLst/>
      </p:bgPr>
    </p:bg>
    <p:spTree>
      <p:nvGrpSpPr>
        <p:cNvPr id="1" name="Shape 233"/>
        <p:cNvGrpSpPr/>
        <p:nvPr/>
      </p:nvGrpSpPr>
      <p:grpSpPr>
        <a:xfrm>
          <a:off x="0" y="0"/>
          <a:ext cx="0" cy="0"/>
          <a:chOff x="0" y="0"/>
          <a:chExt cx="0" cy="0"/>
        </a:xfrm>
      </p:grpSpPr>
      <p:sp>
        <p:nvSpPr>
          <p:cNvPr id="234" name="Shape 234"/>
          <p:cNvSpPr txBox="1"/>
          <p:nvPr/>
        </p:nvSpPr>
        <p:spPr>
          <a:xfrm>
            <a:off x="153850" y="186850"/>
            <a:ext cx="5154600" cy="769200"/>
          </a:xfrm>
          <a:prstGeom prst="rect">
            <a:avLst/>
          </a:prstGeom>
          <a:noFill/>
          <a:ln>
            <a:noFill/>
          </a:ln>
        </p:spPr>
        <p:txBody>
          <a:bodyPr lIns="91425" tIns="91425" rIns="91425" bIns="91425" anchor="t" anchorCtr="0">
            <a:noAutofit/>
          </a:bodyPr>
          <a:lstStyle/>
          <a:p>
            <a:pPr lvl="0">
              <a:spcBef>
                <a:spcPts val="0"/>
              </a:spcBef>
              <a:buNone/>
            </a:pPr>
            <a:r>
              <a:rPr lang="en" sz="3600"/>
              <a:t>Deployment Diagram</a:t>
            </a:r>
          </a:p>
        </p:txBody>
      </p:sp>
      <p:pic>
        <p:nvPicPr>
          <p:cNvPr id="235" name="Shape 235"/>
          <p:cNvPicPr preferRelativeResize="0"/>
          <p:nvPr/>
        </p:nvPicPr>
        <p:blipFill>
          <a:blip r:embed="rId3">
            <a:alphaModFix/>
          </a:blip>
          <a:stretch>
            <a:fillRect/>
          </a:stretch>
        </p:blipFill>
        <p:spPr>
          <a:xfrm>
            <a:off x="835262" y="1053625"/>
            <a:ext cx="7962215" cy="3992450"/>
          </a:xfrm>
          <a:prstGeom prst="rect">
            <a:avLst/>
          </a:prstGeom>
          <a:noFill/>
          <a:ln>
            <a:noFill/>
          </a:ln>
        </p:spPr>
      </p:pic>
      <p:pic>
        <p:nvPicPr>
          <p:cNvPr id="236" name="Shape 236"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path path="circle">
            <a:fillToRect l="50000" t="50000" r="50000" b="50000"/>
          </a:path>
          <a:tileRect/>
        </a:gradFill>
        <a:effectLst/>
      </p:bgPr>
    </p:bg>
    <p:spTree>
      <p:nvGrpSpPr>
        <p:cNvPr id="1" name="Shape 240"/>
        <p:cNvGrpSpPr/>
        <p:nvPr/>
      </p:nvGrpSpPr>
      <p:grpSpPr>
        <a:xfrm>
          <a:off x="0" y="0"/>
          <a:ext cx="0" cy="0"/>
          <a:chOff x="0" y="0"/>
          <a:chExt cx="0" cy="0"/>
        </a:xfrm>
      </p:grpSpPr>
      <p:pic>
        <p:nvPicPr>
          <p:cNvPr id="241" name="Shape 241" descr="Network Diagram - Page 1 (5).jpeg"/>
          <p:cNvPicPr preferRelativeResize="0"/>
          <p:nvPr/>
        </p:nvPicPr>
        <p:blipFill>
          <a:blip r:embed="rId3">
            <a:alphaModFix/>
          </a:blip>
          <a:stretch>
            <a:fillRect/>
          </a:stretch>
        </p:blipFill>
        <p:spPr>
          <a:xfrm>
            <a:off x="1262050" y="116750"/>
            <a:ext cx="6619898" cy="4910025"/>
          </a:xfrm>
          <a:prstGeom prst="rect">
            <a:avLst/>
          </a:prstGeom>
          <a:noFill/>
          <a:ln>
            <a:noFill/>
          </a:ln>
        </p:spPr>
      </p:pic>
      <p:sp>
        <p:nvSpPr>
          <p:cNvPr id="242" name="Shape 242"/>
          <p:cNvSpPr txBox="1"/>
          <p:nvPr/>
        </p:nvSpPr>
        <p:spPr>
          <a:xfrm>
            <a:off x="0" y="-97850"/>
            <a:ext cx="3983400" cy="726900"/>
          </a:xfrm>
          <a:prstGeom prst="rect">
            <a:avLst/>
          </a:prstGeom>
          <a:noFill/>
          <a:ln>
            <a:noFill/>
          </a:ln>
        </p:spPr>
        <p:txBody>
          <a:bodyPr lIns="91425" tIns="91425" rIns="91425" bIns="91425" anchor="t" anchorCtr="0">
            <a:noAutofit/>
          </a:bodyPr>
          <a:lstStyle/>
          <a:p>
            <a:pPr lvl="0" rtl="0">
              <a:spcBef>
                <a:spcPts val="0"/>
              </a:spcBef>
              <a:buNone/>
            </a:pPr>
            <a:r>
              <a:rPr lang="en" sz="3600"/>
              <a:t>Network Diagram</a:t>
            </a:r>
          </a:p>
        </p:txBody>
      </p:sp>
      <p:pic>
        <p:nvPicPr>
          <p:cNvPr id="243" name="Shape 243"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t="4652"/>
          <a:stretch/>
        </p:blipFill>
        <p:spPr>
          <a:xfrm>
            <a:off x="117025" y="702374"/>
            <a:ext cx="8899074" cy="4277850"/>
          </a:xfrm>
          <a:prstGeom prst="rect">
            <a:avLst/>
          </a:prstGeom>
          <a:noFill/>
          <a:ln>
            <a:noFill/>
          </a:ln>
        </p:spPr>
      </p:pic>
      <p:pic>
        <p:nvPicPr>
          <p:cNvPr id="249" name="Shape 249"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
        <p:nvSpPr>
          <p:cNvPr id="250" name="Shape 250"/>
          <p:cNvSpPr txBox="1">
            <a:spLocks noGrp="1"/>
          </p:cNvSpPr>
          <p:nvPr>
            <p:ph type="title"/>
          </p:nvPr>
        </p:nvSpPr>
        <p:spPr>
          <a:xfrm>
            <a:off x="311700" y="0"/>
            <a:ext cx="8520600" cy="572700"/>
          </a:xfrm>
          <a:prstGeom prst="rect">
            <a:avLst/>
          </a:prstGeom>
        </p:spPr>
        <p:txBody>
          <a:bodyPr lIns="91425" tIns="91425" rIns="91425" bIns="91425" anchor="t" anchorCtr="0">
            <a:noAutofit/>
          </a:bodyPr>
          <a:lstStyle/>
          <a:p>
            <a:pPr lvl="0">
              <a:spcBef>
                <a:spcPts val="0"/>
              </a:spcBef>
              <a:buNone/>
            </a:pPr>
            <a:r>
              <a:rPr lang="en" sz="3600"/>
              <a:t>Venn Diagrams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path path="circle">
            <a:fillToRect l="50000" t="50000" r="50000" b="50000"/>
          </a:path>
          <a:tileRect/>
        </a:gradFill>
        <a:effectLst/>
      </p:bgPr>
    </p:bg>
    <p:spTree>
      <p:nvGrpSpPr>
        <p:cNvPr id="1" name="Shape 254"/>
        <p:cNvGrpSpPr/>
        <p:nvPr/>
      </p:nvGrpSpPr>
      <p:grpSpPr>
        <a:xfrm>
          <a:off x="0" y="0"/>
          <a:ext cx="0" cy="0"/>
          <a:chOff x="0" y="0"/>
          <a:chExt cx="0" cy="0"/>
        </a:xfrm>
      </p:grpSpPr>
      <p:pic>
        <p:nvPicPr>
          <p:cNvPr id="255" name="Shape 255" descr="Porter's Five Forces - Page 1.jpeg"/>
          <p:cNvPicPr preferRelativeResize="0"/>
          <p:nvPr/>
        </p:nvPicPr>
        <p:blipFill>
          <a:blip r:embed="rId3">
            <a:alphaModFix/>
          </a:blip>
          <a:stretch>
            <a:fillRect/>
          </a:stretch>
        </p:blipFill>
        <p:spPr>
          <a:xfrm>
            <a:off x="0" y="0"/>
            <a:ext cx="9144000" cy="5143499"/>
          </a:xfrm>
          <a:prstGeom prst="rect">
            <a:avLst/>
          </a:prstGeom>
          <a:noFill/>
          <a:ln>
            <a:noFill/>
          </a:ln>
        </p:spPr>
      </p:pic>
      <p:sp>
        <p:nvSpPr>
          <p:cNvPr id="256" name="Shape 256"/>
          <p:cNvSpPr txBox="1">
            <a:spLocks noGrp="1"/>
          </p:cNvSpPr>
          <p:nvPr>
            <p:ph type="title"/>
          </p:nvPr>
        </p:nvSpPr>
        <p:spPr>
          <a:xfrm>
            <a:off x="138475" y="4355975"/>
            <a:ext cx="3516000" cy="572700"/>
          </a:xfrm>
          <a:prstGeom prst="rect">
            <a:avLst/>
          </a:prstGeom>
        </p:spPr>
        <p:txBody>
          <a:bodyPr lIns="91425" tIns="91425" rIns="91425" bIns="91425" anchor="t" anchorCtr="0">
            <a:noAutofit/>
          </a:bodyPr>
          <a:lstStyle/>
          <a:p>
            <a:pPr lvl="0">
              <a:spcBef>
                <a:spcPts val="0"/>
              </a:spcBef>
              <a:buNone/>
            </a:pPr>
            <a:r>
              <a:rPr lang="en"/>
              <a:t>Porter’s Five Forces</a:t>
            </a:r>
          </a:p>
        </p:txBody>
      </p:sp>
      <p:pic>
        <p:nvPicPr>
          <p:cNvPr id="257" name="Shape 257"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261"/>
        <p:cNvGrpSpPr/>
        <p:nvPr/>
      </p:nvGrpSpPr>
      <p:grpSpPr>
        <a:xfrm>
          <a:off x="0" y="0"/>
          <a:ext cx="0" cy="0"/>
          <a:chOff x="0" y="0"/>
          <a:chExt cx="0" cy="0"/>
        </a:xfrm>
      </p:grpSpPr>
      <p:sp>
        <p:nvSpPr>
          <p:cNvPr id="262" name="Shape 262"/>
          <p:cNvSpPr txBox="1"/>
          <p:nvPr/>
        </p:nvSpPr>
        <p:spPr>
          <a:xfrm>
            <a:off x="324550" y="1152475"/>
            <a:ext cx="4254600" cy="1711200"/>
          </a:xfrm>
          <a:prstGeom prst="rect">
            <a:avLst/>
          </a:prstGeom>
          <a:solidFill>
            <a:schemeClr val="lt1"/>
          </a:solidFill>
          <a:ln>
            <a:noFill/>
          </a:ln>
        </p:spPr>
        <p:txBody>
          <a:bodyPr lIns="91425" tIns="91425" rIns="91425" bIns="91425" anchor="t" anchorCtr="0">
            <a:noAutofit/>
          </a:bodyPr>
          <a:lstStyle/>
          <a:p>
            <a:pPr lvl="0">
              <a:spcBef>
                <a:spcPts val="0"/>
              </a:spcBef>
              <a:buNone/>
            </a:pPr>
            <a:r>
              <a:rPr lang="en" sz="2400" b="1">
                <a:solidFill>
                  <a:srgbClr val="38761D"/>
                </a:solidFill>
              </a:rPr>
              <a:t>Strength</a:t>
            </a:r>
          </a:p>
          <a:p>
            <a:pPr marL="457200" lvl="0" indent="-228600" rtl="0">
              <a:spcBef>
                <a:spcPts val="0"/>
              </a:spcBef>
              <a:buChar char="●"/>
            </a:pPr>
            <a:r>
              <a:rPr lang="en" b="1"/>
              <a:t>Mass Funding from social groups</a:t>
            </a:r>
          </a:p>
          <a:p>
            <a:pPr marL="457200" lvl="0" indent="-228600" rtl="0">
              <a:spcBef>
                <a:spcPts val="0"/>
              </a:spcBef>
              <a:buChar char="●"/>
            </a:pPr>
            <a:r>
              <a:rPr lang="en" b="1"/>
              <a:t>Tackles a huge social problem</a:t>
            </a:r>
          </a:p>
          <a:p>
            <a:pPr marL="457200" lvl="0" indent="-228600" rtl="0">
              <a:spcBef>
                <a:spcPts val="0"/>
              </a:spcBef>
              <a:buChar char="●"/>
            </a:pPr>
            <a:r>
              <a:rPr lang="en" b="1"/>
              <a:t>Celebrity awareness</a:t>
            </a:r>
          </a:p>
          <a:p>
            <a:pPr marL="457200" lvl="0" indent="-228600" rtl="0">
              <a:spcBef>
                <a:spcPts val="0"/>
              </a:spcBef>
              <a:buChar char="●"/>
            </a:pPr>
            <a:r>
              <a:rPr lang="en" b="1"/>
              <a:t>Statewide and Government support </a:t>
            </a:r>
          </a:p>
        </p:txBody>
      </p:sp>
      <p:pic>
        <p:nvPicPr>
          <p:cNvPr id="263" name="Shape 263" descr="Image result for strengths"/>
          <p:cNvPicPr preferRelativeResize="0"/>
          <p:nvPr/>
        </p:nvPicPr>
        <p:blipFill>
          <a:blip r:embed="rId3">
            <a:alphaModFix/>
          </a:blip>
          <a:stretch>
            <a:fillRect/>
          </a:stretch>
        </p:blipFill>
        <p:spPr>
          <a:xfrm>
            <a:off x="1955875" y="299800"/>
            <a:ext cx="1164574" cy="1254149"/>
          </a:xfrm>
          <a:prstGeom prst="rect">
            <a:avLst/>
          </a:prstGeom>
          <a:noFill/>
          <a:ln>
            <a:noFill/>
          </a:ln>
        </p:spPr>
      </p:pic>
      <p:sp>
        <p:nvSpPr>
          <p:cNvPr id="264" name="Shape 264"/>
          <p:cNvSpPr txBox="1">
            <a:spLocks noGrp="1"/>
          </p:cNvSpPr>
          <p:nvPr>
            <p:ph type="title"/>
          </p:nvPr>
        </p:nvSpPr>
        <p:spPr>
          <a:xfrm>
            <a:off x="6900" y="-88375"/>
            <a:ext cx="8520600" cy="572700"/>
          </a:xfrm>
          <a:prstGeom prst="rect">
            <a:avLst/>
          </a:prstGeom>
        </p:spPr>
        <p:txBody>
          <a:bodyPr lIns="91425" tIns="91425" rIns="91425" bIns="91425" anchor="t" anchorCtr="0">
            <a:noAutofit/>
          </a:bodyPr>
          <a:lstStyle/>
          <a:p>
            <a:pPr lvl="0">
              <a:spcBef>
                <a:spcPts val="0"/>
              </a:spcBef>
              <a:buNone/>
            </a:pPr>
            <a:r>
              <a:rPr lang="en" sz="3600"/>
              <a:t>SWOT Diagram</a:t>
            </a:r>
          </a:p>
        </p:txBody>
      </p:sp>
      <p:cxnSp>
        <p:nvCxnSpPr>
          <p:cNvPr id="265" name="Shape 265"/>
          <p:cNvCxnSpPr>
            <a:stCxn id="266" idx="0"/>
            <a:endCxn id="266" idx="2"/>
          </p:cNvCxnSpPr>
          <p:nvPr/>
        </p:nvCxnSpPr>
        <p:spPr>
          <a:xfrm>
            <a:off x="4572000" y="1152475"/>
            <a:ext cx="0" cy="3416400"/>
          </a:xfrm>
          <a:prstGeom prst="straightConnector1">
            <a:avLst/>
          </a:prstGeom>
          <a:noFill/>
          <a:ln w="9525" cap="flat" cmpd="sng">
            <a:solidFill>
              <a:schemeClr val="dk2"/>
            </a:solidFill>
            <a:prstDash val="solid"/>
            <a:round/>
            <a:headEnd type="none" w="lg" len="lg"/>
            <a:tailEnd type="none" w="lg" len="lg"/>
          </a:ln>
        </p:spPr>
      </p:cxnSp>
      <p:cxnSp>
        <p:nvCxnSpPr>
          <p:cNvPr id="267" name="Shape 267"/>
          <p:cNvCxnSpPr>
            <a:stCxn id="266" idx="1"/>
            <a:endCxn id="266" idx="3"/>
          </p:cNvCxnSpPr>
          <p:nvPr/>
        </p:nvCxnSpPr>
        <p:spPr>
          <a:xfrm>
            <a:off x="311700" y="2860675"/>
            <a:ext cx="8520600" cy="0"/>
          </a:xfrm>
          <a:prstGeom prst="straightConnector1">
            <a:avLst/>
          </a:prstGeom>
          <a:noFill/>
          <a:ln w="9525" cap="flat" cmpd="sng">
            <a:solidFill>
              <a:schemeClr val="dk2"/>
            </a:solidFill>
            <a:prstDash val="solid"/>
            <a:round/>
            <a:headEnd type="none" w="lg" len="lg"/>
            <a:tailEnd type="none" w="lg" len="lg"/>
          </a:ln>
        </p:spPr>
      </p:cxnSp>
      <p:sp>
        <p:nvSpPr>
          <p:cNvPr id="268" name="Shape 268"/>
          <p:cNvSpPr txBox="1"/>
          <p:nvPr/>
        </p:nvSpPr>
        <p:spPr>
          <a:xfrm>
            <a:off x="4535400" y="1150050"/>
            <a:ext cx="4296900" cy="1710600"/>
          </a:xfrm>
          <a:prstGeom prst="rect">
            <a:avLst/>
          </a:prstGeom>
          <a:solidFill>
            <a:schemeClr val="lt1"/>
          </a:solidFill>
          <a:ln>
            <a:noFill/>
          </a:ln>
        </p:spPr>
        <p:txBody>
          <a:bodyPr lIns="91425" tIns="91425" rIns="91425" bIns="91425" anchor="t" anchorCtr="0">
            <a:noAutofit/>
          </a:bodyPr>
          <a:lstStyle/>
          <a:p>
            <a:pPr lvl="0">
              <a:spcBef>
                <a:spcPts val="0"/>
              </a:spcBef>
              <a:buNone/>
            </a:pPr>
            <a:r>
              <a:rPr lang="en" sz="2400" b="1">
                <a:solidFill>
                  <a:srgbClr val="FF0000"/>
                </a:solidFill>
              </a:rPr>
              <a:t>Weaknesses</a:t>
            </a:r>
          </a:p>
          <a:p>
            <a:pPr marL="457200" lvl="0" indent="-228600" rtl="0">
              <a:spcBef>
                <a:spcPts val="0"/>
              </a:spcBef>
              <a:buChar char="●"/>
            </a:pPr>
            <a:r>
              <a:rPr lang="en" b="1"/>
              <a:t>Lack of awareness</a:t>
            </a:r>
          </a:p>
          <a:p>
            <a:pPr marL="457200" lvl="0" indent="-228600" rtl="0">
              <a:spcBef>
                <a:spcPts val="0"/>
              </a:spcBef>
              <a:buChar char="●"/>
            </a:pPr>
            <a:r>
              <a:rPr lang="en" b="1"/>
              <a:t>Lack of self openness</a:t>
            </a:r>
          </a:p>
          <a:p>
            <a:pPr marL="457200" lvl="0" indent="-228600" rtl="0">
              <a:spcBef>
                <a:spcPts val="0"/>
              </a:spcBef>
              <a:buChar char="●"/>
            </a:pPr>
            <a:r>
              <a:rPr lang="en" b="1"/>
              <a:t>Difficult to reach target audience</a:t>
            </a:r>
          </a:p>
          <a:p>
            <a:pPr marL="457200" lvl="0" indent="-228600" rtl="0">
              <a:spcBef>
                <a:spcPts val="0"/>
              </a:spcBef>
              <a:buChar char="●"/>
            </a:pPr>
            <a:r>
              <a:rPr lang="en" b="1"/>
              <a:t>Apps are a saturated market</a:t>
            </a:r>
          </a:p>
          <a:p>
            <a:pPr marL="457200" lvl="0" indent="-228600" rtl="0">
              <a:spcBef>
                <a:spcPts val="0"/>
              </a:spcBef>
              <a:buChar char="●"/>
            </a:pPr>
            <a:r>
              <a:rPr lang="en" b="1"/>
              <a:t>Ability for people to gather information elsewhere.</a:t>
            </a:r>
          </a:p>
          <a:p>
            <a:pPr lvl="0">
              <a:spcBef>
                <a:spcPts val="0"/>
              </a:spcBef>
              <a:buNone/>
            </a:pPr>
            <a:endParaRPr b="1"/>
          </a:p>
        </p:txBody>
      </p:sp>
      <p:sp>
        <p:nvSpPr>
          <p:cNvPr id="269" name="Shape 269"/>
          <p:cNvSpPr txBox="1"/>
          <p:nvPr/>
        </p:nvSpPr>
        <p:spPr>
          <a:xfrm>
            <a:off x="324550" y="2860675"/>
            <a:ext cx="4254600" cy="1711200"/>
          </a:xfrm>
          <a:prstGeom prst="rect">
            <a:avLst/>
          </a:prstGeom>
          <a:solidFill>
            <a:schemeClr val="lt1"/>
          </a:solidFill>
          <a:ln>
            <a:noFill/>
          </a:ln>
        </p:spPr>
        <p:txBody>
          <a:bodyPr lIns="91425" tIns="91425" rIns="91425" bIns="91425" anchor="t" anchorCtr="0">
            <a:noAutofit/>
          </a:bodyPr>
          <a:lstStyle/>
          <a:p>
            <a:pPr lvl="0">
              <a:spcBef>
                <a:spcPts val="0"/>
              </a:spcBef>
              <a:buNone/>
            </a:pPr>
            <a:r>
              <a:rPr lang="en" sz="2400" b="1">
                <a:solidFill>
                  <a:srgbClr val="6AA84F"/>
                </a:solidFill>
              </a:rPr>
              <a:t>Opportunities</a:t>
            </a:r>
            <a:r>
              <a:rPr lang="en" sz="2400" b="1"/>
              <a:t> </a:t>
            </a:r>
          </a:p>
          <a:p>
            <a:pPr marL="457200" lvl="0" indent="-228600" rtl="0">
              <a:spcBef>
                <a:spcPts val="0"/>
              </a:spcBef>
              <a:buChar char="●"/>
            </a:pPr>
            <a:r>
              <a:rPr lang="en" b="1"/>
              <a:t>Social Media</a:t>
            </a:r>
          </a:p>
          <a:p>
            <a:pPr marL="457200" lvl="0" indent="-228600" rtl="0">
              <a:spcBef>
                <a:spcPts val="0"/>
              </a:spcBef>
              <a:buChar char="●"/>
            </a:pPr>
            <a:r>
              <a:rPr lang="en" b="1"/>
              <a:t>Current state of technology</a:t>
            </a:r>
          </a:p>
          <a:p>
            <a:pPr marL="457200" lvl="0" indent="-228600" rtl="0">
              <a:spcBef>
                <a:spcPts val="0"/>
              </a:spcBef>
              <a:buChar char="●"/>
            </a:pPr>
            <a:r>
              <a:rPr lang="en" b="1"/>
              <a:t>Advertising</a:t>
            </a:r>
          </a:p>
          <a:p>
            <a:pPr marL="457200" lvl="0" indent="-228600" rtl="0">
              <a:spcBef>
                <a:spcPts val="0"/>
              </a:spcBef>
              <a:buChar char="●"/>
            </a:pPr>
            <a:r>
              <a:rPr lang="en" b="1"/>
              <a:t>Medical centers</a:t>
            </a:r>
          </a:p>
          <a:p>
            <a:pPr marL="457200" lvl="0" indent="-228600">
              <a:spcBef>
                <a:spcPts val="0"/>
              </a:spcBef>
              <a:buChar char="●"/>
            </a:pPr>
            <a:r>
              <a:rPr lang="en" b="1"/>
              <a:t>Educating the masses</a:t>
            </a:r>
          </a:p>
        </p:txBody>
      </p:sp>
      <p:sp>
        <p:nvSpPr>
          <p:cNvPr id="270" name="Shape 270"/>
          <p:cNvSpPr txBox="1"/>
          <p:nvPr/>
        </p:nvSpPr>
        <p:spPr>
          <a:xfrm>
            <a:off x="4557900" y="2860800"/>
            <a:ext cx="4296900" cy="1711200"/>
          </a:xfrm>
          <a:prstGeom prst="rect">
            <a:avLst/>
          </a:prstGeom>
          <a:solidFill>
            <a:schemeClr val="lt1"/>
          </a:solidFill>
          <a:ln>
            <a:noFill/>
          </a:ln>
        </p:spPr>
        <p:txBody>
          <a:bodyPr lIns="91425" tIns="91425" rIns="91425" bIns="91425" anchor="t" anchorCtr="0">
            <a:noAutofit/>
          </a:bodyPr>
          <a:lstStyle/>
          <a:p>
            <a:pPr lvl="0">
              <a:spcBef>
                <a:spcPts val="0"/>
              </a:spcBef>
              <a:buNone/>
            </a:pPr>
            <a:r>
              <a:rPr lang="en" sz="2400" b="1">
                <a:solidFill>
                  <a:srgbClr val="FF0000"/>
                </a:solidFill>
              </a:rPr>
              <a:t>Threats</a:t>
            </a:r>
          </a:p>
          <a:p>
            <a:pPr marL="457200" lvl="0" indent="-228600" rtl="0">
              <a:spcBef>
                <a:spcPts val="0"/>
              </a:spcBef>
              <a:buChar char="●"/>
            </a:pPr>
            <a:r>
              <a:rPr lang="en" b="1"/>
              <a:t>Non-profit aids organizations and social groups</a:t>
            </a:r>
          </a:p>
          <a:p>
            <a:pPr marL="457200" lvl="0" indent="-228600" rtl="0">
              <a:spcBef>
                <a:spcPts val="0"/>
              </a:spcBef>
              <a:buChar char="●"/>
            </a:pPr>
            <a:r>
              <a:rPr lang="en" b="1"/>
              <a:t>Negativity</a:t>
            </a:r>
          </a:p>
          <a:p>
            <a:pPr marL="457200" lvl="0" indent="-228600" rtl="0">
              <a:spcBef>
                <a:spcPts val="0"/>
              </a:spcBef>
              <a:buChar char="●"/>
            </a:pPr>
            <a:r>
              <a:rPr lang="en" b="1"/>
              <a:t>Confidentiality</a:t>
            </a:r>
          </a:p>
          <a:p>
            <a:pPr marL="457200" lvl="0" indent="-228600">
              <a:spcBef>
                <a:spcPts val="0"/>
              </a:spcBef>
              <a:buChar char="●"/>
            </a:pPr>
            <a:r>
              <a:rPr lang="en" b="1"/>
              <a:t>Uneducated</a:t>
            </a:r>
          </a:p>
        </p:txBody>
      </p:sp>
      <p:cxnSp>
        <p:nvCxnSpPr>
          <p:cNvPr id="271" name="Shape 271"/>
          <p:cNvCxnSpPr/>
          <p:nvPr/>
        </p:nvCxnSpPr>
        <p:spPr>
          <a:xfrm>
            <a:off x="4176350" y="1121025"/>
            <a:ext cx="0" cy="3495000"/>
          </a:xfrm>
          <a:prstGeom prst="straightConnector1">
            <a:avLst/>
          </a:prstGeom>
          <a:noFill/>
          <a:ln w="9525" cap="flat" cmpd="sng">
            <a:solidFill>
              <a:schemeClr val="dk2"/>
            </a:solidFill>
            <a:prstDash val="solid"/>
            <a:round/>
            <a:headEnd type="none" w="lg" len="lg"/>
            <a:tailEnd type="none" w="lg" len="lg"/>
          </a:ln>
        </p:spPr>
      </p:cxnSp>
      <p:cxnSp>
        <p:nvCxnSpPr>
          <p:cNvPr id="272" name="Shape 272"/>
          <p:cNvCxnSpPr/>
          <p:nvPr/>
        </p:nvCxnSpPr>
        <p:spPr>
          <a:xfrm rot="10800000" flipH="1">
            <a:off x="351700" y="2868375"/>
            <a:ext cx="8495700" cy="11100"/>
          </a:xfrm>
          <a:prstGeom prst="straightConnector1">
            <a:avLst/>
          </a:prstGeom>
          <a:noFill/>
          <a:ln w="9525" cap="flat" cmpd="sng">
            <a:solidFill>
              <a:schemeClr val="dk2"/>
            </a:solidFill>
            <a:prstDash val="solid"/>
            <a:round/>
            <a:headEnd type="none" w="lg" len="lg"/>
            <a:tailEnd type="none" w="lg" len="lg"/>
          </a:ln>
        </p:spPr>
      </p:cxnSp>
      <p:pic>
        <p:nvPicPr>
          <p:cNvPr id="273" name="Shape 273"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pic>
        <p:nvPicPr>
          <p:cNvPr id="274" name="Shape 274"/>
          <p:cNvPicPr preferRelativeResize="0"/>
          <p:nvPr/>
        </p:nvPicPr>
        <p:blipFill>
          <a:blip r:embed="rId5">
            <a:alphaModFix/>
          </a:blip>
          <a:stretch>
            <a:fillRect/>
          </a:stretch>
        </p:blipFill>
        <p:spPr>
          <a:xfrm>
            <a:off x="7006650" y="304047"/>
            <a:ext cx="1164574" cy="124565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6150" y="-79575"/>
            <a:ext cx="8520600" cy="572700"/>
          </a:xfrm>
          <a:prstGeom prst="rect">
            <a:avLst/>
          </a:prstGeom>
        </p:spPr>
        <p:txBody>
          <a:bodyPr lIns="91425" tIns="91425" rIns="91425" bIns="91425" anchor="t" anchorCtr="0">
            <a:noAutofit/>
          </a:bodyPr>
          <a:lstStyle/>
          <a:p>
            <a:pPr lvl="0">
              <a:spcBef>
                <a:spcPts val="0"/>
              </a:spcBef>
              <a:buNone/>
            </a:pPr>
            <a:r>
              <a:rPr lang="en" sz="3600"/>
              <a:t>Business Model Canvas</a:t>
            </a:r>
          </a:p>
        </p:txBody>
      </p:sp>
      <p:sp>
        <p:nvSpPr>
          <p:cNvPr id="280" name="Shape 28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281" name="Shape 281"/>
          <p:cNvPicPr preferRelativeResize="0"/>
          <p:nvPr/>
        </p:nvPicPr>
        <p:blipFill>
          <a:blip r:embed="rId3">
            <a:alphaModFix/>
          </a:blip>
          <a:stretch>
            <a:fillRect/>
          </a:stretch>
        </p:blipFill>
        <p:spPr>
          <a:xfrm>
            <a:off x="311700" y="797924"/>
            <a:ext cx="8520600" cy="4092800"/>
          </a:xfrm>
          <a:prstGeom prst="rect">
            <a:avLst/>
          </a:prstGeom>
          <a:noFill/>
          <a:ln>
            <a:noFill/>
          </a:ln>
        </p:spPr>
      </p:pic>
      <p:sp>
        <p:nvSpPr>
          <p:cNvPr id="282" name="Shape 282"/>
          <p:cNvSpPr txBox="1"/>
          <p:nvPr/>
        </p:nvSpPr>
        <p:spPr>
          <a:xfrm>
            <a:off x="340650" y="1011125"/>
            <a:ext cx="1692600" cy="2758500"/>
          </a:xfrm>
          <a:prstGeom prst="rect">
            <a:avLst/>
          </a:prstGeom>
          <a:noFill/>
          <a:ln>
            <a:noFill/>
          </a:ln>
        </p:spPr>
        <p:txBody>
          <a:bodyPr lIns="91425" tIns="91425" rIns="91425" bIns="91425" anchor="t" anchorCtr="0">
            <a:noAutofit/>
          </a:bodyPr>
          <a:lstStyle/>
          <a:p>
            <a:pPr lvl="0">
              <a:spcBef>
                <a:spcPts val="0"/>
              </a:spcBef>
              <a:buNone/>
            </a:pPr>
            <a:r>
              <a:rPr lang="en" sz="1100"/>
              <a:t>CDC</a:t>
            </a:r>
          </a:p>
          <a:p>
            <a:pPr lvl="0">
              <a:spcBef>
                <a:spcPts val="0"/>
              </a:spcBef>
              <a:buNone/>
            </a:pPr>
            <a:r>
              <a:rPr lang="en" sz="1100"/>
              <a:t>Government Programs</a:t>
            </a:r>
          </a:p>
          <a:p>
            <a:pPr lvl="0">
              <a:spcBef>
                <a:spcPts val="0"/>
              </a:spcBef>
              <a:buNone/>
            </a:pPr>
            <a:r>
              <a:rPr lang="en" sz="1100"/>
              <a:t>Hospitals</a:t>
            </a:r>
          </a:p>
          <a:p>
            <a:pPr lvl="0">
              <a:spcBef>
                <a:spcPts val="0"/>
              </a:spcBef>
              <a:buNone/>
            </a:pPr>
            <a:r>
              <a:rPr lang="en" sz="1100"/>
              <a:t>Clinics</a:t>
            </a:r>
          </a:p>
          <a:p>
            <a:pPr lvl="0">
              <a:spcBef>
                <a:spcPts val="0"/>
              </a:spcBef>
              <a:buNone/>
            </a:pPr>
            <a:r>
              <a:rPr lang="en" sz="1100"/>
              <a:t>Programmers</a:t>
            </a:r>
          </a:p>
          <a:p>
            <a:pPr lvl="0">
              <a:spcBef>
                <a:spcPts val="0"/>
              </a:spcBef>
              <a:buNone/>
            </a:pPr>
            <a:r>
              <a:rPr lang="en" sz="1100"/>
              <a:t>Recommenders </a:t>
            </a:r>
          </a:p>
        </p:txBody>
      </p:sp>
      <p:sp>
        <p:nvSpPr>
          <p:cNvPr id="283" name="Shape 283"/>
          <p:cNvSpPr txBox="1"/>
          <p:nvPr/>
        </p:nvSpPr>
        <p:spPr>
          <a:xfrm>
            <a:off x="2066200" y="1022100"/>
            <a:ext cx="1659600" cy="1275000"/>
          </a:xfrm>
          <a:prstGeom prst="rect">
            <a:avLst/>
          </a:prstGeom>
          <a:noFill/>
          <a:ln>
            <a:noFill/>
          </a:ln>
        </p:spPr>
        <p:txBody>
          <a:bodyPr lIns="91425" tIns="91425" rIns="91425" bIns="91425" anchor="t" anchorCtr="0">
            <a:noAutofit/>
          </a:bodyPr>
          <a:lstStyle/>
          <a:p>
            <a:pPr lvl="0">
              <a:spcBef>
                <a:spcPts val="0"/>
              </a:spcBef>
              <a:buNone/>
            </a:pPr>
            <a:r>
              <a:rPr lang="en" sz="1000"/>
              <a:t>Spreading Awareness</a:t>
            </a:r>
          </a:p>
          <a:p>
            <a:pPr lvl="0">
              <a:spcBef>
                <a:spcPts val="0"/>
              </a:spcBef>
              <a:buNone/>
            </a:pPr>
            <a:r>
              <a:rPr lang="en" sz="1000"/>
              <a:t>Constant update</a:t>
            </a:r>
          </a:p>
          <a:p>
            <a:pPr lvl="0">
              <a:spcBef>
                <a:spcPts val="0"/>
              </a:spcBef>
              <a:buNone/>
            </a:pPr>
            <a:r>
              <a:rPr lang="en" sz="1000"/>
              <a:t>Customer support</a:t>
            </a:r>
          </a:p>
          <a:p>
            <a:pPr lvl="0">
              <a:spcBef>
                <a:spcPts val="0"/>
              </a:spcBef>
              <a:buNone/>
            </a:pPr>
            <a:r>
              <a:rPr lang="en" sz="1000"/>
              <a:t>News update</a:t>
            </a:r>
          </a:p>
        </p:txBody>
      </p:sp>
      <p:sp>
        <p:nvSpPr>
          <p:cNvPr id="284" name="Shape 284"/>
          <p:cNvSpPr txBox="1"/>
          <p:nvPr/>
        </p:nvSpPr>
        <p:spPr>
          <a:xfrm>
            <a:off x="2044300" y="2527800"/>
            <a:ext cx="1670400" cy="1241700"/>
          </a:xfrm>
          <a:prstGeom prst="rect">
            <a:avLst/>
          </a:prstGeom>
          <a:noFill/>
          <a:ln>
            <a:noFill/>
          </a:ln>
        </p:spPr>
        <p:txBody>
          <a:bodyPr lIns="91425" tIns="91425" rIns="91425" bIns="91425" anchor="t" anchorCtr="0">
            <a:noAutofit/>
          </a:bodyPr>
          <a:lstStyle/>
          <a:p>
            <a:pPr lvl="0">
              <a:spcBef>
                <a:spcPts val="0"/>
              </a:spcBef>
              <a:buNone/>
            </a:pPr>
            <a:r>
              <a:rPr lang="en"/>
              <a:t>Customer List</a:t>
            </a:r>
          </a:p>
          <a:p>
            <a:pPr lvl="0">
              <a:spcBef>
                <a:spcPts val="0"/>
              </a:spcBef>
              <a:buNone/>
            </a:pPr>
            <a:r>
              <a:rPr lang="en"/>
              <a:t>Programmers</a:t>
            </a:r>
          </a:p>
          <a:p>
            <a:pPr lvl="0">
              <a:spcBef>
                <a:spcPts val="0"/>
              </a:spcBef>
              <a:buNone/>
            </a:pPr>
            <a:r>
              <a:rPr lang="en"/>
              <a:t>Investors</a:t>
            </a:r>
          </a:p>
          <a:p>
            <a:pPr lvl="0">
              <a:spcBef>
                <a:spcPts val="0"/>
              </a:spcBef>
              <a:buNone/>
            </a:pPr>
            <a:endParaRPr/>
          </a:p>
        </p:txBody>
      </p:sp>
      <p:sp>
        <p:nvSpPr>
          <p:cNvPr id="285" name="Shape 285"/>
          <p:cNvSpPr txBox="1"/>
          <p:nvPr/>
        </p:nvSpPr>
        <p:spPr>
          <a:xfrm>
            <a:off x="362675" y="3982825"/>
            <a:ext cx="4198200" cy="885900"/>
          </a:xfrm>
          <a:prstGeom prst="rect">
            <a:avLst/>
          </a:prstGeom>
          <a:noFill/>
          <a:ln>
            <a:noFill/>
          </a:ln>
        </p:spPr>
        <p:txBody>
          <a:bodyPr lIns="91425" tIns="91425" rIns="91425" bIns="91425" anchor="t" anchorCtr="0">
            <a:noAutofit/>
          </a:bodyPr>
          <a:lstStyle/>
          <a:p>
            <a:pPr lvl="0">
              <a:spcBef>
                <a:spcPts val="0"/>
              </a:spcBef>
              <a:buNone/>
            </a:pPr>
            <a:r>
              <a:rPr lang="en"/>
              <a:t>Web Servers</a:t>
            </a:r>
          </a:p>
          <a:p>
            <a:pPr lvl="0">
              <a:spcBef>
                <a:spcPts val="0"/>
              </a:spcBef>
              <a:buNone/>
            </a:pPr>
            <a:r>
              <a:rPr lang="en"/>
              <a:t>Media</a:t>
            </a:r>
          </a:p>
          <a:p>
            <a:pPr lvl="0">
              <a:spcBef>
                <a:spcPts val="0"/>
              </a:spcBef>
              <a:buNone/>
            </a:pPr>
            <a:r>
              <a:rPr lang="en"/>
              <a:t>Advertisement</a:t>
            </a:r>
          </a:p>
        </p:txBody>
      </p:sp>
      <p:sp>
        <p:nvSpPr>
          <p:cNvPr id="286" name="Shape 286"/>
          <p:cNvSpPr txBox="1"/>
          <p:nvPr/>
        </p:nvSpPr>
        <p:spPr>
          <a:xfrm>
            <a:off x="4550025" y="4000500"/>
            <a:ext cx="4231200" cy="857400"/>
          </a:xfrm>
          <a:prstGeom prst="rect">
            <a:avLst/>
          </a:prstGeom>
          <a:noFill/>
          <a:ln>
            <a:noFill/>
          </a:ln>
        </p:spPr>
        <p:txBody>
          <a:bodyPr lIns="91425" tIns="91425" rIns="91425" bIns="91425" anchor="t" anchorCtr="0">
            <a:noAutofit/>
          </a:bodyPr>
          <a:lstStyle/>
          <a:p>
            <a:pPr lvl="0">
              <a:spcBef>
                <a:spcPts val="0"/>
              </a:spcBef>
              <a:buNone/>
            </a:pPr>
            <a:r>
              <a:rPr lang="en" sz="1100"/>
              <a:t>Getting users to donate if they want updates through the app and further research of Aids</a:t>
            </a:r>
          </a:p>
          <a:p>
            <a:pPr lvl="0">
              <a:spcBef>
                <a:spcPts val="0"/>
              </a:spcBef>
              <a:buNone/>
            </a:pPr>
            <a:endParaRPr sz="1100"/>
          </a:p>
          <a:p>
            <a:pPr lvl="0">
              <a:spcBef>
                <a:spcPts val="0"/>
              </a:spcBef>
              <a:buNone/>
            </a:pPr>
            <a:r>
              <a:rPr lang="en" sz="1100"/>
              <a:t>Freemium </a:t>
            </a:r>
          </a:p>
        </p:txBody>
      </p:sp>
      <p:sp>
        <p:nvSpPr>
          <p:cNvPr id="287" name="Shape 287"/>
          <p:cNvSpPr txBox="1"/>
          <p:nvPr/>
        </p:nvSpPr>
        <p:spPr>
          <a:xfrm>
            <a:off x="3725750" y="1033100"/>
            <a:ext cx="1659600" cy="2736300"/>
          </a:xfrm>
          <a:prstGeom prst="rect">
            <a:avLst/>
          </a:prstGeom>
          <a:noFill/>
          <a:ln>
            <a:noFill/>
          </a:ln>
        </p:spPr>
        <p:txBody>
          <a:bodyPr lIns="91425" tIns="91425" rIns="91425" bIns="91425" anchor="t" anchorCtr="0">
            <a:noAutofit/>
          </a:bodyPr>
          <a:lstStyle/>
          <a:p>
            <a:pPr lvl="0">
              <a:spcBef>
                <a:spcPts val="0"/>
              </a:spcBef>
              <a:buNone/>
            </a:pPr>
            <a:r>
              <a:rPr lang="en" sz="1000"/>
              <a:t>The spreading of awareness of AIDS to the world in order to gain the knowledge of AIDS or helping someone that is a victim of the virus.</a:t>
            </a:r>
          </a:p>
        </p:txBody>
      </p:sp>
      <p:sp>
        <p:nvSpPr>
          <p:cNvPr id="288" name="Shape 288"/>
          <p:cNvSpPr txBox="1"/>
          <p:nvPr/>
        </p:nvSpPr>
        <p:spPr>
          <a:xfrm>
            <a:off x="5407275" y="1044075"/>
            <a:ext cx="1659600" cy="1241700"/>
          </a:xfrm>
          <a:prstGeom prst="rect">
            <a:avLst/>
          </a:prstGeom>
          <a:noFill/>
          <a:ln>
            <a:noFill/>
          </a:ln>
        </p:spPr>
        <p:txBody>
          <a:bodyPr lIns="91425" tIns="91425" rIns="91425" bIns="91425" anchor="t" anchorCtr="0">
            <a:noAutofit/>
          </a:bodyPr>
          <a:lstStyle/>
          <a:p>
            <a:pPr lvl="0">
              <a:spcBef>
                <a:spcPts val="0"/>
              </a:spcBef>
              <a:buNone/>
            </a:pPr>
            <a:r>
              <a:rPr lang="en" sz="1000"/>
              <a:t>Facts of the Day</a:t>
            </a:r>
          </a:p>
          <a:p>
            <a:pPr lvl="0">
              <a:spcBef>
                <a:spcPts val="0"/>
              </a:spcBef>
              <a:buNone/>
            </a:pPr>
            <a:r>
              <a:rPr lang="en" sz="1000"/>
              <a:t>Youtube Videos</a:t>
            </a:r>
          </a:p>
          <a:p>
            <a:pPr lvl="0">
              <a:spcBef>
                <a:spcPts val="0"/>
              </a:spcBef>
              <a:buNone/>
            </a:pPr>
            <a:r>
              <a:rPr lang="en" sz="1000"/>
              <a:t>Mini Games</a:t>
            </a:r>
          </a:p>
          <a:p>
            <a:pPr lvl="0">
              <a:spcBef>
                <a:spcPts val="0"/>
              </a:spcBef>
              <a:buNone/>
            </a:pPr>
            <a:r>
              <a:rPr lang="en" sz="1000"/>
              <a:t>Text messages</a:t>
            </a:r>
          </a:p>
          <a:p>
            <a:pPr lvl="0">
              <a:spcBef>
                <a:spcPts val="0"/>
              </a:spcBef>
              <a:buNone/>
            </a:pPr>
            <a:endParaRPr sz="1000"/>
          </a:p>
        </p:txBody>
      </p:sp>
      <p:sp>
        <p:nvSpPr>
          <p:cNvPr id="289" name="Shape 289"/>
          <p:cNvSpPr txBox="1"/>
          <p:nvPr/>
        </p:nvSpPr>
        <p:spPr>
          <a:xfrm>
            <a:off x="5418250" y="2505800"/>
            <a:ext cx="1659600" cy="1275000"/>
          </a:xfrm>
          <a:prstGeom prst="rect">
            <a:avLst/>
          </a:prstGeom>
          <a:noFill/>
          <a:ln>
            <a:noFill/>
          </a:ln>
        </p:spPr>
        <p:txBody>
          <a:bodyPr lIns="91425" tIns="91425" rIns="91425" bIns="91425" anchor="t" anchorCtr="0">
            <a:noAutofit/>
          </a:bodyPr>
          <a:lstStyle/>
          <a:p>
            <a:pPr lvl="0">
              <a:spcBef>
                <a:spcPts val="0"/>
              </a:spcBef>
              <a:buNone/>
            </a:pPr>
            <a:r>
              <a:rPr lang="en" sz="1100"/>
              <a:t>Social media</a:t>
            </a:r>
          </a:p>
          <a:p>
            <a:pPr lvl="0">
              <a:spcBef>
                <a:spcPts val="0"/>
              </a:spcBef>
              <a:buNone/>
            </a:pPr>
            <a:r>
              <a:rPr lang="en" sz="1100"/>
              <a:t>Advertisement</a:t>
            </a:r>
          </a:p>
          <a:p>
            <a:pPr lvl="0">
              <a:spcBef>
                <a:spcPts val="0"/>
              </a:spcBef>
              <a:buNone/>
            </a:pPr>
            <a:r>
              <a:rPr lang="en" sz="1100"/>
              <a:t>Recommendations</a:t>
            </a:r>
          </a:p>
          <a:p>
            <a:pPr lvl="0">
              <a:spcBef>
                <a:spcPts val="0"/>
              </a:spcBef>
              <a:buNone/>
            </a:pPr>
            <a:r>
              <a:rPr lang="en" sz="1100"/>
              <a:t>Mobile </a:t>
            </a:r>
          </a:p>
          <a:p>
            <a:pPr lvl="0">
              <a:spcBef>
                <a:spcPts val="0"/>
              </a:spcBef>
              <a:buNone/>
            </a:pPr>
            <a:r>
              <a:rPr lang="en" sz="1100"/>
              <a:t>Web</a:t>
            </a:r>
          </a:p>
        </p:txBody>
      </p:sp>
      <p:sp>
        <p:nvSpPr>
          <p:cNvPr id="290" name="Shape 290"/>
          <p:cNvSpPr txBox="1"/>
          <p:nvPr/>
        </p:nvSpPr>
        <p:spPr>
          <a:xfrm>
            <a:off x="7088800" y="1152475"/>
            <a:ext cx="1659600" cy="2628000"/>
          </a:xfrm>
          <a:prstGeom prst="rect">
            <a:avLst/>
          </a:prstGeom>
          <a:noFill/>
          <a:ln>
            <a:noFill/>
          </a:ln>
        </p:spPr>
        <p:txBody>
          <a:bodyPr lIns="91425" tIns="91425" rIns="91425" bIns="91425" anchor="t" anchorCtr="0">
            <a:noAutofit/>
          </a:bodyPr>
          <a:lstStyle/>
          <a:p>
            <a:pPr lvl="0">
              <a:spcBef>
                <a:spcPts val="0"/>
              </a:spcBef>
              <a:buNone/>
            </a:pPr>
            <a:r>
              <a:rPr lang="en" sz="1000"/>
              <a:t>Homosexuals</a:t>
            </a:r>
          </a:p>
          <a:p>
            <a:pPr lvl="0">
              <a:spcBef>
                <a:spcPts val="0"/>
              </a:spcBef>
              <a:buNone/>
            </a:pPr>
            <a:r>
              <a:rPr lang="en" sz="1000"/>
              <a:t>Teens</a:t>
            </a:r>
          </a:p>
          <a:p>
            <a:pPr lvl="0">
              <a:spcBef>
                <a:spcPts val="0"/>
              </a:spcBef>
              <a:buNone/>
            </a:pPr>
            <a:r>
              <a:rPr lang="en" sz="1000"/>
              <a:t>Adults</a:t>
            </a:r>
          </a:p>
          <a:p>
            <a:pPr lvl="0">
              <a:spcBef>
                <a:spcPts val="0"/>
              </a:spcBef>
              <a:buNone/>
            </a:pPr>
            <a:r>
              <a:rPr lang="en" sz="1000"/>
              <a:t>Sexual active people</a:t>
            </a:r>
          </a:p>
          <a:p>
            <a:pPr lvl="0">
              <a:spcBef>
                <a:spcPts val="0"/>
              </a:spcBef>
              <a:buNone/>
            </a:pPr>
            <a:endParaRPr sz="1000"/>
          </a:p>
        </p:txBody>
      </p:sp>
      <p:pic>
        <p:nvPicPr>
          <p:cNvPr id="291" name="Shape 291"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A9999"/>
        </a:solidFill>
        <a:effectLst/>
      </p:bgPr>
    </p:bg>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0" y="72200"/>
            <a:ext cx="8520600" cy="397200"/>
          </a:xfrm>
          <a:prstGeom prst="rect">
            <a:avLst/>
          </a:prstGeom>
        </p:spPr>
        <p:txBody>
          <a:bodyPr lIns="91425" tIns="91425" rIns="91425" bIns="91425" anchor="t" anchorCtr="0">
            <a:noAutofit/>
          </a:bodyPr>
          <a:lstStyle/>
          <a:p>
            <a:pPr lvl="0">
              <a:spcBef>
                <a:spcPts val="0"/>
              </a:spcBef>
              <a:buNone/>
            </a:pPr>
            <a:r>
              <a:rPr lang="en" sz="3600"/>
              <a:t>Value Stream Analysis</a:t>
            </a:r>
          </a:p>
        </p:txBody>
      </p:sp>
      <p:pic>
        <p:nvPicPr>
          <p:cNvPr id="297" name="Shape 297"/>
          <p:cNvPicPr preferRelativeResize="0"/>
          <p:nvPr/>
        </p:nvPicPr>
        <p:blipFill>
          <a:blip r:embed="rId3">
            <a:alphaModFix/>
          </a:blip>
          <a:stretch>
            <a:fillRect/>
          </a:stretch>
        </p:blipFill>
        <p:spPr>
          <a:xfrm>
            <a:off x="76450" y="1130125"/>
            <a:ext cx="8839200" cy="3806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176775" y="175225"/>
            <a:ext cx="8520600" cy="572700"/>
          </a:xfrm>
          <a:prstGeom prst="rect">
            <a:avLst/>
          </a:prstGeom>
        </p:spPr>
        <p:txBody>
          <a:bodyPr lIns="91425" tIns="91425" rIns="91425" bIns="91425" anchor="t" anchorCtr="0">
            <a:noAutofit/>
          </a:bodyPr>
          <a:lstStyle/>
          <a:p>
            <a:pPr lvl="0" rtl="0">
              <a:spcBef>
                <a:spcPts val="0"/>
              </a:spcBef>
              <a:buNone/>
            </a:pPr>
            <a:r>
              <a:rPr lang="en" b="1"/>
              <a:t>Reverse Ishikawa Diagram</a:t>
            </a:r>
          </a:p>
        </p:txBody>
      </p:sp>
      <p:sp>
        <p:nvSpPr>
          <p:cNvPr id="69" name="Shape 69"/>
          <p:cNvSpPr txBox="1">
            <a:spLocks noGrp="1"/>
          </p:cNvSpPr>
          <p:nvPr>
            <p:ph type="body" idx="1"/>
          </p:nvPr>
        </p:nvSpPr>
        <p:spPr>
          <a:xfrm>
            <a:off x="346350" y="1139100"/>
            <a:ext cx="8520600" cy="3416400"/>
          </a:xfrm>
          <a:prstGeom prst="rect">
            <a:avLst/>
          </a:prstGeom>
        </p:spPr>
        <p:txBody>
          <a:bodyPr lIns="91425" tIns="91425" rIns="91425" bIns="91425" anchor="t" anchorCtr="0">
            <a:noAutofit/>
          </a:bodyPr>
          <a:lstStyle/>
          <a:p>
            <a:pPr lvl="0" rtl="0">
              <a:spcBef>
                <a:spcPts val="0"/>
              </a:spcBef>
              <a:buNone/>
            </a:pPr>
            <a:endParaRPr/>
          </a:p>
        </p:txBody>
      </p:sp>
      <p:pic>
        <p:nvPicPr>
          <p:cNvPr id="70" name="Shape 70"/>
          <p:cNvPicPr preferRelativeResize="0"/>
          <p:nvPr/>
        </p:nvPicPr>
        <p:blipFill>
          <a:blip r:embed="rId3">
            <a:alphaModFix/>
          </a:blip>
          <a:stretch>
            <a:fillRect/>
          </a:stretch>
        </p:blipFill>
        <p:spPr>
          <a:xfrm>
            <a:off x="176774" y="747925"/>
            <a:ext cx="8692476" cy="4104534"/>
          </a:xfrm>
          <a:prstGeom prst="rect">
            <a:avLst/>
          </a:prstGeom>
          <a:noFill/>
          <a:ln>
            <a:noFill/>
          </a:ln>
        </p:spPr>
      </p:pic>
      <p:pic>
        <p:nvPicPr>
          <p:cNvPr id="71" name="Shape 71"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201925" y="64975"/>
            <a:ext cx="8520600" cy="572700"/>
          </a:xfrm>
          <a:prstGeom prst="rect">
            <a:avLst/>
          </a:prstGeom>
        </p:spPr>
        <p:txBody>
          <a:bodyPr lIns="91425" tIns="91425" rIns="91425" bIns="91425" anchor="t" anchorCtr="0">
            <a:noAutofit/>
          </a:bodyPr>
          <a:lstStyle/>
          <a:p>
            <a:pPr lvl="0">
              <a:spcBef>
                <a:spcPts val="0"/>
              </a:spcBef>
              <a:buNone/>
            </a:pPr>
            <a:r>
              <a:rPr lang="en" b="1"/>
              <a:t>Business Motivation Model - Part One</a:t>
            </a:r>
          </a:p>
        </p:txBody>
      </p:sp>
      <p:sp>
        <p:nvSpPr>
          <p:cNvPr id="77" name="Shape 77"/>
          <p:cNvSpPr/>
          <p:nvPr/>
        </p:nvSpPr>
        <p:spPr>
          <a:xfrm>
            <a:off x="89075" y="788975"/>
            <a:ext cx="2732400" cy="3518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288825" y="743250"/>
            <a:ext cx="2732400" cy="3072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3290625" y="743250"/>
            <a:ext cx="2732400" cy="2562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2884850" y="3864675"/>
            <a:ext cx="3496500" cy="11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txBox="1"/>
          <p:nvPr/>
        </p:nvSpPr>
        <p:spPr>
          <a:xfrm>
            <a:off x="463025" y="672800"/>
            <a:ext cx="1984500" cy="442800"/>
          </a:xfrm>
          <a:prstGeom prst="rect">
            <a:avLst/>
          </a:prstGeom>
          <a:noFill/>
          <a:ln>
            <a:noFill/>
          </a:ln>
        </p:spPr>
        <p:txBody>
          <a:bodyPr lIns="91425" tIns="91425" rIns="91425" bIns="91425" anchor="t" anchorCtr="0">
            <a:noAutofit/>
          </a:bodyPr>
          <a:lstStyle/>
          <a:p>
            <a:pPr lvl="0" algn="ctr">
              <a:spcBef>
                <a:spcPts val="0"/>
              </a:spcBef>
              <a:buNone/>
            </a:pPr>
            <a:r>
              <a:rPr lang="en" sz="2000" b="1"/>
              <a:t>Means</a:t>
            </a:r>
          </a:p>
        </p:txBody>
      </p:sp>
      <p:sp>
        <p:nvSpPr>
          <p:cNvPr id="82" name="Shape 82"/>
          <p:cNvSpPr txBox="1"/>
          <p:nvPr/>
        </p:nvSpPr>
        <p:spPr>
          <a:xfrm>
            <a:off x="6626875" y="672800"/>
            <a:ext cx="2051400" cy="442800"/>
          </a:xfrm>
          <a:prstGeom prst="rect">
            <a:avLst/>
          </a:prstGeom>
          <a:noFill/>
          <a:ln>
            <a:noFill/>
          </a:ln>
        </p:spPr>
        <p:txBody>
          <a:bodyPr lIns="91425" tIns="91425" rIns="91425" bIns="91425" anchor="t" anchorCtr="0">
            <a:noAutofit/>
          </a:bodyPr>
          <a:lstStyle/>
          <a:p>
            <a:pPr lvl="0" algn="ctr">
              <a:spcBef>
                <a:spcPts val="0"/>
              </a:spcBef>
              <a:buNone/>
            </a:pPr>
            <a:r>
              <a:rPr lang="en" sz="2000" b="1"/>
              <a:t>End</a:t>
            </a:r>
          </a:p>
        </p:txBody>
      </p:sp>
      <p:sp>
        <p:nvSpPr>
          <p:cNvPr id="83" name="Shape 83"/>
          <p:cNvSpPr txBox="1"/>
          <p:nvPr/>
        </p:nvSpPr>
        <p:spPr>
          <a:xfrm>
            <a:off x="3794600" y="672800"/>
            <a:ext cx="1801200" cy="442800"/>
          </a:xfrm>
          <a:prstGeom prst="rect">
            <a:avLst/>
          </a:prstGeom>
          <a:noFill/>
          <a:ln>
            <a:noFill/>
          </a:ln>
        </p:spPr>
        <p:txBody>
          <a:bodyPr lIns="91425" tIns="91425" rIns="91425" bIns="91425" anchor="t" anchorCtr="0">
            <a:noAutofit/>
          </a:bodyPr>
          <a:lstStyle/>
          <a:p>
            <a:pPr lvl="0" algn="ctr">
              <a:spcBef>
                <a:spcPts val="0"/>
              </a:spcBef>
              <a:buNone/>
            </a:pPr>
            <a:r>
              <a:rPr lang="en" sz="2000" b="1"/>
              <a:t>Assessment</a:t>
            </a:r>
          </a:p>
        </p:txBody>
      </p:sp>
      <p:sp>
        <p:nvSpPr>
          <p:cNvPr id="84" name="Shape 84"/>
          <p:cNvSpPr txBox="1"/>
          <p:nvPr/>
        </p:nvSpPr>
        <p:spPr>
          <a:xfrm>
            <a:off x="3503450" y="3864675"/>
            <a:ext cx="2259300" cy="442800"/>
          </a:xfrm>
          <a:prstGeom prst="rect">
            <a:avLst/>
          </a:prstGeom>
          <a:noFill/>
          <a:ln>
            <a:noFill/>
          </a:ln>
        </p:spPr>
        <p:txBody>
          <a:bodyPr lIns="91425" tIns="91425" rIns="91425" bIns="91425" anchor="t" anchorCtr="0">
            <a:noAutofit/>
          </a:bodyPr>
          <a:lstStyle/>
          <a:p>
            <a:pPr lvl="0" algn="ctr">
              <a:spcBef>
                <a:spcPts val="0"/>
              </a:spcBef>
              <a:buNone/>
            </a:pPr>
            <a:r>
              <a:rPr lang="en" sz="2000" b="1"/>
              <a:t>Influencer</a:t>
            </a:r>
          </a:p>
        </p:txBody>
      </p:sp>
      <p:cxnSp>
        <p:nvCxnSpPr>
          <p:cNvPr id="85" name="Shape 85"/>
          <p:cNvCxnSpPr/>
          <p:nvPr/>
        </p:nvCxnSpPr>
        <p:spPr>
          <a:xfrm rot="10800000" flipH="1">
            <a:off x="96575" y="1058225"/>
            <a:ext cx="2717400" cy="15300"/>
          </a:xfrm>
          <a:prstGeom prst="straightConnector1">
            <a:avLst/>
          </a:prstGeom>
          <a:noFill/>
          <a:ln w="9525" cap="flat" cmpd="sng">
            <a:solidFill>
              <a:srgbClr val="000000"/>
            </a:solidFill>
            <a:prstDash val="solid"/>
            <a:round/>
            <a:headEnd type="none" w="lg" len="lg"/>
            <a:tailEnd type="none" w="lg" len="lg"/>
          </a:ln>
        </p:spPr>
      </p:cxnSp>
      <p:cxnSp>
        <p:nvCxnSpPr>
          <p:cNvPr id="86" name="Shape 86"/>
          <p:cNvCxnSpPr/>
          <p:nvPr/>
        </p:nvCxnSpPr>
        <p:spPr>
          <a:xfrm>
            <a:off x="3257750" y="1069600"/>
            <a:ext cx="2740200" cy="0"/>
          </a:xfrm>
          <a:prstGeom prst="straightConnector1">
            <a:avLst/>
          </a:prstGeom>
          <a:noFill/>
          <a:ln w="9525" cap="flat" cmpd="sng">
            <a:solidFill>
              <a:srgbClr val="000000"/>
            </a:solidFill>
            <a:prstDash val="solid"/>
            <a:round/>
            <a:headEnd type="none" w="lg" len="lg"/>
            <a:tailEnd type="none" w="lg" len="lg"/>
          </a:ln>
        </p:spPr>
      </p:cxnSp>
      <p:cxnSp>
        <p:nvCxnSpPr>
          <p:cNvPr id="87" name="Shape 87"/>
          <p:cNvCxnSpPr/>
          <p:nvPr/>
        </p:nvCxnSpPr>
        <p:spPr>
          <a:xfrm>
            <a:off x="6279775" y="1065875"/>
            <a:ext cx="2740200" cy="0"/>
          </a:xfrm>
          <a:prstGeom prst="straightConnector1">
            <a:avLst/>
          </a:prstGeom>
          <a:noFill/>
          <a:ln w="9525" cap="flat" cmpd="sng">
            <a:solidFill>
              <a:srgbClr val="000000"/>
            </a:solidFill>
            <a:prstDash val="solid"/>
            <a:round/>
            <a:headEnd type="none" w="lg" len="lg"/>
            <a:tailEnd type="none" w="lg" len="lg"/>
          </a:ln>
        </p:spPr>
      </p:cxnSp>
      <p:cxnSp>
        <p:nvCxnSpPr>
          <p:cNvPr id="88" name="Shape 88"/>
          <p:cNvCxnSpPr/>
          <p:nvPr/>
        </p:nvCxnSpPr>
        <p:spPr>
          <a:xfrm>
            <a:off x="2896250" y="4246125"/>
            <a:ext cx="3496500" cy="0"/>
          </a:xfrm>
          <a:prstGeom prst="straightConnector1">
            <a:avLst/>
          </a:prstGeom>
          <a:noFill/>
          <a:ln w="9525" cap="flat" cmpd="sng">
            <a:solidFill>
              <a:schemeClr val="dk2"/>
            </a:solidFill>
            <a:prstDash val="solid"/>
            <a:round/>
            <a:headEnd type="none" w="lg" len="lg"/>
            <a:tailEnd type="none" w="lg" len="lg"/>
          </a:ln>
        </p:spPr>
      </p:cxnSp>
      <p:cxnSp>
        <p:nvCxnSpPr>
          <p:cNvPr id="89" name="Shape 89"/>
          <p:cNvCxnSpPr/>
          <p:nvPr/>
        </p:nvCxnSpPr>
        <p:spPr>
          <a:xfrm rot="10800000" flipH="1">
            <a:off x="2822187" y="1608675"/>
            <a:ext cx="467700" cy="386700"/>
          </a:xfrm>
          <a:prstGeom prst="straightConnector1">
            <a:avLst/>
          </a:prstGeom>
          <a:noFill/>
          <a:ln w="28575" cap="flat" cmpd="sng">
            <a:solidFill>
              <a:schemeClr val="dk1"/>
            </a:solidFill>
            <a:prstDash val="solid"/>
            <a:round/>
            <a:headEnd type="none" w="lg" len="lg"/>
            <a:tailEnd type="none" w="lg" len="lg"/>
          </a:ln>
        </p:spPr>
      </p:cxnSp>
      <p:cxnSp>
        <p:nvCxnSpPr>
          <p:cNvPr id="90" name="Shape 90"/>
          <p:cNvCxnSpPr/>
          <p:nvPr/>
        </p:nvCxnSpPr>
        <p:spPr>
          <a:xfrm>
            <a:off x="6032250" y="1622175"/>
            <a:ext cx="255600" cy="350100"/>
          </a:xfrm>
          <a:prstGeom prst="straightConnector1">
            <a:avLst/>
          </a:prstGeom>
          <a:noFill/>
          <a:ln w="28575" cap="flat" cmpd="sng">
            <a:solidFill>
              <a:srgbClr val="000000"/>
            </a:solidFill>
            <a:prstDash val="solid"/>
            <a:round/>
            <a:headEnd type="none" w="lg" len="lg"/>
            <a:tailEnd type="none" w="lg" len="lg"/>
          </a:ln>
        </p:spPr>
      </p:cxnSp>
      <p:cxnSp>
        <p:nvCxnSpPr>
          <p:cNvPr id="91" name="Shape 91"/>
          <p:cNvCxnSpPr>
            <a:stCxn id="79" idx="2"/>
          </p:cNvCxnSpPr>
          <p:nvPr/>
        </p:nvCxnSpPr>
        <p:spPr>
          <a:xfrm>
            <a:off x="4656825" y="3305250"/>
            <a:ext cx="32400" cy="559500"/>
          </a:xfrm>
          <a:prstGeom prst="straightConnector1">
            <a:avLst/>
          </a:prstGeom>
          <a:noFill/>
          <a:ln w="28575" cap="flat" cmpd="sng">
            <a:solidFill>
              <a:srgbClr val="000000"/>
            </a:solidFill>
            <a:prstDash val="solid"/>
            <a:round/>
            <a:headEnd type="none" w="lg" len="lg"/>
            <a:tailEnd type="none" w="lg" len="lg"/>
          </a:ln>
        </p:spPr>
      </p:cxnSp>
      <p:cxnSp>
        <p:nvCxnSpPr>
          <p:cNvPr id="92" name="Shape 92"/>
          <p:cNvCxnSpPr/>
          <p:nvPr/>
        </p:nvCxnSpPr>
        <p:spPr>
          <a:xfrm>
            <a:off x="2822200" y="3506950"/>
            <a:ext cx="3465900" cy="300"/>
          </a:xfrm>
          <a:prstGeom prst="straightConnector1">
            <a:avLst/>
          </a:prstGeom>
          <a:noFill/>
          <a:ln w="28575" cap="flat" cmpd="sng">
            <a:solidFill>
              <a:srgbClr val="000000"/>
            </a:solidFill>
            <a:prstDash val="solid"/>
            <a:round/>
            <a:headEnd type="none" w="lg" len="lg"/>
            <a:tailEnd type="none" w="lg" len="lg"/>
          </a:ln>
        </p:spPr>
      </p:cxnSp>
      <p:sp>
        <p:nvSpPr>
          <p:cNvPr id="93" name="Shape 93"/>
          <p:cNvSpPr txBox="1"/>
          <p:nvPr/>
        </p:nvSpPr>
        <p:spPr>
          <a:xfrm>
            <a:off x="-45625" y="1034225"/>
            <a:ext cx="2732400" cy="3266400"/>
          </a:xfrm>
          <a:prstGeom prst="rect">
            <a:avLst/>
          </a:prstGeom>
          <a:noFill/>
          <a:ln>
            <a:noFill/>
          </a:ln>
        </p:spPr>
        <p:txBody>
          <a:bodyPr lIns="91425" tIns="91425" rIns="91425" bIns="91425" anchor="t" anchorCtr="0">
            <a:noAutofit/>
          </a:bodyPr>
          <a:lstStyle/>
          <a:p>
            <a:pPr marL="457200" lvl="0" indent="-298450" rtl="0">
              <a:spcBef>
                <a:spcPts val="0"/>
              </a:spcBef>
              <a:buSzPct val="100000"/>
              <a:buChar char="●"/>
            </a:pPr>
            <a:r>
              <a:rPr lang="en" sz="1100" b="1"/>
              <a:t>Mission</a:t>
            </a:r>
            <a:r>
              <a:rPr lang="en" sz="1100"/>
              <a:t>: Provide a medium designed to reduce the spread of HIV and AIDS through a variety of services such as education, support, and guidance. </a:t>
            </a:r>
          </a:p>
          <a:p>
            <a:pPr marL="457200" lvl="0" indent="-298450" rtl="0">
              <a:spcBef>
                <a:spcPts val="0"/>
              </a:spcBef>
              <a:buSzPct val="100000"/>
              <a:buChar char="●"/>
            </a:pPr>
            <a:r>
              <a:rPr lang="en" sz="1100" b="1"/>
              <a:t>Strategy</a:t>
            </a:r>
            <a:r>
              <a:rPr lang="en" sz="1100"/>
              <a:t>: To deliver a place of confidentiality and trust by providing anonymity, options of communication, and choices with no obligations.</a:t>
            </a:r>
          </a:p>
          <a:p>
            <a:pPr marL="457200" lvl="0" indent="-298450">
              <a:spcBef>
                <a:spcPts val="0"/>
              </a:spcBef>
              <a:buSzPct val="100000"/>
              <a:buChar char="●"/>
            </a:pPr>
            <a:r>
              <a:rPr lang="en" sz="1100" b="1"/>
              <a:t>Tactic</a:t>
            </a:r>
            <a:r>
              <a:rPr lang="en" sz="1100"/>
              <a:t>: Work with treatment facilities and survivors to gain insight on the needs, symptoms and other information &amp; develop an app that provides guidance and support to individuals affected by HIV/AIDS or who would like to educate themselves.</a:t>
            </a:r>
          </a:p>
        </p:txBody>
      </p:sp>
      <p:sp>
        <p:nvSpPr>
          <p:cNvPr id="94" name="Shape 94"/>
          <p:cNvSpPr txBox="1"/>
          <p:nvPr/>
        </p:nvSpPr>
        <p:spPr>
          <a:xfrm>
            <a:off x="3272625" y="1034225"/>
            <a:ext cx="2556000" cy="2105700"/>
          </a:xfrm>
          <a:prstGeom prst="rect">
            <a:avLst/>
          </a:prstGeom>
          <a:noFill/>
          <a:ln>
            <a:noFill/>
          </a:ln>
        </p:spPr>
        <p:txBody>
          <a:bodyPr lIns="91425" tIns="91425" rIns="91425" bIns="91425" anchor="t" anchorCtr="0">
            <a:noAutofit/>
          </a:bodyPr>
          <a:lstStyle/>
          <a:p>
            <a:pPr marL="457200" lvl="0" indent="-304800" rtl="0">
              <a:spcBef>
                <a:spcPts val="0"/>
              </a:spcBef>
              <a:buSzPct val="100000"/>
              <a:buChar char="●"/>
            </a:pPr>
            <a:r>
              <a:rPr lang="en" sz="1200" b="1"/>
              <a:t>Weakness</a:t>
            </a:r>
            <a:r>
              <a:rPr lang="en" sz="1200"/>
              <a:t>: Barriers to reach potential users and gain their trust; user friendliness</a:t>
            </a:r>
          </a:p>
          <a:p>
            <a:pPr marL="457200" lvl="0" indent="-304800" rtl="0">
              <a:spcBef>
                <a:spcPts val="0"/>
              </a:spcBef>
              <a:buSzPct val="100000"/>
              <a:buChar char="●"/>
            </a:pPr>
            <a:r>
              <a:rPr lang="en" sz="1200" b="1"/>
              <a:t>Strength</a:t>
            </a:r>
            <a:r>
              <a:rPr lang="en" sz="1200"/>
              <a:t>: Variety of communication options, influential sources</a:t>
            </a:r>
          </a:p>
          <a:p>
            <a:pPr marL="457200" lvl="0" indent="-304800">
              <a:spcBef>
                <a:spcPts val="0"/>
              </a:spcBef>
              <a:buSzPct val="100000"/>
              <a:buChar char="●"/>
            </a:pPr>
            <a:r>
              <a:rPr lang="en" sz="1200" b="1"/>
              <a:t>Potential Impact</a:t>
            </a:r>
            <a:r>
              <a:rPr lang="en" sz="1200"/>
              <a:t>: Provide a safe place, and reach many in a way they will feel comfortable with. </a:t>
            </a:r>
          </a:p>
        </p:txBody>
      </p:sp>
      <p:sp>
        <p:nvSpPr>
          <p:cNvPr id="95" name="Shape 95"/>
          <p:cNvSpPr txBox="1"/>
          <p:nvPr/>
        </p:nvSpPr>
        <p:spPr>
          <a:xfrm>
            <a:off x="6288825" y="1058225"/>
            <a:ext cx="2546400" cy="2562000"/>
          </a:xfrm>
          <a:prstGeom prst="rect">
            <a:avLst/>
          </a:prstGeom>
          <a:noFill/>
          <a:ln>
            <a:noFill/>
          </a:ln>
        </p:spPr>
        <p:txBody>
          <a:bodyPr lIns="91425" tIns="91425" rIns="91425" bIns="91425" anchor="t" anchorCtr="0">
            <a:noAutofit/>
          </a:bodyPr>
          <a:lstStyle/>
          <a:p>
            <a:pPr marL="457200" lvl="0" indent="-298450" rtl="0">
              <a:spcBef>
                <a:spcPts val="0"/>
              </a:spcBef>
              <a:buSzPct val="100000"/>
              <a:buChar char="●"/>
            </a:pPr>
            <a:r>
              <a:rPr lang="en" sz="1100" b="1"/>
              <a:t>Vision</a:t>
            </a:r>
            <a:r>
              <a:rPr lang="en" sz="1100"/>
              <a:t>: To develop an accessible, user-friendly application that will reduce the spread of HIV/AIDS and help those living with it better manage the condition. </a:t>
            </a:r>
          </a:p>
          <a:p>
            <a:pPr marL="457200" lvl="0" indent="-298450" rtl="0">
              <a:spcBef>
                <a:spcPts val="0"/>
              </a:spcBef>
              <a:buSzPct val="100000"/>
              <a:buChar char="●"/>
            </a:pPr>
            <a:r>
              <a:rPr lang="en" sz="1100" b="1"/>
              <a:t>Goal:</a:t>
            </a:r>
            <a:r>
              <a:rPr lang="en" sz="1100"/>
              <a:t> Educate and connect the masses with treatment facilities, for either themselves, or someone they are concerned for.</a:t>
            </a:r>
          </a:p>
          <a:p>
            <a:pPr marL="457200" lvl="0" indent="-298450">
              <a:spcBef>
                <a:spcPts val="0"/>
              </a:spcBef>
              <a:buSzPct val="100000"/>
              <a:buChar char="●"/>
            </a:pPr>
            <a:r>
              <a:rPr lang="en" sz="1100" b="1"/>
              <a:t>Objective</a:t>
            </a:r>
            <a:r>
              <a:rPr lang="en" sz="1100"/>
              <a:t>: By the end of this class, have the platform be used by at least a few different potential users. </a:t>
            </a:r>
          </a:p>
        </p:txBody>
      </p:sp>
      <p:sp>
        <p:nvSpPr>
          <p:cNvPr id="96" name="Shape 96"/>
          <p:cNvSpPr txBox="1"/>
          <p:nvPr/>
        </p:nvSpPr>
        <p:spPr>
          <a:xfrm>
            <a:off x="2760800" y="4187350"/>
            <a:ext cx="3734100" cy="905700"/>
          </a:xfrm>
          <a:prstGeom prst="rect">
            <a:avLst/>
          </a:prstGeom>
          <a:noFill/>
          <a:ln>
            <a:noFill/>
          </a:ln>
        </p:spPr>
        <p:txBody>
          <a:bodyPr lIns="91425" tIns="91425" rIns="91425" bIns="91425" anchor="t" anchorCtr="0">
            <a:noAutofit/>
          </a:bodyPr>
          <a:lstStyle/>
          <a:p>
            <a:pPr marL="457200" lvl="0" indent="-298450" rtl="0">
              <a:spcBef>
                <a:spcPts val="0"/>
              </a:spcBef>
              <a:buSzPct val="100000"/>
              <a:buChar char="●"/>
            </a:pPr>
            <a:r>
              <a:rPr lang="en" sz="1100"/>
              <a:t>Age of Users</a:t>
            </a:r>
          </a:p>
          <a:p>
            <a:pPr marL="457200" lvl="0" indent="-298450" rtl="0">
              <a:spcBef>
                <a:spcPts val="0"/>
              </a:spcBef>
              <a:buSzPct val="100000"/>
              <a:buChar char="●"/>
            </a:pPr>
            <a:r>
              <a:rPr lang="en" sz="1100"/>
              <a:t>Location of Treatment Facilities</a:t>
            </a:r>
          </a:p>
          <a:p>
            <a:pPr marL="457200" lvl="0" indent="-298450" rtl="0">
              <a:spcBef>
                <a:spcPts val="0"/>
              </a:spcBef>
              <a:buSzPct val="100000"/>
              <a:buChar char="●"/>
            </a:pPr>
            <a:r>
              <a:rPr lang="en" sz="1100"/>
              <a:t>Willingness/Comfortability with the topic</a:t>
            </a:r>
          </a:p>
          <a:p>
            <a:pPr marL="457200" lvl="0" indent="-298450">
              <a:spcBef>
                <a:spcPts val="0"/>
              </a:spcBef>
              <a:buSzPct val="100000"/>
              <a:buChar char="●"/>
            </a:pPr>
            <a:r>
              <a:rPr lang="en" sz="1100"/>
              <a:t>Exposure to topic</a:t>
            </a:r>
          </a:p>
        </p:txBody>
      </p:sp>
      <p:pic>
        <p:nvPicPr>
          <p:cNvPr id="97" name="Shape 97" descr="Logomakr_0JP25X (1).png"/>
          <p:cNvPicPr preferRelativeResize="0"/>
          <p:nvPr/>
        </p:nvPicPr>
        <p:blipFill>
          <a:blip r:embed="rId3">
            <a:alphaModFix/>
          </a:blip>
          <a:stretch>
            <a:fillRect/>
          </a:stretch>
        </p:blipFill>
        <p:spPr>
          <a:xfrm>
            <a:off x="8584296" y="39275"/>
            <a:ext cx="506800" cy="534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43800" y="109200"/>
            <a:ext cx="8520600" cy="572700"/>
          </a:xfrm>
          <a:prstGeom prst="rect">
            <a:avLst/>
          </a:prstGeom>
        </p:spPr>
        <p:txBody>
          <a:bodyPr lIns="91425" tIns="91425" rIns="91425" bIns="91425" anchor="t" anchorCtr="0">
            <a:noAutofit/>
          </a:bodyPr>
          <a:lstStyle/>
          <a:p>
            <a:pPr lvl="0">
              <a:spcBef>
                <a:spcPts val="0"/>
              </a:spcBef>
              <a:buNone/>
            </a:pPr>
            <a:r>
              <a:rPr lang="en" b="1"/>
              <a:t>Business Motivation Model - Part Two</a:t>
            </a:r>
          </a:p>
        </p:txBody>
      </p:sp>
      <p:sp>
        <p:nvSpPr>
          <p:cNvPr id="103" name="Shape 103"/>
          <p:cNvSpPr/>
          <p:nvPr/>
        </p:nvSpPr>
        <p:spPr>
          <a:xfrm>
            <a:off x="397100" y="993150"/>
            <a:ext cx="2305200" cy="3342300"/>
          </a:xfrm>
          <a:prstGeom prst="rect">
            <a:avLst/>
          </a:prstGeom>
          <a:solidFill>
            <a:schemeClr val="lt2"/>
          </a:solidFill>
          <a:ln w="9525" cap="flat" cmpd="sng">
            <a:solidFill>
              <a:schemeClr val="dk2"/>
            </a:solidFill>
            <a:prstDash val="dot"/>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3678775" y="3568350"/>
            <a:ext cx="4854600" cy="1268700"/>
          </a:xfrm>
          <a:prstGeom prst="rect">
            <a:avLst/>
          </a:prstGeom>
          <a:solidFill>
            <a:schemeClr val="lt2"/>
          </a:solidFill>
          <a:ln w="9525" cap="flat" cmpd="sng">
            <a:solidFill>
              <a:schemeClr val="dk2"/>
            </a:solidFill>
            <a:prstDash val="dot"/>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3762925" y="794700"/>
            <a:ext cx="4686300" cy="1964700"/>
          </a:xfrm>
          <a:prstGeom prst="rect">
            <a:avLst/>
          </a:prstGeom>
          <a:solidFill>
            <a:schemeClr val="lt2"/>
          </a:solidFill>
          <a:ln w="9525" cap="flat" cmpd="sng">
            <a:solidFill>
              <a:schemeClr val="dk2"/>
            </a:solidFill>
            <a:prstDash val="dot"/>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txBox="1"/>
          <p:nvPr/>
        </p:nvSpPr>
        <p:spPr>
          <a:xfrm>
            <a:off x="381950" y="911487"/>
            <a:ext cx="2335500" cy="427500"/>
          </a:xfrm>
          <a:prstGeom prst="rect">
            <a:avLst/>
          </a:prstGeom>
          <a:noFill/>
          <a:ln>
            <a:noFill/>
          </a:ln>
        </p:spPr>
        <p:txBody>
          <a:bodyPr lIns="91425" tIns="91425" rIns="91425" bIns="91425" anchor="t" anchorCtr="0">
            <a:noAutofit/>
          </a:bodyPr>
          <a:lstStyle/>
          <a:p>
            <a:pPr lvl="0" algn="ctr">
              <a:spcBef>
                <a:spcPts val="0"/>
              </a:spcBef>
              <a:buNone/>
            </a:pPr>
            <a:r>
              <a:rPr lang="en" sz="1800" b="1"/>
              <a:t>Referenced Elements</a:t>
            </a:r>
          </a:p>
        </p:txBody>
      </p:sp>
      <p:cxnSp>
        <p:nvCxnSpPr>
          <p:cNvPr id="107" name="Shape 107"/>
          <p:cNvCxnSpPr/>
          <p:nvPr/>
        </p:nvCxnSpPr>
        <p:spPr>
          <a:xfrm>
            <a:off x="381950" y="1568600"/>
            <a:ext cx="2289900" cy="0"/>
          </a:xfrm>
          <a:prstGeom prst="straightConnector1">
            <a:avLst/>
          </a:prstGeom>
          <a:noFill/>
          <a:ln w="9525" cap="flat" cmpd="sng">
            <a:solidFill>
              <a:schemeClr val="dk2"/>
            </a:solidFill>
            <a:prstDash val="solid"/>
            <a:round/>
            <a:headEnd type="none" w="lg" len="lg"/>
            <a:tailEnd type="none" w="lg" len="lg"/>
          </a:ln>
        </p:spPr>
      </p:cxnSp>
      <p:sp>
        <p:nvSpPr>
          <p:cNvPr id="108" name="Shape 108"/>
          <p:cNvSpPr txBox="1"/>
          <p:nvPr/>
        </p:nvSpPr>
        <p:spPr>
          <a:xfrm>
            <a:off x="4373425" y="1181700"/>
            <a:ext cx="3465300" cy="1190700"/>
          </a:xfrm>
          <a:prstGeom prst="rect">
            <a:avLst/>
          </a:prstGeom>
          <a:noFill/>
          <a:ln>
            <a:noFill/>
          </a:ln>
        </p:spPr>
        <p:txBody>
          <a:bodyPr lIns="91425" tIns="91425" rIns="91425" bIns="91425" anchor="t" anchorCtr="0">
            <a:noAutofit/>
          </a:bodyPr>
          <a:lstStyle/>
          <a:p>
            <a:pPr lvl="0" algn="ctr">
              <a:spcBef>
                <a:spcPts val="0"/>
              </a:spcBef>
              <a:buNone/>
            </a:pPr>
            <a:r>
              <a:rPr lang="en" sz="3000" b="1"/>
              <a:t>Business Motivation Model</a:t>
            </a:r>
          </a:p>
        </p:txBody>
      </p:sp>
      <p:sp>
        <p:nvSpPr>
          <p:cNvPr id="109" name="Shape 109"/>
          <p:cNvSpPr txBox="1"/>
          <p:nvPr/>
        </p:nvSpPr>
        <p:spPr>
          <a:xfrm>
            <a:off x="5342725" y="3552900"/>
            <a:ext cx="1526700" cy="336000"/>
          </a:xfrm>
          <a:prstGeom prst="rect">
            <a:avLst/>
          </a:prstGeom>
          <a:noFill/>
          <a:ln>
            <a:noFill/>
          </a:ln>
        </p:spPr>
        <p:txBody>
          <a:bodyPr lIns="91425" tIns="91425" rIns="91425" bIns="91425" anchor="t" anchorCtr="0">
            <a:noAutofit/>
          </a:bodyPr>
          <a:lstStyle/>
          <a:p>
            <a:pPr lvl="0" algn="ctr">
              <a:spcBef>
                <a:spcPts val="0"/>
              </a:spcBef>
              <a:buNone/>
            </a:pPr>
            <a:r>
              <a:rPr lang="en" sz="1800" b="1"/>
              <a:t>Vocabulary</a:t>
            </a:r>
          </a:p>
        </p:txBody>
      </p:sp>
      <p:cxnSp>
        <p:nvCxnSpPr>
          <p:cNvPr id="110" name="Shape 110"/>
          <p:cNvCxnSpPr/>
          <p:nvPr/>
        </p:nvCxnSpPr>
        <p:spPr>
          <a:xfrm>
            <a:off x="3678925" y="3888900"/>
            <a:ext cx="4854300" cy="15300"/>
          </a:xfrm>
          <a:prstGeom prst="straightConnector1">
            <a:avLst/>
          </a:prstGeom>
          <a:noFill/>
          <a:ln w="9525" cap="flat" cmpd="sng">
            <a:solidFill>
              <a:schemeClr val="dk2"/>
            </a:solidFill>
            <a:prstDash val="solid"/>
            <a:round/>
            <a:headEnd type="none" w="lg" len="lg"/>
            <a:tailEnd type="none" w="lg" len="lg"/>
          </a:ln>
        </p:spPr>
      </p:cxnSp>
      <p:cxnSp>
        <p:nvCxnSpPr>
          <p:cNvPr id="111" name="Shape 111"/>
          <p:cNvCxnSpPr>
            <a:stCxn id="109" idx="0"/>
            <a:endCxn id="105" idx="2"/>
          </p:cNvCxnSpPr>
          <p:nvPr/>
        </p:nvCxnSpPr>
        <p:spPr>
          <a:xfrm rot="10800000">
            <a:off x="6106075" y="2759400"/>
            <a:ext cx="0" cy="793500"/>
          </a:xfrm>
          <a:prstGeom prst="straightConnector1">
            <a:avLst/>
          </a:prstGeom>
          <a:noFill/>
          <a:ln w="28575" cap="flat" cmpd="sng">
            <a:solidFill>
              <a:schemeClr val="dk2"/>
            </a:solidFill>
            <a:prstDash val="dash"/>
            <a:round/>
            <a:headEnd type="none" w="lg" len="lg"/>
            <a:tailEnd type="stealth" w="lg" len="lg"/>
          </a:ln>
        </p:spPr>
      </p:cxnSp>
      <p:cxnSp>
        <p:nvCxnSpPr>
          <p:cNvPr id="112" name="Shape 112"/>
          <p:cNvCxnSpPr>
            <a:endCxn id="105" idx="1"/>
          </p:cNvCxnSpPr>
          <p:nvPr/>
        </p:nvCxnSpPr>
        <p:spPr>
          <a:xfrm rot="10800000" flipH="1">
            <a:off x="2686825" y="1777050"/>
            <a:ext cx="1076100" cy="20400"/>
          </a:xfrm>
          <a:prstGeom prst="straightConnector1">
            <a:avLst/>
          </a:prstGeom>
          <a:noFill/>
          <a:ln w="28575" cap="flat" cmpd="sng">
            <a:solidFill>
              <a:schemeClr val="dk2"/>
            </a:solidFill>
            <a:prstDash val="dash"/>
            <a:round/>
            <a:headEnd type="stealth" w="lg" len="lg"/>
            <a:tailEnd type="stealth" w="lg" len="lg"/>
          </a:ln>
        </p:spPr>
      </p:cxnSp>
      <p:cxnSp>
        <p:nvCxnSpPr>
          <p:cNvPr id="113" name="Shape 113"/>
          <p:cNvCxnSpPr/>
          <p:nvPr/>
        </p:nvCxnSpPr>
        <p:spPr>
          <a:xfrm rot="10800000">
            <a:off x="2732575" y="3827875"/>
            <a:ext cx="931200" cy="0"/>
          </a:xfrm>
          <a:prstGeom prst="straightConnector1">
            <a:avLst/>
          </a:prstGeom>
          <a:noFill/>
          <a:ln w="28575" cap="flat" cmpd="sng">
            <a:solidFill>
              <a:schemeClr val="dk2"/>
            </a:solidFill>
            <a:prstDash val="dash"/>
            <a:round/>
            <a:headEnd type="none" w="lg" len="lg"/>
            <a:tailEnd type="stealth" w="lg" len="lg"/>
          </a:ln>
        </p:spPr>
      </p:cxnSp>
      <p:sp>
        <p:nvSpPr>
          <p:cNvPr id="114" name="Shape 114"/>
          <p:cNvSpPr txBox="1"/>
          <p:nvPr/>
        </p:nvSpPr>
        <p:spPr>
          <a:xfrm>
            <a:off x="381950" y="1568600"/>
            <a:ext cx="2076600" cy="2362200"/>
          </a:xfrm>
          <a:prstGeom prst="rect">
            <a:avLst/>
          </a:prstGeom>
          <a:noFill/>
          <a:ln>
            <a:noFill/>
          </a:ln>
        </p:spPr>
        <p:txBody>
          <a:bodyPr lIns="91425" tIns="91425" rIns="91425" bIns="91425" anchor="t" anchorCtr="0">
            <a:noAutofit/>
          </a:bodyPr>
          <a:lstStyle/>
          <a:p>
            <a:pPr marL="457200" lvl="0" indent="-304800" rtl="0">
              <a:spcBef>
                <a:spcPts val="0"/>
              </a:spcBef>
              <a:buSzPct val="100000"/>
              <a:buChar char="●"/>
            </a:pPr>
            <a:r>
              <a:rPr lang="en" sz="1200" b="1"/>
              <a:t>Organization Unit</a:t>
            </a:r>
            <a:r>
              <a:rPr lang="en" sz="1200"/>
              <a:t>: CIS 315 Group in support of Activist Groups  </a:t>
            </a:r>
          </a:p>
          <a:p>
            <a:pPr marL="457200" lvl="0" indent="-304800" rtl="0">
              <a:spcBef>
                <a:spcPts val="0"/>
              </a:spcBef>
              <a:buSzPct val="100000"/>
              <a:buChar char="●"/>
            </a:pPr>
            <a:r>
              <a:rPr lang="en" sz="1200" b="1"/>
              <a:t>Business Process</a:t>
            </a:r>
            <a:r>
              <a:rPr lang="en" sz="1200"/>
              <a:t>: Be active in knowing about about organization/groups/activists/ etc .</a:t>
            </a:r>
          </a:p>
          <a:p>
            <a:pPr marL="457200" lvl="0" indent="-304800">
              <a:spcBef>
                <a:spcPts val="0"/>
              </a:spcBef>
              <a:buSzPct val="100000"/>
              <a:buChar char="●"/>
            </a:pPr>
            <a:r>
              <a:rPr lang="en" sz="1200" b="1"/>
              <a:t>Business Rule</a:t>
            </a:r>
            <a:r>
              <a:rPr lang="en" sz="1200"/>
              <a:t>: All services should be free and be accessible by all potential users. </a:t>
            </a:r>
          </a:p>
        </p:txBody>
      </p:sp>
      <p:sp>
        <p:nvSpPr>
          <p:cNvPr id="115" name="Shape 115"/>
          <p:cNvSpPr txBox="1"/>
          <p:nvPr/>
        </p:nvSpPr>
        <p:spPr>
          <a:xfrm>
            <a:off x="3841275" y="3954400"/>
            <a:ext cx="4608000" cy="793500"/>
          </a:xfrm>
          <a:prstGeom prst="rect">
            <a:avLst/>
          </a:prstGeom>
          <a:noFill/>
          <a:ln>
            <a:noFill/>
          </a:ln>
        </p:spPr>
        <p:txBody>
          <a:bodyPr lIns="91425" tIns="91425" rIns="91425" bIns="91425" anchor="t" anchorCtr="0">
            <a:noAutofit/>
          </a:bodyPr>
          <a:lstStyle/>
          <a:p>
            <a:pPr lvl="0">
              <a:spcBef>
                <a:spcPts val="0"/>
              </a:spcBef>
              <a:buNone/>
            </a:pPr>
            <a:r>
              <a:rPr lang="en"/>
              <a:t>TBD</a:t>
            </a:r>
          </a:p>
        </p:txBody>
      </p:sp>
      <p:sp>
        <p:nvSpPr>
          <p:cNvPr id="116" name="Shape 116"/>
          <p:cNvSpPr txBox="1"/>
          <p:nvPr/>
        </p:nvSpPr>
        <p:spPr>
          <a:xfrm>
            <a:off x="0" y="7620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pic>
        <p:nvPicPr>
          <p:cNvPr id="117" name="Shape 117" descr="Logomakr_0JP25X (1).png"/>
          <p:cNvPicPr preferRelativeResize="0"/>
          <p:nvPr/>
        </p:nvPicPr>
        <p:blipFill>
          <a:blip r:embed="rId3">
            <a:alphaModFix/>
          </a:blip>
          <a:stretch>
            <a:fillRect/>
          </a:stretch>
        </p:blipFill>
        <p:spPr>
          <a:xfrm>
            <a:off x="8584296" y="39275"/>
            <a:ext cx="506800" cy="534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5D0D0"/>
            </a:gs>
            <a:gs pos="100000">
              <a:srgbClr val="D96868"/>
            </a:gs>
          </a:gsLst>
          <a:lin ang="5400012" scaled="0"/>
        </a:gradFill>
        <a:effectLst/>
      </p:bgPr>
    </p:bg>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98025" y="124525"/>
            <a:ext cx="8520600" cy="572700"/>
          </a:xfrm>
          <a:prstGeom prst="rect">
            <a:avLst/>
          </a:prstGeom>
        </p:spPr>
        <p:txBody>
          <a:bodyPr lIns="91425" tIns="91425" rIns="91425" bIns="91425" anchor="t" anchorCtr="0">
            <a:noAutofit/>
          </a:bodyPr>
          <a:lstStyle/>
          <a:p>
            <a:pPr lvl="0">
              <a:spcBef>
                <a:spcPts val="0"/>
              </a:spcBef>
              <a:buNone/>
            </a:pPr>
            <a:r>
              <a:rPr lang="en" b="1"/>
              <a:t>Business Process Model and Notation</a:t>
            </a:r>
          </a:p>
        </p:txBody>
      </p:sp>
      <p:sp>
        <p:nvSpPr>
          <p:cNvPr id="123" name="Shape 123"/>
          <p:cNvSpPr txBox="1"/>
          <p:nvPr/>
        </p:nvSpPr>
        <p:spPr>
          <a:xfrm>
            <a:off x="1595875" y="1326300"/>
            <a:ext cx="528300" cy="2697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124" name="Shape 124"/>
          <p:cNvPicPr preferRelativeResize="0"/>
          <p:nvPr/>
        </p:nvPicPr>
        <p:blipFill>
          <a:blip r:embed="rId3">
            <a:alphaModFix/>
          </a:blip>
          <a:stretch>
            <a:fillRect/>
          </a:stretch>
        </p:blipFill>
        <p:spPr>
          <a:xfrm>
            <a:off x="80848" y="773425"/>
            <a:ext cx="8980053" cy="4216374"/>
          </a:xfrm>
          <a:prstGeom prst="rect">
            <a:avLst/>
          </a:prstGeom>
          <a:noFill/>
          <a:ln>
            <a:noFill/>
          </a:ln>
        </p:spPr>
      </p:pic>
      <p:pic>
        <p:nvPicPr>
          <p:cNvPr id="125" name="Shape 125"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9999"/>
        </a:solidFill>
        <a:effectLst/>
      </p:bgPr>
    </p:bg>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52025" y="-15650"/>
            <a:ext cx="3704400" cy="650100"/>
          </a:xfrm>
          <a:prstGeom prst="rect">
            <a:avLst/>
          </a:prstGeom>
        </p:spPr>
        <p:txBody>
          <a:bodyPr lIns="91425" tIns="91425" rIns="91425" bIns="91425" anchor="t" anchorCtr="0">
            <a:noAutofit/>
          </a:bodyPr>
          <a:lstStyle/>
          <a:p>
            <a:pPr lvl="0" rtl="0">
              <a:spcBef>
                <a:spcPts val="0"/>
              </a:spcBef>
              <a:buNone/>
            </a:pPr>
            <a:r>
              <a:rPr lang="en" b="1"/>
              <a:t>Data Flow Diagram</a:t>
            </a:r>
          </a:p>
        </p:txBody>
      </p:sp>
      <p:pic>
        <p:nvPicPr>
          <p:cNvPr id="131" name="Shape 131" descr="DFD #2 - Page 1.jpeg"/>
          <p:cNvPicPr preferRelativeResize="0"/>
          <p:nvPr/>
        </p:nvPicPr>
        <p:blipFill rotWithShape="1">
          <a:blip r:embed="rId3">
            <a:alphaModFix/>
          </a:blip>
          <a:srcRect l="9778" r="22176" b="59293"/>
          <a:stretch/>
        </p:blipFill>
        <p:spPr>
          <a:xfrm>
            <a:off x="236249" y="793100"/>
            <a:ext cx="8778277" cy="4058151"/>
          </a:xfrm>
          <a:prstGeom prst="rect">
            <a:avLst/>
          </a:prstGeom>
          <a:noFill/>
          <a:ln>
            <a:noFill/>
          </a:ln>
        </p:spPr>
      </p:pic>
      <p:pic>
        <p:nvPicPr>
          <p:cNvPr id="132" name="Shape 132"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A9999"/>
        </a:solidFill>
        <a:effectLst/>
      </p:bgPr>
    </p:bg>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0" y="-96375"/>
            <a:ext cx="8520600" cy="572700"/>
          </a:xfrm>
          <a:prstGeom prst="rect">
            <a:avLst/>
          </a:prstGeom>
        </p:spPr>
        <p:txBody>
          <a:bodyPr lIns="91425" tIns="91425" rIns="91425" bIns="91425" anchor="t" anchorCtr="0">
            <a:noAutofit/>
          </a:bodyPr>
          <a:lstStyle/>
          <a:p>
            <a:pPr lvl="0" rtl="0">
              <a:spcBef>
                <a:spcPts val="0"/>
              </a:spcBef>
              <a:buNone/>
            </a:pPr>
            <a:r>
              <a:rPr lang="en" b="1"/>
              <a:t>Organizational Chart</a:t>
            </a:r>
          </a:p>
        </p:txBody>
      </p:sp>
      <p:pic>
        <p:nvPicPr>
          <p:cNvPr id="138" name="Shape 138" descr="Org Chart Tutorial - Org Chart.jpeg"/>
          <p:cNvPicPr preferRelativeResize="0"/>
          <p:nvPr/>
        </p:nvPicPr>
        <p:blipFill>
          <a:blip r:embed="rId3">
            <a:alphaModFix/>
          </a:blip>
          <a:stretch>
            <a:fillRect/>
          </a:stretch>
        </p:blipFill>
        <p:spPr>
          <a:xfrm>
            <a:off x="152400" y="421874"/>
            <a:ext cx="8811473" cy="4569225"/>
          </a:xfrm>
          <a:prstGeom prst="rect">
            <a:avLst/>
          </a:prstGeom>
          <a:noFill/>
          <a:ln>
            <a:noFill/>
          </a:ln>
        </p:spPr>
      </p:pic>
      <p:pic>
        <p:nvPicPr>
          <p:cNvPr id="139" name="Shape 139"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9999"/>
        </a:solidFill>
        <a:effectLst/>
      </p:bgPr>
    </p:bg>
    <p:spTree>
      <p:nvGrpSpPr>
        <p:cNvPr id="1"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789700" y="356125"/>
            <a:ext cx="7959450" cy="4686923"/>
          </a:xfrm>
          <a:prstGeom prst="rect">
            <a:avLst/>
          </a:prstGeom>
          <a:noFill/>
          <a:ln>
            <a:noFill/>
          </a:ln>
        </p:spPr>
      </p:pic>
      <p:sp>
        <p:nvSpPr>
          <p:cNvPr id="145" name="Shape 145"/>
          <p:cNvSpPr txBox="1">
            <a:spLocks noGrp="1"/>
          </p:cNvSpPr>
          <p:nvPr>
            <p:ph type="title"/>
          </p:nvPr>
        </p:nvSpPr>
        <p:spPr>
          <a:xfrm>
            <a:off x="0" y="20012"/>
            <a:ext cx="8520600" cy="572700"/>
          </a:xfrm>
          <a:prstGeom prst="rect">
            <a:avLst/>
          </a:prstGeom>
        </p:spPr>
        <p:txBody>
          <a:bodyPr lIns="91425" tIns="91425" rIns="91425" bIns="91425" anchor="t" anchorCtr="0">
            <a:noAutofit/>
          </a:bodyPr>
          <a:lstStyle/>
          <a:p>
            <a:pPr lvl="0">
              <a:spcBef>
                <a:spcPts val="0"/>
              </a:spcBef>
              <a:buNone/>
            </a:pPr>
            <a:r>
              <a:rPr lang="en" sz="3600" b="1"/>
              <a:t>Use Case Diagram</a:t>
            </a:r>
          </a:p>
        </p:txBody>
      </p:sp>
      <p:pic>
        <p:nvPicPr>
          <p:cNvPr id="146" name="Shape 146" descr="Logomakr_0JP25X (1).png"/>
          <p:cNvPicPr preferRelativeResize="0"/>
          <p:nvPr/>
        </p:nvPicPr>
        <p:blipFill>
          <a:blip r:embed="rId4">
            <a:alphaModFix/>
          </a:blip>
          <a:stretch>
            <a:fillRect/>
          </a:stretch>
        </p:blipFill>
        <p:spPr>
          <a:xfrm>
            <a:off x="8584296" y="39275"/>
            <a:ext cx="506800" cy="53417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3610</Words>
  <Application>Microsoft Office PowerPoint</Application>
  <PresentationFormat>On-screen Show (16:9)</PresentationFormat>
  <Paragraphs>161</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Simple Light</vt:lpstr>
      <vt:lpstr>PowerPoint Presentation</vt:lpstr>
      <vt:lpstr>Ishikawa Diagram</vt:lpstr>
      <vt:lpstr>Reverse Ishikawa Diagram</vt:lpstr>
      <vt:lpstr>Business Motivation Model - Part One</vt:lpstr>
      <vt:lpstr>Business Motivation Model - Part Two</vt:lpstr>
      <vt:lpstr>Business Process Model and Notation</vt:lpstr>
      <vt:lpstr>Data Flow Diagram</vt:lpstr>
      <vt:lpstr>Organizational Chart</vt:lpstr>
      <vt:lpstr>Use Case Diagram</vt:lpstr>
      <vt:lpstr>UI Design - Account Creation </vt:lpstr>
      <vt:lpstr>UI Design - Helper Tools </vt:lpstr>
      <vt:lpstr>UI Design - Patient Side </vt:lpstr>
      <vt:lpstr>UI Design - Patient Side </vt:lpstr>
      <vt:lpstr>UI Design - Patient Side </vt:lpstr>
      <vt:lpstr>Entity-Relationship Diagram</vt:lpstr>
      <vt:lpstr>Class Diagram</vt:lpstr>
      <vt:lpstr>PowerPoint Presentation</vt:lpstr>
      <vt:lpstr>Sequence Diagram</vt:lpstr>
      <vt:lpstr>PESTLE Analysis</vt:lpstr>
      <vt:lpstr>PowerPoint Presentation</vt:lpstr>
      <vt:lpstr>PowerPoint Presentation</vt:lpstr>
      <vt:lpstr>Venn Diagrams</vt:lpstr>
      <vt:lpstr>Porter’s Five Forces</vt:lpstr>
      <vt:lpstr>SWOT Diagram</vt:lpstr>
      <vt:lpstr>Business Model Canvas</vt:lpstr>
      <vt:lpstr>Value Stream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Kelvin Le</cp:lastModifiedBy>
  <cp:revision>1</cp:revision>
  <dcterms:modified xsi:type="dcterms:W3CDTF">2017-08-28T06:48:25Z</dcterms:modified>
</cp:coreProperties>
</file>