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Merriweather-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Home Rapport's</a:t>
            </a:r>
            <a:r>
              <a:rPr lang="en"/>
              <a:t> mission is to help future property owners make wise decisions upon the purchase of a home. Our organization will deliver an App that can arm a potential home buyer with the proper tools before purchasing a </a:t>
            </a:r>
            <a:r>
              <a:rPr lang="en"/>
              <a:t>property</a:t>
            </a:r>
            <a:r>
              <a:rPr lang="en"/>
              <a:t>. Home Rapport’s App will grant users with valuable insider information from previous tenants, and neighbors about the property that may be available for sale or rent.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a:t>User Interface/Select stance or browser - New Buyer/Browser. </a:t>
            </a:r>
            <a:r>
              <a:rPr lang="en"/>
              <a:t>1.User can select which best applies to his/her situation: buyer or renter - 2.Once user enters address, a map is provided - this feature allows for user to scout neighborhoods, and properties. 3. If a location is selected, </a:t>
            </a:r>
            <a:r>
              <a:rPr lang="en"/>
              <a:t>immediate</a:t>
            </a:r>
            <a:r>
              <a:rPr lang="en"/>
              <a:t> reviews of properties are available.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a:t>User Interface/ Existing User </a:t>
            </a:r>
            <a:r>
              <a:rPr lang="en"/>
              <a:t>1.</a:t>
            </a:r>
            <a:r>
              <a:rPr lang="en"/>
              <a:t>Login</a:t>
            </a:r>
            <a:r>
              <a:rPr lang="en"/>
              <a:t> 2. Enter address 3. Continue to scout properties, rate, and read reviews.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UML </a:t>
            </a:r>
            <a:r>
              <a:rPr lang="en"/>
              <a:t>diagram displays in a </a:t>
            </a:r>
            <a:r>
              <a:rPr lang="en"/>
              <a:t>hierarchical structure the interactions of our user with the app.</a:t>
            </a:r>
            <a:r>
              <a:rPr lang="en"/>
              <a:t> It displays </a:t>
            </a:r>
            <a:r>
              <a:rPr lang="en"/>
              <a:t>within</a:t>
            </a:r>
            <a:r>
              <a:rPr lang="en"/>
              <a:t> a structure system </a:t>
            </a:r>
            <a:r>
              <a:rPr lang="en"/>
              <a:t>behaviors</a:t>
            </a:r>
            <a:r>
              <a:rPr lang="en"/>
              <a:t> and business </a:t>
            </a:r>
            <a:r>
              <a:rPr lang="en"/>
              <a:t>processes</a:t>
            </a:r>
            <a:r>
              <a:rPr lang="en"/>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N-Tier Architecture with AWS</a:t>
            </a:r>
            <a:r>
              <a:rPr lang="en"/>
              <a:t> </a:t>
            </a:r>
            <a:r>
              <a:rPr lang="en"/>
              <a:t>Amazon Virtual Private Cloud (Amazon VPC) enables one to launch Amazon Web Services into a virtual network. It works as a traditional network, with the benefits of using a scalable infrastructure provided by AWS. Above the steps are further depicted from start to finish.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Activity diagram</a:t>
            </a:r>
            <a:r>
              <a:rPr lang="en"/>
              <a:t> is an important diagram in UML to describes the dynamic aspects of the system. Our activity diagram represents the flow from one activity to another activity. The activity</a:t>
            </a:r>
            <a:r>
              <a:rPr b="1" lang="en"/>
              <a:t> </a:t>
            </a:r>
            <a:r>
              <a:rPr lang="en"/>
              <a:t>describes the operation of our App.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P.E.S.T.E.L analysis</a:t>
            </a:r>
            <a:r>
              <a:rPr lang="en"/>
              <a:t> displays our organization's framework. We can utilize our PESTEL analysis as a marketing tool. It can help us analyse our threats, external impacts, and opportunities. P.E.S.T.E.L can help us examine our: political, economic, social, technological, environmental, and legal opportunities - all these factors have a great impact in our organization.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latin typeface="Calibri"/>
                <a:ea typeface="Calibri"/>
                <a:cs typeface="Calibri"/>
                <a:sym typeface="Calibri"/>
              </a:rPr>
              <a:t>SMTP/SES -  Amazon </a:t>
            </a:r>
            <a:r>
              <a:rPr b="1" lang="en">
                <a:latin typeface="Calibri"/>
                <a:ea typeface="Calibri"/>
                <a:cs typeface="Calibri"/>
                <a:sym typeface="Calibri"/>
              </a:rPr>
              <a:t>SES</a:t>
            </a:r>
            <a:r>
              <a:rPr lang="en">
                <a:latin typeface="Calibri"/>
                <a:ea typeface="Calibri"/>
                <a:cs typeface="Calibri"/>
                <a:sym typeface="Calibri"/>
              </a:rPr>
              <a:t> sends email using the </a:t>
            </a:r>
            <a:r>
              <a:rPr b="1" lang="en">
                <a:latin typeface="Calibri"/>
                <a:ea typeface="Calibri"/>
                <a:cs typeface="Calibri"/>
                <a:sym typeface="Calibri"/>
              </a:rPr>
              <a:t>SMTP</a:t>
            </a:r>
            <a:r>
              <a:rPr lang="en">
                <a:latin typeface="Calibri"/>
                <a:ea typeface="Calibri"/>
                <a:cs typeface="Calibri"/>
                <a:sym typeface="Calibri"/>
              </a:rPr>
              <a:t>, the most common email protocol on the Internet. You can send email through Amazon </a:t>
            </a:r>
            <a:r>
              <a:rPr b="1" lang="en">
                <a:latin typeface="Calibri"/>
                <a:ea typeface="Calibri"/>
                <a:cs typeface="Calibri"/>
                <a:sym typeface="Calibri"/>
              </a:rPr>
              <a:t>SES</a:t>
            </a:r>
            <a:r>
              <a:rPr lang="en">
                <a:latin typeface="Calibri"/>
                <a:ea typeface="Calibri"/>
                <a:cs typeface="Calibri"/>
                <a:sym typeface="Calibri"/>
              </a:rPr>
              <a:t> by using a variety of </a:t>
            </a:r>
            <a:r>
              <a:rPr b="1" lang="en">
                <a:latin typeface="Calibri"/>
                <a:ea typeface="Calibri"/>
                <a:cs typeface="Calibri"/>
                <a:sym typeface="Calibri"/>
              </a:rPr>
              <a:t>SMTP</a:t>
            </a:r>
            <a:r>
              <a:rPr lang="en">
                <a:latin typeface="Calibri"/>
                <a:ea typeface="Calibri"/>
                <a:cs typeface="Calibri"/>
                <a:sym typeface="Calibri"/>
              </a:rPr>
              <a:t>-enabled programming languages and software to connect to the Amazon </a:t>
            </a:r>
            <a:r>
              <a:rPr b="1" lang="en">
                <a:latin typeface="Calibri"/>
                <a:ea typeface="Calibri"/>
                <a:cs typeface="Calibri"/>
                <a:sym typeface="Calibri"/>
              </a:rPr>
              <a:t>SES SMTP</a:t>
            </a:r>
            <a:r>
              <a:rPr lang="en">
                <a:latin typeface="Calibri"/>
                <a:ea typeface="Calibri"/>
                <a:cs typeface="Calibri"/>
                <a:sym typeface="Calibri"/>
              </a:rPr>
              <a:t> interface.</a:t>
            </a:r>
          </a:p>
          <a:p>
            <a:pPr lvl="0">
              <a:spcBef>
                <a:spcPts val="0"/>
              </a:spcBef>
              <a:buNone/>
            </a:pPr>
            <a:r>
              <a:rPr lang="en">
                <a:latin typeface="Calibri"/>
                <a:ea typeface="Calibri"/>
                <a:cs typeface="Calibri"/>
                <a:sym typeface="Calibri"/>
              </a:rPr>
              <a:t> </a:t>
            </a:r>
          </a:p>
          <a:p>
            <a:pPr lvl="0">
              <a:spcBef>
                <a:spcPts val="0"/>
              </a:spcBef>
              <a:buNone/>
            </a:pPr>
            <a:r>
              <a:rPr lang="en">
                <a:latin typeface="Calibri"/>
                <a:ea typeface="Calibri"/>
                <a:cs typeface="Calibri"/>
                <a:sym typeface="Calibri"/>
              </a:rPr>
              <a:t>SNS -</a:t>
            </a:r>
          </a:p>
          <a:p>
            <a:pPr lvl="0">
              <a:spcBef>
                <a:spcPts val="0"/>
              </a:spcBef>
              <a:buNone/>
            </a:pPr>
            <a:r>
              <a:rPr b="1" lang="en">
                <a:latin typeface="Calibri"/>
                <a:ea typeface="Calibri"/>
                <a:cs typeface="Calibri"/>
                <a:sym typeface="Calibri"/>
              </a:rPr>
              <a:t>SNS</a:t>
            </a:r>
            <a:r>
              <a:rPr lang="en">
                <a:latin typeface="Calibri"/>
                <a:ea typeface="Calibri"/>
                <a:cs typeface="Calibri"/>
                <a:sym typeface="Calibri"/>
              </a:rPr>
              <a:t> (Social network service) A social network service or social networking service, most often called </a:t>
            </a:r>
            <a:r>
              <a:rPr b="1" lang="en">
                <a:latin typeface="Calibri"/>
                <a:ea typeface="Calibri"/>
                <a:cs typeface="Calibri"/>
                <a:sym typeface="Calibri"/>
              </a:rPr>
              <a:t>SNS</a:t>
            </a:r>
            <a:r>
              <a:rPr lang="en">
                <a:latin typeface="Calibri"/>
                <a:ea typeface="Calibri"/>
                <a:cs typeface="Calibri"/>
                <a:sym typeface="Calibri"/>
              </a:rPr>
              <a:t>, is a medium for establishing social networks of people who share interests and/or activities. Social networking sites allow users to share ideas, activities, events, and interests within their individual networks.</a:t>
            </a:r>
          </a:p>
          <a:p>
            <a:pPr lvl="0">
              <a:spcBef>
                <a:spcPts val="0"/>
              </a:spcBef>
              <a:buNone/>
            </a:pPr>
            <a:r>
              <a:rPr lang="en">
                <a:latin typeface="Calibri"/>
                <a:ea typeface="Calibri"/>
                <a:cs typeface="Calibri"/>
                <a:sym typeface="Calibri"/>
              </a:rPr>
              <a:t> </a:t>
            </a:r>
          </a:p>
          <a:p>
            <a:pPr lvl="0">
              <a:spcBef>
                <a:spcPts val="0"/>
              </a:spcBef>
              <a:buNone/>
            </a:pPr>
            <a:r>
              <a:rPr lang="en">
                <a:latin typeface="Calibri"/>
                <a:ea typeface="Calibri"/>
                <a:cs typeface="Calibri"/>
                <a:sym typeface="Calibri"/>
              </a:rPr>
              <a:t>SQS-</a:t>
            </a:r>
          </a:p>
          <a:p>
            <a:pPr lvl="0">
              <a:spcBef>
                <a:spcPts val="0"/>
              </a:spcBef>
              <a:buNone/>
            </a:pPr>
            <a:r>
              <a:rPr lang="en">
                <a:latin typeface="Calibri"/>
                <a:ea typeface="Calibri"/>
                <a:cs typeface="Calibri"/>
                <a:sym typeface="Calibri"/>
              </a:rPr>
              <a:t>Amazon </a:t>
            </a:r>
            <a:r>
              <a:rPr b="1" lang="en">
                <a:latin typeface="Calibri"/>
                <a:ea typeface="Calibri"/>
                <a:cs typeface="Calibri"/>
                <a:sym typeface="Calibri"/>
              </a:rPr>
              <a:t>Simple Queue Service</a:t>
            </a:r>
            <a:r>
              <a:rPr lang="en">
                <a:latin typeface="Calibri"/>
                <a:ea typeface="Calibri"/>
                <a:cs typeface="Calibri"/>
                <a:sym typeface="Calibri"/>
              </a:rPr>
              <a:t> (Amazon </a:t>
            </a:r>
            <a:r>
              <a:rPr b="1" lang="en">
                <a:latin typeface="Calibri"/>
                <a:ea typeface="Calibri"/>
                <a:cs typeface="Calibri"/>
                <a:sym typeface="Calibri"/>
              </a:rPr>
              <a:t>SQS</a:t>
            </a:r>
            <a:r>
              <a:rPr lang="en">
                <a:latin typeface="Calibri"/>
                <a:ea typeface="Calibri"/>
                <a:cs typeface="Calibri"/>
                <a:sym typeface="Calibri"/>
              </a:rPr>
              <a:t>) is a scalable and fully managed message queuing service that allows users to transmit any amount of data through the web without administrative responsibility.</a:t>
            </a:r>
          </a:p>
          <a:p>
            <a:pPr lvl="0">
              <a:spcBef>
                <a:spcPts val="0"/>
              </a:spcBef>
              <a:buNone/>
            </a:pPr>
            <a:r>
              <a:rPr lang="en">
                <a:latin typeface="Calibri"/>
                <a:ea typeface="Calibri"/>
                <a:cs typeface="Calibri"/>
                <a:sym typeface="Calibri"/>
              </a:rPr>
              <a:t> </a:t>
            </a:r>
          </a:p>
          <a:p>
            <a:pPr lvl="0">
              <a:spcBef>
                <a:spcPts val="0"/>
              </a:spcBef>
              <a:buNone/>
            </a:pPr>
            <a:r>
              <a:rPr lang="en">
                <a:latin typeface="Calibri"/>
                <a:ea typeface="Calibri"/>
                <a:cs typeface="Calibri"/>
                <a:sym typeface="Calibri"/>
              </a:rPr>
              <a:t>RDS-</a:t>
            </a:r>
          </a:p>
          <a:p>
            <a:pPr lvl="0">
              <a:spcBef>
                <a:spcPts val="0"/>
              </a:spcBef>
              <a:buNone/>
            </a:pPr>
            <a:r>
              <a:rPr lang="en">
                <a:latin typeface="Calibri"/>
                <a:ea typeface="Calibri"/>
                <a:cs typeface="Calibri"/>
                <a:sym typeface="Calibri"/>
              </a:rPr>
              <a:t>Amazon </a:t>
            </a:r>
            <a:r>
              <a:rPr b="1" lang="en">
                <a:latin typeface="Calibri"/>
                <a:ea typeface="Calibri"/>
                <a:cs typeface="Calibri"/>
                <a:sym typeface="Calibri"/>
              </a:rPr>
              <a:t>Relational Database Service</a:t>
            </a:r>
            <a:r>
              <a:rPr lang="en">
                <a:latin typeface="Calibri"/>
                <a:ea typeface="Calibri"/>
                <a:cs typeface="Calibri"/>
                <a:sym typeface="Calibri"/>
              </a:rPr>
              <a:t> is a web service that makes it easy to set up, operate, and scale a relational database in the </a:t>
            </a:r>
            <a:r>
              <a:rPr b="1" lang="en">
                <a:latin typeface="Calibri"/>
                <a:ea typeface="Calibri"/>
                <a:cs typeface="Calibri"/>
                <a:sym typeface="Calibri"/>
              </a:rPr>
              <a:t>cloud</a:t>
            </a:r>
            <a:r>
              <a:rPr lang="en">
                <a:latin typeface="Calibri"/>
                <a:ea typeface="Calibri"/>
                <a:cs typeface="Calibri"/>
                <a:sym typeface="Calibri"/>
              </a:rPr>
              <a:t>. It provides cost-efficient and resizable capacity while managing time-consuming database administration tasks.</a:t>
            </a:r>
          </a:p>
          <a:p>
            <a:pPr lvl="0">
              <a:spcBef>
                <a:spcPts val="0"/>
              </a:spcBef>
              <a:buNone/>
            </a:pPr>
            <a:r>
              <a:rPr lang="en">
                <a:latin typeface="Calibri"/>
                <a:ea typeface="Calibri"/>
                <a:cs typeface="Calibri"/>
                <a:sym typeface="Calibri"/>
              </a:rPr>
              <a:t> </a:t>
            </a:r>
          </a:p>
          <a:p>
            <a:pPr lvl="0">
              <a:spcBef>
                <a:spcPts val="0"/>
              </a:spcBef>
              <a:buNone/>
            </a:pPr>
            <a:r>
              <a:rPr lang="en">
                <a:latin typeface="Calibri"/>
                <a:ea typeface="Calibri"/>
                <a:cs typeface="Calibri"/>
                <a:sym typeface="Calibri"/>
              </a:rPr>
              <a:t>CLOUDFRONT - SPEEDS UP DISTRIBUTION</a:t>
            </a:r>
          </a:p>
          <a:p>
            <a:pPr lvl="0">
              <a:spcBef>
                <a:spcPts val="0"/>
              </a:spcBef>
              <a:buNone/>
            </a:pPr>
            <a:r>
              <a:rPr lang="en">
                <a:latin typeface="Calibri"/>
                <a:ea typeface="Calibri"/>
                <a:cs typeface="Calibri"/>
                <a:sym typeface="Calibri"/>
              </a:rPr>
              <a:t>of your static and dynamic web content, such as .html, .css, .php, and image files, to your users. </a:t>
            </a:r>
            <a:r>
              <a:rPr b="1" lang="en">
                <a:latin typeface="Calibri"/>
                <a:ea typeface="Calibri"/>
                <a:cs typeface="Calibri"/>
                <a:sym typeface="Calibri"/>
              </a:rPr>
              <a:t>CloudFront</a:t>
            </a:r>
            <a:r>
              <a:rPr lang="en">
                <a:latin typeface="Calibri"/>
                <a:ea typeface="Calibri"/>
                <a:cs typeface="Calibri"/>
                <a:sym typeface="Calibri"/>
              </a:rPr>
              <a:t> delivers your content through a worldwide network of data centers called edge locations.</a:t>
            </a:r>
          </a:p>
          <a:p>
            <a:pPr lvl="0">
              <a:spcBef>
                <a:spcPts val="0"/>
              </a:spcBef>
              <a:buNone/>
            </a:pPr>
            <a:r>
              <a:rPr lang="en">
                <a:latin typeface="Calibri"/>
                <a:ea typeface="Calibri"/>
                <a:cs typeface="Calibri"/>
                <a:sym typeface="Calibri"/>
              </a:rPr>
              <a:t> </a:t>
            </a:r>
          </a:p>
          <a:p>
            <a:pPr lvl="0">
              <a:spcBef>
                <a:spcPts val="0"/>
              </a:spcBef>
              <a:buNone/>
            </a:pPr>
            <a:r>
              <a:rPr b="1" lang="en">
                <a:latin typeface="Calibri"/>
                <a:ea typeface="Calibri"/>
                <a:cs typeface="Calibri"/>
                <a:sym typeface="Calibri"/>
              </a:rPr>
              <a:t>Elastic Load Balancing</a:t>
            </a:r>
            <a:r>
              <a:rPr lang="en">
                <a:latin typeface="Calibri"/>
                <a:ea typeface="Calibri"/>
                <a:cs typeface="Calibri"/>
                <a:sym typeface="Calibri"/>
              </a:rPr>
              <a:t> automatically distributes incoming application traffic across multiple </a:t>
            </a:r>
            <a:r>
              <a:rPr b="1" lang="en">
                <a:latin typeface="Calibri"/>
                <a:ea typeface="Calibri"/>
                <a:cs typeface="Calibri"/>
                <a:sym typeface="Calibri"/>
              </a:rPr>
              <a:t>Amazon</a:t>
            </a:r>
            <a:r>
              <a:rPr lang="en">
                <a:latin typeface="Calibri"/>
                <a:ea typeface="Calibri"/>
                <a:cs typeface="Calibri"/>
                <a:sym typeface="Calibri"/>
              </a:rPr>
              <a:t> EC2 instances. It enables you to achieve fault tolerance in your applications, seamlessly providing the required amount of </a:t>
            </a:r>
            <a:r>
              <a:rPr b="1" lang="en">
                <a:latin typeface="Calibri"/>
                <a:ea typeface="Calibri"/>
                <a:cs typeface="Calibri"/>
                <a:sym typeface="Calibri"/>
              </a:rPr>
              <a:t>load balancing</a:t>
            </a:r>
            <a:r>
              <a:rPr lang="en">
                <a:latin typeface="Calibri"/>
                <a:ea typeface="Calibri"/>
                <a:cs typeface="Calibri"/>
                <a:sym typeface="Calibri"/>
              </a:rPr>
              <a:t> capacity needed to route application traffic.</a:t>
            </a:r>
          </a:p>
          <a:p>
            <a:pPr lvl="0">
              <a:spcBef>
                <a:spcPts val="0"/>
              </a:spcBef>
              <a:buNone/>
            </a:pPr>
            <a:r>
              <a:rPr lang="en">
                <a:latin typeface="Calibri"/>
                <a:ea typeface="Calibri"/>
                <a:cs typeface="Calibri"/>
                <a:sym typeface="Calibri"/>
              </a:rPr>
              <a:t> </a:t>
            </a:r>
          </a:p>
          <a:p>
            <a:pPr lvl="0">
              <a:spcBef>
                <a:spcPts val="0"/>
              </a:spcBef>
              <a:buNone/>
            </a:pPr>
            <a:r>
              <a:rPr b="1" lang="en">
                <a:latin typeface="Calibri"/>
                <a:ea typeface="Calibri"/>
                <a:cs typeface="Calibri"/>
                <a:sym typeface="Calibri"/>
              </a:rPr>
              <a:t>AWS Lambda</a:t>
            </a:r>
            <a:r>
              <a:rPr lang="en">
                <a:latin typeface="Calibri"/>
                <a:ea typeface="Calibri"/>
                <a:cs typeface="Calibri"/>
                <a:sym typeface="Calibri"/>
              </a:rPr>
              <a:t>. </a:t>
            </a:r>
            <a:r>
              <a:rPr b="1" lang="en">
                <a:latin typeface="Calibri"/>
                <a:ea typeface="Calibri"/>
                <a:cs typeface="Calibri"/>
                <a:sym typeface="Calibri"/>
              </a:rPr>
              <a:t>AWS Lambda</a:t>
            </a:r>
            <a:r>
              <a:rPr lang="en">
                <a:latin typeface="Calibri"/>
                <a:ea typeface="Calibri"/>
                <a:cs typeface="Calibri"/>
                <a:sym typeface="Calibri"/>
              </a:rPr>
              <a:t> is an event-driven, server less computing platform provided by </a:t>
            </a:r>
            <a:r>
              <a:rPr b="1" lang="en">
                <a:latin typeface="Calibri"/>
                <a:ea typeface="Calibri"/>
                <a:cs typeface="Calibri"/>
                <a:sym typeface="Calibri"/>
              </a:rPr>
              <a:t>Amazon</a:t>
            </a:r>
            <a:r>
              <a:rPr lang="en">
                <a:latin typeface="Calibri"/>
                <a:ea typeface="Calibri"/>
                <a:cs typeface="Calibri"/>
                <a:sym typeface="Calibri"/>
              </a:rPr>
              <a:t> as a part of the </a:t>
            </a:r>
            <a:r>
              <a:rPr b="1" lang="en">
                <a:latin typeface="Calibri"/>
                <a:ea typeface="Calibri"/>
                <a:cs typeface="Calibri"/>
                <a:sym typeface="Calibri"/>
              </a:rPr>
              <a:t>Amazon Web Services</a:t>
            </a:r>
            <a:r>
              <a:rPr lang="en">
                <a:latin typeface="Calibri"/>
                <a:ea typeface="Calibri"/>
                <a:cs typeface="Calibri"/>
                <a:sym typeface="Calibri"/>
              </a:rPr>
              <a:t>. It is a compute </a:t>
            </a:r>
            <a:r>
              <a:rPr b="1" lang="en">
                <a:latin typeface="Calibri"/>
                <a:ea typeface="Calibri"/>
                <a:cs typeface="Calibri"/>
                <a:sym typeface="Calibri"/>
              </a:rPr>
              <a:t>service</a:t>
            </a:r>
            <a:r>
              <a:rPr lang="en">
                <a:latin typeface="Calibri"/>
                <a:ea typeface="Calibri"/>
                <a:cs typeface="Calibri"/>
                <a:sym typeface="Calibri"/>
              </a:rPr>
              <a:t> that runs code in response to events and automatically manages the compute resources required by that code. It was introduced in 2014.</a:t>
            </a:r>
          </a:p>
          <a:p>
            <a:pPr lvl="0">
              <a:spcBef>
                <a:spcPts val="0"/>
              </a:spcBef>
              <a:buNone/>
            </a:pPr>
            <a:r>
              <a:rPr lang="en">
                <a:latin typeface="Calibri"/>
                <a:ea typeface="Calibri"/>
                <a:cs typeface="Calibri"/>
                <a:sym typeface="Calibri"/>
              </a:rPr>
              <a:t> </a:t>
            </a:r>
          </a:p>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latin typeface="Calibri"/>
                <a:ea typeface="Calibri"/>
                <a:cs typeface="Calibri"/>
                <a:sym typeface="Calibri"/>
              </a:rPr>
              <a:t>SMTP/SES -  Amazon </a:t>
            </a:r>
            <a:r>
              <a:rPr b="1" lang="en">
                <a:latin typeface="Calibri"/>
                <a:ea typeface="Calibri"/>
                <a:cs typeface="Calibri"/>
                <a:sym typeface="Calibri"/>
              </a:rPr>
              <a:t>SES</a:t>
            </a:r>
            <a:r>
              <a:rPr lang="en">
                <a:latin typeface="Calibri"/>
                <a:ea typeface="Calibri"/>
                <a:cs typeface="Calibri"/>
                <a:sym typeface="Calibri"/>
              </a:rPr>
              <a:t> sends email using the </a:t>
            </a:r>
            <a:r>
              <a:rPr b="1" lang="en">
                <a:latin typeface="Calibri"/>
                <a:ea typeface="Calibri"/>
                <a:cs typeface="Calibri"/>
                <a:sym typeface="Calibri"/>
              </a:rPr>
              <a:t>SMTP</a:t>
            </a:r>
            <a:r>
              <a:rPr lang="en">
                <a:latin typeface="Calibri"/>
                <a:ea typeface="Calibri"/>
                <a:cs typeface="Calibri"/>
                <a:sym typeface="Calibri"/>
              </a:rPr>
              <a:t>, the most common email protocol on the Internet. You can send email through Amazon </a:t>
            </a:r>
            <a:r>
              <a:rPr b="1" lang="en">
                <a:latin typeface="Calibri"/>
                <a:ea typeface="Calibri"/>
                <a:cs typeface="Calibri"/>
                <a:sym typeface="Calibri"/>
              </a:rPr>
              <a:t>SES</a:t>
            </a:r>
            <a:r>
              <a:rPr lang="en">
                <a:latin typeface="Calibri"/>
                <a:ea typeface="Calibri"/>
                <a:cs typeface="Calibri"/>
                <a:sym typeface="Calibri"/>
              </a:rPr>
              <a:t> by using a variety of </a:t>
            </a:r>
            <a:r>
              <a:rPr b="1" lang="en">
                <a:latin typeface="Calibri"/>
                <a:ea typeface="Calibri"/>
                <a:cs typeface="Calibri"/>
                <a:sym typeface="Calibri"/>
              </a:rPr>
              <a:t>SMTP</a:t>
            </a:r>
            <a:r>
              <a:rPr lang="en">
                <a:latin typeface="Calibri"/>
                <a:ea typeface="Calibri"/>
                <a:cs typeface="Calibri"/>
                <a:sym typeface="Calibri"/>
              </a:rPr>
              <a:t>-enabled programming languages and software to connect to the Amazon </a:t>
            </a:r>
            <a:r>
              <a:rPr b="1" lang="en">
                <a:latin typeface="Calibri"/>
                <a:ea typeface="Calibri"/>
                <a:cs typeface="Calibri"/>
                <a:sym typeface="Calibri"/>
              </a:rPr>
              <a:t>SES SMTP</a:t>
            </a:r>
            <a:r>
              <a:rPr lang="en">
                <a:latin typeface="Calibri"/>
                <a:ea typeface="Calibri"/>
                <a:cs typeface="Calibri"/>
                <a:sym typeface="Calibri"/>
              </a:rPr>
              <a:t> interface.</a:t>
            </a:r>
          </a:p>
          <a:p>
            <a:pPr lvl="0">
              <a:spcBef>
                <a:spcPts val="0"/>
              </a:spcBef>
              <a:buNone/>
            </a:pPr>
            <a:r>
              <a:rPr lang="en">
                <a:latin typeface="Calibri"/>
                <a:ea typeface="Calibri"/>
                <a:cs typeface="Calibri"/>
                <a:sym typeface="Calibri"/>
              </a:rPr>
              <a:t> </a:t>
            </a:r>
          </a:p>
          <a:p>
            <a:pPr lvl="0">
              <a:spcBef>
                <a:spcPts val="0"/>
              </a:spcBef>
              <a:buNone/>
            </a:pPr>
            <a:r>
              <a:rPr lang="en">
                <a:latin typeface="Calibri"/>
                <a:ea typeface="Calibri"/>
                <a:cs typeface="Calibri"/>
                <a:sym typeface="Calibri"/>
              </a:rPr>
              <a:t>SNS -</a:t>
            </a:r>
          </a:p>
          <a:p>
            <a:pPr lvl="0">
              <a:spcBef>
                <a:spcPts val="0"/>
              </a:spcBef>
              <a:buNone/>
            </a:pPr>
            <a:r>
              <a:rPr b="1" lang="en">
                <a:latin typeface="Calibri"/>
                <a:ea typeface="Calibri"/>
                <a:cs typeface="Calibri"/>
                <a:sym typeface="Calibri"/>
              </a:rPr>
              <a:t>SNS</a:t>
            </a:r>
            <a:r>
              <a:rPr lang="en">
                <a:latin typeface="Calibri"/>
                <a:ea typeface="Calibri"/>
                <a:cs typeface="Calibri"/>
                <a:sym typeface="Calibri"/>
              </a:rPr>
              <a:t> (Social network service) A social network service or social networking service, most often called </a:t>
            </a:r>
            <a:r>
              <a:rPr b="1" lang="en">
                <a:latin typeface="Calibri"/>
                <a:ea typeface="Calibri"/>
                <a:cs typeface="Calibri"/>
                <a:sym typeface="Calibri"/>
              </a:rPr>
              <a:t>SNS</a:t>
            </a:r>
            <a:r>
              <a:rPr lang="en">
                <a:latin typeface="Calibri"/>
                <a:ea typeface="Calibri"/>
                <a:cs typeface="Calibri"/>
                <a:sym typeface="Calibri"/>
              </a:rPr>
              <a:t>, is a medium for establishing social networks of people who share interests and/or activities. Social networking sites allow users to share ideas, activities, events, and interests within their individual networks.</a:t>
            </a:r>
          </a:p>
          <a:p>
            <a:pPr lvl="0">
              <a:spcBef>
                <a:spcPts val="0"/>
              </a:spcBef>
              <a:buNone/>
            </a:pPr>
            <a:r>
              <a:rPr lang="en">
                <a:latin typeface="Calibri"/>
                <a:ea typeface="Calibri"/>
                <a:cs typeface="Calibri"/>
                <a:sym typeface="Calibri"/>
              </a:rPr>
              <a:t> </a:t>
            </a:r>
          </a:p>
          <a:p>
            <a:pPr lvl="0">
              <a:spcBef>
                <a:spcPts val="0"/>
              </a:spcBef>
              <a:buNone/>
            </a:pPr>
            <a:r>
              <a:rPr lang="en">
                <a:latin typeface="Calibri"/>
                <a:ea typeface="Calibri"/>
                <a:cs typeface="Calibri"/>
                <a:sym typeface="Calibri"/>
              </a:rPr>
              <a:t>SQS-</a:t>
            </a:r>
          </a:p>
          <a:p>
            <a:pPr lvl="0">
              <a:spcBef>
                <a:spcPts val="0"/>
              </a:spcBef>
              <a:buNone/>
            </a:pPr>
            <a:r>
              <a:rPr lang="en">
                <a:latin typeface="Calibri"/>
                <a:ea typeface="Calibri"/>
                <a:cs typeface="Calibri"/>
                <a:sym typeface="Calibri"/>
              </a:rPr>
              <a:t>Amazon </a:t>
            </a:r>
            <a:r>
              <a:rPr b="1" lang="en">
                <a:latin typeface="Calibri"/>
                <a:ea typeface="Calibri"/>
                <a:cs typeface="Calibri"/>
                <a:sym typeface="Calibri"/>
              </a:rPr>
              <a:t>Simple Queue Service</a:t>
            </a:r>
            <a:r>
              <a:rPr lang="en">
                <a:latin typeface="Calibri"/>
                <a:ea typeface="Calibri"/>
                <a:cs typeface="Calibri"/>
                <a:sym typeface="Calibri"/>
              </a:rPr>
              <a:t> (Amazon </a:t>
            </a:r>
            <a:r>
              <a:rPr b="1" lang="en">
                <a:latin typeface="Calibri"/>
                <a:ea typeface="Calibri"/>
                <a:cs typeface="Calibri"/>
                <a:sym typeface="Calibri"/>
              </a:rPr>
              <a:t>SQS</a:t>
            </a:r>
            <a:r>
              <a:rPr lang="en">
                <a:latin typeface="Calibri"/>
                <a:ea typeface="Calibri"/>
                <a:cs typeface="Calibri"/>
                <a:sym typeface="Calibri"/>
              </a:rPr>
              <a:t>) is a scalable and fully managed message queuing service that allows users to transmit any amount of data through the web without administrative responsibility.</a:t>
            </a:r>
          </a:p>
          <a:p>
            <a:pPr lvl="0">
              <a:spcBef>
                <a:spcPts val="0"/>
              </a:spcBef>
              <a:buNone/>
            </a:pPr>
            <a:r>
              <a:rPr lang="en">
                <a:latin typeface="Calibri"/>
                <a:ea typeface="Calibri"/>
                <a:cs typeface="Calibri"/>
                <a:sym typeface="Calibri"/>
              </a:rPr>
              <a:t> </a:t>
            </a:r>
          </a:p>
          <a:p>
            <a:pPr lvl="0">
              <a:spcBef>
                <a:spcPts val="0"/>
              </a:spcBef>
              <a:buNone/>
            </a:pPr>
            <a:r>
              <a:rPr lang="en">
                <a:latin typeface="Calibri"/>
                <a:ea typeface="Calibri"/>
                <a:cs typeface="Calibri"/>
                <a:sym typeface="Calibri"/>
              </a:rPr>
              <a:t>RDS-</a:t>
            </a:r>
          </a:p>
          <a:p>
            <a:pPr lvl="0">
              <a:spcBef>
                <a:spcPts val="0"/>
              </a:spcBef>
              <a:buNone/>
            </a:pPr>
            <a:r>
              <a:rPr lang="en">
                <a:latin typeface="Calibri"/>
                <a:ea typeface="Calibri"/>
                <a:cs typeface="Calibri"/>
                <a:sym typeface="Calibri"/>
              </a:rPr>
              <a:t>Amazon </a:t>
            </a:r>
            <a:r>
              <a:rPr b="1" lang="en">
                <a:latin typeface="Calibri"/>
                <a:ea typeface="Calibri"/>
                <a:cs typeface="Calibri"/>
                <a:sym typeface="Calibri"/>
              </a:rPr>
              <a:t>Relational Database Service</a:t>
            </a:r>
            <a:r>
              <a:rPr lang="en">
                <a:latin typeface="Calibri"/>
                <a:ea typeface="Calibri"/>
                <a:cs typeface="Calibri"/>
                <a:sym typeface="Calibri"/>
              </a:rPr>
              <a:t> is a web service that makes it easy to set up, operate, and scale a relational database in the </a:t>
            </a:r>
            <a:r>
              <a:rPr b="1" lang="en">
                <a:latin typeface="Calibri"/>
                <a:ea typeface="Calibri"/>
                <a:cs typeface="Calibri"/>
                <a:sym typeface="Calibri"/>
              </a:rPr>
              <a:t>cloud</a:t>
            </a:r>
            <a:r>
              <a:rPr lang="en">
                <a:latin typeface="Calibri"/>
                <a:ea typeface="Calibri"/>
                <a:cs typeface="Calibri"/>
                <a:sym typeface="Calibri"/>
              </a:rPr>
              <a:t>. It provides cost-efficient and resizable capacity while managing time-consuming database administration tasks.</a:t>
            </a:r>
          </a:p>
          <a:p>
            <a:pPr lvl="0">
              <a:spcBef>
                <a:spcPts val="0"/>
              </a:spcBef>
              <a:buNone/>
            </a:pPr>
            <a:r>
              <a:rPr lang="en">
                <a:latin typeface="Calibri"/>
                <a:ea typeface="Calibri"/>
                <a:cs typeface="Calibri"/>
                <a:sym typeface="Calibri"/>
              </a:rPr>
              <a:t> </a:t>
            </a:r>
          </a:p>
          <a:p>
            <a:pPr lvl="0">
              <a:spcBef>
                <a:spcPts val="0"/>
              </a:spcBef>
              <a:buNone/>
            </a:pPr>
            <a:r>
              <a:rPr lang="en">
                <a:latin typeface="Calibri"/>
                <a:ea typeface="Calibri"/>
                <a:cs typeface="Calibri"/>
                <a:sym typeface="Calibri"/>
              </a:rPr>
              <a:t>CLOUDFRONT - SPEEDS UP DISTRIBUTION</a:t>
            </a:r>
          </a:p>
          <a:p>
            <a:pPr lvl="0">
              <a:spcBef>
                <a:spcPts val="0"/>
              </a:spcBef>
              <a:buNone/>
            </a:pPr>
            <a:r>
              <a:rPr lang="en">
                <a:latin typeface="Calibri"/>
                <a:ea typeface="Calibri"/>
                <a:cs typeface="Calibri"/>
                <a:sym typeface="Calibri"/>
              </a:rPr>
              <a:t>of your static and dynamic web content, such as .html, .css, .php, and image files, to your users. </a:t>
            </a:r>
            <a:r>
              <a:rPr b="1" lang="en">
                <a:latin typeface="Calibri"/>
                <a:ea typeface="Calibri"/>
                <a:cs typeface="Calibri"/>
                <a:sym typeface="Calibri"/>
              </a:rPr>
              <a:t>CloudFront</a:t>
            </a:r>
            <a:r>
              <a:rPr lang="en">
                <a:latin typeface="Calibri"/>
                <a:ea typeface="Calibri"/>
                <a:cs typeface="Calibri"/>
                <a:sym typeface="Calibri"/>
              </a:rPr>
              <a:t> delivers your content through a worldwide network of data centers called edge locations.</a:t>
            </a:r>
          </a:p>
          <a:p>
            <a:pPr lvl="0">
              <a:spcBef>
                <a:spcPts val="0"/>
              </a:spcBef>
              <a:buNone/>
            </a:pPr>
            <a:r>
              <a:rPr lang="en">
                <a:latin typeface="Calibri"/>
                <a:ea typeface="Calibri"/>
                <a:cs typeface="Calibri"/>
                <a:sym typeface="Calibri"/>
              </a:rPr>
              <a:t> </a:t>
            </a:r>
          </a:p>
          <a:p>
            <a:pPr lvl="0">
              <a:spcBef>
                <a:spcPts val="0"/>
              </a:spcBef>
              <a:buNone/>
            </a:pPr>
            <a:r>
              <a:rPr b="1" lang="en">
                <a:latin typeface="Calibri"/>
                <a:ea typeface="Calibri"/>
                <a:cs typeface="Calibri"/>
                <a:sym typeface="Calibri"/>
              </a:rPr>
              <a:t>Elastic Load Balancing</a:t>
            </a:r>
            <a:r>
              <a:rPr lang="en">
                <a:latin typeface="Calibri"/>
                <a:ea typeface="Calibri"/>
                <a:cs typeface="Calibri"/>
                <a:sym typeface="Calibri"/>
              </a:rPr>
              <a:t> automatically distributes incoming application traffic across multiple </a:t>
            </a:r>
            <a:r>
              <a:rPr b="1" lang="en">
                <a:latin typeface="Calibri"/>
                <a:ea typeface="Calibri"/>
                <a:cs typeface="Calibri"/>
                <a:sym typeface="Calibri"/>
              </a:rPr>
              <a:t>Amazon</a:t>
            </a:r>
            <a:r>
              <a:rPr lang="en">
                <a:latin typeface="Calibri"/>
                <a:ea typeface="Calibri"/>
                <a:cs typeface="Calibri"/>
                <a:sym typeface="Calibri"/>
              </a:rPr>
              <a:t> EC2 instances. It enables you to achieve fault tolerance in your applications, seamlessly providing the required amount of </a:t>
            </a:r>
            <a:r>
              <a:rPr b="1" lang="en">
                <a:latin typeface="Calibri"/>
                <a:ea typeface="Calibri"/>
                <a:cs typeface="Calibri"/>
                <a:sym typeface="Calibri"/>
              </a:rPr>
              <a:t>load balancing</a:t>
            </a:r>
            <a:r>
              <a:rPr lang="en">
                <a:latin typeface="Calibri"/>
                <a:ea typeface="Calibri"/>
                <a:cs typeface="Calibri"/>
                <a:sym typeface="Calibri"/>
              </a:rPr>
              <a:t> capacity needed to route application traffic.</a:t>
            </a:r>
          </a:p>
          <a:p>
            <a:pPr lvl="0">
              <a:spcBef>
                <a:spcPts val="0"/>
              </a:spcBef>
              <a:buNone/>
            </a:pPr>
            <a:r>
              <a:rPr lang="en">
                <a:latin typeface="Calibri"/>
                <a:ea typeface="Calibri"/>
                <a:cs typeface="Calibri"/>
                <a:sym typeface="Calibri"/>
              </a:rPr>
              <a:t> </a:t>
            </a:r>
          </a:p>
          <a:p>
            <a:pPr lvl="0">
              <a:spcBef>
                <a:spcPts val="0"/>
              </a:spcBef>
              <a:buNone/>
            </a:pPr>
            <a:r>
              <a:rPr b="1" lang="en">
                <a:latin typeface="Calibri"/>
                <a:ea typeface="Calibri"/>
                <a:cs typeface="Calibri"/>
                <a:sym typeface="Calibri"/>
              </a:rPr>
              <a:t>AWS Lambda</a:t>
            </a:r>
            <a:r>
              <a:rPr lang="en">
                <a:latin typeface="Calibri"/>
                <a:ea typeface="Calibri"/>
                <a:cs typeface="Calibri"/>
                <a:sym typeface="Calibri"/>
              </a:rPr>
              <a:t>. </a:t>
            </a:r>
            <a:r>
              <a:rPr b="1" lang="en">
                <a:latin typeface="Calibri"/>
                <a:ea typeface="Calibri"/>
                <a:cs typeface="Calibri"/>
                <a:sym typeface="Calibri"/>
              </a:rPr>
              <a:t>AWS Lambda</a:t>
            </a:r>
            <a:r>
              <a:rPr lang="en">
                <a:latin typeface="Calibri"/>
                <a:ea typeface="Calibri"/>
                <a:cs typeface="Calibri"/>
                <a:sym typeface="Calibri"/>
              </a:rPr>
              <a:t> is an event-driven, server less computing platform provided by </a:t>
            </a:r>
            <a:r>
              <a:rPr b="1" lang="en">
                <a:latin typeface="Calibri"/>
                <a:ea typeface="Calibri"/>
                <a:cs typeface="Calibri"/>
                <a:sym typeface="Calibri"/>
              </a:rPr>
              <a:t>Amazon</a:t>
            </a:r>
            <a:r>
              <a:rPr lang="en">
                <a:latin typeface="Calibri"/>
                <a:ea typeface="Calibri"/>
                <a:cs typeface="Calibri"/>
                <a:sym typeface="Calibri"/>
              </a:rPr>
              <a:t> as a part of the </a:t>
            </a:r>
            <a:r>
              <a:rPr b="1" lang="en">
                <a:latin typeface="Calibri"/>
                <a:ea typeface="Calibri"/>
                <a:cs typeface="Calibri"/>
                <a:sym typeface="Calibri"/>
              </a:rPr>
              <a:t>Amazon Web Services</a:t>
            </a:r>
            <a:r>
              <a:rPr lang="en">
                <a:latin typeface="Calibri"/>
                <a:ea typeface="Calibri"/>
                <a:cs typeface="Calibri"/>
                <a:sym typeface="Calibri"/>
              </a:rPr>
              <a:t>. It is a compute </a:t>
            </a:r>
            <a:r>
              <a:rPr b="1" lang="en">
                <a:latin typeface="Calibri"/>
                <a:ea typeface="Calibri"/>
                <a:cs typeface="Calibri"/>
                <a:sym typeface="Calibri"/>
              </a:rPr>
              <a:t>service</a:t>
            </a:r>
            <a:r>
              <a:rPr lang="en">
                <a:latin typeface="Calibri"/>
                <a:ea typeface="Calibri"/>
                <a:cs typeface="Calibri"/>
                <a:sym typeface="Calibri"/>
              </a:rPr>
              <a:t> that runs code in response to events and automatically manages the compute resources required by that code. It was introduced in 2014.</a:t>
            </a:r>
          </a:p>
          <a:p>
            <a:pPr lvl="0">
              <a:spcBef>
                <a:spcPts val="0"/>
              </a:spcBef>
              <a:buNone/>
            </a:pPr>
            <a:r>
              <a:rPr lang="en">
                <a:latin typeface="Calibri"/>
                <a:ea typeface="Calibri"/>
                <a:cs typeface="Calibri"/>
                <a:sym typeface="Calibri"/>
              </a:rPr>
              <a:t> </a:t>
            </a: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a:t>Venn</a:t>
            </a:r>
            <a:r>
              <a:rPr lang="en"/>
              <a:t> diagram shows all possible relations from our company, fixes, database reviews and users. All these relations overlap and combined allow for our users to experience customer satisfaction.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a:t>Porter's five forces</a:t>
            </a:r>
            <a:r>
              <a:rPr lang="en"/>
              <a:t> analysis displays our  framework for analyzing the level of competition within an our App industry. It also helps our organization develop a business strategy. Through this diagram we are able to analyze our rivals, examine new entrants, and analyze how much buying power our customers posses.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Changes made: Updated defects and modified the end goal  / Ishikawa Model helps an organization determine the root cause for a problem. It is used during the brainstorming process. In this diagram our group attempts to determine the root cause. We attempt to sort the reasons why a potential renter, or home buyer might experience renters/buyers remorse. </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S.W.O.T </a:t>
            </a:r>
            <a:r>
              <a:rPr lang="en"/>
              <a:t> - </a:t>
            </a:r>
            <a:r>
              <a:rPr lang="en"/>
              <a:t>. S.W.O.T can aid our company view our </a:t>
            </a:r>
            <a:r>
              <a:rPr lang="en"/>
              <a:t>organization's</a:t>
            </a:r>
            <a:r>
              <a:rPr lang="en"/>
              <a:t> current stance. It can help sort our strengths, </a:t>
            </a:r>
            <a:r>
              <a:rPr lang="en"/>
              <a:t>weaknesses</a:t>
            </a:r>
            <a:r>
              <a:rPr lang="en"/>
              <a:t>, </a:t>
            </a:r>
            <a:r>
              <a:rPr lang="en"/>
              <a:t>opportunities</a:t>
            </a:r>
            <a:r>
              <a:rPr lang="en"/>
              <a:t>, and threats </a:t>
            </a:r>
            <a:r>
              <a:rPr lang="en"/>
              <a:t>with</a:t>
            </a:r>
            <a:r>
              <a:rPr lang="en"/>
              <a:t> a </a:t>
            </a:r>
            <a:r>
              <a:rPr lang="en"/>
              <a:t>realistic</a:t>
            </a:r>
            <a:r>
              <a:rPr lang="en"/>
              <a:t> </a:t>
            </a:r>
            <a:r>
              <a:rPr lang="en"/>
              <a:t>perspective</a:t>
            </a:r>
            <a:r>
              <a:rPr lang="e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a:t>Business Model Canvas</a:t>
            </a:r>
            <a:r>
              <a:rPr lang="en"/>
              <a:t> is a our strategic management startup template. It can assist our organization with developing, and keeping our presently used business models for documentation. It provides a visual chart with elements describing a our firm's product's value proposition, infrastructure, customers, and finances.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Value stream </a:t>
            </a:r>
            <a:r>
              <a:rPr lang="en"/>
              <a:t>will help our app come into fruition by mapping a lean method for analyzing our present state within our business organization.The structure of this diagram depicts the steps necessary to design our app and have it delivered to our customers.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Business Motivation </a:t>
            </a:r>
            <a:r>
              <a:rPr b="1" lang="en"/>
              <a:t>Model</a:t>
            </a:r>
            <a:r>
              <a:rPr lang="en"/>
              <a:t> (</a:t>
            </a:r>
            <a:r>
              <a:rPr b="1" lang="en"/>
              <a:t>BMM</a:t>
            </a:r>
            <a:r>
              <a:rPr lang="en"/>
              <a:t>) This diagram has an architecture that displays how our company plans to structure our mission and end goal. It contains our strategy, business policy, tactic and business rules. It contains our overall thought process on how to achieve our end goal, along with its side effects.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Entities that are involved with the business process.</a:t>
            </a:r>
          </a:p>
          <a:p>
            <a:pPr lvl="0" rtl="0">
              <a:spcBef>
                <a:spcPts val="0"/>
              </a:spcBef>
              <a:buNone/>
            </a:pPr>
            <a:r>
              <a:t/>
            </a:r>
            <a:endParaRPr/>
          </a:p>
          <a:p>
            <a:pPr lvl="0" rtl="0">
              <a:spcBef>
                <a:spcPts val="0"/>
              </a:spcBef>
              <a:buNone/>
            </a:pPr>
            <a:r>
              <a:rPr lang="en"/>
              <a:t>At first we only had the user and the resident. </a:t>
            </a:r>
          </a:p>
          <a:p>
            <a:pPr lvl="0" rtl="0">
              <a:spcBef>
                <a:spcPts val="0"/>
              </a:spcBef>
              <a:buNone/>
            </a:pPr>
            <a:r>
              <a:rPr lang="en"/>
              <a:t>After further feedback during our presentations we fixed several things and added another part to the BPMN, the System.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Business flow for frontend and backend processes</a:t>
            </a:r>
          </a:p>
          <a:p>
            <a:pPr lvl="0" rtl="0">
              <a:spcBef>
                <a:spcPts val="0"/>
              </a:spcBef>
              <a:buClr>
                <a:srgbClr val="000000"/>
              </a:buClr>
              <a:buSzPct val="25000"/>
              <a:buFont typeface="Arial"/>
              <a:buNone/>
            </a:pPr>
            <a:r>
              <a:rPr lang="en"/>
              <a:t>The user starts at the website/application to create a login. The system requests to identify the type of user. Once registered, the user can access the application and proceed to find a home/neighborhood or complete a questionnaire pertaining to the home/neighborhood. There will be questions regarding the crime rate, environment, management, and location. When users decide to review a home/neighborhood, they are able to either save their search to compare different searches, or start over.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have three different organizations at play.</a:t>
            </a:r>
          </a:p>
          <a:p>
            <a:pPr lvl="0">
              <a:spcBef>
                <a:spcPts val="0"/>
              </a:spcBef>
              <a:buNone/>
            </a:pPr>
            <a:r>
              <a:t/>
            </a:r>
            <a:endParaRPr/>
          </a:p>
          <a:p>
            <a:pPr lvl="0">
              <a:spcBef>
                <a:spcPts val="0"/>
              </a:spcBef>
              <a:buNone/>
            </a:pPr>
            <a:r>
              <a:rPr lang="en"/>
              <a:t>The Users, the Regulators and the Housing Market.</a:t>
            </a:r>
          </a:p>
          <a:p>
            <a:pPr lvl="0">
              <a:spcBef>
                <a:spcPts val="0"/>
              </a:spcBef>
              <a:buNone/>
            </a:pPr>
            <a:r>
              <a:t/>
            </a:r>
            <a:endParaRPr/>
          </a:p>
          <a:p>
            <a:pPr lvl="0">
              <a:spcBef>
                <a:spcPts val="0"/>
              </a:spcBef>
              <a:buNone/>
            </a:pPr>
            <a:r>
              <a:rPr lang="en"/>
              <a:t>Each one then has different parts to them. For example, the Housing Market plays a role in our organization because</a:t>
            </a:r>
          </a:p>
          <a:p>
            <a:pPr lvl="0">
              <a:spcBef>
                <a:spcPts val="0"/>
              </a:spcBef>
              <a:buNone/>
            </a:pPr>
            <a:r>
              <a:rPr lang="en"/>
              <a:t>According to what the reviews are in a neighborhood, then the prices of the houses would fluctuate.</a:t>
            </a:r>
          </a:p>
          <a:p>
            <a:pPr lvl="0">
              <a:spcBef>
                <a:spcPts val="0"/>
              </a:spcBef>
              <a:buNone/>
            </a:pPr>
            <a:r>
              <a:t/>
            </a:r>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Use case diagram will show interaction with the user (actor). Case diagram displays how the use will use the app upon use. Statistics, Complaint Resolved, and write review are uses that the actor will utilize in order to get to rate their neighbor or neighborhood. There is also an option for recommendation, in where user can recommend their neighborhood/neighbor that extends the rate neighbor </a:t>
            </a:r>
            <a:r>
              <a:rPr lang="en"/>
              <a:t>feature</a:t>
            </a:r>
            <a:r>
              <a:rPr lang="en"/>
              <a:t>.  Log in, Authentication, Search -  are uses for Access information. Help, will assist user (actor) with any tech issue, or otherwise they may have, can access FAQ or be in contact with customer service rep.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User interface/Initial interaction - new user.</a:t>
            </a:r>
            <a:r>
              <a:rPr lang="en"/>
              <a:t> UI is the front-end application view to which user interacts in order to use our app. The first UI contains the initial view that our user will interact with. This slide depicts the UI at its initial interactions. 1.App -  2.Log in - Touch ID for easier access, or login with facebook or Google - 3.App will ask user if he/she is a renter, or owner - 4.App avail in other languages to reach a higher audience.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User Interface/Access property ratings - New </a:t>
            </a:r>
            <a:r>
              <a:rPr b="1" lang="en"/>
              <a:t>Homeowner</a:t>
            </a:r>
            <a:r>
              <a:rPr b="1" lang="en"/>
              <a:t>/Resident. *</a:t>
            </a:r>
            <a:r>
              <a:rPr lang="en"/>
              <a:t>Once user has logged in for purposes of reviewing ratings, user can: 1. Enter the address in question - 2.He/She can then read review, or post a complaint / positive feedback. Property owner can also provide update’s of any issues that have been resolved.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31.png"/><Relationship Id="rId7"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1252575" y="4271975"/>
            <a:ext cx="6927000" cy="572700"/>
          </a:xfrm>
          <a:prstGeom prst="rect">
            <a:avLst/>
          </a:prstGeom>
        </p:spPr>
        <p:txBody>
          <a:bodyPr anchorCtr="0" anchor="t" bIns="91425" lIns="91425" rIns="91425" tIns="91425">
            <a:noAutofit/>
          </a:bodyPr>
          <a:lstStyle/>
          <a:p>
            <a:pPr lvl="0" rtl="0" algn="l">
              <a:lnSpc>
                <a:spcPct val="90000"/>
              </a:lnSpc>
              <a:spcBef>
                <a:spcPts val="0"/>
              </a:spcBef>
              <a:buNone/>
            </a:pPr>
            <a:r>
              <a:rPr lang="en" sz="1800">
                <a:solidFill>
                  <a:srgbClr val="45B096"/>
                </a:solidFill>
                <a:latin typeface="Merriweather"/>
                <a:ea typeface="Merriweather"/>
                <a:cs typeface="Merriweather"/>
                <a:sym typeface="Merriweather"/>
              </a:rPr>
              <a:t>Presented by: </a:t>
            </a:r>
            <a:r>
              <a:rPr lang="en" sz="1800">
                <a:solidFill>
                  <a:srgbClr val="FFFFFF"/>
                </a:solidFill>
                <a:latin typeface="Merriweather"/>
                <a:ea typeface="Merriweather"/>
                <a:cs typeface="Merriweather"/>
                <a:sym typeface="Merriweather"/>
              </a:rPr>
              <a:t>Rita Arellano, Rebecca Nguyen, Marco Orozco</a:t>
            </a:r>
          </a:p>
        </p:txBody>
      </p:sp>
      <p:pic>
        <p:nvPicPr>
          <p:cNvPr descr="rebecca.PNG" id="55" name="Shape 55"/>
          <p:cNvPicPr preferRelativeResize="0"/>
          <p:nvPr/>
        </p:nvPicPr>
        <p:blipFill>
          <a:blip r:embed="rId3">
            <a:alphaModFix/>
          </a:blip>
          <a:stretch>
            <a:fillRect/>
          </a:stretch>
        </p:blipFill>
        <p:spPr>
          <a:xfrm>
            <a:off x="3240062" y="1081650"/>
            <a:ext cx="2682124" cy="2682124"/>
          </a:xfrm>
          <a:prstGeom prst="rect">
            <a:avLst/>
          </a:prstGeom>
          <a:noFill/>
          <a:ln>
            <a:noFill/>
          </a:ln>
        </p:spPr>
      </p:pic>
      <p:pic>
        <p:nvPicPr>
          <p:cNvPr descr="marco.PNG" id="56" name="Shape 56"/>
          <p:cNvPicPr preferRelativeResize="0"/>
          <p:nvPr/>
        </p:nvPicPr>
        <p:blipFill>
          <a:blip r:embed="rId4">
            <a:alphaModFix/>
          </a:blip>
          <a:stretch>
            <a:fillRect/>
          </a:stretch>
        </p:blipFill>
        <p:spPr>
          <a:xfrm>
            <a:off x="6238539" y="1081650"/>
            <a:ext cx="2682124" cy="2682124"/>
          </a:xfrm>
          <a:prstGeom prst="rect">
            <a:avLst/>
          </a:prstGeom>
          <a:noFill/>
          <a:ln>
            <a:noFill/>
          </a:ln>
        </p:spPr>
      </p:pic>
      <p:sp>
        <p:nvSpPr>
          <p:cNvPr id="57" name="Shape 57"/>
          <p:cNvSpPr txBox="1"/>
          <p:nvPr/>
        </p:nvSpPr>
        <p:spPr>
          <a:xfrm>
            <a:off x="2376450" y="116550"/>
            <a:ext cx="4538700" cy="965100"/>
          </a:xfrm>
          <a:prstGeom prst="rect">
            <a:avLst/>
          </a:prstGeom>
          <a:noFill/>
          <a:ln>
            <a:noFill/>
          </a:ln>
        </p:spPr>
        <p:txBody>
          <a:bodyPr anchorCtr="0" anchor="t" bIns="91425" lIns="91425" rIns="91425" tIns="91425">
            <a:noAutofit/>
          </a:bodyPr>
          <a:lstStyle/>
          <a:p>
            <a:pPr lvl="0">
              <a:spcBef>
                <a:spcPts val="0"/>
              </a:spcBef>
              <a:buNone/>
            </a:pPr>
            <a:r>
              <a:rPr lang="en" sz="4800">
                <a:solidFill>
                  <a:srgbClr val="45B096"/>
                </a:solidFill>
                <a:latin typeface="Merriweather"/>
                <a:ea typeface="Merriweather"/>
                <a:cs typeface="Merriweather"/>
                <a:sym typeface="Merriweather"/>
              </a:rPr>
              <a:t>Home</a:t>
            </a:r>
            <a:r>
              <a:rPr lang="en" sz="4800">
                <a:solidFill>
                  <a:srgbClr val="FFFFFF"/>
                </a:solidFill>
                <a:latin typeface="Merriweather"/>
                <a:ea typeface="Merriweather"/>
                <a:cs typeface="Merriweather"/>
                <a:sym typeface="Merriweather"/>
              </a:rPr>
              <a:t>Rapport</a:t>
            </a:r>
          </a:p>
        </p:txBody>
      </p:sp>
      <p:pic>
        <p:nvPicPr>
          <p:cNvPr descr="rita.JPG" id="58" name="Shape 58"/>
          <p:cNvPicPr preferRelativeResize="0"/>
          <p:nvPr/>
        </p:nvPicPr>
        <p:blipFill>
          <a:blip r:embed="rId5">
            <a:alphaModFix/>
          </a:blip>
          <a:stretch>
            <a:fillRect/>
          </a:stretch>
        </p:blipFill>
        <p:spPr>
          <a:xfrm>
            <a:off x="241600" y="1081650"/>
            <a:ext cx="2682100" cy="2682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64" name="Shape 164"/>
        <p:cNvGrpSpPr/>
        <p:nvPr/>
      </p:nvGrpSpPr>
      <p:grpSpPr>
        <a:xfrm>
          <a:off x="0" y="0"/>
          <a:ext cx="0" cy="0"/>
          <a:chOff x="0" y="0"/>
          <a:chExt cx="0" cy="0"/>
        </a:xfrm>
      </p:grpSpPr>
      <p:pic>
        <p:nvPicPr>
          <p:cNvPr descr="search.png" id="165" name="Shape 165"/>
          <p:cNvPicPr preferRelativeResize="0"/>
          <p:nvPr/>
        </p:nvPicPr>
        <p:blipFill>
          <a:blip r:embed="rId3">
            <a:alphaModFix/>
          </a:blip>
          <a:stretch>
            <a:fillRect/>
          </a:stretch>
        </p:blipFill>
        <p:spPr>
          <a:xfrm>
            <a:off x="432325" y="127350"/>
            <a:ext cx="576000" cy="576000"/>
          </a:xfrm>
          <a:prstGeom prst="rect">
            <a:avLst/>
          </a:prstGeom>
          <a:noFill/>
          <a:ln>
            <a:noFill/>
          </a:ln>
        </p:spPr>
      </p:pic>
      <p:sp>
        <p:nvSpPr>
          <p:cNvPr id="166" name="Shape 166"/>
          <p:cNvSpPr txBox="1"/>
          <p:nvPr/>
        </p:nvSpPr>
        <p:spPr>
          <a:xfrm>
            <a:off x="749275" y="267000"/>
            <a:ext cx="1568700" cy="296700"/>
          </a:xfrm>
          <a:prstGeom prst="rect">
            <a:avLst/>
          </a:prstGeom>
          <a:noFill/>
          <a:ln>
            <a:noFill/>
          </a:ln>
        </p:spPr>
        <p:txBody>
          <a:bodyPr anchorCtr="0" anchor="t" bIns="91425" lIns="91425" rIns="91425" tIns="91425">
            <a:noAutofit/>
          </a:bodyPr>
          <a:lstStyle/>
          <a:p>
            <a:pPr lvl="0" rtl="0">
              <a:spcBef>
                <a:spcPts val="0"/>
              </a:spcBef>
              <a:buNone/>
            </a:pPr>
            <a:r>
              <a:rPr lang="en" sz="1000">
                <a:latin typeface="Merriweather"/>
                <a:ea typeface="Merriweather"/>
                <a:cs typeface="Merriweather"/>
                <a:sym typeface="Merriweather"/>
              </a:rPr>
              <a:t>New Buyer/Browser</a:t>
            </a:r>
          </a:p>
        </p:txBody>
      </p:sp>
      <p:sp>
        <p:nvSpPr>
          <p:cNvPr id="167" name="Shape 167"/>
          <p:cNvSpPr txBox="1"/>
          <p:nvPr>
            <p:ph type="title"/>
          </p:nvPr>
        </p:nvSpPr>
        <p:spPr>
          <a:xfrm>
            <a:off x="2628900" y="127350"/>
            <a:ext cx="4617300" cy="576000"/>
          </a:xfrm>
          <a:prstGeom prst="rect">
            <a:avLst/>
          </a:prstGeom>
        </p:spPr>
        <p:txBody>
          <a:bodyPr anchorCtr="0" anchor="t" bIns="91425" lIns="91425" rIns="91425" tIns="91425">
            <a:noAutofit/>
          </a:bodyPr>
          <a:lstStyle/>
          <a:p>
            <a:pPr indent="0" lvl="0" marL="0" marR="0" rtl="0" algn="ctr">
              <a:lnSpc>
                <a:spcPct val="100000"/>
              </a:lnSpc>
              <a:spcBef>
                <a:spcPts val="0"/>
              </a:spcBef>
              <a:spcAft>
                <a:spcPts val="0"/>
              </a:spcAft>
              <a:buNone/>
            </a:pPr>
            <a:r>
              <a:rPr lang="en">
                <a:solidFill>
                  <a:srgbClr val="45B096"/>
                </a:solidFill>
                <a:latin typeface="Merriweather"/>
                <a:ea typeface="Merriweather"/>
                <a:cs typeface="Merriweather"/>
                <a:sym typeface="Merriweather"/>
              </a:rPr>
              <a:t>UI Wireframe </a:t>
            </a:r>
            <a:r>
              <a:rPr lang="en">
                <a:solidFill>
                  <a:srgbClr val="666666"/>
                </a:solidFill>
                <a:latin typeface="Merriweather"/>
                <a:ea typeface="Merriweather"/>
                <a:cs typeface="Merriweather"/>
                <a:sym typeface="Merriweather"/>
              </a:rPr>
              <a:t>Diagram</a:t>
            </a:r>
          </a:p>
        </p:txBody>
      </p:sp>
      <p:pic>
        <p:nvPicPr>
          <p:cNvPr id="168" name="Shape 168"/>
          <p:cNvPicPr preferRelativeResize="0"/>
          <p:nvPr/>
        </p:nvPicPr>
        <p:blipFill>
          <a:blip r:embed="rId4">
            <a:alphaModFix/>
          </a:blip>
          <a:stretch>
            <a:fillRect/>
          </a:stretch>
        </p:blipFill>
        <p:spPr>
          <a:xfrm>
            <a:off x="20274" y="738349"/>
            <a:ext cx="9103449" cy="4043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72" name="Shape 172"/>
        <p:cNvGrpSpPr/>
        <p:nvPr/>
      </p:nvGrpSpPr>
      <p:grpSpPr>
        <a:xfrm>
          <a:off x="0" y="0"/>
          <a:ext cx="0" cy="0"/>
          <a:chOff x="0" y="0"/>
          <a:chExt cx="0" cy="0"/>
        </a:xfrm>
      </p:grpSpPr>
      <p:pic>
        <p:nvPicPr>
          <p:cNvPr descr="check--user-icon-27676.png" id="173" name="Shape 173"/>
          <p:cNvPicPr preferRelativeResize="0"/>
          <p:nvPr/>
        </p:nvPicPr>
        <p:blipFill>
          <a:blip r:embed="rId3">
            <a:alphaModFix/>
          </a:blip>
          <a:stretch>
            <a:fillRect/>
          </a:stretch>
        </p:blipFill>
        <p:spPr>
          <a:xfrm>
            <a:off x="424521" y="127345"/>
            <a:ext cx="576000" cy="576016"/>
          </a:xfrm>
          <a:prstGeom prst="rect">
            <a:avLst/>
          </a:prstGeom>
          <a:noFill/>
          <a:ln>
            <a:noFill/>
          </a:ln>
        </p:spPr>
      </p:pic>
      <p:sp>
        <p:nvSpPr>
          <p:cNvPr id="174" name="Shape 174"/>
          <p:cNvSpPr txBox="1"/>
          <p:nvPr/>
        </p:nvSpPr>
        <p:spPr>
          <a:xfrm>
            <a:off x="749275" y="267000"/>
            <a:ext cx="1568700" cy="296700"/>
          </a:xfrm>
          <a:prstGeom prst="rect">
            <a:avLst/>
          </a:prstGeom>
          <a:noFill/>
          <a:ln>
            <a:noFill/>
          </a:ln>
        </p:spPr>
        <p:txBody>
          <a:bodyPr anchorCtr="0" anchor="t" bIns="91425" lIns="91425" rIns="91425" tIns="91425">
            <a:noAutofit/>
          </a:bodyPr>
          <a:lstStyle/>
          <a:p>
            <a:pPr lvl="0" rtl="0">
              <a:spcBef>
                <a:spcPts val="0"/>
              </a:spcBef>
              <a:buNone/>
            </a:pPr>
            <a:r>
              <a:rPr lang="en" sz="1000">
                <a:latin typeface="Merriweather"/>
                <a:ea typeface="Merriweather"/>
                <a:cs typeface="Merriweather"/>
                <a:sym typeface="Merriweather"/>
              </a:rPr>
              <a:t>Existing User</a:t>
            </a:r>
          </a:p>
        </p:txBody>
      </p:sp>
      <p:pic>
        <p:nvPicPr>
          <p:cNvPr id="175" name="Shape 175"/>
          <p:cNvPicPr preferRelativeResize="0"/>
          <p:nvPr/>
        </p:nvPicPr>
        <p:blipFill>
          <a:blip r:embed="rId4">
            <a:alphaModFix/>
          </a:blip>
          <a:stretch>
            <a:fillRect/>
          </a:stretch>
        </p:blipFill>
        <p:spPr>
          <a:xfrm>
            <a:off x="882412" y="601374"/>
            <a:ext cx="7379175" cy="4389724"/>
          </a:xfrm>
          <a:prstGeom prst="rect">
            <a:avLst/>
          </a:prstGeom>
          <a:noFill/>
          <a:ln>
            <a:noFill/>
          </a:ln>
        </p:spPr>
      </p:pic>
      <p:sp>
        <p:nvSpPr>
          <p:cNvPr id="176" name="Shape 176"/>
          <p:cNvSpPr txBox="1"/>
          <p:nvPr>
            <p:ph type="title"/>
          </p:nvPr>
        </p:nvSpPr>
        <p:spPr>
          <a:xfrm>
            <a:off x="2628900" y="127350"/>
            <a:ext cx="4617300" cy="576000"/>
          </a:xfrm>
          <a:prstGeom prst="rect">
            <a:avLst/>
          </a:prstGeom>
        </p:spPr>
        <p:txBody>
          <a:bodyPr anchorCtr="0" anchor="t" bIns="91425" lIns="91425" rIns="91425" tIns="91425">
            <a:noAutofit/>
          </a:bodyPr>
          <a:lstStyle/>
          <a:p>
            <a:pPr indent="0" lvl="0" marL="0" marR="0" rtl="0" algn="ctr">
              <a:lnSpc>
                <a:spcPct val="100000"/>
              </a:lnSpc>
              <a:spcBef>
                <a:spcPts val="0"/>
              </a:spcBef>
              <a:spcAft>
                <a:spcPts val="0"/>
              </a:spcAft>
              <a:buNone/>
            </a:pPr>
            <a:r>
              <a:rPr lang="en">
                <a:solidFill>
                  <a:srgbClr val="45B096"/>
                </a:solidFill>
                <a:latin typeface="Merriweather"/>
                <a:ea typeface="Merriweather"/>
                <a:cs typeface="Merriweather"/>
                <a:sym typeface="Merriweather"/>
              </a:rPr>
              <a:t>UI Wireframe </a:t>
            </a:r>
            <a:r>
              <a:rPr lang="en">
                <a:solidFill>
                  <a:srgbClr val="666666"/>
                </a:solidFill>
                <a:latin typeface="Merriweather"/>
                <a:ea typeface="Merriweather"/>
                <a:cs typeface="Merriweather"/>
                <a:sym typeface="Merriweather"/>
              </a:rPr>
              <a:t>Diagram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80" name="Shape 180"/>
        <p:cNvGrpSpPr/>
        <p:nvPr/>
      </p:nvGrpSpPr>
      <p:grpSpPr>
        <a:xfrm>
          <a:off x="0" y="0"/>
          <a:ext cx="0" cy="0"/>
          <a:chOff x="0" y="0"/>
          <a:chExt cx="0" cy="0"/>
        </a:xfrm>
      </p:grpSpPr>
      <p:pic>
        <p:nvPicPr>
          <p:cNvPr id="181" name="Shape 181"/>
          <p:cNvPicPr preferRelativeResize="0"/>
          <p:nvPr/>
        </p:nvPicPr>
        <p:blipFill>
          <a:blip r:embed="rId3">
            <a:alphaModFix/>
          </a:blip>
          <a:stretch>
            <a:fillRect/>
          </a:stretch>
        </p:blipFill>
        <p:spPr>
          <a:xfrm>
            <a:off x="1301137" y="649674"/>
            <a:ext cx="6541723" cy="4318725"/>
          </a:xfrm>
          <a:prstGeom prst="rect">
            <a:avLst/>
          </a:prstGeom>
          <a:noFill/>
          <a:ln>
            <a:noFill/>
          </a:ln>
        </p:spPr>
      </p:pic>
      <p:sp>
        <p:nvSpPr>
          <p:cNvPr id="182" name="Shape 182"/>
          <p:cNvSpPr txBox="1"/>
          <p:nvPr>
            <p:ph type="title"/>
          </p:nvPr>
        </p:nvSpPr>
        <p:spPr>
          <a:xfrm>
            <a:off x="201775" y="148125"/>
            <a:ext cx="3886200" cy="576000"/>
          </a:xfrm>
          <a:prstGeom prst="rect">
            <a:avLst/>
          </a:prstGeom>
        </p:spPr>
        <p:txBody>
          <a:bodyPr anchorCtr="0" anchor="t" bIns="91425" lIns="91425" rIns="91425" tIns="91425">
            <a:noAutofit/>
          </a:bodyPr>
          <a:lstStyle/>
          <a:p>
            <a:pPr indent="0" lvl="0" marL="0" marR="0" rtl="0" algn="ctr">
              <a:lnSpc>
                <a:spcPct val="100000"/>
              </a:lnSpc>
              <a:spcBef>
                <a:spcPts val="0"/>
              </a:spcBef>
              <a:spcAft>
                <a:spcPts val="0"/>
              </a:spcAft>
              <a:buNone/>
            </a:pPr>
            <a:r>
              <a:rPr lang="en">
                <a:solidFill>
                  <a:srgbClr val="45B096"/>
                </a:solidFill>
                <a:latin typeface="Merriweather"/>
                <a:ea typeface="Merriweather"/>
                <a:cs typeface="Merriweather"/>
                <a:sym typeface="Merriweather"/>
              </a:rPr>
              <a:t>UML </a:t>
            </a:r>
            <a:r>
              <a:rPr lang="en">
                <a:solidFill>
                  <a:srgbClr val="666666"/>
                </a:solidFill>
                <a:latin typeface="Merriweather"/>
                <a:ea typeface="Merriweather"/>
                <a:cs typeface="Merriweather"/>
                <a:sym typeface="Merriweather"/>
              </a:rPr>
              <a:t>Diagram</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86"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1627375" y="44412"/>
            <a:ext cx="6450949" cy="5054674"/>
          </a:xfrm>
          <a:prstGeom prst="rect">
            <a:avLst/>
          </a:prstGeom>
          <a:noFill/>
          <a:ln>
            <a:noFill/>
          </a:ln>
        </p:spPr>
      </p:pic>
      <p:sp>
        <p:nvSpPr>
          <p:cNvPr id="188" name="Shape 188"/>
          <p:cNvSpPr txBox="1"/>
          <p:nvPr>
            <p:ph type="title"/>
          </p:nvPr>
        </p:nvSpPr>
        <p:spPr>
          <a:xfrm>
            <a:off x="3260075" y="117875"/>
            <a:ext cx="5699100" cy="576000"/>
          </a:xfrm>
          <a:prstGeom prst="rect">
            <a:avLst/>
          </a:prstGeom>
        </p:spPr>
        <p:txBody>
          <a:bodyPr anchorCtr="0" anchor="t" bIns="91425" lIns="91425" rIns="91425" tIns="91425">
            <a:noAutofit/>
          </a:bodyPr>
          <a:lstStyle/>
          <a:p>
            <a:pPr indent="0" lvl="0" marL="0" marR="0" rtl="0" algn="ctr">
              <a:lnSpc>
                <a:spcPct val="100000"/>
              </a:lnSpc>
              <a:spcBef>
                <a:spcPts val="0"/>
              </a:spcBef>
              <a:spcAft>
                <a:spcPts val="0"/>
              </a:spcAft>
              <a:buNone/>
            </a:pPr>
            <a:r>
              <a:rPr lang="en">
                <a:solidFill>
                  <a:srgbClr val="45B096"/>
                </a:solidFill>
                <a:latin typeface="Merriweather"/>
                <a:ea typeface="Merriweather"/>
                <a:cs typeface="Merriweather"/>
                <a:sym typeface="Merriweather"/>
              </a:rPr>
              <a:t>N-Tier</a:t>
            </a:r>
            <a:r>
              <a:rPr lang="en">
                <a:solidFill>
                  <a:srgbClr val="666666"/>
                </a:solidFill>
                <a:latin typeface="Merriweather"/>
                <a:ea typeface="Merriweather"/>
                <a:cs typeface="Merriweather"/>
                <a:sym typeface="Merriweather"/>
              </a:rPr>
              <a:t> Architecture with AWS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92"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2264987" y="34025"/>
            <a:ext cx="4614025" cy="5075425"/>
          </a:xfrm>
          <a:prstGeom prst="rect">
            <a:avLst/>
          </a:prstGeom>
          <a:noFill/>
          <a:ln>
            <a:noFill/>
          </a:ln>
        </p:spPr>
      </p:pic>
      <p:sp>
        <p:nvSpPr>
          <p:cNvPr id="194" name="Shape 194"/>
          <p:cNvSpPr txBox="1"/>
          <p:nvPr>
            <p:ph type="title"/>
          </p:nvPr>
        </p:nvSpPr>
        <p:spPr>
          <a:xfrm>
            <a:off x="4840925" y="613800"/>
            <a:ext cx="3555000" cy="576000"/>
          </a:xfrm>
          <a:prstGeom prst="rect">
            <a:avLst/>
          </a:prstGeom>
        </p:spPr>
        <p:txBody>
          <a:bodyPr anchorCtr="0" anchor="t" bIns="91425" lIns="91425" rIns="91425" tIns="91425">
            <a:noAutofit/>
          </a:bodyPr>
          <a:lstStyle/>
          <a:p>
            <a:pPr indent="0" lvl="0" marL="0" marR="0" rtl="0" algn="ctr">
              <a:lnSpc>
                <a:spcPct val="100000"/>
              </a:lnSpc>
              <a:spcBef>
                <a:spcPts val="0"/>
              </a:spcBef>
              <a:spcAft>
                <a:spcPts val="0"/>
              </a:spcAft>
              <a:buNone/>
            </a:pPr>
            <a:r>
              <a:rPr lang="en">
                <a:solidFill>
                  <a:srgbClr val="45B096"/>
                </a:solidFill>
                <a:latin typeface="Merriweather"/>
                <a:ea typeface="Merriweather"/>
                <a:cs typeface="Merriweather"/>
                <a:sym typeface="Merriweather"/>
              </a:rPr>
              <a:t>Activity</a:t>
            </a:r>
            <a:r>
              <a:rPr lang="en">
                <a:solidFill>
                  <a:srgbClr val="666666"/>
                </a:solidFill>
                <a:latin typeface="Merriweather"/>
                <a:ea typeface="Merriweather"/>
                <a:cs typeface="Merriweather"/>
                <a:sym typeface="Merriweather"/>
              </a:rPr>
              <a:t> Diagram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98" name="Shape 198"/>
        <p:cNvGrpSpPr/>
        <p:nvPr/>
      </p:nvGrpSpPr>
      <p:grpSpPr>
        <a:xfrm>
          <a:off x="0" y="0"/>
          <a:ext cx="0" cy="0"/>
          <a:chOff x="0" y="0"/>
          <a:chExt cx="0" cy="0"/>
        </a:xfrm>
      </p:grpSpPr>
      <p:sp>
        <p:nvSpPr>
          <p:cNvPr id="199" name="Shape 199"/>
          <p:cNvSpPr/>
          <p:nvPr/>
        </p:nvSpPr>
        <p:spPr>
          <a:xfrm rot="7977275">
            <a:off x="4419414" y="882901"/>
            <a:ext cx="1176809" cy="1163431"/>
          </a:xfrm>
          <a:prstGeom prst="teardrop">
            <a:avLst>
              <a:gd fmla="val 100000" name="adj"/>
            </a:avLst>
          </a:prstGeom>
          <a:solidFill>
            <a:srgbClr val="45B09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rot="4109815">
            <a:off x="3358170" y="1491471"/>
            <a:ext cx="1176915" cy="1163323"/>
          </a:xfrm>
          <a:prstGeom prst="teardrop">
            <a:avLst>
              <a:gd fmla="val 10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rot="582001">
            <a:off x="3314684" y="2704214"/>
            <a:ext cx="1176926" cy="1163265"/>
          </a:xfrm>
          <a:prstGeom prst="teardrop">
            <a:avLst>
              <a:gd fmla="val 100000" name="adj"/>
            </a:avLst>
          </a:prstGeom>
          <a:solidFill>
            <a:srgbClr val="45B09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rot="-9811730">
            <a:off x="5517122" y="1455380"/>
            <a:ext cx="1176583" cy="1163192"/>
          </a:xfrm>
          <a:prstGeom prst="teardrop">
            <a:avLst>
              <a:gd fmla="val 10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rot="-2528875">
            <a:off x="4419530" y="3239428"/>
            <a:ext cx="1176668" cy="1163289"/>
          </a:xfrm>
          <a:prstGeom prst="teardrop">
            <a:avLst>
              <a:gd fmla="val 10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rot="-6011945">
            <a:off x="5516659" y="2693872"/>
            <a:ext cx="1177506" cy="1163552"/>
          </a:xfrm>
          <a:prstGeom prst="teardrop">
            <a:avLst>
              <a:gd fmla="val 100000" name="adj"/>
            </a:avLst>
          </a:prstGeom>
          <a:solidFill>
            <a:srgbClr val="45B09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txBox="1"/>
          <p:nvPr/>
        </p:nvSpPr>
        <p:spPr>
          <a:xfrm>
            <a:off x="4807100" y="1147075"/>
            <a:ext cx="465600" cy="635100"/>
          </a:xfrm>
          <a:prstGeom prst="rect">
            <a:avLst/>
          </a:prstGeom>
          <a:noFill/>
          <a:ln>
            <a:noFill/>
          </a:ln>
        </p:spPr>
        <p:txBody>
          <a:bodyPr anchorCtr="0" anchor="t" bIns="91425" lIns="91425" rIns="91425" tIns="91425">
            <a:noAutofit/>
          </a:bodyPr>
          <a:lstStyle/>
          <a:p>
            <a:pPr lvl="0">
              <a:spcBef>
                <a:spcPts val="0"/>
              </a:spcBef>
              <a:buNone/>
            </a:pPr>
            <a:r>
              <a:rPr lang="en" sz="3000">
                <a:latin typeface="Merriweather"/>
                <a:ea typeface="Merriweather"/>
                <a:cs typeface="Merriweather"/>
                <a:sym typeface="Merriweather"/>
              </a:rPr>
              <a:t>P</a:t>
            </a:r>
          </a:p>
        </p:txBody>
      </p:sp>
      <p:sp>
        <p:nvSpPr>
          <p:cNvPr id="206" name="Shape 206"/>
          <p:cNvSpPr txBox="1"/>
          <p:nvPr/>
        </p:nvSpPr>
        <p:spPr>
          <a:xfrm>
            <a:off x="5872625" y="1755575"/>
            <a:ext cx="465600" cy="635100"/>
          </a:xfrm>
          <a:prstGeom prst="rect">
            <a:avLst/>
          </a:prstGeom>
          <a:noFill/>
          <a:ln>
            <a:noFill/>
          </a:ln>
        </p:spPr>
        <p:txBody>
          <a:bodyPr anchorCtr="0" anchor="t" bIns="91425" lIns="91425" rIns="91425" tIns="91425">
            <a:noAutofit/>
          </a:bodyPr>
          <a:lstStyle/>
          <a:p>
            <a:pPr lvl="0" rtl="0">
              <a:spcBef>
                <a:spcPts val="0"/>
              </a:spcBef>
              <a:buNone/>
            </a:pPr>
            <a:r>
              <a:rPr lang="en" sz="3000">
                <a:latin typeface="Merriweather"/>
                <a:ea typeface="Merriweather"/>
                <a:cs typeface="Merriweather"/>
                <a:sym typeface="Merriweather"/>
              </a:rPr>
              <a:t>E</a:t>
            </a:r>
          </a:p>
        </p:txBody>
      </p:sp>
      <p:sp>
        <p:nvSpPr>
          <p:cNvPr id="207" name="Shape 207"/>
          <p:cNvSpPr txBox="1"/>
          <p:nvPr/>
        </p:nvSpPr>
        <p:spPr>
          <a:xfrm>
            <a:off x="5872625" y="2925950"/>
            <a:ext cx="465600" cy="635100"/>
          </a:xfrm>
          <a:prstGeom prst="rect">
            <a:avLst/>
          </a:prstGeom>
          <a:noFill/>
          <a:ln>
            <a:noFill/>
          </a:ln>
        </p:spPr>
        <p:txBody>
          <a:bodyPr anchorCtr="0" anchor="t" bIns="91425" lIns="91425" rIns="91425" tIns="91425">
            <a:noAutofit/>
          </a:bodyPr>
          <a:lstStyle/>
          <a:p>
            <a:pPr lvl="0" rtl="0">
              <a:spcBef>
                <a:spcPts val="0"/>
              </a:spcBef>
              <a:buNone/>
            </a:pPr>
            <a:r>
              <a:rPr lang="en" sz="3000">
                <a:latin typeface="Merriweather"/>
                <a:ea typeface="Merriweather"/>
                <a:cs typeface="Merriweather"/>
                <a:sym typeface="Merriweather"/>
              </a:rPr>
              <a:t>S</a:t>
            </a:r>
          </a:p>
        </p:txBody>
      </p:sp>
      <p:sp>
        <p:nvSpPr>
          <p:cNvPr id="208" name="Shape 208"/>
          <p:cNvSpPr txBox="1"/>
          <p:nvPr/>
        </p:nvSpPr>
        <p:spPr>
          <a:xfrm>
            <a:off x="4807100" y="3459875"/>
            <a:ext cx="465600" cy="635100"/>
          </a:xfrm>
          <a:prstGeom prst="rect">
            <a:avLst/>
          </a:prstGeom>
          <a:noFill/>
          <a:ln>
            <a:noFill/>
          </a:ln>
        </p:spPr>
        <p:txBody>
          <a:bodyPr anchorCtr="0" anchor="t" bIns="91425" lIns="91425" rIns="91425" tIns="91425">
            <a:noAutofit/>
          </a:bodyPr>
          <a:lstStyle/>
          <a:p>
            <a:pPr lvl="0" rtl="0">
              <a:spcBef>
                <a:spcPts val="0"/>
              </a:spcBef>
              <a:buNone/>
            </a:pPr>
            <a:r>
              <a:rPr lang="en" sz="3000">
                <a:latin typeface="Merriweather"/>
                <a:ea typeface="Merriweather"/>
                <a:cs typeface="Merriweather"/>
                <a:sym typeface="Merriweather"/>
              </a:rPr>
              <a:t>T</a:t>
            </a:r>
          </a:p>
        </p:txBody>
      </p:sp>
      <p:sp>
        <p:nvSpPr>
          <p:cNvPr id="209" name="Shape 209"/>
          <p:cNvSpPr txBox="1"/>
          <p:nvPr/>
        </p:nvSpPr>
        <p:spPr>
          <a:xfrm>
            <a:off x="3677525" y="2925950"/>
            <a:ext cx="465600" cy="635100"/>
          </a:xfrm>
          <a:prstGeom prst="rect">
            <a:avLst/>
          </a:prstGeom>
          <a:noFill/>
          <a:ln>
            <a:noFill/>
          </a:ln>
        </p:spPr>
        <p:txBody>
          <a:bodyPr anchorCtr="0" anchor="t" bIns="91425" lIns="91425" rIns="91425" tIns="91425">
            <a:noAutofit/>
          </a:bodyPr>
          <a:lstStyle/>
          <a:p>
            <a:pPr lvl="0" rtl="0">
              <a:spcBef>
                <a:spcPts val="0"/>
              </a:spcBef>
              <a:buNone/>
            </a:pPr>
            <a:r>
              <a:rPr lang="en" sz="3000">
                <a:latin typeface="Merriweather"/>
                <a:ea typeface="Merriweather"/>
                <a:cs typeface="Merriweather"/>
                <a:sym typeface="Merriweather"/>
              </a:rPr>
              <a:t>L</a:t>
            </a:r>
          </a:p>
        </p:txBody>
      </p:sp>
      <p:sp>
        <p:nvSpPr>
          <p:cNvPr id="210" name="Shape 210"/>
          <p:cNvSpPr txBox="1"/>
          <p:nvPr/>
        </p:nvSpPr>
        <p:spPr>
          <a:xfrm>
            <a:off x="3776975" y="1719425"/>
            <a:ext cx="465600" cy="635100"/>
          </a:xfrm>
          <a:prstGeom prst="rect">
            <a:avLst/>
          </a:prstGeom>
          <a:noFill/>
          <a:ln>
            <a:noFill/>
          </a:ln>
        </p:spPr>
        <p:txBody>
          <a:bodyPr anchorCtr="0" anchor="t" bIns="91425" lIns="91425" rIns="91425" tIns="91425">
            <a:noAutofit/>
          </a:bodyPr>
          <a:lstStyle/>
          <a:p>
            <a:pPr lvl="0" rtl="0">
              <a:spcBef>
                <a:spcPts val="0"/>
              </a:spcBef>
              <a:buNone/>
            </a:pPr>
            <a:r>
              <a:rPr lang="en" sz="3000">
                <a:latin typeface="Merriweather"/>
                <a:ea typeface="Merriweather"/>
                <a:cs typeface="Merriweather"/>
                <a:sym typeface="Merriweather"/>
              </a:rPr>
              <a:t>E</a:t>
            </a:r>
          </a:p>
        </p:txBody>
      </p:sp>
      <p:sp>
        <p:nvSpPr>
          <p:cNvPr id="211" name="Shape 211"/>
          <p:cNvSpPr txBox="1"/>
          <p:nvPr/>
        </p:nvSpPr>
        <p:spPr>
          <a:xfrm>
            <a:off x="191225" y="164325"/>
            <a:ext cx="3675900" cy="703800"/>
          </a:xfrm>
          <a:prstGeom prst="rect">
            <a:avLst/>
          </a:prstGeom>
          <a:noFill/>
          <a:ln>
            <a:noFill/>
          </a:ln>
        </p:spPr>
        <p:txBody>
          <a:bodyPr anchorCtr="0" anchor="t" bIns="91425" lIns="91425" rIns="91425" tIns="91425">
            <a:noAutofit/>
          </a:bodyPr>
          <a:lstStyle/>
          <a:p>
            <a:pPr lvl="0">
              <a:spcBef>
                <a:spcPts val="0"/>
              </a:spcBef>
              <a:buNone/>
            </a:pPr>
            <a:r>
              <a:rPr lang="en" sz="2800">
                <a:solidFill>
                  <a:srgbClr val="45B096"/>
                </a:solidFill>
                <a:latin typeface="Merriweather"/>
                <a:ea typeface="Merriweather"/>
                <a:cs typeface="Merriweather"/>
                <a:sym typeface="Merriweather"/>
              </a:rPr>
              <a:t>P.E.S.T.L.E</a:t>
            </a:r>
            <a:r>
              <a:rPr lang="en" sz="2800">
                <a:solidFill>
                  <a:srgbClr val="666666"/>
                </a:solidFill>
                <a:latin typeface="Merriweather"/>
                <a:ea typeface="Merriweather"/>
                <a:cs typeface="Merriweather"/>
                <a:sym typeface="Merriweather"/>
              </a:rPr>
              <a:t> Analysis</a:t>
            </a:r>
          </a:p>
        </p:txBody>
      </p:sp>
      <p:sp>
        <p:nvSpPr>
          <p:cNvPr id="212" name="Shape 212"/>
          <p:cNvSpPr txBox="1"/>
          <p:nvPr/>
        </p:nvSpPr>
        <p:spPr>
          <a:xfrm>
            <a:off x="4186050" y="0"/>
            <a:ext cx="2793000" cy="769500"/>
          </a:xfrm>
          <a:prstGeom prst="rect">
            <a:avLst/>
          </a:prstGeom>
          <a:noFill/>
          <a:ln>
            <a:noFill/>
          </a:ln>
        </p:spPr>
        <p:txBody>
          <a:bodyPr anchorCtr="0" anchor="t" bIns="91425" lIns="91425" rIns="91425" tIns="91425">
            <a:noAutofit/>
          </a:bodyPr>
          <a:lstStyle/>
          <a:p>
            <a:pPr lvl="0" rtl="0">
              <a:spcBef>
                <a:spcPts val="0"/>
              </a:spcBef>
              <a:buNone/>
            </a:pPr>
            <a:r>
              <a:rPr lang="en" sz="1000"/>
              <a:t>Potential change of laws requiring people to take care of their neighborhoods</a:t>
            </a:r>
          </a:p>
          <a:p>
            <a:pPr lvl="0" rtl="0">
              <a:spcBef>
                <a:spcPts val="0"/>
              </a:spcBef>
              <a:buNone/>
            </a:pPr>
            <a:br>
              <a:rPr lang="en" sz="1000"/>
            </a:br>
            <a:r>
              <a:rPr lang="en" sz="1000"/>
              <a:t>Company respects neutrality, legality, and ethics</a:t>
            </a:r>
          </a:p>
          <a:p>
            <a:pPr lvl="0">
              <a:spcBef>
                <a:spcPts val="0"/>
              </a:spcBef>
              <a:buNone/>
            </a:pPr>
            <a:r>
              <a:t/>
            </a:r>
            <a:endParaRPr sz="1000"/>
          </a:p>
        </p:txBody>
      </p:sp>
      <p:sp>
        <p:nvSpPr>
          <p:cNvPr id="213" name="Shape 213"/>
          <p:cNvSpPr txBox="1"/>
          <p:nvPr/>
        </p:nvSpPr>
        <p:spPr>
          <a:xfrm>
            <a:off x="6916700" y="1186050"/>
            <a:ext cx="2183100" cy="769500"/>
          </a:xfrm>
          <a:prstGeom prst="rect">
            <a:avLst/>
          </a:prstGeom>
          <a:noFill/>
          <a:ln>
            <a:noFill/>
          </a:ln>
        </p:spPr>
        <p:txBody>
          <a:bodyPr anchorCtr="0" anchor="t" bIns="91425" lIns="91425" rIns="91425" tIns="91425">
            <a:noAutofit/>
          </a:bodyPr>
          <a:lstStyle/>
          <a:p>
            <a:pPr lvl="0" rtl="0">
              <a:spcBef>
                <a:spcPts val="0"/>
              </a:spcBef>
              <a:buNone/>
            </a:pPr>
            <a:r>
              <a:rPr lang="en" sz="1000"/>
              <a:t>An increase in community and housing market</a:t>
            </a:r>
          </a:p>
          <a:p>
            <a:pPr lvl="0" rtl="0">
              <a:spcBef>
                <a:spcPts val="0"/>
              </a:spcBef>
              <a:buNone/>
            </a:pPr>
            <a:br>
              <a:rPr lang="en" sz="1000"/>
            </a:br>
            <a:r>
              <a:rPr lang="en" sz="1000"/>
              <a:t>Companies that want to use our software will increase our growth potential</a:t>
            </a:r>
          </a:p>
          <a:p>
            <a:pPr lvl="0" rtl="0">
              <a:spcBef>
                <a:spcPts val="0"/>
              </a:spcBef>
              <a:buNone/>
            </a:pPr>
            <a:r>
              <a:t/>
            </a:r>
            <a:endParaRPr/>
          </a:p>
        </p:txBody>
      </p:sp>
      <p:sp>
        <p:nvSpPr>
          <p:cNvPr id="214" name="Shape 214"/>
          <p:cNvSpPr txBox="1"/>
          <p:nvPr/>
        </p:nvSpPr>
        <p:spPr>
          <a:xfrm>
            <a:off x="6836450" y="2495200"/>
            <a:ext cx="2343600" cy="1560900"/>
          </a:xfrm>
          <a:prstGeom prst="rect">
            <a:avLst/>
          </a:prstGeom>
          <a:noFill/>
          <a:ln>
            <a:noFill/>
          </a:ln>
        </p:spPr>
        <p:txBody>
          <a:bodyPr anchorCtr="0" anchor="t" bIns="91425" lIns="91425" rIns="91425" tIns="91425">
            <a:noAutofit/>
          </a:bodyPr>
          <a:lstStyle/>
          <a:p>
            <a:pPr lvl="0" rtl="0">
              <a:spcBef>
                <a:spcPts val="0"/>
              </a:spcBef>
              <a:buNone/>
            </a:pPr>
            <a:r>
              <a:rPr lang="en" sz="1000"/>
              <a:t>Increase self awareness of community</a:t>
            </a:r>
            <a:br>
              <a:rPr lang="en" sz="1000"/>
            </a:br>
          </a:p>
          <a:p>
            <a:pPr lvl="0" rtl="0">
              <a:spcBef>
                <a:spcPts val="0"/>
              </a:spcBef>
              <a:buNone/>
            </a:pPr>
            <a:r>
              <a:rPr lang="en" sz="1000"/>
              <a:t>People will care more about how they act around neighbors</a:t>
            </a:r>
            <a:br>
              <a:rPr lang="en" sz="1000"/>
            </a:br>
            <a:br>
              <a:rPr lang="en" sz="1000"/>
            </a:br>
            <a:r>
              <a:rPr lang="en" sz="1000"/>
              <a:t>Target audience would be homeseekers regardless of class</a:t>
            </a:r>
            <a:br>
              <a:rPr lang="en" sz="1000"/>
            </a:br>
            <a:br>
              <a:rPr lang="en" sz="1000"/>
            </a:br>
            <a:r>
              <a:rPr lang="en" sz="1000"/>
              <a:t>Create tension between neighbors</a:t>
            </a:r>
          </a:p>
          <a:p>
            <a:pPr lvl="0" rtl="0">
              <a:spcBef>
                <a:spcPts val="0"/>
              </a:spcBef>
              <a:buNone/>
            </a:pPr>
            <a:r>
              <a:t/>
            </a:r>
            <a:endParaRPr/>
          </a:p>
        </p:txBody>
      </p:sp>
      <p:sp>
        <p:nvSpPr>
          <p:cNvPr id="215" name="Shape 215"/>
          <p:cNvSpPr txBox="1"/>
          <p:nvPr/>
        </p:nvSpPr>
        <p:spPr>
          <a:xfrm>
            <a:off x="4195475" y="4363500"/>
            <a:ext cx="3073500" cy="769500"/>
          </a:xfrm>
          <a:prstGeom prst="rect">
            <a:avLst/>
          </a:prstGeom>
          <a:noFill/>
          <a:ln>
            <a:noFill/>
          </a:ln>
        </p:spPr>
        <p:txBody>
          <a:bodyPr anchorCtr="0" anchor="t" bIns="91425" lIns="91425" rIns="91425" tIns="91425">
            <a:noAutofit/>
          </a:bodyPr>
          <a:lstStyle/>
          <a:p>
            <a:pPr lvl="0" rtl="0">
              <a:spcBef>
                <a:spcPts val="0"/>
              </a:spcBef>
              <a:buNone/>
            </a:pPr>
            <a:r>
              <a:rPr lang="en" sz="1000"/>
              <a:t>Easier interactions between communities to fix issues within a neighborhood</a:t>
            </a:r>
          </a:p>
          <a:p>
            <a:pPr lvl="0" rtl="0">
              <a:spcBef>
                <a:spcPts val="0"/>
              </a:spcBef>
              <a:buNone/>
            </a:pPr>
            <a:br>
              <a:rPr lang="en" sz="1000"/>
            </a:br>
            <a:r>
              <a:rPr lang="en" sz="1000"/>
              <a:t>App is available to all platforms</a:t>
            </a:r>
          </a:p>
          <a:p>
            <a:pPr lvl="0" rtl="0">
              <a:spcBef>
                <a:spcPts val="0"/>
              </a:spcBef>
              <a:buNone/>
            </a:pPr>
            <a:r>
              <a:t/>
            </a:r>
            <a:endParaRPr/>
          </a:p>
        </p:txBody>
      </p:sp>
      <p:sp>
        <p:nvSpPr>
          <p:cNvPr id="216" name="Shape 216"/>
          <p:cNvSpPr txBox="1"/>
          <p:nvPr/>
        </p:nvSpPr>
        <p:spPr>
          <a:xfrm>
            <a:off x="1646850" y="3594000"/>
            <a:ext cx="2183100" cy="769500"/>
          </a:xfrm>
          <a:prstGeom prst="rect">
            <a:avLst/>
          </a:prstGeom>
          <a:noFill/>
          <a:ln>
            <a:noFill/>
          </a:ln>
        </p:spPr>
        <p:txBody>
          <a:bodyPr anchorCtr="0" anchor="t" bIns="91425" lIns="91425" rIns="91425" tIns="91425">
            <a:noAutofit/>
          </a:bodyPr>
          <a:lstStyle/>
          <a:p>
            <a:pPr lvl="0" rtl="0">
              <a:spcBef>
                <a:spcPts val="0"/>
              </a:spcBef>
              <a:buNone/>
            </a:pPr>
            <a:r>
              <a:rPr lang="en" sz="1000"/>
              <a:t>Regulations and Standards of Privacy</a:t>
            </a:r>
            <a:br>
              <a:rPr lang="en" sz="1000"/>
            </a:br>
          </a:p>
          <a:p>
            <a:pPr lvl="0" rtl="0">
              <a:spcBef>
                <a:spcPts val="0"/>
              </a:spcBef>
              <a:buNone/>
            </a:pPr>
            <a:r>
              <a:rPr lang="en" sz="1000"/>
              <a:t>Hold people accountable for their community actions.</a:t>
            </a:r>
            <a:br>
              <a:rPr lang="en" sz="1000"/>
            </a:br>
            <a:br>
              <a:rPr lang="en" sz="1000"/>
            </a:br>
            <a:r>
              <a:rPr lang="en" sz="1000"/>
              <a:t>Risk of users falsifying information</a:t>
            </a:r>
          </a:p>
          <a:p>
            <a:pPr lvl="0" rtl="0">
              <a:spcBef>
                <a:spcPts val="0"/>
              </a:spcBef>
              <a:buNone/>
            </a:pPr>
            <a:r>
              <a:t/>
            </a:r>
            <a:endParaRPr/>
          </a:p>
        </p:txBody>
      </p:sp>
      <p:sp>
        <p:nvSpPr>
          <p:cNvPr id="217" name="Shape 217"/>
          <p:cNvSpPr txBox="1"/>
          <p:nvPr/>
        </p:nvSpPr>
        <p:spPr>
          <a:xfrm>
            <a:off x="1646850" y="1528637"/>
            <a:ext cx="1979700" cy="513600"/>
          </a:xfrm>
          <a:prstGeom prst="rect">
            <a:avLst/>
          </a:prstGeom>
          <a:noFill/>
          <a:ln>
            <a:noFill/>
          </a:ln>
        </p:spPr>
        <p:txBody>
          <a:bodyPr anchorCtr="0" anchor="t" bIns="91425" lIns="91425" rIns="91425" tIns="91425">
            <a:noAutofit/>
          </a:bodyPr>
          <a:lstStyle/>
          <a:p>
            <a:pPr lvl="0" rtl="0">
              <a:spcBef>
                <a:spcPts val="0"/>
              </a:spcBef>
              <a:buNone/>
            </a:pPr>
            <a:r>
              <a:rPr lang="en" sz="1000"/>
              <a:t>Greener lawns</a:t>
            </a:r>
          </a:p>
          <a:p>
            <a:pPr lvl="0" rtl="0">
              <a:spcBef>
                <a:spcPts val="0"/>
              </a:spcBef>
              <a:buNone/>
            </a:pPr>
            <a:br>
              <a:rPr lang="en" sz="1000"/>
            </a:br>
            <a:r>
              <a:rPr lang="en" sz="1000"/>
              <a:t>Less waste in the streets. </a:t>
            </a:r>
          </a:p>
          <a:p>
            <a:pPr lvl="0" rtl="0">
              <a:spcBef>
                <a:spcPts val="0"/>
              </a:spcBef>
              <a:buNone/>
            </a:pPr>
            <a:r>
              <a:t/>
            </a:r>
            <a:endParaRPr/>
          </a:p>
        </p:txBody>
      </p:sp>
      <p:pic>
        <p:nvPicPr>
          <p:cNvPr descr="red.png" id="218" name="Shape 218"/>
          <p:cNvPicPr preferRelativeResize="0"/>
          <p:nvPr/>
        </p:nvPicPr>
        <p:blipFill rotWithShape="1">
          <a:blip r:embed="rId3">
            <a:alphaModFix/>
          </a:blip>
          <a:srcRect b="25456" l="0" r="0" t="0"/>
          <a:stretch/>
        </p:blipFill>
        <p:spPr>
          <a:xfrm>
            <a:off x="4070425" y="74525"/>
            <a:ext cx="186250" cy="209649"/>
          </a:xfrm>
          <a:prstGeom prst="rect">
            <a:avLst/>
          </a:prstGeom>
          <a:noFill/>
          <a:ln>
            <a:noFill/>
          </a:ln>
        </p:spPr>
      </p:pic>
      <p:pic>
        <p:nvPicPr>
          <p:cNvPr descr="yellow.png" id="219" name="Shape 219"/>
          <p:cNvPicPr preferRelativeResize="0"/>
          <p:nvPr/>
        </p:nvPicPr>
        <p:blipFill rotWithShape="1">
          <a:blip r:embed="rId4">
            <a:alphaModFix/>
          </a:blip>
          <a:srcRect b="31427" l="0" r="0" t="0"/>
          <a:stretch/>
        </p:blipFill>
        <p:spPr>
          <a:xfrm>
            <a:off x="6796325" y="1281024"/>
            <a:ext cx="186250" cy="192854"/>
          </a:xfrm>
          <a:prstGeom prst="rect">
            <a:avLst/>
          </a:prstGeom>
          <a:noFill/>
          <a:ln>
            <a:noFill/>
          </a:ln>
        </p:spPr>
      </p:pic>
      <p:pic>
        <p:nvPicPr>
          <p:cNvPr descr="green.png" id="220" name="Shape 220"/>
          <p:cNvPicPr preferRelativeResize="0"/>
          <p:nvPr/>
        </p:nvPicPr>
        <p:blipFill rotWithShape="1">
          <a:blip r:embed="rId5">
            <a:alphaModFix/>
          </a:blip>
          <a:srcRect b="30449" l="0" r="0" t="0"/>
          <a:stretch/>
        </p:blipFill>
        <p:spPr>
          <a:xfrm>
            <a:off x="1545250" y="1586571"/>
            <a:ext cx="186250" cy="195596"/>
          </a:xfrm>
          <a:prstGeom prst="rect">
            <a:avLst/>
          </a:prstGeom>
          <a:noFill/>
          <a:ln>
            <a:noFill/>
          </a:ln>
        </p:spPr>
      </p:pic>
      <p:pic>
        <p:nvPicPr>
          <p:cNvPr descr="green.png" id="221" name="Shape 221"/>
          <p:cNvPicPr preferRelativeResize="0"/>
          <p:nvPr/>
        </p:nvPicPr>
        <p:blipFill rotWithShape="1">
          <a:blip r:embed="rId5">
            <a:alphaModFix/>
          </a:blip>
          <a:srcRect b="30449" l="0" r="0" t="0"/>
          <a:stretch/>
        </p:blipFill>
        <p:spPr>
          <a:xfrm>
            <a:off x="4070425" y="535221"/>
            <a:ext cx="186250" cy="195596"/>
          </a:xfrm>
          <a:prstGeom prst="rect">
            <a:avLst/>
          </a:prstGeom>
          <a:noFill/>
          <a:ln>
            <a:noFill/>
          </a:ln>
        </p:spPr>
      </p:pic>
      <p:pic>
        <p:nvPicPr>
          <p:cNvPr descr="green.png" id="222" name="Shape 222"/>
          <p:cNvPicPr preferRelativeResize="0"/>
          <p:nvPr/>
        </p:nvPicPr>
        <p:blipFill rotWithShape="1">
          <a:blip r:embed="rId5">
            <a:alphaModFix/>
          </a:blip>
          <a:srcRect b="30449" l="0" r="0" t="0"/>
          <a:stretch/>
        </p:blipFill>
        <p:spPr>
          <a:xfrm>
            <a:off x="6796325" y="1738246"/>
            <a:ext cx="186250" cy="195596"/>
          </a:xfrm>
          <a:prstGeom prst="rect">
            <a:avLst/>
          </a:prstGeom>
          <a:noFill/>
          <a:ln>
            <a:noFill/>
          </a:ln>
        </p:spPr>
      </p:pic>
      <p:pic>
        <p:nvPicPr>
          <p:cNvPr descr="green.png" id="223" name="Shape 223"/>
          <p:cNvPicPr preferRelativeResize="0"/>
          <p:nvPr/>
        </p:nvPicPr>
        <p:blipFill rotWithShape="1">
          <a:blip r:embed="rId5">
            <a:alphaModFix/>
          </a:blip>
          <a:srcRect b="30449" l="0" r="0" t="0"/>
          <a:stretch/>
        </p:blipFill>
        <p:spPr>
          <a:xfrm>
            <a:off x="1545250" y="1895234"/>
            <a:ext cx="186250" cy="195596"/>
          </a:xfrm>
          <a:prstGeom prst="rect">
            <a:avLst/>
          </a:prstGeom>
          <a:noFill/>
          <a:ln>
            <a:noFill/>
          </a:ln>
        </p:spPr>
      </p:pic>
      <p:pic>
        <p:nvPicPr>
          <p:cNvPr descr="green.png" id="224" name="Shape 224"/>
          <p:cNvPicPr preferRelativeResize="0"/>
          <p:nvPr/>
        </p:nvPicPr>
        <p:blipFill rotWithShape="1">
          <a:blip r:embed="rId5">
            <a:alphaModFix/>
          </a:blip>
          <a:srcRect b="30449" l="0" r="0" t="0"/>
          <a:stretch/>
        </p:blipFill>
        <p:spPr>
          <a:xfrm>
            <a:off x="1545250" y="4105321"/>
            <a:ext cx="186250" cy="195596"/>
          </a:xfrm>
          <a:prstGeom prst="rect">
            <a:avLst/>
          </a:prstGeom>
          <a:noFill/>
          <a:ln>
            <a:noFill/>
          </a:ln>
        </p:spPr>
      </p:pic>
      <p:pic>
        <p:nvPicPr>
          <p:cNvPr descr="red.png" id="225" name="Shape 225"/>
          <p:cNvPicPr preferRelativeResize="0"/>
          <p:nvPr/>
        </p:nvPicPr>
        <p:blipFill rotWithShape="1">
          <a:blip r:embed="rId3">
            <a:alphaModFix/>
          </a:blip>
          <a:srcRect b="25456" l="0" r="0" t="0"/>
          <a:stretch/>
        </p:blipFill>
        <p:spPr>
          <a:xfrm>
            <a:off x="1545250" y="3666350"/>
            <a:ext cx="186250" cy="209649"/>
          </a:xfrm>
          <a:prstGeom prst="rect">
            <a:avLst/>
          </a:prstGeom>
          <a:noFill/>
          <a:ln>
            <a:noFill/>
          </a:ln>
        </p:spPr>
      </p:pic>
      <p:pic>
        <p:nvPicPr>
          <p:cNvPr descr="green.png" id="226" name="Shape 226"/>
          <p:cNvPicPr preferRelativeResize="0"/>
          <p:nvPr/>
        </p:nvPicPr>
        <p:blipFill rotWithShape="1">
          <a:blip r:embed="rId5">
            <a:alphaModFix/>
          </a:blip>
          <a:srcRect b="30449" l="0" r="0" t="0"/>
          <a:stretch/>
        </p:blipFill>
        <p:spPr>
          <a:xfrm>
            <a:off x="4070425" y="4440946"/>
            <a:ext cx="186250" cy="195596"/>
          </a:xfrm>
          <a:prstGeom prst="rect">
            <a:avLst/>
          </a:prstGeom>
          <a:noFill/>
          <a:ln>
            <a:noFill/>
          </a:ln>
        </p:spPr>
      </p:pic>
      <p:pic>
        <p:nvPicPr>
          <p:cNvPr descr="green.png" id="227" name="Shape 227"/>
          <p:cNvPicPr preferRelativeResize="0"/>
          <p:nvPr/>
        </p:nvPicPr>
        <p:blipFill rotWithShape="1">
          <a:blip r:embed="rId5">
            <a:alphaModFix/>
          </a:blip>
          <a:srcRect b="30449" l="0" r="0" t="0"/>
          <a:stretch/>
        </p:blipFill>
        <p:spPr>
          <a:xfrm>
            <a:off x="4070425" y="4884546"/>
            <a:ext cx="186250" cy="195596"/>
          </a:xfrm>
          <a:prstGeom prst="rect">
            <a:avLst/>
          </a:prstGeom>
          <a:noFill/>
          <a:ln>
            <a:noFill/>
          </a:ln>
        </p:spPr>
      </p:pic>
      <p:pic>
        <p:nvPicPr>
          <p:cNvPr descr="green.png" id="228" name="Shape 228"/>
          <p:cNvPicPr preferRelativeResize="0"/>
          <p:nvPr/>
        </p:nvPicPr>
        <p:blipFill rotWithShape="1">
          <a:blip r:embed="rId5">
            <a:alphaModFix/>
          </a:blip>
          <a:srcRect b="30449" l="0" r="0" t="0"/>
          <a:stretch/>
        </p:blipFill>
        <p:spPr>
          <a:xfrm>
            <a:off x="6730450" y="2865634"/>
            <a:ext cx="186250" cy="195596"/>
          </a:xfrm>
          <a:prstGeom prst="rect">
            <a:avLst/>
          </a:prstGeom>
          <a:noFill/>
          <a:ln>
            <a:noFill/>
          </a:ln>
        </p:spPr>
      </p:pic>
      <p:pic>
        <p:nvPicPr>
          <p:cNvPr descr="green.png" id="229" name="Shape 229"/>
          <p:cNvPicPr preferRelativeResize="0"/>
          <p:nvPr/>
        </p:nvPicPr>
        <p:blipFill rotWithShape="1">
          <a:blip r:embed="rId5">
            <a:alphaModFix/>
          </a:blip>
          <a:srcRect b="30449" l="0" r="0" t="0"/>
          <a:stretch/>
        </p:blipFill>
        <p:spPr>
          <a:xfrm>
            <a:off x="6730450" y="2550909"/>
            <a:ext cx="186250" cy="195596"/>
          </a:xfrm>
          <a:prstGeom prst="rect">
            <a:avLst/>
          </a:prstGeom>
          <a:noFill/>
          <a:ln>
            <a:noFill/>
          </a:ln>
        </p:spPr>
      </p:pic>
      <p:pic>
        <p:nvPicPr>
          <p:cNvPr descr="red.png" id="230" name="Shape 230"/>
          <p:cNvPicPr preferRelativeResize="0"/>
          <p:nvPr/>
        </p:nvPicPr>
        <p:blipFill rotWithShape="1">
          <a:blip r:embed="rId3">
            <a:alphaModFix/>
          </a:blip>
          <a:srcRect b="25456" l="0" r="0" t="0"/>
          <a:stretch/>
        </p:blipFill>
        <p:spPr>
          <a:xfrm>
            <a:off x="1545250" y="4587825"/>
            <a:ext cx="186250" cy="209649"/>
          </a:xfrm>
          <a:prstGeom prst="rect">
            <a:avLst/>
          </a:prstGeom>
          <a:noFill/>
          <a:ln>
            <a:noFill/>
          </a:ln>
        </p:spPr>
      </p:pic>
      <p:pic>
        <p:nvPicPr>
          <p:cNvPr descr="green.png" id="231" name="Shape 231"/>
          <p:cNvPicPr preferRelativeResize="0"/>
          <p:nvPr/>
        </p:nvPicPr>
        <p:blipFill rotWithShape="1">
          <a:blip r:embed="rId5">
            <a:alphaModFix/>
          </a:blip>
          <a:srcRect b="30449" l="0" r="0" t="0"/>
          <a:stretch/>
        </p:blipFill>
        <p:spPr>
          <a:xfrm>
            <a:off x="6730450" y="3341859"/>
            <a:ext cx="186250" cy="195596"/>
          </a:xfrm>
          <a:prstGeom prst="rect">
            <a:avLst/>
          </a:prstGeom>
          <a:noFill/>
          <a:ln>
            <a:noFill/>
          </a:ln>
        </p:spPr>
      </p:pic>
      <p:pic>
        <p:nvPicPr>
          <p:cNvPr descr="red.png" id="232" name="Shape 232"/>
          <p:cNvPicPr preferRelativeResize="0"/>
          <p:nvPr/>
        </p:nvPicPr>
        <p:blipFill rotWithShape="1">
          <a:blip r:embed="rId3">
            <a:alphaModFix/>
          </a:blip>
          <a:srcRect b="25456" l="0" r="0" t="0"/>
          <a:stretch/>
        </p:blipFill>
        <p:spPr>
          <a:xfrm>
            <a:off x="6730450" y="3782212"/>
            <a:ext cx="186250" cy="209649"/>
          </a:xfrm>
          <a:prstGeom prst="rect">
            <a:avLst/>
          </a:prstGeom>
          <a:noFill/>
          <a:ln>
            <a:noFill/>
          </a:ln>
        </p:spPr>
      </p:pic>
      <p:pic>
        <p:nvPicPr>
          <p:cNvPr descr="red.png" id="233" name="Shape 233"/>
          <p:cNvPicPr preferRelativeResize="0"/>
          <p:nvPr/>
        </p:nvPicPr>
        <p:blipFill rotWithShape="1">
          <a:blip r:embed="rId3">
            <a:alphaModFix/>
          </a:blip>
          <a:srcRect b="25456" l="0" r="0" t="0"/>
          <a:stretch/>
        </p:blipFill>
        <p:spPr>
          <a:xfrm>
            <a:off x="191225" y="730825"/>
            <a:ext cx="186250" cy="209649"/>
          </a:xfrm>
          <a:prstGeom prst="rect">
            <a:avLst/>
          </a:prstGeom>
          <a:noFill/>
          <a:ln>
            <a:noFill/>
          </a:ln>
        </p:spPr>
      </p:pic>
      <p:pic>
        <p:nvPicPr>
          <p:cNvPr descr="yellow.png" id="234" name="Shape 234"/>
          <p:cNvPicPr preferRelativeResize="0"/>
          <p:nvPr/>
        </p:nvPicPr>
        <p:blipFill rotWithShape="1">
          <a:blip r:embed="rId4">
            <a:alphaModFix/>
          </a:blip>
          <a:srcRect b="31427" l="0" r="0" t="0"/>
          <a:stretch/>
        </p:blipFill>
        <p:spPr>
          <a:xfrm>
            <a:off x="191225" y="983149"/>
            <a:ext cx="186250" cy="192854"/>
          </a:xfrm>
          <a:prstGeom prst="rect">
            <a:avLst/>
          </a:prstGeom>
          <a:noFill/>
          <a:ln>
            <a:noFill/>
          </a:ln>
        </p:spPr>
      </p:pic>
      <p:pic>
        <p:nvPicPr>
          <p:cNvPr descr="green.png" id="235" name="Shape 235"/>
          <p:cNvPicPr preferRelativeResize="0"/>
          <p:nvPr/>
        </p:nvPicPr>
        <p:blipFill rotWithShape="1">
          <a:blip r:embed="rId5">
            <a:alphaModFix/>
          </a:blip>
          <a:srcRect b="30449" l="0" r="0" t="0"/>
          <a:stretch/>
        </p:blipFill>
        <p:spPr>
          <a:xfrm>
            <a:off x="191225" y="1218671"/>
            <a:ext cx="186250" cy="195596"/>
          </a:xfrm>
          <a:prstGeom prst="rect">
            <a:avLst/>
          </a:prstGeom>
          <a:noFill/>
          <a:ln>
            <a:noFill/>
          </a:ln>
        </p:spPr>
      </p:pic>
      <p:sp>
        <p:nvSpPr>
          <p:cNvPr id="236" name="Shape 236"/>
          <p:cNvSpPr txBox="1"/>
          <p:nvPr/>
        </p:nvSpPr>
        <p:spPr>
          <a:xfrm>
            <a:off x="332100" y="686400"/>
            <a:ext cx="621000" cy="298500"/>
          </a:xfrm>
          <a:prstGeom prst="rect">
            <a:avLst/>
          </a:prstGeom>
          <a:noFill/>
          <a:ln>
            <a:noFill/>
          </a:ln>
        </p:spPr>
        <p:txBody>
          <a:bodyPr anchorCtr="0" anchor="t" bIns="91425" lIns="91425" rIns="91425" tIns="91425">
            <a:noAutofit/>
          </a:bodyPr>
          <a:lstStyle/>
          <a:p>
            <a:pPr lvl="0">
              <a:spcBef>
                <a:spcPts val="0"/>
              </a:spcBef>
              <a:buNone/>
            </a:pPr>
            <a:r>
              <a:rPr lang="en" sz="900">
                <a:solidFill>
                  <a:srgbClr val="666666"/>
                </a:solidFill>
                <a:latin typeface="Merriweather"/>
                <a:ea typeface="Merriweather"/>
                <a:cs typeface="Merriweather"/>
                <a:sym typeface="Merriweather"/>
              </a:rPr>
              <a:t>Threat</a:t>
            </a:r>
          </a:p>
        </p:txBody>
      </p:sp>
      <p:sp>
        <p:nvSpPr>
          <p:cNvPr id="237" name="Shape 237"/>
          <p:cNvSpPr txBox="1"/>
          <p:nvPr/>
        </p:nvSpPr>
        <p:spPr>
          <a:xfrm>
            <a:off x="332100" y="1167225"/>
            <a:ext cx="952500" cy="2985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666666"/>
                </a:solidFill>
                <a:latin typeface="Merriweather"/>
                <a:ea typeface="Merriweather"/>
                <a:cs typeface="Merriweather"/>
                <a:sym typeface="Merriweather"/>
              </a:rPr>
              <a:t>Opportunity</a:t>
            </a:r>
          </a:p>
        </p:txBody>
      </p:sp>
      <p:sp>
        <p:nvSpPr>
          <p:cNvPr id="238" name="Shape 238"/>
          <p:cNvSpPr txBox="1"/>
          <p:nvPr/>
        </p:nvSpPr>
        <p:spPr>
          <a:xfrm>
            <a:off x="332100" y="930325"/>
            <a:ext cx="1231500" cy="298500"/>
          </a:xfrm>
          <a:prstGeom prst="rect">
            <a:avLst/>
          </a:prstGeom>
          <a:noFill/>
          <a:ln>
            <a:noFill/>
          </a:ln>
        </p:spPr>
        <p:txBody>
          <a:bodyPr anchorCtr="0" anchor="t" bIns="91425" lIns="91425" rIns="91425" tIns="91425">
            <a:noAutofit/>
          </a:bodyPr>
          <a:lstStyle/>
          <a:p>
            <a:pPr lvl="0" rtl="0">
              <a:spcBef>
                <a:spcPts val="0"/>
              </a:spcBef>
              <a:buNone/>
            </a:pPr>
            <a:r>
              <a:rPr lang="en" sz="900">
                <a:solidFill>
                  <a:srgbClr val="666666"/>
                </a:solidFill>
                <a:latin typeface="Merriweather"/>
                <a:ea typeface="Merriweather"/>
                <a:cs typeface="Merriweather"/>
                <a:sym typeface="Merriweather"/>
              </a:rPr>
              <a:t>External Impact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44" name="Shape 24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loudcraft - Web App Reference Architecture.png" id="245" name="Shape 245"/>
          <p:cNvPicPr preferRelativeResize="0"/>
          <p:nvPr/>
        </p:nvPicPr>
        <p:blipFill>
          <a:blip r:embed="rId3">
            <a:alphaModFix/>
          </a:blip>
          <a:stretch>
            <a:fillRect/>
          </a:stretch>
        </p:blipFill>
        <p:spPr>
          <a:xfrm>
            <a:off x="121239" y="0"/>
            <a:ext cx="8901519"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a:solidFill>
            <a:schemeClr val="dk1"/>
          </a:solidFill>
        </p:spPr>
        <p:txBody>
          <a:bodyPr anchorCtr="0" anchor="t" bIns="91425" lIns="91425" rIns="91425" tIns="91425">
            <a:noAutofit/>
          </a:bodyPr>
          <a:lstStyle/>
          <a:p>
            <a:pPr lvl="0">
              <a:spcBef>
                <a:spcPts val="0"/>
              </a:spcBef>
              <a:buNone/>
            </a:pPr>
            <a:r>
              <a:t/>
            </a:r>
            <a:endParaRPr/>
          </a:p>
        </p:txBody>
      </p:sp>
      <p:sp>
        <p:nvSpPr>
          <p:cNvPr id="251" name="Shape 2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52" name="Shape 252"/>
          <p:cNvPicPr preferRelativeResize="0"/>
          <p:nvPr/>
        </p:nvPicPr>
        <p:blipFill>
          <a:blip r:embed="rId3">
            <a:alphaModFix/>
          </a:blip>
          <a:stretch>
            <a:fillRect/>
          </a:stretch>
        </p:blipFill>
        <p:spPr>
          <a:xfrm>
            <a:off x="121239" y="0"/>
            <a:ext cx="8901519"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256" name="Shape 256"/>
        <p:cNvGrpSpPr/>
        <p:nvPr/>
      </p:nvGrpSpPr>
      <p:grpSpPr>
        <a:xfrm>
          <a:off x="0" y="0"/>
          <a:ext cx="0" cy="0"/>
          <a:chOff x="0" y="0"/>
          <a:chExt cx="0" cy="0"/>
        </a:xfrm>
      </p:grpSpPr>
      <p:pic>
        <p:nvPicPr>
          <p:cNvPr id="257" name="Shape 257"/>
          <p:cNvPicPr preferRelativeResize="0"/>
          <p:nvPr/>
        </p:nvPicPr>
        <p:blipFill>
          <a:blip r:embed="rId3">
            <a:alphaModFix/>
          </a:blip>
          <a:stretch>
            <a:fillRect/>
          </a:stretch>
        </p:blipFill>
        <p:spPr>
          <a:xfrm>
            <a:off x="2163225" y="152400"/>
            <a:ext cx="4073560" cy="4838700"/>
          </a:xfrm>
          <a:prstGeom prst="rect">
            <a:avLst/>
          </a:prstGeom>
          <a:noFill/>
          <a:ln>
            <a:noFill/>
          </a:ln>
        </p:spPr>
      </p:pic>
      <p:sp>
        <p:nvSpPr>
          <p:cNvPr id="258" name="Shape 258"/>
          <p:cNvSpPr txBox="1"/>
          <p:nvPr/>
        </p:nvSpPr>
        <p:spPr>
          <a:xfrm>
            <a:off x="345725" y="253675"/>
            <a:ext cx="2793900" cy="670500"/>
          </a:xfrm>
          <a:prstGeom prst="rect">
            <a:avLst/>
          </a:prstGeom>
          <a:noFill/>
          <a:ln>
            <a:noFill/>
          </a:ln>
        </p:spPr>
        <p:txBody>
          <a:bodyPr anchorCtr="0" anchor="t" bIns="91425" lIns="91425" rIns="91425" tIns="91425">
            <a:noAutofit/>
          </a:bodyPr>
          <a:lstStyle/>
          <a:p>
            <a:pPr lvl="0" rtl="0">
              <a:spcBef>
                <a:spcPts val="0"/>
              </a:spcBef>
              <a:buNone/>
            </a:pPr>
            <a:r>
              <a:rPr lang="en" sz="2800">
                <a:solidFill>
                  <a:srgbClr val="45B096"/>
                </a:solidFill>
                <a:latin typeface="Merriweather"/>
                <a:ea typeface="Merriweather"/>
                <a:cs typeface="Merriweather"/>
                <a:sym typeface="Merriweather"/>
              </a:rPr>
              <a:t>Venn</a:t>
            </a:r>
            <a:r>
              <a:rPr lang="en" sz="2800">
                <a:solidFill>
                  <a:srgbClr val="666666"/>
                </a:solidFill>
                <a:latin typeface="Merriweather"/>
                <a:ea typeface="Merriweather"/>
                <a:cs typeface="Merriweather"/>
                <a:sym typeface="Merriweather"/>
              </a:rPr>
              <a:t> Diagram</a:t>
            </a:r>
          </a:p>
        </p:txBody>
      </p:sp>
      <p:cxnSp>
        <p:nvCxnSpPr>
          <p:cNvPr id="259" name="Shape 259"/>
          <p:cNvCxnSpPr/>
          <p:nvPr/>
        </p:nvCxnSpPr>
        <p:spPr>
          <a:xfrm flipH="1" rot="10800000">
            <a:off x="4282725" y="1622900"/>
            <a:ext cx="1855500" cy="931200"/>
          </a:xfrm>
          <a:prstGeom prst="straightConnector1">
            <a:avLst/>
          </a:prstGeom>
          <a:noFill/>
          <a:ln cap="flat" cmpd="sng" w="38100">
            <a:solidFill>
              <a:schemeClr val="dk2"/>
            </a:solidFill>
            <a:prstDash val="solid"/>
            <a:round/>
            <a:headEnd len="lg" w="lg" type="none"/>
            <a:tailEnd len="lg" w="lg" type="stealth"/>
          </a:ln>
        </p:spPr>
      </p:cxnSp>
      <p:sp>
        <p:nvSpPr>
          <p:cNvPr id="260" name="Shape 260"/>
          <p:cNvSpPr txBox="1"/>
          <p:nvPr/>
        </p:nvSpPr>
        <p:spPr>
          <a:xfrm>
            <a:off x="6138225" y="853625"/>
            <a:ext cx="2793900" cy="6705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45B096"/>
                </a:solidFill>
                <a:latin typeface="Merriweather"/>
                <a:ea typeface="Merriweather"/>
                <a:cs typeface="Merriweather"/>
                <a:sym typeface="Merriweather"/>
              </a:rPr>
              <a:t>Customer Satisfaction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264" name="Shape 264"/>
        <p:cNvGrpSpPr/>
        <p:nvPr/>
      </p:nvGrpSpPr>
      <p:grpSpPr>
        <a:xfrm>
          <a:off x="0" y="0"/>
          <a:ext cx="0" cy="0"/>
          <a:chOff x="0" y="0"/>
          <a:chExt cx="0" cy="0"/>
        </a:xfrm>
      </p:grpSpPr>
      <p:pic>
        <p:nvPicPr>
          <p:cNvPr descr="circle.png" id="265" name="Shape 265"/>
          <p:cNvPicPr preferRelativeResize="0"/>
          <p:nvPr/>
        </p:nvPicPr>
        <p:blipFill rotWithShape="1">
          <a:blip r:embed="rId3">
            <a:alphaModFix/>
          </a:blip>
          <a:srcRect b="79012" l="-2356" r="76766" t="-3536"/>
          <a:stretch/>
        </p:blipFill>
        <p:spPr>
          <a:xfrm>
            <a:off x="3831537" y="279037"/>
            <a:ext cx="1232524" cy="1181111"/>
          </a:xfrm>
          <a:prstGeom prst="rect">
            <a:avLst/>
          </a:prstGeom>
          <a:noFill/>
          <a:ln>
            <a:noFill/>
          </a:ln>
        </p:spPr>
      </p:pic>
      <p:sp>
        <p:nvSpPr>
          <p:cNvPr id="266" name="Shape 266"/>
          <p:cNvSpPr txBox="1"/>
          <p:nvPr/>
        </p:nvSpPr>
        <p:spPr>
          <a:xfrm>
            <a:off x="3313875" y="2399100"/>
            <a:ext cx="2079600" cy="460200"/>
          </a:xfrm>
          <a:prstGeom prst="rect">
            <a:avLst/>
          </a:prstGeom>
          <a:noFill/>
          <a:ln>
            <a:noFill/>
          </a:ln>
        </p:spPr>
        <p:txBody>
          <a:bodyPr anchorCtr="0" anchor="t" bIns="91425" lIns="91425" rIns="91425" tIns="91425">
            <a:noAutofit/>
          </a:bodyPr>
          <a:lstStyle/>
          <a:p>
            <a:pPr lvl="0" algn="ctr">
              <a:spcBef>
                <a:spcPts val="0"/>
              </a:spcBef>
              <a:buNone/>
            </a:pPr>
            <a:r>
              <a:rPr b="1" lang="en" sz="2400">
                <a:solidFill>
                  <a:srgbClr val="E26B6B"/>
                </a:solidFill>
              </a:rPr>
              <a:t>Competitive </a:t>
            </a:r>
          </a:p>
          <a:p>
            <a:pPr lvl="0" algn="ctr">
              <a:spcBef>
                <a:spcPts val="0"/>
              </a:spcBef>
              <a:buNone/>
            </a:pPr>
            <a:r>
              <a:rPr b="1" lang="en" sz="2400">
                <a:solidFill>
                  <a:srgbClr val="E26B6B"/>
                </a:solidFill>
              </a:rPr>
              <a:t>Rivalry</a:t>
            </a:r>
          </a:p>
        </p:txBody>
      </p:sp>
      <p:sp>
        <p:nvSpPr>
          <p:cNvPr id="267" name="Shape 267"/>
          <p:cNvSpPr/>
          <p:nvPr/>
        </p:nvSpPr>
        <p:spPr>
          <a:xfrm>
            <a:off x="3035175" y="1860850"/>
            <a:ext cx="808800" cy="531000"/>
          </a:xfrm>
          <a:prstGeom prst="bentArrow">
            <a:avLst>
              <a:gd fmla="val 25000" name="adj1"/>
              <a:gd fmla="val 25000" name="adj2"/>
              <a:gd fmla="val 25000" name="adj3"/>
              <a:gd fmla="val 43750" name="adj4"/>
            </a:avLst>
          </a:prstGeom>
          <a:solidFill>
            <a:schemeClr val="lt2"/>
          </a:solid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rot="10800000">
            <a:off x="4896700" y="3372300"/>
            <a:ext cx="808800" cy="531000"/>
          </a:xfrm>
          <a:prstGeom prst="bentArrow">
            <a:avLst>
              <a:gd fmla="val 25000" name="adj1"/>
              <a:gd fmla="val 25000" name="adj2"/>
              <a:gd fmla="val 25000" name="adj3"/>
              <a:gd fmla="val 43750" name="adj4"/>
            </a:avLst>
          </a:prstGeom>
          <a:solidFill>
            <a:schemeClr val="lt2"/>
          </a:solid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9" name="Shape 269"/>
          <p:cNvSpPr/>
          <p:nvPr/>
        </p:nvSpPr>
        <p:spPr>
          <a:xfrm rot="-5400000">
            <a:off x="3131900" y="3137612"/>
            <a:ext cx="527100" cy="843000"/>
          </a:xfrm>
          <a:prstGeom prst="bentArrow">
            <a:avLst>
              <a:gd fmla="val 25000" name="adj1"/>
              <a:gd fmla="val 25000" name="adj2"/>
              <a:gd fmla="val 25000" name="adj3"/>
              <a:gd fmla="val 43750" name="adj4"/>
            </a:avLst>
          </a:prstGeom>
          <a:solidFill>
            <a:schemeClr val="lt2"/>
          </a:solid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rot="5400000">
            <a:off x="5091549" y="1721649"/>
            <a:ext cx="508200" cy="809400"/>
          </a:xfrm>
          <a:prstGeom prst="bentArrow">
            <a:avLst>
              <a:gd fmla="val 25000" name="adj1"/>
              <a:gd fmla="val 25000" name="adj2"/>
              <a:gd fmla="val 25000" name="adj3"/>
              <a:gd fmla="val 43750" name="adj4"/>
            </a:avLst>
          </a:prstGeom>
          <a:solidFill>
            <a:schemeClr val="lt2"/>
          </a:solid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txBox="1"/>
          <p:nvPr/>
        </p:nvSpPr>
        <p:spPr>
          <a:xfrm>
            <a:off x="484325" y="373075"/>
            <a:ext cx="1863900" cy="359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b="1" lang="en" u="sng"/>
              <a:t>Threat of New Entry</a:t>
            </a:r>
          </a:p>
        </p:txBody>
      </p:sp>
      <p:sp>
        <p:nvSpPr>
          <p:cNvPr id="272" name="Shape 272"/>
          <p:cNvSpPr txBox="1"/>
          <p:nvPr/>
        </p:nvSpPr>
        <p:spPr>
          <a:xfrm>
            <a:off x="6167125" y="3245850"/>
            <a:ext cx="1121700" cy="359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b="1" lang="en" u="sng"/>
              <a:t>Buy Power</a:t>
            </a:r>
          </a:p>
        </p:txBody>
      </p:sp>
      <p:sp>
        <p:nvSpPr>
          <p:cNvPr id="273" name="Shape 273"/>
          <p:cNvSpPr txBox="1"/>
          <p:nvPr/>
        </p:nvSpPr>
        <p:spPr>
          <a:xfrm>
            <a:off x="376475" y="4387275"/>
            <a:ext cx="2079600" cy="359100"/>
          </a:xfrm>
          <a:prstGeom prst="rect">
            <a:avLst/>
          </a:prstGeom>
          <a:noFill/>
          <a:ln>
            <a:noFill/>
          </a:ln>
        </p:spPr>
        <p:txBody>
          <a:bodyPr anchorCtr="0" anchor="t" bIns="91425" lIns="91425" rIns="91425" tIns="91425">
            <a:noAutofit/>
          </a:bodyPr>
          <a:lstStyle/>
          <a:p>
            <a:pPr lvl="0" rtl="0" algn="ctr">
              <a:spcBef>
                <a:spcPts val="0"/>
              </a:spcBef>
              <a:buNone/>
            </a:pPr>
            <a:r>
              <a:rPr b="1" lang="en" u="sng"/>
              <a:t>Threat of Substitution</a:t>
            </a:r>
          </a:p>
        </p:txBody>
      </p:sp>
      <p:sp>
        <p:nvSpPr>
          <p:cNvPr id="274" name="Shape 274"/>
          <p:cNvSpPr txBox="1"/>
          <p:nvPr/>
        </p:nvSpPr>
        <p:spPr>
          <a:xfrm>
            <a:off x="376475" y="3196100"/>
            <a:ext cx="1535400" cy="359100"/>
          </a:xfrm>
          <a:prstGeom prst="rect">
            <a:avLst/>
          </a:prstGeom>
          <a:noFill/>
          <a:ln>
            <a:noFill/>
          </a:ln>
        </p:spPr>
        <p:txBody>
          <a:bodyPr anchorCtr="0" anchor="t" bIns="91425" lIns="91425" rIns="91425" tIns="91425">
            <a:noAutofit/>
          </a:bodyPr>
          <a:lstStyle/>
          <a:p>
            <a:pPr lvl="0" rtl="0" algn="ctr">
              <a:spcBef>
                <a:spcPts val="0"/>
              </a:spcBef>
              <a:buNone/>
            </a:pPr>
            <a:r>
              <a:rPr b="1" lang="en" u="sng"/>
              <a:t>Supplier Power</a:t>
            </a:r>
          </a:p>
        </p:txBody>
      </p:sp>
      <p:pic>
        <p:nvPicPr>
          <p:cNvPr descr="home.png" id="275" name="Shape 275"/>
          <p:cNvPicPr preferRelativeResize="0"/>
          <p:nvPr/>
        </p:nvPicPr>
        <p:blipFill>
          <a:blip r:embed="rId4">
            <a:alphaModFix/>
          </a:blip>
          <a:stretch>
            <a:fillRect/>
          </a:stretch>
        </p:blipFill>
        <p:spPr>
          <a:xfrm>
            <a:off x="3952412" y="3372312"/>
            <a:ext cx="808800" cy="808925"/>
          </a:xfrm>
          <a:prstGeom prst="rect">
            <a:avLst/>
          </a:prstGeom>
          <a:noFill/>
          <a:ln>
            <a:noFill/>
          </a:ln>
        </p:spPr>
      </p:pic>
      <p:pic>
        <p:nvPicPr>
          <p:cNvPr descr="home.png" id="276" name="Shape 276"/>
          <p:cNvPicPr preferRelativeResize="0"/>
          <p:nvPr/>
        </p:nvPicPr>
        <p:blipFill>
          <a:blip r:embed="rId4">
            <a:alphaModFix/>
          </a:blip>
          <a:stretch>
            <a:fillRect/>
          </a:stretch>
        </p:blipFill>
        <p:spPr>
          <a:xfrm rot="-5400000">
            <a:off x="5393562" y="2471912"/>
            <a:ext cx="808800" cy="808925"/>
          </a:xfrm>
          <a:prstGeom prst="rect">
            <a:avLst/>
          </a:prstGeom>
          <a:noFill/>
          <a:ln>
            <a:noFill/>
          </a:ln>
        </p:spPr>
      </p:pic>
      <p:pic>
        <p:nvPicPr>
          <p:cNvPr descr="home.png" id="277" name="Shape 277"/>
          <p:cNvPicPr preferRelativeResize="0"/>
          <p:nvPr/>
        </p:nvPicPr>
        <p:blipFill>
          <a:blip r:embed="rId4">
            <a:alphaModFix/>
          </a:blip>
          <a:stretch>
            <a:fillRect/>
          </a:stretch>
        </p:blipFill>
        <p:spPr>
          <a:xfrm rot="5400000">
            <a:off x="2505025" y="2439250"/>
            <a:ext cx="808800" cy="808925"/>
          </a:xfrm>
          <a:prstGeom prst="rect">
            <a:avLst/>
          </a:prstGeom>
          <a:noFill/>
          <a:ln>
            <a:noFill/>
          </a:ln>
        </p:spPr>
      </p:pic>
      <p:pic>
        <p:nvPicPr>
          <p:cNvPr descr="home.png" id="278" name="Shape 278"/>
          <p:cNvPicPr preferRelativeResize="0"/>
          <p:nvPr/>
        </p:nvPicPr>
        <p:blipFill>
          <a:blip r:embed="rId4">
            <a:alphaModFix/>
          </a:blip>
          <a:stretch>
            <a:fillRect/>
          </a:stretch>
        </p:blipFill>
        <p:spPr>
          <a:xfrm rot="10800000">
            <a:off x="3988050" y="1460150"/>
            <a:ext cx="808800" cy="808925"/>
          </a:xfrm>
          <a:prstGeom prst="rect">
            <a:avLst/>
          </a:prstGeom>
          <a:noFill/>
          <a:ln>
            <a:noFill/>
          </a:ln>
        </p:spPr>
      </p:pic>
      <p:sp>
        <p:nvSpPr>
          <p:cNvPr id="279" name="Shape 279"/>
          <p:cNvSpPr txBox="1"/>
          <p:nvPr/>
        </p:nvSpPr>
        <p:spPr>
          <a:xfrm>
            <a:off x="2688000" y="5087"/>
            <a:ext cx="3768000" cy="576000"/>
          </a:xfrm>
          <a:prstGeom prst="rect">
            <a:avLst/>
          </a:prstGeom>
          <a:noFill/>
          <a:ln>
            <a:noFill/>
          </a:ln>
        </p:spPr>
        <p:txBody>
          <a:bodyPr anchorCtr="0" anchor="t" bIns="91425" lIns="91425" rIns="91425" tIns="91425">
            <a:noAutofit/>
          </a:bodyPr>
          <a:lstStyle/>
          <a:p>
            <a:pPr lvl="0" rtl="0">
              <a:spcBef>
                <a:spcPts val="0"/>
              </a:spcBef>
              <a:buNone/>
            </a:pPr>
            <a:r>
              <a:rPr lang="en" sz="2800">
                <a:solidFill>
                  <a:srgbClr val="45B096"/>
                </a:solidFill>
                <a:latin typeface="Merriweather"/>
                <a:ea typeface="Merriweather"/>
                <a:cs typeface="Merriweather"/>
                <a:sym typeface="Merriweather"/>
              </a:rPr>
              <a:t>Porter’s</a:t>
            </a:r>
            <a:r>
              <a:rPr lang="en" sz="2800">
                <a:solidFill>
                  <a:srgbClr val="666666"/>
                </a:solidFill>
                <a:latin typeface="Merriweather"/>
                <a:ea typeface="Merriweather"/>
                <a:cs typeface="Merriweather"/>
                <a:sym typeface="Merriweather"/>
              </a:rPr>
              <a:t> Five Forces</a:t>
            </a:r>
          </a:p>
        </p:txBody>
      </p:sp>
      <p:sp>
        <p:nvSpPr>
          <p:cNvPr id="280" name="Shape 280"/>
          <p:cNvSpPr txBox="1"/>
          <p:nvPr/>
        </p:nvSpPr>
        <p:spPr>
          <a:xfrm>
            <a:off x="166175" y="3500525"/>
            <a:ext cx="3087599" cy="8088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Uniqueness of service</a:t>
            </a:r>
          </a:p>
          <a:p>
            <a:pPr indent="-228600" lvl="0" marL="457200">
              <a:spcBef>
                <a:spcPts val="0"/>
              </a:spcBef>
              <a:buChar char="●"/>
            </a:pPr>
            <a:r>
              <a:rPr lang="en"/>
              <a:t>Cost of creating new features and maintaining data</a:t>
            </a:r>
          </a:p>
        </p:txBody>
      </p:sp>
      <p:pic>
        <p:nvPicPr>
          <p:cNvPr descr="circle.png" id="281" name="Shape 281"/>
          <p:cNvPicPr preferRelativeResize="0"/>
          <p:nvPr/>
        </p:nvPicPr>
        <p:blipFill rotWithShape="1">
          <a:blip r:embed="rId3">
            <a:alphaModFix/>
          </a:blip>
          <a:srcRect b="79012" l="-2356" r="76766" t="-3536"/>
          <a:stretch/>
        </p:blipFill>
        <p:spPr>
          <a:xfrm>
            <a:off x="3798812" y="4094237"/>
            <a:ext cx="1187275" cy="1137751"/>
          </a:xfrm>
          <a:prstGeom prst="rect">
            <a:avLst/>
          </a:prstGeom>
          <a:noFill/>
          <a:ln>
            <a:noFill/>
          </a:ln>
        </p:spPr>
      </p:pic>
      <p:pic>
        <p:nvPicPr>
          <p:cNvPr descr="location-arrow-solid.png" id="282" name="Shape 282"/>
          <p:cNvPicPr preferRelativeResize="0"/>
          <p:nvPr/>
        </p:nvPicPr>
        <p:blipFill>
          <a:blip r:embed="rId5">
            <a:alphaModFix/>
          </a:blip>
          <a:stretch>
            <a:fillRect/>
          </a:stretch>
        </p:blipFill>
        <p:spPr>
          <a:xfrm>
            <a:off x="4099087" y="4499387"/>
            <a:ext cx="279927" cy="460200"/>
          </a:xfrm>
          <a:prstGeom prst="rect">
            <a:avLst/>
          </a:prstGeom>
          <a:noFill/>
          <a:ln>
            <a:noFill/>
          </a:ln>
        </p:spPr>
      </p:pic>
      <p:pic>
        <p:nvPicPr>
          <p:cNvPr descr="location-arrow-solid.png" id="283" name="Shape 283"/>
          <p:cNvPicPr preferRelativeResize="0"/>
          <p:nvPr/>
        </p:nvPicPr>
        <p:blipFill>
          <a:blip r:embed="rId5">
            <a:alphaModFix/>
          </a:blip>
          <a:stretch>
            <a:fillRect/>
          </a:stretch>
        </p:blipFill>
        <p:spPr>
          <a:xfrm rot="10800000">
            <a:off x="4307837" y="4499387"/>
            <a:ext cx="279927" cy="460200"/>
          </a:xfrm>
          <a:prstGeom prst="rect">
            <a:avLst/>
          </a:prstGeom>
          <a:noFill/>
          <a:ln>
            <a:noFill/>
          </a:ln>
        </p:spPr>
      </p:pic>
      <p:sp>
        <p:nvSpPr>
          <p:cNvPr id="284" name="Shape 284"/>
          <p:cNvSpPr/>
          <p:nvPr/>
        </p:nvSpPr>
        <p:spPr>
          <a:xfrm>
            <a:off x="4269394" y="732165"/>
            <a:ext cx="276000" cy="348599"/>
          </a:xfrm>
          <a:prstGeom prst="upArrow">
            <a:avLst>
              <a:gd fmla="val 50000" name="adj1"/>
              <a:gd fmla="val 50000" name="adj2"/>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p:nvPr/>
        </p:nvSpPr>
        <p:spPr>
          <a:xfrm>
            <a:off x="4151163" y="648782"/>
            <a:ext cx="522000" cy="515400"/>
          </a:xfrm>
          <a:prstGeom prst="noSmoking">
            <a:avLst>
              <a:gd fmla="val 6173" name="adj"/>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6" name="Shape 286"/>
          <p:cNvSpPr txBox="1"/>
          <p:nvPr/>
        </p:nvSpPr>
        <p:spPr>
          <a:xfrm>
            <a:off x="5688475" y="3583725"/>
            <a:ext cx="3087600" cy="11379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Number of users</a:t>
            </a:r>
          </a:p>
          <a:p>
            <a:pPr indent="-228600" lvl="0" marL="457200" rtl="0">
              <a:spcBef>
                <a:spcPts val="0"/>
              </a:spcBef>
              <a:buChar char="●"/>
            </a:pPr>
            <a:r>
              <a:rPr lang="en"/>
              <a:t>Differences between competitors</a:t>
            </a:r>
          </a:p>
          <a:p>
            <a:pPr indent="-228600" lvl="0" marL="457200" rtl="0">
              <a:spcBef>
                <a:spcPts val="0"/>
              </a:spcBef>
              <a:buChar char="●"/>
            </a:pPr>
            <a:r>
              <a:rPr lang="en"/>
              <a:t>Cost of creating new features and maintaining data</a:t>
            </a:r>
          </a:p>
        </p:txBody>
      </p:sp>
      <p:sp>
        <p:nvSpPr>
          <p:cNvPr id="287" name="Shape 287"/>
          <p:cNvSpPr txBox="1"/>
          <p:nvPr/>
        </p:nvSpPr>
        <p:spPr>
          <a:xfrm>
            <a:off x="166175" y="4683300"/>
            <a:ext cx="2289900" cy="460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Websites</a:t>
            </a:r>
          </a:p>
          <a:p>
            <a:pPr lvl="0" rtl="0">
              <a:spcBef>
                <a:spcPts val="0"/>
              </a:spcBef>
              <a:buNone/>
            </a:pPr>
            <a:r>
              <a:t/>
            </a:r>
            <a:endParaRPr/>
          </a:p>
        </p:txBody>
      </p:sp>
      <p:sp>
        <p:nvSpPr>
          <p:cNvPr id="288" name="Shape 288"/>
          <p:cNvSpPr txBox="1"/>
          <p:nvPr/>
        </p:nvSpPr>
        <p:spPr>
          <a:xfrm>
            <a:off x="5750350" y="852637"/>
            <a:ext cx="2769300" cy="8088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Services differentiation</a:t>
            </a:r>
          </a:p>
          <a:p>
            <a:pPr indent="-228600" lvl="0" marL="457200" rtl="0">
              <a:spcBef>
                <a:spcPts val="0"/>
              </a:spcBef>
              <a:buChar char="●"/>
            </a:pPr>
            <a:r>
              <a:rPr lang="en"/>
              <a:t>Number of competitors</a:t>
            </a:r>
          </a:p>
        </p:txBody>
      </p:sp>
      <p:sp>
        <p:nvSpPr>
          <p:cNvPr id="289" name="Shape 289"/>
          <p:cNvSpPr txBox="1"/>
          <p:nvPr/>
        </p:nvSpPr>
        <p:spPr>
          <a:xfrm>
            <a:off x="6041300" y="493550"/>
            <a:ext cx="2079600" cy="359100"/>
          </a:xfrm>
          <a:prstGeom prst="rect">
            <a:avLst/>
          </a:prstGeom>
          <a:noFill/>
          <a:ln>
            <a:noFill/>
          </a:ln>
        </p:spPr>
        <p:txBody>
          <a:bodyPr anchorCtr="0" anchor="t" bIns="91425" lIns="91425" rIns="91425" tIns="91425">
            <a:noAutofit/>
          </a:bodyPr>
          <a:lstStyle/>
          <a:p>
            <a:pPr lvl="0" rtl="0" algn="ctr">
              <a:spcBef>
                <a:spcPts val="0"/>
              </a:spcBef>
              <a:buNone/>
            </a:pPr>
            <a:r>
              <a:rPr b="1" lang="en" u="sng"/>
              <a:t>Competitive Rivalry</a:t>
            </a:r>
          </a:p>
        </p:txBody>
      </p:sp>
      <p:pic>
        <p:nvPicPr>
          <p:cNvPr descr="circle.png" id="290" name="Shape 290"/>
          <p:cNvPicPr preferRelativeResize="0"/>
          <p:nvPr/>
        </p:nvPicPr>
        <p:blipFill rotWithShape="1">
          <a:blip r:embed="rId3">
            <a:alphaModFix/>
          </a:blip>
          <a:srcRect b="79012" l="-2356" r="76766" t="-3536"/>
          <a:stretch/>
        </p:blipFill>
        <p:spPr>
          <a:xfrm>
            <a:off x="6202450" y="2274824"/>
            <a:ext cx="1187275" cy="1137751"/>
          </a:xfrm>
          <a:prstGeom prst="rect">
            <a:avLst/>
          </a:prstGeom>
          <a:noFill/>
          <a:ln>
            <a:noFill/>
          </a:ln>
        </p:spPr>
      </p:pic>
      <p:pic>
        <p:nvPicPr>
          <p:cNvPr descr="shopping-cart-hi.png" id="291" name="Shape 291"/>
          <p:cNvPicPr preferRelativeResize="0"/>
          <p:nvPr/>
        </p:nvPicPr>
        <p:blipFill>
          <a:blip r:embed="rId6">
            <a:alphaModFix/>
          </a:blip>
          <a:stretch>
            <a:fillRect/>
          </a:stretch>
        </p:blipFill>
        <p:spPr>
          <a:xfrm>
            <a:off x="6572512" y="2679950"/>
            <a:ext cx="447137" cy="460199"/>
          </a:xfrm>
          <a:prstGeom prst="rect">
            <a:avLst/>
          </a:prstGeom>
          <a:noFill/>
          <a:ln>
            <a:noFill/>
          </a:ln>
        </p:spPr>
      </p:pic>
      <p:pic>
        <p:nvPicPr>
          <p:cNvPr descr="supp.png" id="292" name="Shape 292"/>
          <p:cNvPicPr preferRelativeResize="0"/>
          <p:nvPr/>
        </p:nvPicPr>
        <p:blipFill rotWithShape="1">
          <a:blip r:embed="rId7">
            <a:alphaModFix/>
          </a:blip>
          <a:srcRect b="79837" l="-3752" r="78447" t="-2146"/>
          <a:stretch/>
        </p:blipFill>
        <p:spPr>
          <a:xfrm>
            <a:off x="1400186" y="2333075"/>
            <a:ext cx="1232500" cy="1086594"/>
          </a:xfrm>
          <a:prstGeom prst="rect">
            <a:avLst/>
          </a:prstGeom>
          <a:noFill/>
          <a:ln>
            <a:noFill/>
          </a:ln>
        </p:spPr>
      </p:pic>
      <p:sp>
        <p:nvSpPr>
          <p:cNvPr id="293" name="Shape 293"/>
          <p:cNvSpPr txBox="1"/>
          <p:nvPr/>
        </p:nvSpPr>
        <p:spPr>
          <a:xfrm>
            <a:off x="166175" y="732162"/>
            <a:ext cx="2769300" cy="8088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Product differentiation</a:t>
            </a:r>
          </a:p>
          <a:p>
            <a:pPr indent="-228600" lvl="0" marL="457200" rtl="0">
              <a:spcBef>
                <a:spcPts val="0"/>
              </a:spcBef>
              <a:buChar char="●"/>
            </a:pPr>
            <a:r>
              <a:rPr lang="en"/>
              <a:t>Expensive development</a:t>
            </a:r>
          </a:p>
          <a:p>
            <a:pPr indent="-228600" lvl="0" marL="457200" rtl="0">
              <a:spcBef>
                <a:spcPts val="0"/>
              </a:spcBef>
              <a:buChar char="●"/>
            </a:pPr>
            <a:r>
              <a:rPr lang="en"/>
              <a:t>Fast moving market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62" name="Shape 62"/>
        <p:cNvGrpSpPr/>
        <p:nvPr/>
      </p:nvGrpSpPr>
      <p:grpSpPr>
        <a:xfrm>
          <a:off x="0" y="0"/>
          <a:ext cx="0" cy="0"/>
          <a:chOff x="0" y="0"/>
          <a:chExt cx="0" cy="0"/>
        </a:xfrm>
      </p:grpSpPr>
      <p:sp>
        <p:nvSpPr>
          <p:cNvPr id="63" name="Shape 63"/>
          <p:cNvSpPr/>
          <p:nvPr/>
        </p:nvSpPr>
        <p:spPr>
          <a:xfrm>
            <a:off x="454500" y="960675"/>
            <a:ext cx="8235000" cy="3850200"/>
          </a:xfrm>
          <a:prstGeom prst="roundRect">
            <a:avLst>
              <a:gd fmla="val 16667" name="adj"/>
            </a:avLst>
          </a:prstGeom>
          <a:solidFill>
            <a:srgbClr val="45B09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FFF2CC"/>
              </a:solidFill>
            </a:endParaRPr>
          </a:p>
        </p:txBody>
      </p:sp>
      <p:sp>
        <p:nvSpPr>
          <p:cNvPr id="64" name="Shape 64"/>
          <p:cNvSpPr txBox="1"/>
          <p:nvPr>
            <p:ph type="title"/>
          </p:nvPr>
        </p:nvSpPr>
        <p:spPr>
          <a:xfrm>
            <a:off x="311700" y="127500"/>
            <a:ext cx="8520600" cy="572700"/>
          </a:xfrm>
          <a:prstGeom prst="rect">
            <a:avLst/>
          </a:prstGeom>
        </p:spPr>
        <p:txBody>
          <a:bodyPr anchorCtr="0" anchor="t" bIns="91425" lIns="91425" rIns="91425" tIns="91425">
            <a:noAutofit/>
          </a:bodyPr>
          <a:lstStyle/>
          <a:p>
            <a:pPr lvl="0" rtl="0" algn="ctr">
              <a:lnSpc>
                <a:spcPct val="90000"/>
              </a:lnSpc>
              <a:spcBef>
                <a:spcPts val="0"/>
              </a:spcBef>
              <a:buNone/>
            </a:pPr>
            <a:r>
              <a:rPr lang="en" sz="4500">
                <a:solidFill>
                  <a:srgbClr val="45B096"/>
                </a:solidFill>
                <a:latin typeface="Merriweather"/>
                <a:ea typeface="Merriweather"/>
                <a:cs typeface="Merriweather"/>
                <a:sym typeface="Merriweather"/>
              </a:rPr>
              <a:t>Ishikawa:</a:t>
            </a:r>
            <a:r>
              <a:rPr lang="en" sz="4500">
                <a:solidFill>
                  <a:srgbClr val="FFFFFF"/>
                </a:solidFill>
                <a:latin typeface="Merriweather"/>
                <a:ea typeface="Merriweather"/>
                <a:cs typeface="Merriweather"/>
                <a:sym typeface="Merriweather"/>
              </a:rPr>
              <a:t> </a:t>
            </a:r>
            <a:r>
              <a:rPr lang="en" sz="4500">
                <a:solidFill>
                  <a:srgbClr val="666666"/>
                </a:solidFill>
                <a:latin typeface="Merriweather"/>
                <a:ea typeface="Merriweather"/>
                <a:cs typeface="Merriweather"/>
                <a:sym typeface="Merriweather"/>
              </a:rPr>
              <a:t>Model</a:t>
            </a:r>
          </a:p>
        </p:txBody>
      </p:sp>
      <p:cxnSp>
        <p:nvCxnSpPr>
          <p:cNvPr id="65" name="Shape 65"/>
          <p:cNvCxnSpPr/>
          <p:nvPr/>
        </p:nvCxnSpPr>
        <p:spPr>
          <a:xfrm flipH="1" rot="10800000">
            <a:off x="1263350" y="2724775"/>
            <a:ext cx="6013800" cy="1500"/>
          </a:xfrm>
          <a:prstGeom prst="straightConnector1">
            <a:avLst/>
          </a:prstGeom>
          <a:noFill/>
          <a:ln cap="flat" cmpd="sng" w="9525">
            <a:solidFill>
              <a:schemeClr val="dk2"/>
            </a:solidFill>
            <a:prstDash val="solid"/>
            <a:round/>
            <a:headEnd len="lg" w="lg" type="none"/>
            <a:tailEnd len="lg" w="lg" type="triangle"/>
          </a:ln>
        </p:spPr>
      </p:cxnSp>
      <p:cxnSp>
        <p:nvCxnSpPr>
          <p:cNvPr id="66" name="Shape 66"/>
          <p:cNvCxnSpPr/>
          <p:nvPr/>
        </p:nvCxnSpPr>
        <p:spPr>
          <a:xfrm>
            <a:off x="6104200" y="1593975"/>
            <a:ext cx="706800" cy="1118100"/>
          </a:xfrm>
          <a:prstGeom prst="straightConnector1">
            <a:avLst/>
          </a:prstGeom>
          <a:noFill/>
          <a:ln cap="flat" cmpd="sng" w="9525">
            <a:solidFill>
              <a:schemeClr val="dk2"/>
            </a:solidFill>
            <a:prstDash val="solid"/>
            <a:round/>
            <a:headEnd len="lg" w="lg" type="none"/>
            <a:tailEnd len="lg" w="lg" type="triangle"/>
          </a:ln>
        </p:spPr>
      </p:cxnSp>
      <p:sp>
        <p:nvSpPr>
          <p:cNvPr id="67" name="Shape 67"/>
          <p:cNvSpPr/>
          <p:nvPr/>
        </p:nvSpPr>
        <p:spPr>
          <a:xfrm>
            <a:off x="5625225" y="1079075"/>
            <a:ext cx="906000" cy="523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 name="Shape 68"/>
          <p:cNvSpPr txBox="1"/>
          <p:nvPr/>
        </p:nvSpPr>
        <p:spPr>
          <a:xfrm>
            <a:off x="5625225" y="1208875"/>
            <a:ext cx="906000" cy="364200"/>
          </a:xfrm>
          <a:prstGeom prst="rect">
            <a:avLst/>
          </a:prstGeom>
          <a:noFill/>
          <a:ln>
            <a:noFill/>
          </a:ln>
        </p:spPr>
        <p:txBody>
          <a:bodyPr anchorCtr="0" anchor="t" bIns="91425" lIns="91425" rIns="91425" tIns="91425">
            <a:noAutofit/>
          </a:bodyPr>
          <a:lstStyle/>
          <a:p>
            <a:pPr lvl="0" rtl="0" algn="ctr">
              <a:spcBef>
                <a:spcPts val="0"/>
              </a:spcBef>
              <a:buNone/>
            </a:pPr>
            <a:r>
              <a:rPr b="1" lang="en" sz="900"/>
              <a:t>Environment</a:t>
            </a:r>
          </a:p>
        </p:txBody>
      </p:sp>
      <p:cxnSp>
        <p:nvCxnSpPr>
          <p:cNvPr id="69" name="Shape 69"/>
          <p:cNvCxnSpPr/>
          <p:nvPr/>
        </p:nvCxnSpPr>
        <p:spPr>
          <a:xfrm flipH="1" rot="10800000">
            <a:off x="6109900" y="2732962"/>
            <a:ext cx="695400" cy="1245300"/>
          </a:xfrm>
          <a:prstGeom prst="straightConnector1">
            <a:avLst/>
          </a:prstGeom>
          <a:noFill/>
          <a:ln cap="flat" cmpd="sng" w="9525">
            <a:solidFill>
              <a:schemeClr val="dk2"/>
            </a:solidFill>
            <a:prstDash val="solid"/>
            <a:round/>
            <a:headEnd len="lg" w="lg" type="none"/>
            <a:tailEnd len="lg" w="lg" type="triangle"/>
          </a:ln>
        </p:spPr>
      </p:cxnSp>
      <p:cxnSp>
        <p:nvCxnSpPr>
          <p:cNvPr id="70" name="Shape 70"/>
          <p:cNvCxnSpPr/>
          <p:nvPr/>
        </p:nvCxnSpPr>
        <p:spPr>
          <a:xfrm>
            <a:off x="3022100" y="1591287"/>
            <a:ext cx="744300" cy="1116000"/>
          </a:xfrm>
          <a:prstGeom prst="straightConnector1">
            <a:avLst/>
          </a:prstGeom>
          <a:noFill/>
          <a:ln cap="flat" cmpd="sng" w="9525">
            <a:solidFill>
              <a:schemeClr val="dk2"/>
            </a:solidFill>
            <a:prstDash val="solid"/>
            <a:round/>
            <a:headEnd len="lg" w="lg" type="none"/>
            <a:tailEnd len="lg" w="lg" type="triangle"/>
          </a:ln>
        </p:spPr>
      </p:cxnSp>
      <p:cxnSp>
        <p:nvCxnSpPr>
          <p:cNvPr id="71" name="Shape 71"/>
          <p:cNvCxnSpPr/>
          <p:nvPr/>
        </p:nvCxnSpPr>
        <p:spPr>
          <a:xfrm flipH="1" rot="10800000">
            <a:off x="2919200" y="2743750"/>
            <a:ext cx="847200" cy="1304400"/>
          </a:xfrm>
          <a:prstGeom prst="straightConnector1">
            <a:avLst/>
          </a:prstGeom>
          <a:noFill/>
          <a:ln cap="flat" cmpd="sng" w="9525">
            <a:solidFill>
              <a:schemeClr val="dk2"/>
            </a:solidFill>
            <a:prstDash val="solid"/>
            <a:round/>
            <a:headEnd len="lg" w="lg" type="none"/>
            <a:tailEnd len="lg" w="lg" type="triangle"/>
          </a:ln>
        </p:spPr>
      </p:cxnSp>
      <p:sp>
        <p:nvSpPr>
          <p:cNvPr id="72" name="Shape 72"/>
          <p:cNvSpPr/>
          <p:nvPr/>
        </p:nvSpPr>
        <p:spPr>
          <a:xfrm>
            <a:off x="2466200" y="3950425"/>
            <a:ext cx="906000" cy="523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73" name="Shape 73"/>
          <p:cNvSpPr txBox="1"/>
          <p:nvPr/>
        </p:nvSpPr>
        <p:spPr>
          <a:xfrm>
            <a:off x="2372500" y="4037425"/>
            <a:ext cx="1053300" cy="349200"/>
          </a:xfrm>
          <a:prstGeom prst="rect">
            <a:avLst/>
          </a:prstGeom>
          <a:noFill/>
          <a:ln>
            <a:noFill/>
          </a:ln>
        </p:spPr>
        <p:txBody>
          <a:bodyPr anchorCtr="0" anchor="t" bIns="91425" lIns="91425" rIns="91425" tIns="91425">
            <a:noAutofit/>
          </a:bodyPr>
          <a:lstStyle/>
          <a:p>
            <a:pPr lvl="0" rtl="0" algn="ctr">
              <a:spcBef>
                <a:spcPts val="0"/>
              </a:spcBef>
              <a:buNone/>
            </a:pPr>
            <a:r>
              <a:rPr b="1" lang="en" sz="900"/>
              <a:t>Misconception</a:t>
            </a:r>
          </a:p>
        </p:txBody>
      </p:sp>
      <p:sp>
        <p:nvSpPr>
          <p:cNvPr id="74" name="Shape 74"/>
          <p:cNvSpPr/>
          <p:nvPr/>
        </p:nvSpPr>
        <p:spPr>
          <a:xfrm>
            <a:off x="2569200" y="1076275"/>
            <a:ext cx="906000" cy="523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75" name="Shape 75"/>
          <p:cNvSpPr txBox="1"/>
          <p:nvPr/>
        </p:nvSpPr>
        <p:spPr>
          <a:xfrm>
            <a:off x="2522550" y="1216362"/>
            <a:ext cx="999300" cy="349200"/>
          </a:xfrm>
          <a:prstGeom prst="rect">
            <a:avLst/>
          </a:prstGeom>
          <a:noFill/>
          <a:ln>
            <a:noFill/>
          </a:ln>
        </p:spPr>
        <p:txBody>
          <a:bodyPr anchorCtr="0" anchor="t" bIns="91425" lIns="91425" rIns="91425" tIns="91425">
            <a:noAutofit/>
          </a:bodyPr>
          <a:lstStyle/>
          <a:p>
            <a:pPr lvl="0" rtl="0" algn="ctr">
              <a:spcBef>
                <a:spcPts val="0"/>
              </a:spcBef>
              <a:buNone/>
            </a:pPr>
            <a:r>
              <a:rPr b="1" lang="en" sz="900"/>
              <a:t>Management</a:t>
            </a:r>
          </a:p>
        </p:txBody>
      </p:sp>
      <p:sp>
        <p:nvSpPr>
          <p:cNvPr id="76" name="Shape 76"/>
          <p:cNvSpPr txBox="1"/>
          <p:nvPr/>
        </p:nvSpPr>
        <p:spPr>
          <a:xfrm>
            <a:off x="2149125" y="2164162"/>
            <a:ext cx="798300" cy="270900"/>
          </a:xfrm>
          <a:prstGeom prst="rect">
            <a:avLst/>
          </a:prstGeom>
          <a:noFill/>
          <a:ln>
            <a:noFill/>
          </a:ln>
        </p:spPr>
        <p:txBody>
          <a:bodyPr anchorCtr="0" anchor="t" bIns="91425" lIns="91425" rIns="91425" tIns="91425">
            <a:noAutofit/>
          </a:bodyPr>
          <a:lstStyle/>
          <a:p>
            <a:pPr lvl="0">
              <a:spcBef>
                <a:spcPts val="0"/>
              </a:spcBef>
              <a:buNone/>
            </a:pPr>
            <a:r>
              <a:rPr b="1" lang="en" sz="900"/>
              <a:t>Too lenient</a:t>
            </a:r>
          </a:p>
        </p:txBody>
      </p:sp>
      <p:sp>
        <p:nvSpPr>
          <p:cNvPr id="77" name="Shape 77"/>
          <p:cNvSpPr txBox="1"/>
          <p:nvPr/>
        </p:nvSpPr>
        <p:spPr>
          <a:xfrm>
            <a:off x="4752150" y="2184800"/>
            <a:ext cx="1291800" cy="173400"/>
          </a:xfrm>
          <a:prstGeom prst="rect">
            <a:avLst/>
          </a:prstGeom>
          <a:noFill/>
          <a:ln>
            <a:noFill/>
          </a:ln>
        </p:spPr>
        <p:txBody>
          <a:bodyPr anchorCtr="0" anchor="t" bIns="91425" lIns="91425" rIns="91425" tIns="91425">
            <a:noAutofit/>
          </a:bodyPr>
          <a:lstStyle/>
          <a:p>
            <a:pPr lvl="0" rtl="0">
              <a:spcBef>
                <a:spcPts val="0"/>
              </a:spcBef>
              <a:buNone/>
            </a:pPr>
            <a:r>
              <a:rPr b="1" lang="en" sz="900"/>
              <a:t>High Crime History</a:t>
            </a:r>
          </a:p>
        </p:txBody>
      </p:sp>
      <p:cxnSp>
        <p:nvCxnSpPr>
          <p:cNvPr id="78" name="Shape 78"/>
          <p:cNvCxnSpPr/>
          <p:nvPr/>
        </p:nvCxnSpPr>
        <p:spPr>
          <a:xfrm>
            <a:off x="5944075" y="2349100"/>
            <a:ext cx="615000" cy="0"/>
          </a:xfrm>
          <a:prstGeom prst="straightConnector1">
            <a:avLst/>
          </a:prstGeom>
          <a:noFill/>
          <a:ln cap="flat" cmpd="sng" w="9525">
            <a:solidFill>
              <a:schemeClr val="dk2"/>
            </a:solidFill>
            <a:prstDash val="solid"/>
            <a:round/>
            <a:headEnd len="lg" w="lg" type="none"/>
            <a:tailEnd len="lg" w="lg" type="triangle"/>
          </a:ln>
        </p:spPr>
      </p:cxnSp>
      <p:cxnSp>
        <p:nvCxnSpPr>
          <p:cNvPr id="79" name="Shape 79"/>
          <p:cNvCxnSpPr/>
          <p:nvPr/>
        </p:nvCxnSpPr>
        <p:spPr>
          <a:xfrm>
            <a:off x="5766225" y="2081737"/>
            <a:ext cx="624000" cy="0"/>
          </a:xfrm>
          <a:prstGeom prst="straightConnector1">
            <a:avLst/>
          </a:prstGeom>
          <a:noFill/>
          <a:ln cap="flat" cmpd="sng" w="9525">
            <a:solidFill>
              <a:schemeClr val="dk2"/>
            </a:solidFill>
            <a:prstDash val="solid"/>
            <a:round/>
            <a:headEnd len="lg" w="lg" type="none"/>
            <a:tailEnd len="lg" w="lg" type="triangle"/>
          </a:ln>
        </p:spPr>
      </p:cxnSp>
      <p:sp>
        <p:nvSpPr>
          <p:cNvPr id="80" name="Shape 80"/>
          <p:cNvSpPr txBox="1"/>
          <p:nvPr/>
        </p:nvSpPr>
        <p:spPr>
          <a:xfrm>
            <a:off x="4495325" y="1912000"/>
            <a:ext cx="1354200" cy="173400"/>
          </a:xfrm>
          <a:prstGeom prst="rect">
            <a:avLst/>
          </a:prstGeom>
          <a:noFill/>
          <a:ln>
            <a:noFill/>
          </a:ln>
        </p:spPr>
        <p:txBody>
          <a:bodyPr anchorCtr="0" anchor="t" bIns="91425" lIns="91425" rIns="91425" tIns="91425">
            <a:noAutofit/>
          </a:bodyPr>
          <a:lstStyle/>
          <a:p>
            <a:pPr lvl="0" rtl="0">
              <a:spcBef>
                <a:spcPts val="0"/>
              </a:spcBef>
              <a:buNone/>
            </a:pPr>
            <a:r>
              <a:rPr b="1" lang="en" sz="900"/>
              <a:t>Unsafe Environment</a:t>
            </a:r>
          </a:p>
        </p:txBody>
      </p:sp>
      <p:sp>
        <p:nvSpPr>
          <p:cNvPr id="81" name="Shape 81"/>
          <p:cNvSpPr/>
          <p:nvPr/>
        </p:nvSpPr>
        <p:spPr>
          <a:xfrm>
            <a:off x="5682200" y="3927050"/>
            <a:ext cx="906000" cy="523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txBox="1"/>
          <p:nvPr/>
        </p:nvSpPr>
        <p:spPr>
          <a:xfrm>
            <a:off x="5736050" y="4014050"/>
            <a:ext cx="798300" cy="349200"/>
          </a:xfrm>
          <a:prstGeom prst="rect">
            <a:avLst/>
          </a:prstGeom>
          <a:noFill/>
          <a:ln>
            <a:noFill/>
          </a:ln>
        </p:spPr>
        <p:txBody>
          <a:bodyPr anchorCtr="0" anchor="t" bIns="91425" lIns="91425" rIns="91425" tIns="91425">
            <a:noAutofit/>
          </a:bodyPr>
          <a:lstStyle/>
          <a:p>
            <a:pPr lvl="0" rtl="0" algn="ctr">
              <a:spcBef>
                <a:spcPts val="0"/>
              </a:spcBef>
              <a:buNone/>
            </a:pPr>
            <a:r>
              <a:rPr b="1" lang="en" sz="900"/>
              <a:t>Location</a:t>
            </a:r>
          </a:p>
        </p:txBody>
      </p:sp>
      <p:cxnSp>
        <p:nvCxnSpPr>
          <p:cNvPr id="83" name="Shape 83"/>
          <p:cNvCxnSpPr/>
          <p:nvPr/>
        </p:nvCxnSpPr>
        <p:spPr>
          <a:xfrm>
            <a:off x="5916225" y="3186125"/>
            <a:ext cx="615000" cy="0"/>
          </a:xfrm>
          <a:prstGeom prst="straightConnector1">
            <a:avLst/>
          </a:prstGeom>
          <a:noFill/>
          <a:ln cap="flat" cmpd="sng" w="9525">
            <a:solidFill>
              <a:schemeClr val="dk2"/>
            </a:solidFill>
            <a:prstDash val="solid"/>
            <a:round/>
            <a:headEnd len="lg" w="lg" type="none"/>
            <a:tailEnd len="lg" w="lg" type="triangle"/>
          </a:ln>
        </p:spPr>
      </p:cxnSp>
      <p:cxnSp>
        <p:nvCxnSpPr>
          <p:cNvPr id="84" name="Shape 84"/>
          <p:cNvCxnSpPr/>
          <p:nvPr/>
        </p:nvCxnSpPr>
        <p:spPr>
          <a:xfrm>
            <a:off x="5766225" y="3454725"/>
            <a:ext cx="624000" cy="0"/>
          </a:xfrm>
          <a:prstGeom prst="straightConnector1">
            <a:avLst/>
          </a:prstGeom>
          <a:noFill/>
          <a:ln cap="flat" cmpd="sng" w="9525">
            <a:solidFill>
              <a:schemeClr val="dk2"/>
            </a:solidFill>
            <a:prstDash val="solid"/>
            <a:round/>
            <a:headEnd len="lg" w="lg" type="none"/>
            <a:tailEnd len="lg" w="lg" type="triangle"/>
          </a:ln>
        </p:spPr>
      </p:cxnSp>
      <p:sp>
        <p:nvSpPr>
          <p:cNvPr id="85" name="Shape 85"/>
          <p:cNvSpPr txBox="1"/>
          <p:nvPr/>
        </p:nvSpPr>
        <p:spPr>
          <a:xfrm>
            <a:off x="4938725" y="3003800"/>
            <a:ext cx="1291800" cy="173400"/>
          </a:xfrm>
          <a:prstGeom prst="rect">
            <a:avLst/>
          </a:prstGeom>
          <a:noFill/>
          <a:ln>
            <a:noFill/>
          </a:ln>
        </p:spPr>
        <p:txBody>
          <a:bodyPr anchorCtr="0" anchor="t" bIns="91425" lIns="91425" rIns="91425" tIns="91425">
            <a:noAutofit/>
          </a:bodyPr>
          <a:lstStyle/>
          <a:p>
            <a:pPr lvl="0" rtl="0">
              <a:spcBef>
                <a:spcPts val="0"/>
              </a:spcBef>
              <a:buNone/>
            </a:pPr>
            <a:r>
              <a:rPr b="1" lang="en" sz="900"/>
              <a:t>Parking Issues</a:t>
            </a:r>
          </a:p>
        </p:txBody>
      </p:sp>
      <p:sp>
        <p:nvSpPr>
          <p:cNvPr id="86" name="Shape 86"/>
          <p:cNvSpPr txBox="1"/>
          <p:nvPr/>
        </p:nvSpPr>
        <p:spPr>
          <a:xfrm>
            <a:off x="4571525" y="3283450"/>
            <a:ext cx="1430400" cy="173400"/>
          </a:xfrm>
          <a:prstGeom prst="rect">
            <a:avLst/>
          </a:prstGeom>
          <a:noFill/>
          <a:ln>
            <a:noFill/>
          </a:ln>
        </p:spPr>
        <p:txBody>
          <a:bodyPr anchorCtr="0" anchor="t" bIns="91425" lIns="91425" rIns="91425" tIns="91425">
            <a:noAutofit/>
          </a:bodyPr>
          <a:lstStyle/>
          <a:p>
            <a:pPr lvl="0" rtl="0">
              <a:spcBef>
                <a:spcPts val="0"/>
              </a:spcBef>
              <a:buNone/>
            </a:pPr>
            <a:r>
              <a:rPr b="1" lang="en" sz="900"/>
              <a:t>High Traffic Volume</a:t>
            </a:r>
          </a:p>
        </p:txBody>
      </p:sp>
      <p:cxnSp>
        <p:nvCxnSpPr>
          <p:cNvPr id="87" name="Shape 87"/>
          <p:cNvCxnSpPr/>
          <p:nvPr/>
        </p:nvCxnSpPr>
        <p:spPr>
          <a:xfrm>
            <a:off x="5606525" y="3702575"/>
            <a:ext cx="624000" cy="0"/>
          </a:xfrm>
          <a:prstGeom prst="straightConnector1">
            <a:avLst/>
          </a:prstGeom>
          <a:noFill/>
          <a:ln cap="flat" cmpd="sng" w="9525">
            <a:solidFill>
              <a:schemeClr val="dk2"/>
            </a:solidFill>
            <a:prstDash val="solid"/>
            <a:round/>
            <a:headEnd len="lg" w="lg" type="none"/>
            <a:tailEnd len="lg" w="lg" type="triangle"/>
          </a:ln>
        </p:spPr>
      </p:cxnSp>
      <p:sp>
        <p:nvSpPr>
          <p:cNvPr id="88" name="Shape 88"/>
          <p:cNvSpPr txBox="1"/>
          <p:nvPr/>
        </p:nvSpPr>
        <p:spPr>
          <a:xfrm>
            <a:off x="4752150" y="3534512"/>
            <a:ext cx="1430400" cy="173400"/>
          </a:xfrm>
          <a:prstGeom prst="rect">
            <a:avLst/>
          </a:prstGeom>
          <a:noFill/>
          <a:ln>
            <a:noFill/>
          </a:ln>
        </p:spPr>
        <p:txBody>
          <a:bodyPr anchorCtr="0" anchor="t" bIns="91425" lIns="91425" rIns="91425" tIns="91425">
            <a:noAutofit/>
          </a:bodyPr>
          <a:lstStyle/>
          <a:p>
            <a:pPr lvl="0" rtl="0">
              <a:spcBef>
                <a:spcPts val="0"/>
              </a:spcBef>
              <a:buNone/>
            </a:pPr>
            <a:r>
              <a:rPr b="1" lang="en" sz="900"/>
              <a:t>Child-friendly</a:t>
            </a:r>
          </a:p>
        </p:txBody>
      </p:sp>
      <p:cxnSp>
        <p:nvCxnSpPr>
          <p:cNvPr id="89" name="Shape 89"/>
          <p:cNvCxnSpPr/>
          <p:nvPr/>
        </p:nvCxnSpPr>
        <p:spPr>
          <a:xfrm>
            <a:off x="2860200" y="3186125"/>
            <a:ext cx="615000" cy="0"/>
          </a:xfrm>
          <a:prstGeom prst="straightConnector1">
            <a:avLst/>
          </a:prstGeom>
          <a:noFill/>
          <a:ln cap="flat" cmpd="sng" w="9525">
            <a:solidFill>
              <a:schemeClr val="dk2"/>
            </a:solidFill>
            <a:prstDash val="solid"/>
            <a:round/>
            <a:headEnd len="lg" w="lg" type="none"/>
            <a:tailEnd len="lg" w="lg" type="triangle"/>
          </a:ln>
        </p:spPr>
      </p:cxnSp>
      <p:sp>
        <p:nvSpPr>
          <p:cNvPr id="90" name="Shape 90"/>
          <p:cNvSpPr txBox="1"/>
          <p:nvPr/>
        </p:nvSpPr>
        <p:spPr>
          <a:xfrm>
            <a:off x="2039550" y="3012725"/>
            <a:ext cx="1291800" cy="173400"/>
          </a:xfrm>
          <a:prstGeom prst="rect">
            <a:avLst/>
          </a:prstGeom>
          <a:noFill/>
          <a:ln>
            <a:noFill/>
          </a:ln>
        </p:spPr>
        <p:txBody>
          <a:bodyPr anchorCtr="0" anchor="t" bIns="91425" lIns="91425" rIns="91425" tIns="91425">
            <a:noAutofit/>
          </a:bodyPr>
          <a:lstStyle/>
          <a:p>
            <a:pPr lvl="0" rtl="0">
              <a:spcBef>
                <a:spcPts val="0"/>
              </a:spcBef>
              <a:buNone/>
            </a:pPr>
            <a:r>
              <a:rPr b="1" lang="en" sz="900"/>
              <a:t>Bad Tenants</a:t>
            </a:r>
          </a:p>
        </p:txBody>
      </p:sp>
      <p:cxnSp>
        <p:nvCxnSpPr>
          <p:cNvPr id="91" name="Shape 91"/>
          <p:cNvCxnSpPr/>
          <p:nvPr/>
        </p:nvCxnSpPr>
        <p:spPr>
          <a:xfrm>
            <a:off x="2665675" y="3454725"/>
            <a:ext cx="624000" cy="0"/>
          </a:xfrm>
          <a:prstGeom prst="straightConnector1">
            <a:avLst/>
          </a:prstGeom>
          <a:noFill/>
          <a:ln cap="flat" cmpd="sng" w="9525">
            <a:solidFill>
              <a:schemeClr val="dk2"/>
            </a:solidFill>
            <a:prstDash val="solid"/>
            <a:round/>
            <a:headEnd len="lg" w="lg" type="none"/>
            <a:tailEnd len="lg" w="lg" type="triangle"/>
          </a:ln>
        </p:spPr>
      </p:cxnSp>
      <p:sp>
        <p:nvSpPr>
          <p:cNvPr id="92" name="Shape 92"/>
          <p:cNvSpPr txBox="1"/>
          <p:nvPr/>
        </p:nvSpPr>
        <p:spPr>
          <a:xfrm>
            <a:off x="1798400" y="3273762"/>
            <a:ext cx="1291800" cy="173400"/>
          </a:xfrm>
          <a:prstGeom prst="rect">
            <a:avLst/>
          </a:prstGeom>
          <a:noFill/>
          <a:ln>
            <a:noFill/>
          </a:ln>
        </p:spPr>
        <p:txBody>
          <a:bodyPr anchorCtr="0" anchor="t" bIns="91425" lIns="91425" rIns="91425" tIns="91425">
            <a:noAutofit/>
          </a:bodyPr>
          <a:lstStyle/>
          <a:p>
            <a:pPr lvl="0" rtl="0">
              <a:spcBef>
                <a:spcPts val="0"/>
              </a:spcBef>
              <a:buNone/>
            </a:pPr>
            <a:r>
              <a:rPr b="1" lang="en" sz="900"/>
              <a:t>Animal Noise</a:t>
            </a:r>
          </a:p>
        </p:txBody>
      </p:sp>
      <p:cxnSp>
        <p:nvCxnSpPr>
          <p:cNvPr id="93" name="Shape 93"/>
          <p:cNvCxnSpPr/>
          <p:nvPr/>
        </p:nvCxnSpPr>
        <p:spPr>
          <a:xfrm>
            <a:off x="2520050" y="3702575"/>
            <a:ext cx="624000" cy="0"/>
          </a:xfrm>
          <a:prstGeom prst="straightConnector1">
            <a:avLst/>
          </a:prstGeom>
          <a:noFill/>
          <a:ln cap="flat" cmpd="sng" w="9525">
            <a:solidFill>
              <a:schemeClr val="dk2"/>
            </a:solidFill>
            <a:prstDash val="solid"/>
            <a:round/>
            <a:headEnd len="lg" w="lg" type="none"/>
            <a:tailEnd len="lg" w="lg" type="triangle"/>
          </a:ln>
        </p:spPr>
      </p:cxnSp>
      <p:sp>
        <p:nvSpPr>
          <p:cNvPr id="94" name="Shape 94"/>
          <p:cNvSpPr txBox="1"/>
          <p:nvPr/>
        </p:nvSpPr>
        <p:spPr>
          <a:xfrm>
            <a:off x="1449650" y="3534792"/>
            <a:ext cx="1430400" cy="215100"/>
          </a:xfrm>
          <a:prstGeom prst="rect">
            <a:avLst/>
          </a:prstGeom>
          <a:noFill/>
          <a:ln>
            <a:noFill/>
          </a:ln>
        </p:spPr>
        <p:txBody>
          <a:bodyPr anchorCtr="0" anchor="t" bIns="91425" lIns="91425" rIns="91425" tIns="91425">
            <a:noAutofit/>
          </a:bodyPr>
          <a:lstStyle/>
          <a:p>
            <a:pPr lvl="0" rtl="0">
              <a:spcBef>
                <a:spcPts val="0"/>
              </a:spcBef>
              <a:buNone/>
            </a:pPr>
            <a:r>
              <a:rPr b="1" lang="en" sz="900"/>
              <a:t>Rowdy Neighbors</a:t>
            </a:r>
          </a:p>
        </p:txBody>
      </p:sp>
      <p:cxnSp>
        <p:nvCxnSpPr>
          <p:cNvPr id="95" name="Shape 95"/>
          <p:cNvCxnSpPr/>
          <p:nvPr/>
        </p:nvCxnSpPr>
        <p:spPr>
          <a:xfrm>
            <a:off x="2919200" y="2354100"/>
            <a:ext cx="615000" cy="0"/>
          </a:xfrm>
          <a:prstGeom prst="straightConnector1">
            <a:avLst/>
          </a:prstGeom>
          <a:noFill/>
          <a:ln cap="flat" cmpd="sng" w="9525">
            <a:solidFill>
              <a:schemeClr val="dk2"/>
            </a:solidFill>
            <a:prstDash val="solid"/>
            <a:round/>
            <a:headEnd len="lg" w="lg" type="none"/>
            <a:tailEnd len="lg" w="lg" type="triangle"/>
          </a:ln>
        </p:spPr>
      </p:cxnSp>
      <p:cxnSp>
        <p:nvCxnSpPr>
          <p:cNvPr id="96" name="Shape 96"/>
          <p:cNvCxnSpPr/>
          <p:nvPr/>
        </p:nvCxnSpPr>
        <p:spPr>
          <a:xfrm>
            <a:off x="2710200" y="2093700"/>
            <a:ext cx="624000" cy="0"/>
          </a:xfrm>
          <a:prstGeom prst="straightConnector1">
            <a:avLst/>
          </a:prstGeom>
          <a:noFill/>
          <a:ln cap="flat" cmpd="sng" w="9525">
            <a:solidFill>
              <a:schemeClr val="dk2"/>
            </a:solidFill>
            <a:prstDash val="solid"/>
            <a:round/>
            <a:headEnd len="lg" w="lg" type="none"/>
            <a:tailEnd len="lg" w="lg" type="triangle"/>
          </a:ln>
        </p:spPr>
      </p:cxnSp>
      <p:sp>
        <p:nvSpPr>
          <p:cNvPr id="97" name="Shape 97"/>
          <p:cNvSpPr txBox="1"/>
          <p:nvPr/>
        </p:nvSpPr>
        <p:spPr>
          <a:xfrm>
            <a:off x="1449650" y="1906375"/>
            <a:ext cx="1430400" cy="270900"/>
          </a:xfrm>
          <a:prstGeom prst="rect">
            <a:avLst/>
          </a:prstGeom>
          <a:noFill/>
          <a:ln>
            <a:noFill/>
          </a:ln>
        </p:spPr>
        <p:txBody>
          <a:bodyPr anchorCtr="0" anchor="t" bIns="91425" lIns="91425" rIns="91425" tIns="91425">
            <a:noAutofit/>
          </a:bodyPr>
          <a:lstStyle/>
          <a:p>
            <a:pPr lvl="0" rtl="0">
              <a:spcBef>
                <a:spcPts val="0"/>
              </a:spcBef>
              <a:buNone/>
            </a:pPr>
            <a:r>
              <a:rPr b="1" lang="en" sz="900"/>
              <a:t>Slow Response Time</a:t>
            </a:r>
          </a:p>
        </p:txBody>
      </p:sp>
      <p:cxnSp>
        <p:nvCxnSpPr>
          <p:cNvPr id="98" name="Shape 98"/>
          <p:cNvCxnSpPr/>
          <p:nvPr/>
        </p:nvCxnSpPr>
        <p:spPr>
          <a:xfrm>
            <a:off x="2520050" y="1802700"/>
            <a:ext cx="624000" cy="0"/>
          </a:xfrm>
          <a:prstGeom prst="straightConnector1">
            <a:avLst/>
          </a:prstGeom>
          <a:noFill/>
          <a:ln cap="flat" cmpd="sng" w="9525">
            <a:solidFill>
              <a:schemeClr val="dk2"/>
            </a:solidFill>
            <a:prstDash val="solid"/>
            <a:round/>
            <a:headEnd len="lg" w="lg" type="none"/>
            <a:tailEnd len="lg" w="lg" type="triangle"/>
          </a:ln>
        </p:spPr>
      </p:cxnSp>
      <p:sp>
        <p:nvSpPr>
          <p:cNvPr id="99" name="Shape 99"/>
          <p:cNvSpPr/>
          <p:nvPr/>
        </p:nvSpPr>
        <p:spPr>
          <a:xfrm>
            <a:off x="7402950" y="2354100"/>
            <a:ext cx="1136100" cy="690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txBox="1"/>
          <p:nvPr/>
        </p:nvSpPr>
        <p:spPr>
          <a:xfrm>
            <a:off x="7402850" y="2496125"/>
            <a:ext cx="1136100" cy="690000"/>
          </a:xfrm>
          <a:prstGeom prst="rect">
            <a:avLst/>
          </a:prstGeom>
          <a:noFill/>
          <a:ln>
            <a:noFill/>
          </a:ln>
        </p:spPr>
        <p:txBody>
          <a:bodyPr anchorCtr="0" anchor="t" bIns="91425" lIns="91425" rIns="91425" tIns="91425">
            <a:noAutofit/>
          </a:bodyPr>
          <a:lstStyle/>
          <a:p>
            <a:pPr lvl="0" algn="ctr">
              <a:spcBef>
                <a:spcPts val="0"/>
              </a:spcBef>
              <a:buNone/>
            </a:pPr>
            <a:r>
              <a:rPr b="1" lang="en" sz="900"/>
              <a:t>Homebuyer’s Remorse</a:t>
            </a:r>
          </a:p>
        </p:txBody>
      </p:sp>
      <p:sp>
        <p:nvSpPr>
          <p:cNvPr id="101" name="Shape 101"/>
          <p:cNvSpPr txBox="1"/>
          <p:nvPr/>
        </p:nvSpPr>
        <p:spPr>
          <a:xfrm>
            <a:off x="1235275" y="1627437"/>
            <a:ext cx="1430400" cy="270900"/>
          </a:xfrm>
          <a:prstGeom prst="rect">
            <a:avLst/>
          </a:prstGeom>
          <a:noFill/>
          <a:ln>
            <a:noFill/>
          </a:ln>
        </p:spPr>
        <p:txBody>
          <a:bodyPr anchorCtr="0" anchor="t" bIns="91425" lIns="91425" rIns="91425" tIns="91425">
            <a:noAutofit/>
          </a:bodyPr>
          <a:lstStyle/>
          <a:p>
            <a:pPr lvl="0" rtl="0">
              <a:spcBef>
                <a:spcPts val="0"/>
              </a:spcBef>
              <a:buNone/>
            </a:pPr>
            <a:r>
              <a:rPr b="1" lang="en" sz="900"/>
              <a:t>Increasing HOA Fees</a:t>
            </a:r>
          </a:p>
        </p:txBody>
      </p:sp>
      <p:cxnSp>
        <p:nvCxnSpPr>
          <p:cNvPr id="102" name="Shape 102"/>
          <p:cNvCxnSpPr/>
          <p:nvPr/>
        </p:nvCxnSpPr>
        <p:spPr>
          <a:xfrm>
            <a:off x="5611025" y="1768750"/>
            <a:ext cx="615000" cy="0"/>
          </a:xfrm>
          <a:prstGeom prst="straightConnector1">
            <a:avLst/>
          </a:prstGeom>
          <a:noFill/>
          <a:ln cap="flat" cmpd="sng" w="9525">
            <a:solidFill>
              <a:schemeClr val="dk2"/>
            </a:solidFill>
            <a:prstDash val="solid"/>
            <a:round/>
            <a:headEnd len="lg" w="lg" type="none"/>
            <a:tailEnd len="lg" w="lg" type="triangle"/>
          </a:ln>
        </p:spPr>
      </p:cxnSp>
      <p:sp>
        <p:nvSpPr>
          <p:cNvPr id="103" name="Shape 103"/>
          <p:cNvSpPr txBox="1"/>
          <p:nvPr/>
        </p:nvSpPr>
        <p:spPr>
          <a:xfrm>
            <a:off x="4856725" y="1593962"/>
            <a:ext cx="1291800" cy="173400"/>
          </a:xfrm>
          <a:prstGeom prst="rect">
            <a:avLst/>
          </a:prstGeom>
          <a:noFill/>
          <a:ln>
            <a:noFill/>
          </a:ln>
        </p:spPr>
        <p:txBody>
          <a:bodyPr anchorCtr="0" anchor="t" bIns="91425" lIns="91425" rIns="91425" tIns="91425">
            <a:noAutofit/>
          </a:bodyPr>
          <a:lstStyle/>
          <a:p>
            <a:pPr lvl="0" rtl="0">
              <a:spcBef>
                <a:spcPts val="0"/>
              </a:spcBef>
              <a:buNone/>
            </a:pPr>
            <a:r>
              <a:rPr b="1" lang="en" sz="900"/>
              <a:t>Cleanliness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297" name="Shape 297"/>
        <p:cNvGrpSpPr/>
        <p:nvPr/>
      </p:nvGrpSpPr>
      <p:grpSpPr>
        <a:xfrm>
          <a:off x="0" y="0"/>
          <a:ext cx="0" cy="0"/>
          <a:chOff x="0" y="0"/>
          <a:chExt cx="0" cy="0"/>
        </a:xfrm>
      </p:grpSpPr>
      <p:pic>
        <p:nvPicPr>
          <p:cNvPr id="298" name="Shape 298"/>
          <p:cNvPicPr preferRelativeResize="0"/>
          <p:nvPr/>
        </p:nvPicPr>
        <p:blipFill>
          <a:blip r:embed="rId3">
            <a:alphaModFix/>
          </a:blip>
          <a:stretch>
            <a:fillRect/>
          </a:stretch>
        </p:blipFill>
        <p:spPr>
          <a:xfrm>
            <a:off x="1531011" y="0"/>
            <a:ext cx="5611588"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302" name="Shape 302"/>
        <p:cNvGrpSpPr/>
        <p:nvPr/>
      </p:nvGrpSpPr>
      <p:grpSpPr>
        <a:xfrm>
          <a:off x="0" y="0"/>
          <a:ext cx="0" cy="0"/>
          <a:chOff x="0" y="0"/>
          <a:chExt cx="0" cy="0"/>
        </a:xfrm>
      </p:grpSpPr>
      <p:sp>
        <p:nvSpPr>
          <p:cNvPr id="303" name="Shape 303"/>
          <p:cNvSpPr txBox="1"/>
          <p:nvPr/>
        </p:nvSpPr>
        <p:spPr>
          <a:xfrm>
            <a:off x="2489900" y="0"/>
            <a:ext cx="4347600" cy="576000"/>
          </a:xfrm>
          <a:prstGeom prst="rect">
            <a:avLst/>
          </a:prstGeom>
          <a:noFill/>
          <a:ln>
            <a:noFill/>
          </a:ln>
        </p:spPr>
        <p:txBody>
          <a:bodyPr anchorCtr="0" anchor="t" bIns="91425" lIns="91425" rIns="91425" tIns="91425">
            <a:noAutofit/>
          </a:bodyPr>
          <a:lstStyle/>
          <a:p>
            <a:pPr lvl="0" rtl="0">
              <a:spcBef>
                <a:spcPts val="0"/>
              </a:spcBef>
              <a:buNone/>
            </a:pPr>
            <a:r>
              <a:rPr lang="en" sz="2800">
                <a:solidFill>
                  <a:srgbClr val="45B096"/>
                </a:solidFill>
                <a:latin typeface="Merriweather"/>
                <a:ea typeface="Merriweather"/>
                <a:cs typeface="Merriweather"/>
                <a:sym typeface="Merriweather"/>
              </a:rPr>
              <a:t>Business </a:t>
            </a:r>
            <a:r>
              <a:rPr lang="en" sz="2800">
                <a:solidFill>
                  <a:srgbClr val="666666"/>
                </a:solidFill>
                <a:latin typeface="Merriweather"/>
                <a:ea typeface="Merriweather"/>
                <a:cs typeface="Merriweather"/>
                <a:sym typeface="Merriweather"/>
              </a:rPr>
              <a:t>Model Canvas</a:t>
            </a:r>
          </a:p>
        </p:txBody>
      </p:sp>
      <p:pic>
        <p:nvPicPr>
          <p:cNvPr id="304" name="Shape 304"/>
          <p:cNvPicPr preferRelativeResize="0"/>
          <p:nvPr/>
        </p:nvPicPr>
        <p:blipFill>
          <a:blip r:embed="rId3">
            <a:alphaModFix/>
          </a:blip>
          <a:stretch>
            <a:fillRect/>
          </a:stretch>
        </p:blipFill>
        <p:spPr>
          <a:xfrm>
            <a:off x="1127950" y="576000"/>
            <a:ext cx="7367151" cy="44856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8" name="Shape 308"/>
        <p:cNvGrpSpPr/>
        <p:nvPr/>
      </p:nvGrpSpPr>
      <p:grpSpPr>
        <a:xfrm>
          <a:off x="0" y="0"/>
          <a:ext cx="0" cy="0"/>
          <a:chOff x="0" y="0"/>
          <a:chExt cx="0" cy="0"/>
        </a:xfrm>
      </p:grpSpPr>
      <p:sp>
        <p:nvSpPr>
          <p:cNvPr id="309" name="Shape 3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310" name="Shape 310"/>
          <p:cNvSpPr txBox="1"/>
          <p:nvPr>
            <p:ph idx="1" type="body"/>
          </p:nvPr>
        </p:nvSpPr>
        <p:spPr>
          <a:xfrm>
            <a:off x="311700" y="71400"/>
            <a:ext cx="8520600" cy="4497600"/>
          </a:xfrm>
          <a:prstGeom prst="rect">
            <a:avLst/>
          </a:prstGeom>
        </p:spPr>
        <p:txBody>
          <a:bodyPr anchorCtr="0" anchor="t" bIns="91425" lIns="91425" rIns="91425" tIns="91425">
            <a:noAutofit/>
          </a:bodyPr>
          <a:lstStyle/>
          <a:p>
            <a:pPr lvl="0">
              <a:spcBef>
                <a:spcPts val="0"/>
              </a:spcBef>
              <a:buNone/>
            </a:pPr>
            <a:r>
              <a:t/>
            </a:r>
            <a:endParaRPr/>
          </a:p>
        </p:txBody>
      </p:sp>
      <p:pic>
        <p:nvPicPr>
          <p:cNvPr id="311" name="Shape 311"/>
          <p:cNvPicPr preferRelativeResize="0"/>
          <p:nvPr/>
        </p:nvPicPr>
        <p:blipFill>
          <a:blip r:embed="rId3">
            <a:alphaModFix/>
          </a:blip>
          <a:stretch>
            <a:fillRect/>
          </a:stretch>
        </p:blipFill>
        <p:spPr>
          <a:xfrm>
            <a:off x="311700" y="152400"/>
            <a:ext cx="8460225" cy="1092950"/>
          </a:xfrm>
          <a:prstGeom prst="rect">
            <a:avLst/>
          </a:prstGeom>
          <a:noFill/>
          <a:ln>
            <a:noFill/>
          </a:ln>
        </p:spPr>
      </p:pic>
      <p:pic>
        <p:nvPicPr>
          <p:cNvPr id="312" name="Shape 312"/>
          <p:cNvPicPr preferRelativeResize="0"/>
          <p:nvPr/>
        </p:nvPicPr>
        <p:blipFill>
          <a:blip r:embed="rId4">
            <a:alphaModFix/>
          </a:blip>
          <a:stretch>
            <a:fillRect/>
          </a:stretch>
        </p:blipFill>
        <p:spPr>
          <a:xfrm>
            <a:off x="311700" y="1721574"/>
            <a:ext cx="8585676" cy="284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311700" y="3575"/>
            <a:ext cx="8520600" cy="572700"/>
          </a:xfrm>
          <a:prstGeom prst="rect">
            <a:avLst/>
          </a:prstGeom>
        </p:spPr>
        <p:txBody>
          <a:bodyPr anchorCtr="0" anchor="t" bIns="91425" lIns="91425" rIns="91425" tIns="91425">
            <a:noAutofit/>
          </a:bodyPr>
          <a:lstStyle/>
          <a:p>
            <a:pPr lvl="0" algn="ctr">
              <a:spcBef>
                <a:spcPts val="0"/>
              </a:spcBef>
              <a:buNone/>
            </a:pPr>
            <a:r>
              <a:rPr lang="en">
                <a:solidFill>
                  <a:srgbClr val="45B096"/>
                </a:solidFill>
                <a:latin typeface="Merriweather"/>
                <a:ea typeface="Merriweather"/>
                <a:cs typeface="Merriweather"/>
                <a:sym typeface="Merriweather"/>
              </a:rPr>
              <a:t>Business Motivation:</a:t>
            </a:r>
            <a:r>
              <a:rPr lang="en">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Model (BMM)</a:t>
            </a:r>
          </a:p>
        </p:txBody>
      </p:sp>
      <p:cxnSp>
        <p:nvCxnSpPr>
          <p:cNvPr id="109" name="Shape 109"/>
          <p:cNvCxnSpPr/>
          <p:nvPr/>
        </p:nvCxnSpPr>
        <p:spPr>
          <a:xfrm>
            <a:off x="4252399" y="1636324"/>
            <a:ext cx="1074600" cy="600"/>
          </a:xfrm>
          <a:prstGeom prst="straightConnector1">
            <a:avLst/>
          </a:prstGeom>
          <a:noFill/>
          <a:ln cap="flat" cmpd="sng" w="28575">
            <a:solidFill>
              <a:srgbClr val="434343"/>
            </a:solidFill>
            <a:prstDash val="solid"/>
            <a:round/>
            <a:headEnd len="lg" w="lg" type="none"/>
            <a:tailEnd len="lg" w="lg" type="none"/>
          </a:ln>
        </p:spPr>
      </p:cxnSp>
      <p:cxnSp>
        <p:nvCxnSpPr>
          <p:cNvPr id="110" name="Shape 110"/>
          <p:cNvCxnSpPr/>
          <p:nvPr/>
        </p:nvCxnSpPr>
        <p:spPr>
          <a:xfrm>
            <a:off x="6605532" y="2628574"/>
            <a:ext cx="0" cy="1025700"/>
          </a:xfrm>
          <a:prstGeom prst="straightConnector1">
            <a:avLst/>
          </a:prstGeom>
          <a:noFill/>
          <a:ln cap="flat" cmpd="sng" w="28575">
            <a:solidFill>
              <a:srgbClr val="434343"/>
            </a:solidFill>
            <a:prstDash val="solid"/>
            <a:round/>
            <a:headEnd len="lg" w="lg" type="none"/>
            <a:tailEnd len="lg" w="lg" type="none"/>
          </a:ln>
        </p:spPr>
      </p:cxnSp>
      <p:cxnSp>
        <p:nvCxnSpPr>
          <p:cNvPr id="111" name="Shape 111"/>
          <p:cNvCxnSpPr/>
          <p:nvPr/>
        </p:nvCxnSpPr>
        <p:spPr>
          <a:xfrm>
            <a:off x="4254500" y="2991550"/>
            <a:ext cx="1580400" cy="7200"/>
          </a:xfrm>
          <a:prstGeom prst="straightConnector1">
            <a:avLst/>
          </a:prstGeom>
          <a:noFill/>
          <a:ln cap="flat" cmpd="sng" w="28575">
            <a:solidFill>
              <a:srgbClr val="434343"/>
            </a:solidFill>
            <a:prstDash val="solid"/>
            <a:round/>
            <a:headEnd len="lg" w="lg" type="none"/>
            <a:tailEnd len="lg" w="lg" type="none"/>
          </a:ln>
        </p:spPr>
      </p:cxnSp>
      <p:cxnSp>
        <p:nvCxnSpPr>
          <p:cNvPr id="112" name="Shape 112"/>
          <p:cNvCxnSpPr/>
          <p:nvPr/>
        </p:nvCxnSpPr>
        <p:spPr>
          <a:xfrm>
            <a:off x="5828000" y="2991550"/>
            <a:ext cx="6900" cy="691500"/>
          </a:xfrm>
          <a:prstGeom prst="straightConnector1">
            <a:avLst/>
          </a:prstGeom>
          <a:noFill/>
          <a:ln cap="flat" cmpd="sng" w="28575">
            <a:solidFill>
              <a:srgbClr val="434343"/>
            </a:solidFill>
            <a:prstDash val="solid"/>
            <a:round/>
            <a:headEnd len="lg" w="lg" type="none"/>
            <a:tailEnd len="lg" w="lg" type="none"/>
          </a:ln>
        </p:spPr>
      </p:cxnSp>
      <p:pic>
        <p:nvPicPr>
          <p:cNvPr id="113" name="Shape 113"/>
          <p:cNvPicPr preferRelativeResize="0"/>
          <p:nvPr/>
        </p:nvPicPr>
        <p:blipFill>
          <a:blip r:embed="rId3">
            <a:alphaModFix/>
          </a:blip>
          <a:stretch>
            <a:fillRect/>
          </a:stretch>
        </p:blipFill>
        <p:spPr>
          <a:xfrm>
            <a:off x="1008147" y="576274"/>
            <a:ext cx="3246352" cy="3021299"/>
          </a:xfrm>
          <a:prstGeom prst="rect">
            <a:avLst/>
          </a:prstGeom>
          <a:noFill/>
          <a:ln>
            <a:noFill/>
          </a:ln>
        </p:spPr>
      </p:pic>
      <p:cxnSp>
        <p:nvCxnSpPr>
          <p:cNvPr id="114" name="Shape 114"/>
          <p:cNvCxnSpPr>
            <a:stCxn id="115" idx="3"/>
            <a:endCxn id="116" idx="1"/>
          </p:cNvCxnSpPr>
          <p:nvPr/>
        </p:nvCxnSpPr>
        <p:spPr>
          <a:xfrm>
            <a:off x="4252400" y="4295050"/>
            <a:ext cx="1150500" cy="0"/>
          </a:xfrm>
          <a:prstGeom prst="straightConnector1">
            <a:avLst/>
          </a:prstGeom>
          <a:noFill/>
          <a:ln cap="flat" cmpd="sng" w="28575">
            <a:solidFill>
              <a:srgbClr val="434343"/>
            </a:solidFill>
            <a:prstDash val="solid"/>
            <a:round/>
            <a:headEnd len="lg" w="lg" type="none"/>
            <a:tailEnd len="lg" w="lg" type="none"/>
          </a:ln>
        </p:spPr>
      </p:cxnSp>
      <p:pic>
        <p:nvPicPr>
          <p:cNvPr id="117" name="Shape 117"/>
          <p:cNvPicPr preferRelativeResize="0"/>
          <p:nvPr/>
        </p:nvPicPr>
        <p:blipFill>
          <a:blip r:embed="rId4">
            <a:alphaModFix/>
          </a:blip>
          <a:stretch>
            <a:fillRect/>
          </a:stretch>
        </p:blipFill>
        <p:spPr>
          <a:xfrm>
            <a:off x="1006049" y="576275"/>
            <a:ext cx="3246350" cy="208174"/>
          </a:xfrm>
          <a:prstGeom prst="rect">
            <a:avLst/>
          </a:prstGeom>
          <a:noFill/>
          <a:ln>
            <a:noFill/>
          </a:ln>
        </p:spPr>
      </p:pic>
      <p:pic>
        <p:nvPicPr>
          <p:cNvPr id="118" name="Shape 118"/>
          <p:cNvPicPr preferRelativeResize="0"/>
          <p:nvPr/>
        </p:nvPicPr>
        <p:blipFill>
          <a:blip r:embed="rId5">
            <a:alphaModFix/>
          </a:blip>
          <a:stretch>
            <a:fillRect/>
          </a:stretch>
        </p:blipFill>
        <p:spPr>
          <a:xfrm>
            <a:off x="546309" y="3782200"/>
            <a:ext cx="4170015" cy="1232050"/>
          </a:xfrm>
          <a:prstGeom prst="rect">
            <a:avLst/>
          </a:prstGeom>
          <a:noFill/>
          <a:ln>
            <a:noFill/>
          </a:ln>
        </p:spPr>
      </p:pic>
      <p:pic>
        <p:nvPicPr>
          <p:cNvPr id="119" name="Shape 119"/>
          <p:cNvPicPr preferRelativeResize="0"/>
          <p:nvPr/>
        </p:nvPicPr>
        <p:blipFill>
          <a:blip r:embed="rId6">
            <a:alphaModFix/>
          </a:blip>
          <a:stretch>
            <a:fillRect/>
          </a:stretch>
        </p:blipFill>
        <p:spPr>
          <a:xfrm>
            <a:off x="5205812" y="3575849"/>
            <a:ext cx="3052225" cy="1438399"/>
          </a:xfrm>
          <a:prstGeom prst="rect">
            <a:avLst/>
          </a:prstGeom>
          <a:noFill/>
          <a:ln>
            <a:noFill/>
          </a:ln>
        </p:spPr>
      </p:pic>
      <p:pic>
        <p:nvPicPr>
          <p:cNvPr id="120" name="Shape 120"/>
          <p:cNvPicPr preferRelativeResize="0"/>
          <p:nvPr/>
        </p:nvPicPr>
        <p:blipFill>
          <a:blip r:embed="rId7">
            <a:alphaModFix/>
          </a:blip>
          <a:stretch>
            <a:fillRect/>
          </a:stretch>
        </p:blipFill>
        <p:spPr>
          <a:xfrm>
            <a:off x="5327000" y="576275"/>
            <a:ext cx="2809849" cy="2052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24" name="Shape 124"/>
        <p:cNvGrpSpPr/>
        <p:nvPr/>
      </p:nvGrpSpPr>
      <p:grpSpPr>
        <a:xfrm>
          <a:off x="0" y="0"/>
          <a:ext cx="0" cy="0"/>
          <a:chOff x="0" y="0"/>
          <a:chExt cx="0" cy="0"/>
        </a:xfrm>
      </p:grpSpPr>
      <p:pic>
        <p:nvPicPr>
          <p:cNvPr id="125" name="Shape 125"/>
          <p:cNvPicPr preferRelativeResize="0"/>
          <p:nvPr/>
        </p:nvPicPr>
        <p:blipFill>
          <a:blip r:embed="rId3">
            <a:alphaModFix/>
          </a:blip>
          <a:stretch>
            <a:fillRect/>
          </a:stretch>
        </p:blipFill>
        <p:spPr>
          <a:xfrm>
            <a:off x="1106000" y="505049"/>
            <a:ext cx="7164574" cy="4638450"/>
          </a:xfrm>
          <a:prstGeom prst="rect">
            <a:avLst/>
          </a:prstGeom>
          <a:noFill/>
          <a:ln>
            <a:noFill/>
          </a:ln>
        </p:spPr>
      </p:pic>
      <p:sp>
        <p:nvSpPr>
          <p:cNvPr id="126" name="Shape 126"/>
          <p:cNvSpPr txBox="1"/>
          <p:nvPr>
            <p:ph type="title"/>
          </p:nvPr>
        </p:nvSpPr>
        <p:spPr>
          <a:xfrm>
            <a:off x="311700" y="0"/>
            <a:ext cx="8520600" cy="572700"/>
          </a:xfrm>
          <a:prstGeom prst="rect">
            <a:avLst/>
          </a:prstGeom>
        </p:spPr>
        <p:txBody>
          <a:bodyPr anchorCtr="0" anchor="t" bIns="91425" lIns="91425" rIns="91425" tIns="91425">
            <a:noAutofit/>
          </a:bodyPr>
          <a:lstStyle/>
          <a:p>
            <a:pPr lvl="0" rtl="0" algn="ctr">
              <a:spcBef>
                <a:spcPts val="0"/>
              </a:spcBef>
              <a:buNone/>
            </a:pPr>
            <a:r>
              <a:rPr lang="en">
                <a:solidFill>
                  <a:srgbClr val="45B096"/>
                </a:solidFill>
                <a:latin typeface="Merriweather"/>
                <a:ea typeface="Merriweather"/>
                <a:cs typeface="Merriweather"/>
                <a:sym typeface="Merriweather"/>
              </a:rPr>
              <a:t>Business Process:</a:t>
            </a:r>
            <a:r>
              <a:rPr lang="en">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Model and Notation (B</a:t>
            </a:r>
            <a:r>
              <a:rPr lang="en">
                <a:solidFill>
                  <a:srgbClr val="666666"/>
                </a:solidFill>
                <a:latin typeface="Merriweather"/>
                <a:ea typeface="Merriweather"/>
                <a:cs typeface="Merriweather"/>
                <a:sym typeface="Merriweather"/>
              </a:rPr>
              <a:t>PMN)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0" y="30250"/>
            <a:ext cx="7110359" cy="5082999"/>
          </a:xfrm>
          <a:prstGeom prst="rect">
            <a:avLst/>
          </a:prstGeom>
          <a:noFill/>
          <a:ln>
            <a:noFill/>
          </a:ln>
        </p:spPr>
      </p:pic>
      <p:sp>
        <p:nvSpPr>
          <p:cNvPr id="132" name="Shape 132"/>
          <p:cNvSpPr txBox="1"/>
          <p:nvPr>
            <p:ph type="title"/>
          </p:nvPr>
        </p:nvSpPr>
        <p:spPr>
          <a:xfrm>
            <a:off x="6179700" y="110475"/>
            <a:ext cx="2964300" cy="515400"/>
          </a:xfrm>
          <a:prstGeom prst="rect">
            <a:avLst/>
          </a:prstGeom>
        </p:spPr>
        <p:txBody>
          <a:bodyPr anchorCtr="0" anchor="t" bIns="91425" lIns="91425" rIns="91425" tIns="91425">
            <a:noAutofit/>
          </a:bodyPr>
          <a:lstStyle/>
          <a:p>
            <a:pPr lvl="0" rtl="0" algn="r">
              <a:spcBef>
                <a:spcPts val="0"/>
              </a:spcBef>
              <a:buNone/>
            </a:pPr>
            <a:r>
              <a:rPr lang="en" sz="2400">
                <a:solidFill>
                  <a:srgbClr val="45B096"/>
                </a:solidFill>
                <a:latin typeface="Merriweather"/>
                <a:ea typeface="Merriweather"/>
                <a:cs typeface="Merriweather"/>
                <a:sym typeface="Merriweather"/>
              </a:rPr>
              <a:t>Business Process:</a:t>
            </a:r>
            <a:r>
              <a:rPr lang="en" sz="2400">
                <a:latin typeface="Merriweather"/>
                <a:ea typeface="Merriweather"/>
                <a:cs typeface="Merriweather"/>
                <a:sym typeface="Merriweather"/>
              </a:rPr>
              <a:t> </a:t>
            </a:r>
          </a:p>
          <a:p>
            <a:pPr lvl="0" rtl="0" algn="r">
              <a:spcBef>
                <a:spcPts val="0"/>
              </a:spcBef>
              <a:buNone/>
            </a:pPr>
            <a:r>
              <a:rPr lang="en" sz="2400">
                <a:solidFill>
                  <a:srgbClr val="666666"/>
                </a:solidFill>
                <a:latin typeface="Merriweather"/>
                <a:ea typeface="Merriweather"/>
                <a:cs typeface="Merriweather"/>
                <a:sym typeface="Merriweather"/>
              </a:rPr>
              <a:t>Data Flow diagram</a:t>
            </a:r>
          </a:p>
          <a:p>
            <a:pPr lvl="0" algn="r">
              <a:spcBef>
                <a:spcPts val="0"/>
              </a:spcBef>
              <a:buNone/>
            </a:pPr>
            <a:r>
              <a:t/>
            </a:r>
            <a:endParaRPr sz="24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1478325" y="390750"/>
            <a:ext cx="6705899" cy="4712700"/>
          </a:xfrm>
          <a:prstGeom prst="rect">
            <a:avLst/>
          </a:prstGeom>
          <a:noFill/>
          <a:ln>
            <a:noFill/>
          </a:ln>
        </p:spPr>
      </p:pic>
      <p:sp>
        <p:nvSpPr>
          <p:cNvPr id="138" name="Shape 138"/>
          <p:cNvSpPr txBox="1"/>
          <p:nvPr>
            <p:ph type="title"/>
          </p:nvPr>
        </p:nvSpPr>
        <p:spPr>
          <a:xfrm>
            <a:off x="2334050" y="-82075"/>
            <a:ext cx="4360200" cy="615000"/>
          </a:xfrm>
          <a:prstGeom prst="rect">
            <a:avLst/>
          </a:prstGeom>
        </p:spPr>
        <p:txBody>
          <a:bodyPr anchorCtr="0" anchor="t" bIns="91425" lIns="91425" rIns="91425" tIns="91425">
            <a:noAutofit/>
          </a:bodyPr>
          <a:lstStyle/>
          <a:p>
            <a:pPr indent="0" lvl="0" marL="0" marR="0" rtl="0" algn="ctr">
              <a:lnSpc>
                <a:spcPct val="100000"/>
              </a:lnSpc>
              <a:spcBef>
                <a:spcPts val="0"/>
              </a:spcBef>
              <a:spcAft>
                <a:spcPts val="0"/>
              </a:spcAft>
              <a:buNone/>
            </a:pPr>
            <a:r>
              <a:rPr lang="en">
                <a:solidFill>
                  <a:srgbClr val="45B096"/>
                </a:solidFill>
                <a:latin typeface="Merriweather"/>
                <a:ea typeface="Merriweather"/>
                <a:cs typeface="Merriweather"/>
                <a:sym typeface="Merriweather"/>
              </a:rPr>
              <a:t>Organizational </a:t>
            </a:r>
            <a:r>
              <a:rPr lang="en">
                <a:solidFill>
                  <a:srgbClr val="666666"/>
                </a:solidFill>
                <a:latin typeface="Merriweather"/>
                <a:ea typeface="Merriweather"/>
                <a:cs typeface="Merriweather"/>
                <a:sym typeface="Merriweather"/>
              </a:rPr>
              <a:t>Chart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770924" y="189549"/>
            <a:ext cx="7602150" cy="4953949"/>
          </a:xfrm>
          <a:prstGeom prst="rect">
            <a:avLst/>
          </a:prstGeom>
          <a:noFill/>
          <a:ln>
            <a:noFill/>
          </a:ln>
        </p:spPr>
      </p:pic>
      <p:sp>
        <p:nvSpPr>
          <p:cNvPr id="144" name="Shape 144"/>
          <p:cNvSpPr txBox="1"/>
          <p:nvPr>
            <p:ph type="title"/>
          </p:nvPr>
        </p:nvSpPr>
        <p:spPr>
          <a:xfrm>
            <a:off x="2450625" y="56050"/>
            <a:ext cx="3886200" cy="576000"/>
          </a:xfrm>
          <a:prstGeom prst="rect">
            <a:avLst/>
          </a:prstGeom>
        </p:spPr>
        <p:txBody>
          <a:bodyPr anchorCtr="0" anchor="t" bIns="91425" lIns="91425" rIns="91425" tIns="91425">
            <a:noAutofit/>
          </a:bodyPr>
          <a:lstStyle/>
          <a:p>
            <a:pPr indent="0" lvl="0" marL="0" marR="0" rtl="0" algn="ctr">
              <a:lnSpc>
                <a:spcPct val="100000"/>
              </a:lnSpc>
              <a:spcBef>
                <a:spcPts val="0"/>
              </a:spcBef>
              <a:spcAft>
                <a:spcPts val="0"/>
              </a:spcAft>
              <a:buNone/>
            </a:pPr>
            <a:r>
              <a:rPr lang="en">
                <a:solidFill>
                  <a:srgbClr val="45B096"/>
                </a:solidFill>
                <a:latin typeface="Merriweather"/>
                <a:ea typeface="Merriweather"/>
                <a:cs typeface="Merriweather"/>
                <a:sym typeface="Merriweather"/>
              </a:rPr>
              <a:t>Use Case </a:t>
            </a:r>
            <a:r>
              <a:rPr lang="en">
                <a:solidFill>
                  <a:srgbClr val="666666"/>
                </a:solidFill>
                <a:latin typeface="Merriweather"/>
                <a:ea typeface="Merriweather"/>
                <a:cs typeface="Merriweather"/>
                <a:sym typeface="Merriweather"/>
              </a:rPr>
              <a:t>Diagram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48" name="Shape 148"/>
        <p:cNvGrpSpPr/>
        <p:nvPr/>
      </p:nvGrpSpPr>
      <p:grpSpPr>
        <a:xfrm>
          <a:off x="0" y="0"/>
          <a:ext cx="0" cy="0"/>
          <a:chOff x="0" y="0"/>
          <a:chExt cx="0" cy="0"/>
        </a:xfrm>
      </p:grpSpPr>
      <p:sp>
        <p:nvSpPr>
          <p:cNvPr id="149" name="Shape 149"/>
          <p:cNvSpPr txBox="1"/>
          <p:nvPr>
            <p:ph type="title"/>
          </p:nvPr>
        </p:nvSpPr>
        <p:spPr>
          <a:xfrm>
            <a:off x="2628900" y="127350"/>
            <a:ext cx="4617300" cy="576000"/>
          </a:xfrm>
          <a:prstGeom prst="rect">
            <a:avLst/>
          </a:prstGeom>
        </p:spPr>
        <p:txBody>
          <a:bodyPr anchorCtr="0" anchor="t" bIns="91425" lIns="91425" rIns="91425" tIns="91425">
            <a:noAutofit/>
          </a:bodyPr>
          <a:lstStyle/>
          <a:p>
            <a:pPr indent="0" lvl="0" marL="0" marR="0" rtl="0" algn="ctr">
              <a:lnSpc>
                <a:spcPct val="100000"/>
              </a:lnSpc>
              <a:spcBef>
                <a:spcPts val="0"/>
              </a:spcBef>
              <a:spcAft>
                <a:spcPts val="0"/>
              </a:spcAft>
              <a:buNone/>
            </a:pPr>
            <a:r>
              <a:rPr lang="en">
                <a:solidFill>
                  <a:srgbClr val="45B096"/>
                </a:solidFill>
                <a:latin typeface="Merriweather"/>
                <a:ea typeface="Merriweather"/>
                <a:cs typeface="Merriweather"/>
                <a:sym typeface="Merriweather"/>
              </a:rPr>
              <a:t>UI Wireframe </a:t>
            </a:r>
            <a:r>
              <a:rPr lang="en">
                <a:solidFill>
                  <a:srgbClr val="666666"/>
                </a:solidFill>
                <a:latin typeface="Merriweather"/>
                <a:ea typeface="Merriweather"/>
                <a:cs typeface="Merriweather"/>
                <a:sym typeface="Merriweather"/>
              </a:rPr>
              <a:t>Diagram</a:t>
            </a:r>
          </a:p>
        </p:txBody>
      </p:sp>
      <p:pic>
        <p:nvPicPr>
          <p:cNvPr descr="signup_icon.png" id="150" name="Shape 150"/>
          <p:cNvPicPr preferRelativeResize="0"/>
          <p:nvPr/>
        </p:nvPicPr>
        <p:blipFill>
          <a:blip r:embed="rId3">
            <a:alphaModFix/>
          </a:blip>
          <a:stretch>
            <a:fillRect/>
          </a:stretch>
        </p:blipFill>
        <p:spPr>
          <a:xfrm>
            <a:off x="432325" y="127349"/>
            <a:ext cx="576000" cy="576000"/>
          </a:xfrm>
          <a:prstGeom prst="rect">
            <a:avLst/>
          </a:prstGeom>
          <a:noFill/>
          <a:ln>
            <a:noFill/>
          </a:ln>
        </p:spPr>
      </p:pic>
      <p:sp>
        <p:nvSpPr>
          <p:cNvPr id="151" name="Shape 151"/>
          <p:cNvSpPr txBox="1"/>
          <p:nvPr/>
        </p:nvSpPr>
        <p:spPr>
          <a:xfrm>
            <a:off x="749275" y="267000"/>
            <a:ext cx="1022400" cy="296700"/>
          </a:xfrm>
          <a:prstGeom prst="rect">
            <a:avLst/>
          </a:prstGeom>
          <a:noFill/>
          <a:ln>
            <a:noFill/>
          </a:ln>
        </p:spPr>
        <p:txBody>
          <a:bodyPr anchorCtr="0" anchor="t" bIns="91425" lIns="91425" rIns="91425" tIns="91425">
            <a:noAutofit/>
          </a:bodyPr>
          <a:lstStyle/>
          <a:p>
            <a:pPr lvl="0">
              <a:spcBef>
                <a:spcPts val="0"/>
              </a:spcBef>
              <a:buNone/>
            </a:pPr>
            <a:r>
              <a:rPr lang="en" sz="1000">
                <a:latin typeface="Merriweather"/>
                <a:ea typeface="Merriweather"/>
                <a:cs typeface="Merriweather"/>
                <a:sym typeface="Merriweather"/>
              </a:rPr>
              <a:t>New User</a:t>
            </a:r>
          </a:p>
        </p:txBody>
      </p:sp>
      <p:pic>
        <p:nvPicPr>
          <p:cNvPr id="152" name="Shape 152"/>
          <p:cNvPicPr preferRelativeResize="0"/>
          <p:nvPr/>
        </p:nvPicPr>
        <p:blipFill>
          <a:blip r:embed="rId4">
            <a:alphaModFix/>
          </a:blip>
          <a:stretch>
            <a:fillRect/>
          </a:stretch>
        </p:blipFill>
        <p:spPr>
          <a:xfrm>
            <a:off x="105687" y="854124"/>
            <a:ext cx="8932624" cy="3885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156" name="Shape 156"/>
        <p:cNvGrpSpPr/>
        <p:nvPr/>
      </p:nvGrpSpPr>
      <p:grpSpPr>
        <a:xfrm>
          <a:off x="0" y="0"/>
          <a:ext cx="0" cy="0"/>
          <a:chOff x="0" y="0"/>
          <a:chExt cx="0" cy="0"/>
        </a:xfrm>
      </p:grpSpPr>
      <p:pic>
        <p:nvPicPr>
          <p:cNvPr descr="signup_icon.png" id="157" name="Shape 157"/>
          <p:cNvPicPr preferRelativeResize="0"/>
          <p:nvPr/>
        </p:nvPicPr>
        <p:blipFill>
          <a:blip r:embed="rId3">
            <a:alphaModFix/>
          </a:blip>
          <a:stretch>
            <a:fillRect/>
          </a:stretch>
        </p:blipFill>
        <p:spPr>
          <a:xfrm>
            <a:off x="432325" y="127349"/>
            <a:ext cx="576000" cy="576000"/>
          </a:xfrm>
          <a:prstGeom prst="rect">
            <a:avLst/>
          </a:prstGeom>
          <a:noFill/>
          <a:ln>
            <a:noFill/>
          </a:ln>
        </p:spPr>
      </p:pic>
      <p:sp>
        <p:nvSpPr>
          <p:cNvPr id="158" name="Shape 158"/>
          <p:cNvSpPr txBox="1"/>
          <p:nvPr/>
        </p:nvSpPr>
        <p:spPr>
          <a:xfrm>
            <a:off x="749275" y="267000"/>
            <a:ext cx="1568700" cy="296700"/>
          </a:xfrm>
          <a:prstGeom prst="rect">
            <a:avLst/>
          </a:prstGeom>
          <a:noFill/>
          <a:ln>
            <a:noFill/>
          </a:ln>
        </p:spPr>
        <p:txBody>
          <a:bodyPr anchorCtr="0" anchor="t" bIns="91425" lIns="91425" rIns="91425" tIns="91425">
            <a:noAutofit/>
          </a:bodyPr>
          <a:lstStyle/>
          <a:p>
            <a:pPr lvl="0" rtl="0">
              <a:spcBef>
                <a:spcPts val="0"/>
              </a:spcBef>
              <a:buNone/>
            </a:pPr>
            <a:r>
              <a:rPr lang="en" sz="1000">
                <a:latin typeface="Merriweather"/>
                <a:ea typeface="Merriweather"/>
                <a:cs typeface="Merriweather"/>
                <a:sym typeface="Merriweather"/>
              </a:rPr>
              <a:t>New Homeowner/Resident</a:t>
            </a:r>
          </a:p>
        </p:txBody>
      </p:sp>
      <p:sp>
        <p:nvSpPr>
          <p:cNvPr id="159" name="Shape 159"/>
          <p:cNvSpPr txBox="1"/>
          <p:nvPr>
            <p:ph type="title"/>
          </p:nvPr>
        </p:nvSpPr>
        <p:spPr>
          <a:xfrm>
            <a:off x="2628900" y="127350"/>
            <a:ext cx="4617300" cy="576000"/>
          </a:xfrm>
          <a:prstGeom prst="rect">
            <a:avLst/>
          </a:prstGeom>
        </p:spPr>
        <p:txBody>
          <a:bodyPr anchorCtr="0" anchor="t" bIns="91425" lIns="91425" rIns="91425" tIns="91425">
            <a:noAutofit/>
          </a:bodyPr>
          <a:lstStyle/>
          <a:p>
            <a:pPr indent="0" lvl="0" marL="0" marR="0" rtl="0" algn="ctr">
              <a:lnSpc>
                <a:spcPct val="100000"/>
              </a:lnSpc>
              <a:spcBef>
                <a:spcPts val="0"/>
              </a:spcBef>
              <a:spcAft>
                <a:spcPts val="0"/>
              </a:spcAft>
              <a:buNone/>
            </a:pPr>
            <a:r>
              <a:rPr lang="en">
                <a:solidFill>
                  <a:srgbClr val="45B096"/>
                </a:solidFill>
                <a:latin typeface="Merriweather"/>
                <a:ea typeface="Merriweather"/>
                <a:cs typeface="Merriweather"/>
                <a:sym typeface="Merriweather"/>
              </a:rPr>
              <a:t>UI Wireframe </a:t>
            </a:r>
            <a:r>
              <a:rPr lang="en">
                <a:solidFill>
                  <a:srgbClr val="666666"/>
                </a:solidFill>
                <a:latin typeface="Merriweather"/>
                <a:ea typeface="Merriweather"/>
                <a:cs typeface="Merriweather"/>
                <a:sym typeface="Merriweather"/>
              </a:rPr>
              <a:t>Diagram</a:t>
            </a:r>
          </a:p>
        </p:txBody>
      </p:sp>
      <p:pic>
        <p:nvPicPr>
          <p:cNvPr id="160" name="Shape 160"/>
          <p:cNvPicPr preferRelativeResize="0"/>
          <p:nvPr/>
        </p:nvPicPr>
        <p:blipFill>
          <a:blip r:embed="rId4">
            <a:alphaModFix/>
          </a:blip>
          <a:stretch>
            <a:fillRect/>
          </a:stretch>
        </p:blipFill>
        <p:spPr>
          <a:xfrm>
            <a:off x="0" y="841992"/>
            <a:ext cx="9144000" cy="39761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