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An example notification of what a customer would receive should there be a faster route available.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is a diagram demonstrating the relationships between various entities such as customer, customer profile, JSON query server, DOT database and Google Maps.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class diagram describes the core software architecture of our application. The customer class has attributes such as customer and requestauthenticate which connects to our CustomberDB class. This class has attributes involving basic customer information which leads to the gpsData class. This class gathers the user location and connects to the dot/DB class. The class gathers data for the dot and sends it the server class which is connected to the smsinfo class, which sends a text to the customer.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Use-case scenario to run parallel with sequence, helps identify how our app should unfold.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Here we broke down what the activities would look like from behind the scenes of our website.  The process between the user and their experience.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diagram helps us understand the components involved in the network architecture of our operating app. This gives us a better idea of the services that might be required when operable. Understanding the factors involved is necessary to create a realistic budget to run the program. This allows us to introduce the initial prices to the user when launching the project.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creation of a PESTLE analysis to discuss the political, economic, social, legal, technological  and environmental aspects of the effects of construction on traffic.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venn diagram includes the different elements that are involved with highway traffic. Here we see that construction, the DOT, and drivers all overlap which leads to the problem that is traffic.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Venn diagram forced us to define the “why” in our project/application.  This diagram was the most difficult and time-consuming due to the fact that we had to stay within the </a:t>
            </a:r>
            <a:r>
              <a:rPr lang="en-US"/>
              <a:t>proximity</a:t>
            </a:r>
            <a:r>
              <a:rPr lang="en-US"/>
              <a:t> of the reason we chose to move forward with our app.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purpose of this diagram is to analyze competition within our </a:t>
            </a:r>
            <a:r>
              <a:rPr lang="en-US"/>
              <a:t>industry</a:t>
            </a:r>
            <a:r>
              <a:rPr lang="en-US"/>
              <a:t>. For threat of </a:t>
            </a:r>
            <a:r>
              <a:rPr lang="en-US"/>
              <a:t>substitution</a:t>
            </a:r>
            <a:r>
              <a:rPr lang="en-US"/>
              <a:t> we have the waze app, google maps and the DOT. Waze app being the highest threat because of similar features that our app has. In the center we have competition </a:t>
            </a:r>
            <a:r>
              <a:rPr lang="en-US"/>
              <a:t>rivalry, the competition being apps having navigation elements. The customer has almost all buyer power. The threat of new entrants would be applications that include open resources such as the DOT. The supplier buy would be the DOT, the DOT could any time decide to eliminate access to their database making our application useless.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There are several factors causing traffic, accidents and an overall terrible driving experience. After re-evaluating them, we realized that much of the traffic, is caused by accidents and construction. As we dive deeper into the problem, we wanted to focus our attention more on the problems of construction. Construction causes delays and accidents on a daily basis. There are no convenient ways of informing drivers </a:t>
            </a:r>
            <a:r>
              <a:rPr lang="en-US">
                <a:solidFill>
                  <a:schemeClr val="dk1"/>
                </a:solidFill>
              </a:rPr>
              <a:t>of future construction plans.</a:t>
            </a: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This BMM helps us understand how the program will operate and how the different departments will be working together. The means section describes the main strategy and tactics that might be utilized and the plan to accomplish such goal. </a:t>
            </a:r>
          </a:p>
          <a:p>
            <a:pPr lvl="0">
              <a:spcBef>
                <a:spcPts val="0"/>
              </a:spcBef>
              <a:buNone/>
            </a:pPr>
            <a:r>
              <a:t/>
            </a:r>
            <a:endParaRPr/>
          </a:p>
          <a:p>
            <a:pPr lvl="0">
              <a:spcBef>
                <a:spcPts val="0"/>
              </a:spcBef>
              <a:buNone/>
            </a:pPr>
            <a:r>
              <a:rPr lang="en-US"/>
              <a:t>The directive allows us to see the set of policies and rules under which we will operate. Influencer is the section that describes the factors that might have a positive or negative influence on our business.</a:t>
            </a:r>
          </a:p>
          <a:p>
            <a:pPr lvl="0">
              <a:spcBef>
                <a:spcPts val="0"/>
              </a:spcBef>
              <a:buNone/>
            </a:pPr>
            <a:r>
              <a:t/>
            </a:r>
            <a:endParaRPr/>
          </a:p>
          <a:p>
            <a:pPr lvl="0">
              <a:spcBef>
                <a:spcPts val="0"/>
              </a:spcBef>
              <a:buNone/>
            </a:pPr>
            <a:r>
              <a:rPr lang="en-US"/>
              <a:t>END section shows us a clear picture of what the final service will provide. This allows for different team members to work toward a common goal. </a:t>
            </a:r>
          </a:p>
          <a:p>
            <a:pPr lvl="0">
              <a:spcBef>
                <a:spcPts val="0"/>
              </a:spcBef>
              <a:buNone/>
            </a:pPr>
            <a:r>
              <a:t/>
            </a:r>
            <a:endParaRPr/>
          </a:p>
          <a:p>
            <a:pPr lvl="0">
              <a:spcBef>
                <a:spcPts val="0"/>
              </a:spcBef>
              <a:buNone/>
            </a:pPr>
            <a:r>
              <a:rPr lang="en-US"/>
              <a:t>ASSESSMENT</a:t>
            </a:r>
            <a:r>
              <a:rPr lang="en-US"/>
              <a:t> is a quick research outcome that states the issue at hand and how it will be solved with our program.</a:t>
            </a:r>
          </a:p>
          <a:p>
            <a:pPr lvl="0">
              <a:spcBef>
                <a:spcPts val="0"/>
              </a:spcBef>
              <a:buNone/>
            </a:pPr>
            <a:r>
              <a:t/>
            </a:r>
            <a:endParaRPr/>
          </a:p>
          <a:p>
            <a:pPr lvl="0">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The BPMN allows to oversee the process that occurs when a user makes an inquiry or simply logs into the system. This allows us to get a graphical idea of the departments and resources that would need to be working together in order to provide such service. </a:t>
            </a:r>
          </a:p>
          <a:p>
            <a:pPr indent="-228600" lvl="0" marL="457200" rtl="0">
              <a:spcBef>
                <a:spcPts val="0"/>
              </a:spcBef>
              <a:buAutoNum type="arabicPeriod"/>
            </a:pPr>
            <a:r>
              <a:rPr lang="en-US"/>
              <a:t>The user creates an account and logs into the system.</a:t>
            </a:r>
          </a:p>
          <a:p>
            <a:pPr indent="-228600" lvl="0" marL="457200" rtl="0">
              <a:spcBef>
                <a:spcPts val="0"/>
              </a:spcBef>
              <a:buAutoNum type="arabicPeriod"/>
            </a:pPr>
            <a:r>
              <a:rPr lang="en-US"/>
              <a:t>The user gets access to the welcome screen and configure settings for possible routes, payment method and notification mode.</a:t>
            </a:r>
          </a:p>
          <a:p>
            <a:pPr indent="-228600" lvl="0" marL="457200" rtl="0">
              <a:spcBef>
                <a:spcPts val="0"/>
              </a:spcBef>
              <a:buAutoNum type="arabicPeriod"/>
            </a:pPr>
            <a:r>
              <a:rPr lang="en-US"/>
              <a:t>The report generator automatically gathers the inquiry and compares it with the DOT database if any construction is found along the present route a notification alert will be sent back to the user.</a:t>
            </a:r>
          </a:p>
          <a:p>
            <a:pPr indent="-228600" lvl="0" marL="457200">
              <a:spcBef>
                <a:spcPts val="0"/>
              </a:spcBef>
              <a:buAutoNum type="arabicPeriod"/>
            </a:pPr>
            <a:r>
              <a:rPr lang="en-US"/>
              <a:t>Through the whole process the system is being supervised by analysts and developers  supervised by a Chief Technology officer and Project Managers.</a:t>
            </a: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data flow diagram represents the flow of data from the user to our retrieval of related information which is then relayed back to the user. The user’s location is periodically collected to provide the best routes possible. We will use the location collection to perform an analysis of the road conditions which is retrieved from the DOT database. After the information is analyzed our system will inform the user in the form of a text message through the use of warnings, alternate recommendations and confirmation on current routes.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There are 4 major groups that are </a:t>
            </a:r>
            <a:r>
              <a:rPr lang="en-US"/>
              <a:t>involved</a:t>
            </a:r>
            <a:r>
              <a:rPr lang="en-US"/>
              <a:t> with highways. The DOT, CalSTA, CHP and the general public. The DOT helps with supporting/advising state and local </a:t>
            </a:r>
            <a:r>
              <a:rPr lang="en-US"/>
              <a:t>governments</a:t>
            </a:r>
            <a:r>
              <a:rPr lang="en-US"/>
              <a:t> in the design, </a:t>
            </a:r>
            <a:r>
              <a:rPr lang="en-US"/>
              <a:t>construction,</a:t>
            </a:r>
            <a:r>
              <a:rPr lang="en-US"/>
              <a:t> and </a:t>
            </a:r>
            <a:r>
              <a:rPr lang="en-US"/>
              <a:t>maintenance</a:t>
            </a:r>
            <a:r>
              <a:rPr lang="en-US"/>
              <a:t> of the </a:t>
            </a:r>
            <a:r>
              <a:rPr lang="en-US"/>
              <a:t>nation's</a:t>
            </a:r>
            <a:r>
              <a:rPr lang="en-US"/>
              <a:t> highway system. CalSTA manages C</a:t>
            </a:r>
            <a:r>
              <a:rPr lang="en-US"/>
              <a:t>alifornia's</a:t>
            </a:r>
            <a:r>
              <a:rPr lang="en-US"/>
              <a:t> highways with the actual construction and </a:t>
            </a:r>
            <a:r>
              <a:rPr lang="en-US"/>
              <a:t>maintenance</a:t>
            </a:r>
            <a:r>
              <a:rPr lang="en-US"/>
              <a:t>. CHP enforces traffic and </a:t>
            </a:r>
            <a:r>
              <a:rPr lang="en-US"/>
              <a:t>safety</a:t>
            </a:r>
            <a:r>
              <a:rPr lang="en-US"/>
              <a:t> laws by issuing </a:t>
            </a:r>
            <a:r>
              <a:rPr lang="en-US"/>
              <a:t>citations</a:t>
            </a:r>
            <a:r>
              <a:rPr lang="en-US"/>
              <a:t>. Also </a:t>
            </a:r>
            <a:r>
              <a:rPr lang="en-US"/>
              <a:t>assists</a:t>
            </a:r>
            <a:r>
              <a:rPr lang="en-US"/>
              <a:t> </a:t>
            </a:r>
            <a:r>
              <a:rPr lang="en-US"/>
              <a:t>distressed</a:t>
            </a:r>
            <a:r>
              <a:rPr lang="en-US"/>
              <a:t> motorists. The general public are the motorists who utilize the highway systems to get to their destinations.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use case diagram depicts the interactions between the user and our system. From the input of financial information to the collection of the user’s location.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app will be kept as simple as possible to ensure realistic use by any demographic. Today there are way too many apps out there and no one knows which apps to keep. People will download a ton of apps but only a few will endure the time challenge. In order for an app to be used it has to solve a problem and not add to the complexity of life.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This would be the phone interface that the user would have access to. The destinations may be set either online or under the screen on the previous slide. Once the app has been activated it will operate in the background and only take action when necessary.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t/>
            </a:r>
            <a:endParaRPr/>
          </a:p>
        </p:txBody>
      </p:sp>
      <p:sp>
        <p:nvSpPr>
          <p:cNvPr id="85" name="Shape 85"/>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t/>
            </a:r>
            <a:endParaRPr/>
          </a:p>
        </p:txBody>
      </p:sp>
      <p:pic>
        <p:nvPicPr>
          <p:cNvPr descr="2017-04-28-22-32-39-900x600.jpg" id="86" name="Shape 86"/>
          <p:cNvPicPr preferRelativeResize="0"/>
          <p:nvPr/>
        </p:nvPicPr>
        <p:blipFill>
          <a:blip r:embed="rId3">
            <a:alphaModFix/>
          </a:blip>
          <a:stretch>
            <a:fillRect/>
          </a:stretch>
        </p:blipFill>
        <p:spPr>
          <a:xfrm>
            <a:off x="0" y="0"/>
            <a:ext cx="12192000" cy="6858000"/>
          </a:xfrm>
          <a:prstGeom prst="rect">
            <a:avLst/>
          </a:prstGeom>
          <a:noFill/>
          <a:ln>
            <a:noFill/>
          </a:ln>
        </p:spPr>
      </p:pic>
      <p:sp>
        <p:nvSpPr>
          <p:cNvPr id="87" name="Shape 87"/>
          <p:cNvSpPr txBox="1"/>
          <p:nvPr>
            <p:ph idx="4294967295" type="ctrTitle"/>
          </p:nvPr>
        </p:nvSpPr>
        <p:spPr>
          <a:xfrm>
            <a:off x="345700" y="110279"/>
            <a:ext cx="9144000" cy="14382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lt1"/>
              </a:buClr>
              <a:buSzPct val="25000"/>
              <a:buFont typeface="Calibri"/>
              <a:buNone/>
            </a:pPr>
            <a:r>
              <a:rPr b="1" lang="en-US" sz="7200">
                <a:solidFill>
                  <a:schemeClr val="lt1"/>
                </a:solidFill>
              </a:rPr>
              <a:t>Routes Less Taken Inc.</a:t>
            </a:r>
          </a:p>
        </p:txBody>
      </p:sp>
      <p:sp>
        <p:nvSpPr>
          <p:cNvPr id="88" name="Shape 88"/>
          <p:cNvSpPr txBox="1"/>
          <p:nvPr>
            <p:ph idx="4294967295" type="subTitle"/>
          </p:nvPr>
        </p:nvSpPr>
        <p:spPr>
          <a:xfrm>
            <a:off x="8693850" y="1012425"/>
            <a:ext cx="4255500" cy="200370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chemeClr val="lt1"/>
              </a:buClr>
              <a:buSzPct val="25000"/>
              <a:buFont typeface="Arial"/>
              <a:buNone/>
            </a:pPr>
            <a:r>
              <a:rPr b="1" i="1" lang="en-US" sz="2400" u="none" cap="none" strike="noStrike">
                <a:solidFill>
                  <a:schemeClr val="lt1"/>
                </a:solidFill>
              </a:rPr>
              <a:t>Jorge Ruan</a:t>
            </a:r>
          </a:p>
          <a:p>
            <a:pPr indent="0" lvl="0" marL="0" marR="0" rtl="0" algn="ctr">
              <a:lnSpc>
                <a:spcPct val="80000"/>
              </a:lnSpc>
              <a:spcBef>
                <a:spcPts val="1000"/>
              </a:spcBef>
              <a:spcAft>
                <a:spcPts val="0"/>
              </a:spcAft>
              <a:buClr>
                <a:schemeClr val="lt1"/>
              </a:buClr>
              <a:buSzPct val="25000"/>
              <a:buFont typeface="Arial"/>
              <a:buNone/>
            </a:pPr>
            <a:r>
              <a:rPr b="1" i="1" lang="en-US" sz="2400" u="none" cap="none" strike="noStrike">
                <a:solidFill>
                  <a:srgbClr val="F3F3F3"/>
                </a:solidFill>
              </a:rPr>
              <a:t>David Mejia</a:t>
            </a:r>
          </a:p>
          <a:p>
            <a:pPr indent="0" lvl="0" marL="0" marR="0" rtl="0" algn="ctr">
              <a:lnSpc>
                <a:spcPct val="80000"/>
              </a:lnSpc>
              <a:spcBef>
                <a:spcPts val="1000"/>
              </a:spcBef>
              <a:spcAft>
                <a:spcPts val="0"/>
              </a:spcAft>
              <a:buClr>
                <a:schemeClr val="lt1"/>
              </a:buClr>
              <a:buSzPct val="25000"/>
              <a:buFont typeface="Arial"/>
              <a:buNone/>
            </a:pPr>
            <a:r>
              <a:rPr b="1" i="1" lang="en-US" sz="2400" u="none" cap="none" strike="noStrike">
                <a:solidFill>
                  <a:schemeClr val="lt1"/>
                </a:solidFill>
              </a:rPr>
              <a:t>Brand</a:t>
            </a:r>
            <a:r>
              <a:rPr b="1" i="1" lang="en-US" sz="2400">
                <a:solidFill>
                  <a:schemeClr val="lt1"/>
                </a:solidFill>
              </a:rPr>
              <a:t>e</a:t>
            </a:r>
            <a:r>
              <a:rPr b="1" i="1" lang="en-US" sz="2400" u="none" cap="none" strike="noStrike">
                <a:solidFill>
                  <a:schemeClr val="lt1"/>
                </a:solidFill>
              </a:rPr>
              <a:t>n </a:t>
            </a:r>
            <a:r>
              <a:rPr b="1" i="1" lang="en-US" sz="2400">
                <a:solidFill>
                  <a:schemeClr val="lt1"/>
                </a:solidFill>
              </a:rPr>
              <a:t>Ford</a:t>
            </a:r>
          </a:p>
          <a:p>
            <a:pPr indent="0" lvl="0" marL="0" marR="0" rtl="0" algn="ctr">
              <a:lnSpc>
                <a:spcPct val="80000"/>
              </a:lnSpc>
              <a:spcBef>
                <a:spcPts val="1000"/>
              </a:spcBef>
              <a:buClr>
                <a:schemeClr val="lt1"/>
              </a:buClr>
              <a:buSzPct val="25000"/>
              <a:buFont typeface="Arial"/>
              <a:buNone/>
            </a:pPr>
            <a:r>
              <a:rPr b="1" i="1" lang="en-US" sz="2400" u="none" cap="none" strike="noStrike">
                <a:solidFill>
                  <a:schemeClr val="lt1"/>
                </a:solidFill>
              </a:rPr>
              <a:t>Gilbert </a:t>
            </a:r>
            <a:r>
              <a:rPr b="1" i="1" lang="en-US" sz="2400">
                <a:solidFill>
                  <a:schemeClr val="lt1"/>
                </a:solidFill>
              </a:rPr>
              <a:t>Galvez</a:t>
            </a:r>
          </a:p>
          <a:p>
            <a:pPr indent="0" lvl="0" marL="0" marR="0" rtl="0" algn="l">
              <a:lnSpc>
                <a:spcPct val="80000"/>
              </a:lnSpc>
              <a:spcBef>
                <a:spcPts val="1000"/>
              </a:spcBef>
              <a:buClr>
                <a:schemeClr val="lt1"/>
              </a:buClr>
              <a:buSzPct val="25000"/>
              <a:buFont typeface="Arial"/>
              <a:buNone/>
            </a:pPr>
            <a:r>
              <a:t/>
            </a:r>
            <a:endParaRPr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4411375" y="901912"/>
            <a:ext cx="3369250" cy="5532600"/>
          </a:xfrm>
          <a:prstGeom prst="rect">
            <a:avLst/>
          </a:prstGeom>
          <a:noFill/>
          <a:ln>
            <a:noFill/>
          </a:ln>
        </p:spPr>
      </p:pic>
      <p:sp>
        <p:nvSpPr>
          <p:cNvPr id="186" name="Shape 186"/>
          <p:cNvSpPr txBox="1"/>
          <p:nvPr/>
        </p:nvSpPr>
        <p:spPr>
          <a:xfrm>
            <a:off x="4260875" y="309000"/>
            <a:ext cx="3413700" cy="507900"/>
          </a:xfrm>
          <a:prstGeom prst="rect">
            <a:avLst/>
          </a:prstGeom>
          <a:noFill/>
          <a:ln>
            <a:noFill/>
          </a:ln>
        </p:spPr>
        <p:txBody>
          <a:bodyPr anchorCtr="0" anchor="t" bIns="91425" lIns="91425" rIns="91425" tIns="91425">
            <a:noAutofit/>
          </a:bodyPr>
          <a:lstStyle/>
          <a:p>
            <a:pPr lvl="0" rtl="0" algn="ctr">
              <a:spcBef>
                <a:spcPts val="0"/>
              </a:spcBef>
              <a:buNone/>
            </a:pPr>
            <a:r>
              <a:rPr b="1" lang="en-US" sz="1800"/>
              <a:t>SAMPLE NOTIFICATION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Shape 191"/>
          <p:cNvPicPr preferRelativeResize="0"/>
          <p:nvPr/>
        </p:nvPicPr>
        <p:blipFill>
          <a:blip r:embed="rId3">
            <a:alphaModFix/>
          </a:blip>
          <a:stretch>
            <a:fillRect/>
          </a:stretch>
        </p:blipFill>
        <p:spPr>
          <a:xfrm>
            <a:off x="3004950" y="913075"/>
            <a:ext cx="5724525" cy="5772150"/>
          </a:xfrm>
          <a:prstGeom prst="rect">
            <a:avLst/>
          </a:prstGeom>
          <a:noFill/>
          <a:ln>
            <a:noFill/>
          </a:ln>
        </p:spPr>
      </p:pic>
      <p:sp>
        <p:nvSpPr>
          <p:cNvPr id="192" name="Shape 192"/>
          <p:cNvSpPr txBox="1"/>
          <p:nvPr/>
        </p:nvSpPr>
        <p:spPr>
          <a:xfrm>
            <a:off x="2983300" y="142625"/>
            <a:ext cx="5610000" cy="463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93" name="Shape 193"/>
          <p:cNvSpPr txBox="1"/>
          <p:nvPr>
            <p:ph type="ctrTitle"/>
          </p:nvPr>
        </p:nvSpPr>
        <p:spPr>
          <a:xfrm>
            <a:off x="1524000" y="-1611312"/>
            <a:ext cx="9144000" cy="2387700"/>
          </a:xfrm>
          <a:prstGeom prst="rect">
            <a:avLst/>
          </a:prstGeom>
        </p:spPr>
        <p:txBody>
          <a:bodyPr anchorCtr="0" anchor="b" bIns="91425" lIns="91425" rIns="91425" tIns="91425">
            <a:noAutofit/>
          </a:bodyPr>
          <a:lstStyle/>
          <a:p>
            <a:pPr lvl="0">
              <a:spcBef>
                <a:spcPts val="0"/>
              </a:spcBef>
              <a:buNone/>
            </a:pPr>
            <a:r>
              <a:rPr lang="en-US" sz="2400"/>
              <a:t>Entity Relationship Diagram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38200" y="-151275"/>
            <a:ext cx="10515600" cy="1325700"/>
          </a:xfrm>
          <a:prstGeom prst="rect">
            <a:avLst/>
          </a:prstGeom>
        </p:spPr>
        <p:txBody>
          <a:bodyPr anchorCtr="0" anchor="ctr" bIns="91425" lIns="91425" rIns="91425" tIns="91425">
            <a:noAutofit/>
          </a:bodyPr>
          <a:lstStyle/>
          <a:p>
            <a:pPr lvl="0" algn="ctr">
              <a:spcBef>
                <a:spcPts val="0"/>
              </a:spcBef>
              <a:buNone/>
            </a:pPr>
            <a:r>
              <a:rPr lang="en-US"/>
              <a:t>Class Diagram </a:t>
            </a:r>
          </a:p>
        </p:txBody>
      </p:sp>
      <p:pic>
        <p:nvPicPr>
          <p:cNvPr id="199" name="Shape 199"/>
          <p:cNvPicPr preferRelativeResize="0"/>
          <p:nvPr/>
        </p:nvPicPr>
        <p:blipFill>
          <a:blip r:embed="rId3">
            <a:alphaModFix/>
          </a:blip>
          <a:stretch>
            <a:fillRect/>
          </a:stretch>
        </p:blipFill>
        <p:spPr>
          <a:xfrm>
            <a:off x="2208675" y="887500"/>
            <a:ext cx="7553900" cy="561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descr="Sequence Diagram - Page 1.png" id="204" name="Shape 204"/>
          <p:cNvPicPr preferRelativeResize="0"/>
          <p:nvPr/>
        </p:nvPicPr>
        <p:blipFill rotWithShape="1">
          <a:blip r:embed="rId3">
            <a:alphaModFix/>
          </a:blip>
          <a:srcRect b="9311" l="0" r="0" t="1498"/>
          <a:stretch/>
        </p:blipFill>
        <p:spPr>
          <a:xfrm>
            <a:off x="1120875" y="0"/>
            <a:ext cx="9950242" cy="6858001"/>
          </a:xfrm>
          <a:prstGeom prst="rect">
            <a:avLst/>
          </a:prstGeom>
          <a:noFill/>
          <a:ln>
            <a:noFill/>
          </a:ln>
        </p:spPr>
      </p:pic>
      <p:sp>
        <p:nvSpPr>
          <p:cNvPr id="205" name="Shape 205"/>
          <p:cNvSpPr/>
          <p:nvPr/>
        </p:nvSpPr>
        <p:spPr>
          <a:xfrm>
            <a:off x="9370475" y="102550"/>
            <a:ext cx="1589400" cy="179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Shape 210"/>
          <p:cNvPicPr preferRelativeResize="0"/>
          <p:nvPr/>
        </p:nvPicPr>
        <p:blipFill rotWithShape="1">
          <a:blip r:embed="rId3">
            <a:alphaModFix/>
          </a:blip>
          <a:srcRect b="11244" l="18417" r="18788" t="22222"/>
          <a:stretch/>
        </p:blipFill>
        <p:spPr>
          <a:xfrm>
            <a:off x="1257750" y="1615200"/>
            <a:ext cx="9783897" cy="4686752"/>
          </a:xfrm>
          <a:prstGeom prst="rect">
            <a:avLst/>
          </a:prstGeom>
          <a:noFill/>
          <a:ln>
            <a:noFill/>
          </a:ln>
        </p:spPr>
      </p:pic>
      <p:sp>
        <p:nvSpPr>
          <p:cNvPr id="211" name="Shape 211"/>
          <p:cNvSpPr txBox="1"/>
          <p:nvPr>
            <p:ph type="title"/>
          </p:nvPr>
        </p:nvSpPr>
        <p:spPr>
          <a:xfrm>
            <a:off x="838200" y="365125"/>
            <a:ext cx="10515600" cy="1325700"/>
          </a:xfrm>
          <a:prstGeom prst="rect">
            <a:avLst/>
          </a:prstGeom>
        </p:spPr>
        <p:txBody>
          <a:bodyPr anchorCtr="0" anchor="ctr" bIns="91425" lIns="91425" rIns="91425" tIns="91425">
            <a:noAutofit/>
          </a:bodyPr>
          <a:lstStyle/>
          <a:p>
            <a:pPr lvl="0" algn="ctr">
              <a:spcBef>
                <a:spcPts val="0"/>
              </a:spcBef>
              <a:buNone/>
            </a:pPr>
            <a:r>
              <a:rPr lang="en-US"/>
              <a:t>ACTIVITY DIAGRAM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365125"/>
            <a:ext cx="10515600" cy="1325700"/>
          </a:xfrm>
          <a:prstGeom prst="rect">
            <a:avLst/>
          </a:prstGeom>
        </p:spPr>
        <p:txBody>
          <a:bodyPr anchorCtr="0" anchor="ctr" bIns="91425" lIns="91425" rIns="91425" tIns="91425">
            <a:noAutofit/>
          </a:bodyPr>
          <a:lstStyle/>
          <a:p>
            <a:pPr lvl="0" algn="ctr">
              <a:spcBef>
                <a:spcPts val="0"/>
              </a:spcBef>
              <a:buNone/>
            </a:pPr>
            <a:r>
              <a:rPr lang="en-US"/>
              <a:t>NETWORK DIAGRAM</a:t>
            </a:r>
          </a:p>
        </p:txBody>
      </p:sp>
      <p:sp>
        <p:nvSpPr>
          <p:cNvPr id="217" name="Shape 217"/>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t/>
            </a:r>
            <a:endParaRPr/>
          </a:p>
        </p:txBody>
      </p:sp>
      <p:pic>
        <p:nvPicPr>
          <p:cNvPr descr="cloudcraft - Serverless Application Architecture.png" id="218" name="Shape 218"/>
          <p:cNvPicPr preferRelativeResize="0"/>
          <p:nvPr/>
        </p:nvPicPr>
        <p:blipFill rotWithShape="1">
          <a:blip r:embed="rId3">
            <a:alphaModFix/>
          </a:blip>
          <a:srcRect b="5303" l="5204" r="0" t="0"/>
          <a:stretch/>
        </p:blipFill>
        <p:spPr>
          <a:xfrm>
            <a:off x="781950" y="1536000"/>
            <a:ext cx="11245302" cy="5039998"/>
          </a:xfrm>
          <a:prstGeom prst="rect">
            <a:avLst/>
          </a:prstGeom>
          <a:noFill/>
          <a:ln>
            <a:noFill/>
          </a:ln>
        </p:spPr>
      </p:pic>
      <p:sp>
        <p:nvSpPr>
          <p:cNvPr id="219" name="Shape 219"/>
          <p:cNvSpPr/>
          <p:nvPr/>
        </p:nvSpPr>
        <p:spPr>
          <a:xfrm>
            <a:off x="602475" y="6281150"/>
            <a:ext cx="987000" cy="448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838200" y="166525"/>
            <a:ext cx="10515600" cy="866100"/>
          </a:xfrm>
          <a:prstGeom prst="rect">
            <a:avLst/>
          </a:prstGeom>
        </p:spPr>
        <p:txBody>
          <a:bodyPr anchorCtr="0" anchor="ctr" bIns="91425" lIns="91425" rIns="91425" tIns="91425">
            <a:noAutofit/>
          </a:bodyPr>
          <a:lstStyle/>
          <a:p>
            <a:pPr lvl="0" algn="ctr">
              <a:spcBef>
                <a:spcPts val="0"/>
              </a:spcBef>
              <a:buNone/>
            </a:pPr>
            <a:r>
              <a:rPr lang="en-US"/>
              <a:t>PESTLE Analysis</a:t>
            </a:r>
          </a:p>
        </p:txBody>
      </p:sp>
      <p:pic>
        <p:nvPicPr>
          <p:cNvPr id="225" name="Shape 225"/>
          <p:cNvPicPr preferRelativeResize="0"/>
          <p:nvPr/>
        </p:nvPicPr>
        <p:blipFill>
          <a:blip r:embed="rId3">
            <a:alphaModFix/>
          </a:blip>
          <a:stretch>
            <a:fillRect/>
          </a:stretch>
        </p:blipFill>
        <p:spPr>
          <a:xfrm>
            <a:off x="808925" y="913525"/>
            <a:ext cx="10574150" cy="5761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838200" y="172100"/>
            <a:ext cx="10515600" cy="794400"/>
          </a:xfrm>
          <a:prstGeom prst="rect">
            <a:avLst/>
          </a:prstGeom>
        </p:spPr>
        <p:txBody>
          <a:bodyPr anchorCtr="0" anchor="ctr" bIns="91425" lIns="91425" rIns="91425" tIns="91425">
            <a:noAutofit/>
          </a:bodyPr>
          <a:lstStyle/>
          <a:p>
            <a:pPr lvl="0" rtl="0" algn="ctr">
              <a:spcBef>
                <a:spcPts val="0"/>
              </a:spcBef>
              <a:buNone/>
            </a:pPr>
            <a:r>
              <a:rPr lang="en-US"/>
              <a:t>VENN DIAGRAM</a:t>
            </a:r>
          </a:p>
        </p:txBody>
      </p:sp>
      <p:pic>
        <p:nvPicPr>
          <p:cNvPr id="231" name="Shape 231"/>
          <p:cNvPicPr preferRelativeResize="0"/>
          <p:nvPr/>
        </p:nvPicPr>
        <p:blipFill>
          <a:blip r:embed="rId3">
            <a:alphaModFix/>
          </a:blip>
          <a:stretch>
            <a:fillRect/>
          </a:stretch>
        </p:blipFill>
        <p:spPr>
          <a:xfrm>
            <a:off x="2063875" y="966500"/>
            <a:ext cx="7833706" cy="558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838200" y="172100"/>
            <a:ext cx="10515600" cy="794400"/>
          </a:xfrm>
          <a:prstGeom prst="rect">
            <a:avLst/>
          </a:prstGeom>
        </p:spPr>
        <p:txBody>
          <a:bodyPr anchorCtr="0" anchor="ctr" bIns="91425" lIns="91425" rIns="91425" tIns="91425">
            <a:noAutofit/>
          </a:bodyPr>
          <a:lstStyle/>
          <a:p>
            <a:pPr lvl="0" algn="ctr">
              <a:spcBef>
                <a:spcPts val="0"/>
              </a:spcBef>
              <a:buNone/>
            </a:pPr>
            <a:r>
              <a:rPr lang="en-US"/>
              <a:t>VENN DIAGRAM</a:t>
            </a:r>
          </a:p>
        </p:txBody>
      </p:sp>
      <p:pic>
        <p:nvPicPr>
          <p:cNvPr descr="Ven Diagram - Page 2.png" id="237" name="Shape 237"/>
          <p:cNvPicPr preferRelativeResize="0"/>
          <p:nvPr/>
        </p:nvPicPr>
        <p:blipFill>
          <a:blip r:embed="rId3">
            <a:alphaModFix/>
          </a:blip>
          <a:stretch>
            <a:fillRect/>
          </a:stretch>
        </p:blipFill>
        <p:spPr>
          <a:xfrm>
            <a:off x="2481075" y="1105100"/>
            <a:ext cx="7229846" cy="5586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838200" y="365125"/>
            <a:ext cx="10515600" cy="1325700"/>
          </a:xfrm>
          <a:prstGeom prst="rect">
            <a:avLst/>
          </a:prstGeom>
        </p:spPr>
        <p:txBody>
          <a:bodyPr anchorCtr="0" anchor="ctr" bIns="91425" lIns="91425" rIns="91425" tIns="91425">
            <a:noAutofit/>
          </a:bodyPr>
          <a:lstStyle/>
          <a:p>
            <a:pPr lvl="0" algn="ctr">
              <a:spcBef>
                <a:spcPts val="0"/>
              </a:spcBef>
              <a:buNone/>
            </a:pPr>
            <a:r>
              <a:rPr lang="en-US"/>
              <a:t>PORTER’S FIVE FORCES</a:t>
            </a:r>
          </a:p>
        </p:txBody>
      </p:sp>
      <p:sp>
        <p:nvSpPr>
          <p:cNvPr id="243" name="Shape 243"/>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t/>
            </a:r>
            <a:endParaRPr/>
          </a:p>
        </p:txBody>
      </p:sp>
      <p:pic>
        <p:nvPicPr>
          <p:cNvPr descr="Blank Diagram - Page 1.jpeg" id="244" name="Shape 244"/>
          <p:cNvPicPr preferRelativeResize="0"/>
          <p:nvPr/>
        </p:nvPicPr>
        <p:blipFill rotWithShape="1">
          <a:blip r:embed="rId3">
            <a:alphaModFix/>
          </a:blip>
          <a:srcRect b="32957" l="0" r="0" t="0"/>
          <a:stretch/>
        </p:blipFill>
        <p:spPr>
          <a:xfrm>
            <a:off x="838200" y="1579025"/>
            <a:ext cx="10515599" cy="5053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3">
            <a:alphaModFix/>
          </a:blip>
          <a:srcRect b="0" l="0" r="0" t="0"/>
          <a:stretch/>
        </p:blipFill>
        <p:spPr>
          <a:xfrm>
            <a:off x="0" y="596660"/>
            <a:ext cx="12192000" cy="56646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p:nvPr/>
        </p:nvSpPr>
        <p:spPr>
          <a:xfrm>
            <a:off x="1482800" y="383950"/>
            <a:ext cx="8499600" cy="6209400"/>
          </a:xfrm>
          <a:prstGeom prst="rect">
            <a:avLst/>
          </a:prstGeom>
          <a:solidFill>
            <a:srgbClr val="000000"/>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99" name="Shape 99"/>
          <p:cNvSpPr/>
          <p:nvPr/>
        </p:nvSpPr>
        <p:spPr>
          <a:xfrm>
            <a:off x="1607365" y="438953"/>
            <a:ext cx="4174800" cy="4674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0" name="Shape 100"/>
          <p:cNvSpPr/>
          <p:nvPr/>
        </p:nvSpPr>
        <p:spPr>
          <a:xfrm>
            <a:off x="6085630" y="438953"/>
            <a:ext cx="3733200" cy="4240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1" name="Shape 101"/>
          <p:cNvSpPr/>
          <p:nvPr/>
        </p:nvSpPr>
        <p:spPr>
          <a:xfrm>
            <a:off x="1614856" y="5176225"/>
            <a:ext cx="4174800" cy="1365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2" name="Shape 102"/>
          <p:cNvSpPr/>
          <p:nvPr/>
        </p:nvSpPr>
        <p:spPr>
          <a:xfrm>
            <a:off x="6081901" y="4725961"/>
            <a:ext cx="3733199" cy="18156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3" name="Shape 103"/>
          <p:cNvSpPr/>
          <p:nvPr/>
        </p:nvSpPr>
        <p:spPr>
          <a:xfrm>
            <a:off x="1614856" y="480492"/>
            <a:ext cx="4096800" cy="382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4" name="Shape 104"/>
          <p:cNvSpPr txBox="1"/>
          <p:nvPr/>
        </p:nvSpPr>
        <p:spPr>
          <a:xfrm>
            <a:off x="1950315" y="511441"/>
            <a:ext cx="3551400" cy="320700"/>
          </a:xfrm>
          <a:prstGeom prst="rect">
            <a:avLst/>
          </a:prstGeom>
          <a:noFill/>
          <a:ln>
            <a:noFill/>
          </a:ln>
        </p:spPr>
        <p:txBody>
          <a:bodyPr anchorCtr="0" anchor="t" bIns="91425" lIns="91425" rIns="91425" tIns="91425">
            <a:noAutofit/>
          </a:bodyPr>
          <a:lstStyle/>
          <a:p>
            <a:pPr lvl="0" rtl="0" algn="ctr">
              <a:spcBef>
                <a:spcPts val="0"/>
              </a:spcBef>
              <a:buNone/>
            </a:pPr>
            <a:r>
              <a:rPr b="1" lang="en-US" sz="1000"/>
              <a:t>MEANS</a:t>
            </a:r>
          </a:p>
        </p:txBody>
      </p:sp>
      <p:sp>
        <p:nvSpPr>
          <p:cNvPr id="105" name="Shape 105"/>
          <p:cNvSpPr/>
          <p:nvPr/>
        </p:nvSpPr>
        <p:spPr>
          <a:xfrm>
            <a:off x="1585027" y="878121"/>
            <a:ext cx="4204500" cy="4168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6" name="Shape 106"/>
          <p:cNvSpPr/>
          <p:nvPr/>
        </p:nvSpPr>
        <p:spPr>
          <a:xfrm>
            <a:off x="1644064" y="925369"/>
            <a:ext cx="4096800" cy="382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7" name="Shape 107"/>
          <p:cNvSpPr/>
          <p:nvPr/>
        </p:nvSpPr>
        <p:spPr>
          <a:xfrm>
            <a:off x="1669854" y="1375082"/>
            <a:ext cx="4096800" cy="16191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8" name="Shape 108"/>
          <p:cNvSpPr/>
          <p:nvPr/>
        </p:nvSpPr>
        <p:spPr>
          <a:xfrm>
            <a:off x="1860327" y="1576797"/>
            <a:ext cx="3733200" cy="6206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09" name="Shape 109"/>
          <p:cNvSpPr/>
          <p:nvPr/>
        </p:nvSpPr>
        <p:spPr>
          <a:xfrm>
            <a:off x="1883562" y="2295577"/>
            <a:ext cx="3733200" cy="646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700"/>
          </a:p>
        </p:txBody>
      </p:sp>
      <p:sp>
        <p:nvSpPr>
          <p:cNvPr id="110" name="Shape 110"/>
          <p:cNvSpPr txBox="1"/>
          <p:nvPr/>
        </p:nvSpPr>
        <p:spPr>
          <a:xfrm>
            <a:off x="2248074" y="1354003"/>
            <a:ext cx="2760900" cy="320699"/>
          </a:xfrm>
          <a:prstGeom prst="rect">
            <a:avLst/>
          </a:prstGeom>
          <a:noFill/>
          <a:ln>
            <a:noFill/>
          </a:ln>
        </p:spPr>
        <p:txBody>
          <a:bodyPr anchorCtr="0" anchor="t" bIns="91425" lIns="91425" rIns="91425" tIns="91425">
            <a:noAutofit/>
          </a:bodyPr>
          <a:lstStyle/>
          <a:p>
            <a:pPr lvl="0" rtl="0" algn="ctr">
              <a:spcBef>
                <a:spcPts val="0"/>
              </a:spcBef>
              <a:buNone/>
            </a:pPr>
            <a:r>
              <a:rPr b="1" lang="en-US" sz="1000"/>
              <a:t>Course of action</a:t>
            </a:r>
          </a:p>
        </p:txBody>
      </p:sp>
      <p:sp>
        <p:nvSpPr>
          <p:cNvPr id="111" name="Shape 111"/>
          <p:cNvSpPr txBox="1"/>
          <p:nvPr/>
        </p:nvSpPr>
        <p:spPr>
          <a:xfrm>
            <a:off x="1882958" y="1620629"/>
            <a:ext cx="3608100" cy="587100"/>
          </a:xfrm>
          <a:prstGeom prst="rect">
            <a:avLst/>
          </a:prstGeom>
          <a:noFill/>
          <a:ln>
            <a:noFill/>
          </a:ln>
        </p:spPr>
        <p:txBody>
          <a:bodyPr anchorCtr="0" anchor="t" bIns="91425" lIns="91425" rIns="91425" tIns="91425">
            <a:noAutofit/>
          </a:bodyPr>
          <a:lstStyle/>
          <a:p>
            <a:pPr lvl="0" rtl="0">
              <a:spcBef>
                <a:spcPts val="0"/>
              </a:spcBef>
              <a:buNone/>
            </a:pPr>
            <a:r>
              <a:rPr b="1" lang="en-US" sz="1000"/>
              <a:t>Strategy: </a:t>
            </a:r>
            <a:r>
              <a:rPr lang="en-US" sz="1000"/>
              <a:t>Creating a subscription based service  that enables users to receive messages via sms or AI voice.</a:t>
            </a:r>
          </a:p>
        </p:txBody>
      </p:sp>
      <p:sp>
        <p:nvSpPr>
          <p:cNvPr id="112" name="Shape 112"/>
          <p:cNvSpPr txBox="1"/>
          <p:nvPr/>
        </p:nvSpPr>
        <p:spPr>
          <a:xfrm>
            <a:off x="1939906" y="2295577"/>
            <a:ext cx="3608100" cy="739500"/>
          </a:xfrm>
          <a:prstGeom prst="rect">
            <a:avLst/>
          </a:prstGeom>
          <a:noFill/>
          <a:ln>
            <a:noFill/>
          </a:ln>
        </p:spPr>
        <p:txBody>
          <a:bodyPr anchorCtr="0" anchor="t" bIns="91425" lIns="91425" rIns="91425" tIns="91425">
            <a:noAutofit/>
          </a:bodyPr>
          <a:lstStyle/>
          <a:p>
            <a:pPr lvl="0" rtl="0">
              <a:spcBef>
                <a:spcPts val="0"/>
              </a:spcBef>
              <a:buNone/>
            </a:pPr>
            <a:r>
              <a:rPr b="1" lang="en-US" sz="1000"/>
              <a:t>Tactic: </a:t>
            </a:r>
            <a:r>
              <a:rPr lang="en-US" sz="1000"/>
              <a:t>Utilizing the Department of Transportation database to alert the user of any traffic due to construction on his or her route.</a:t>
            </a:r>
          </a:p>
        </p:txBody>
      </p:sp>
      <p:sp>
        <p:nvSpPr>
          <p:cNvPr id="113" name="Shape 113"/>
          <p:cNvSpPr txBox="1"/>
          <p:nvPr/>
        </p:nvSpPr>
        <p:spPr>
          <a:xfrm>
            <a:off x="1881042" y="878119"/>
            <a:ext cx="3733200" cy="430200"/>
          </a:xfrm>
          <a:prstGeom prst="rect">
            <a:avLst/>
          </a:prstGeom>
          <a:noFill/>
          <a:ln>
            <a:noFill/>
          </a:ln>
        </p:spPr>
        <p:txBody>
          <a:bodyPr anchorCtr="0" anchor="t" bIns="91425" lIns="91425" rIns="91425" tIns="91425">
            <a:noAutofit/>
          </a:bodyPr>
          <a:lstStyle/>
          <a:p>
            <a:pPr lvl="0" rtl="0">
              <a:spcBef>
                <a:spcPts val="0"/>
              </a:spcBef>
              <a:buNone/>
            </a:pPr>
            <a:r>
              <a:rPr b="1" lang="en-US" sz="1000"/>
              <a:t>Mission</a:t>
            </a:r>
            <a:r>
              <a:rPr lang="en-US" sz="1000"/>
              <a:t>: Having a more efficient and less stressful driving experience.</a:t>
            </a:r>
          </a:p>
        </p:txBody>
      </p:sp>
      <p:sp>
        <p:nvSpPr>
          <p:cNvPr id="114" name="Shape 114"/>
          <p:cNvSpPr/>
          <p:nvPr/>
        </p:nvSpPr>
        <p:spPr>
          <a:xfrm>
            <a:off x="1650003" y="3076484"/>
            <a:ext cx="4096800" cy="1861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6161550" y="480492"/>
            <a:ext cx="3457800" cy="243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txBox="1"/>
          <p:nvPr/>
        </p:nvSpPr>
        <p:spPr>
          <a:xfrm>
            <a:off x="6218136" y="464674"/>
            <a:ext cx="3401100" cy="320700"/>
          </a:xfrm>
          <a:prstGeom prst="rect">
            <a:avLst/>
          </a:prstGeom>
          <a:noFill/>
          <a:ln>
            <a:noFill/>
          </a:ln>
        </p:spPr>
        <p:txBody>
          <a:bodyPr anchorCtr="0" anchor="t" bIns="91425" lIns="91425" rIns="91425" tIns="91425">
            <a:noAutofit/>
          </a:bodyPr>
          <a:lstStyle/>
          <a:p>
            <a:pPr lvl="0" rtl="0" algn="ctr">
              <a:spcBef>
                <a:spcPts val="0"/>
              </a:spcBef>
              <a:buNone/>
            </a:pPr>
            <a:r>
              <a:rPr b="1" lang="en-US" sz="1000"/>
              <a:t>END</a:t>
            </a:r>
          </a:p>
        </p:txBody>
      </p:sp>
      <p:sp>
        <p:nvSpPr>
          <p:cNvPr id="117" name="Shape 117"/>
          <p:cNvSpPr/>
          <p:nvPr/>
        </p:nvSpPr>
        <p:spPr>
          <a:xfrm>
            <a:off x="6187029" y="806252"/>
            <a:ext cx="3457800" cy="6981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18" name="Shape 118"/>
          <p:cNvSpPr txBox="1"/>
          <p:nvPr/>
        </p:nvSpPr>
        <p:spPr>
          <a:xfrm>
            <a:off x="6264916" y="847517"/>
            <a:ext cx="3353999" cy="698100"/>
          </a:xfrm>
          <a:prstGeom prst="rect">
            <a:avLst/>
          </a:prstGeom>
          <a:noFill/>
          <a:ln>
            <a:noFill/>
          </a:ln>
        </p:spPr>
        <p:txBody>
          <a:bodyPr anchorCtr="0" anchor="t" bIns="91425" lIns="91425" rIns="91425" tIns="91425">
            <a:noAutofit/>
          </a:bodyPr>
          <a:lstStyle/>
          <a:p>
            <a:pPr lvl="0" rtl="0" algn="ctr">
              <a:spcBef>
                <a:spcPts val="0"/>
              </a:spcBef>
              <a:buNone/>
            </a:pPr>
            <a:r>
              <a:rPr b="1" lang="en-US" sz="1000"/>
              <a:t>VISION</a:t>
            </a:r>
            <a:r>
              <a:rPr lang="en-US" sz="1000"/>
              <a:t>: To allow drivers to reach their destinations in a more efficient time in order to improve the driver experience.</a:t>
            </a:r>
          </a:p>
        </p:txBody>
      </p:sp>
      <p:sp>
        <p:nvSpPr>
          <p:cNvPr id="119" name="Shape 119"/>
          <p:cNvSpPr/>
          <p:nvPr/>
        </p:nvSpPr>
        <p:spPr>
          <a:xfrm>
            <a:off x="6202634" y="1597406"/>
            <a:ext cx="3457800" cy="300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nvSpPr>
        <p:spPr>
          <a:xfrm>
            <a:off x="6280522" y="1550250"/>
            <a:ext cx="3354000" cy="243300"/>
          </a:xfrm>
          <a:prstGeom prst="rect">
            <a:avLst/>
          </a:prstGeom>
          <a:noFill/>
          <a:ln>
            <a:noFill/>
          </a:ln>
        </p:spPr>
        <p:txBody>
          <a:bodyPr anchorCtr="0" anchor="t" bIns="91425" lIns="91425" rIns="91425" tIns="91425">
            <a:noAutofit/>
          </a:bodyPr>
          <a:lstStyle/>
          <a:p>
            <a:pPr lvl="0" rtl="0" algn="ctr">
              <a:spcBef>
                <a:spcPts val="0"/>
              </a:spcBef>
              <a:buNone/>
            </a:pPr>
            <a:r>
              <a:rPr b="1" lang="en-US" sz="1000"/>
              <a:t>DESIRED RESULT</a:t>
            </a:r>
          </a:p>
        </p:txBody>
      </p:sp>
      <p:sp>
        <p:nvSpPr>
          <p:cNvPr id="121" name="Shape 121"/>
          <p:cNvSpPr/>
          <p:nvPr/>
        </p:nvSpPr>
        <p:spPr>
          <a:xfrm>
            <a:off x="6229125" y="1814700"/>
            <a:ext cx="3401100" cy="1065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6229114" y="2994024"/>
            <a:ext cx="3354000" cy="1504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nvSpPr>
        <p:spPr>
          <a:xfrm>
            <a:off x="6229114" y="1814709"/>
            <a:ext cx="3291600" cy="1184400"/>
          </a:xfrm>
          <a:prstGeom prst="rect">
            <a:avLst/>
          </a:prstGeom>
          <a:noFill/>
          <a:ln>
            <a:noFill/>
          </a:ln>
        </p:spPr>
        <p:txBody>
          <a:bodyPr anchorCtr="0" anchor="t" bIns="91425" lIns="91425" rIns="91425" tIns="91425">
            <a:noAutofit/>
          </a:bodyPr>
          <a:lstStyle/>
          <a:p>
            <a:pPr lvl="0" rtl="0" algn="l">
              <a:spcBef>
                <a:spcPts val="0"/>
              </a:spcBef>
              <a:buNone/>
            </a:pPr>
            <a:r>
              <a:rPr b="1" lang="en-US" sz="1000"/>
              <a:t>GOAL</a:t>
            </a:r>
            <a:r>
              <a:rPr lang="en-US" sz="1000"/>
              <a:t>: “Reduce traffic by informing our users of important traffic information” </a:t>
            </a:r>
          </a:p>
        </p:txBody>
      </p:sp>
      <p:sp>
        <p:nvSpPr>
          <p:cNvPr id="124" name="Shape 124"/>
          <p:cNvSpPr txBox="1"/>
          <p:nvPr/>
        </p:nvSpPr>
        <p:spPr>
          <a:xfrm>
            <a:off x="6307416" y="3086846"/>
            <a:ext cx="3291599" cy="1448100"/>
          </a:xfrm>
          <a:prstGeom prst="rect">
            <a:avLst/>
          </a:prstGeom>
          <a:noFill/>
          <a:ln>
            <a:noFill/>
          </a:ln>
        </p:spPr>
        <p:txBody>
          <a:bodyPr anchorCtr="0" anchor="t" bIns="91425" lIns="91425" rIns="91425" tIns="91425">
            <a:noAutofit/>
          </a:bodyPr>
          <a:lstStyle/>
          <a:p>
            <a:pPr lvl="0" rtl="0">
              <a:spcBef>
                <a:spcPts val="0"/>
              </a:spcBef>
              <a:buNone/>
            </a:pPr>
            <a:r>
              <a:rPr b="1" lang="en-US" sz="1000"/>
              <a:t>OBJECTIVE: </a:t>
            </a:r>
          </a:p>
          <a:p>
            <a:pPr lvl="0" rtl="0">
              <a:spcBef>
                <a:spcPts val="0"/>
              </a:spcBef>
              <a:buNone/>
            </a:pPr>
            <a:r>
              <a:rPr lang="en-US" sz="1000"/>
              <a:t>Utilize the Department of Transportation database and present only the relevant information to the user according to their current route.</a:t>
            </a:r>
          </a:p>
        </p:txBody>
      </p:sp>
      <p:sp>
        <p:nvSpPr>
          <p:cNvPr id="125" name="Shape 125"/>
          <p:cNvSpPr/>
          <p:nvPr/>
        </p:nvSpPr>
        <p:spPr>
          <a:xfrm>
            <a:off x="1700788" y="3456667"/>
            <a:ext cx="3855300" cy="6207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1645998" y="4162541"/>
            <a:ext cx="3855300" cy="739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txBox="1"/>
          <p:nvPr/>
        </p:nvSpPr>
        <p:spPr>
          <a:xfrm>
            <a:off x="1918950" y="3128202"/>
            <a:ext cx="3551400" cy="243299"/>
          </a:xfrm>
          <a:prstGeom prst="rect">
            <a:avLst/>
          </a:prstGeom>
          <a:noFill/>
          <a:ln>
            <a:noFill/>
          </a:ln>
        </p:spPr>
        <p:txBody>
          <a:bodyPr anchorCtr="0" anchor="t" bIns="91425" lIns="91425" rIns="91425" tIns="91425">
            <a:noAutofit/>
          </a:bodyPr>
          <a:lstStyle/>
          <a:p>
            <a:pPr lvl="0" rtl="0" algn="ctr">
              <a:spcBef>
                <a:spcPts val="0"/>
              </a:spcBef>
              <a:buNone/>
            </a:pPr>
            <a:r>
              <a:rPr b="1" lang="en-US" sz="1000"/>
              <a:t>DIRECTIVE</a:t>
            </a:r>
          </a:p>
        </p:txBody>
      </p:sp>
      <p:sp>
        <p:nvSpPr>
          <p:cNvPr id="128" name="Shape 128"/>
          <p:cNvSpPr txBox="1"/>
          <p:nvPr/>
        </p:nvSpPr>
        <p:spPr>
          <a:xfrm>
            <a:off x="1614684" y="3500568"/>
            <a:ext cx="3855300" cy="494100"/>
          </a:xfrm>
          <a:prstGeom prst="rect">
            <a:avLst/>
          </a:prstGeom>
          <a:noFill/>
          <a:ln>
            <a:noFill/>
          </a:ln>
        </p:spPr>
        <p:txBody>
          <a:bodyPr anchorCtr="0" anchor="t" bIns="91425" lIns="91425" rIns="91425" tIns="91425">
            <a:noAutofit/>
          </a:bodyPr>
          <a:lstStyle/>
          <a:p>
            <a:pPr lvl="0" rtl="0" algn="ctr">
              <a:spcBef>
                <a:spcPts val="0"/>
              </a:spcBef>
              <a:buNone/>
            </a:pPr>
            <a:r>
              <a:rPr b="1" lang="en-US" sz="1000"/>
              <a:t>Business Policy: </a:t>
            </a:r>
            <a:r>
              <a:rPr lang="en-US" sz="1000"/>
              <a:t>1. Privacy and Personal Rights 2. Adherence with Federal, State, and Local Laws </a:t>
            </a:r>
          </a:p>
        </p:txBody>
      </p:sp>
      <p:sp>
        <p:nvSpPr>
          <p:cNvPr id="129" name="Shape 129"/>
          <p:cNvSpPr txBox="1"/>
          <p:nvPr/>
        </p:nvSpPr>
        <p:spPr>
          <a:xfrm>
            <a:off x="1752472" y="4203897"/>
            <a:ext cx="3733200" cy="620700"/>
          </a:xfrm>
          <a:prstGeom prst="rect">
            <a:avLst/>
          </a:prstGeom>
          <a:noFill/>
          <a:ln>
            <a:noFill/>
          </a:ln>
        </p:spPr>
        <p:txBody>
          <a:bodyPr anchorCtr="0" anchor="t" bIns="91425" lIns="91425" rIns="91425" tIns="91425">
            <a:noAutofit/>
          </a:bodyPr>
          <a:lstStyle/>
          <a:p>
            <a:pPr lvl="0" rtl="0" algn="ctr">
              <a:spcBef>
                <a:spcPts val="0"/>
              </a:spcBef>
              <a:buNone/>
            </a:pPr>
            <a:r>
              <a:rPr b="1" lang="en-US" sz="1000"/>
              <a:t>Business Rule: </a:t>
            </a:r>
            <a:r>
              <a:rPr lang="en-US" sz="1000"/>
              <a:t>1.Do not access or copy user’s email or phone numbers 2. Abide by all federal, state and local laws</a:t>
            </a:r>
          </a:p>
        </p:txBody>
      </p:sp>
      <p:cxnSp>
        <p:nvCxnSpPr>
          <p:cNvPr id="130" name="Shape 130"/>
          <p:cNvCxnSpPr>
            <a:stCxn id="119" idx="1"/>
            <a:endCxn id="119" idx="1"/>
          </p:cNvCxnSpPr>
          <p:nvPr/>
        </p:nvCxnSpPr>
        <p:spPr>
          <a:xfrm>
            <a:off x="6202634" y="3098456"/>
            <a:ext cx="0" cy="0"/>
          </a:xfrm>
          <a:prstGeom prst="straightConnector1">
            <a:avLst/>
          </a:prstGeom>
          <a:noFill/>
          <a:ln cap="flat" cmpd="sng" w="114300">
            <a:solidFill>
              <a:srgbClr val="000000"/>
            </a:solidFill>
            <a:prstDash val="solid"/>
            <a:round/>
            <a:headEnd len="lg" w="lg" type="none"/>
            <a:tailEnd len="lg" w="lg" type="none"/>
          </a:ln>
        </p:spPr>
      </p:cxnSp>
      <p:sp>
        <p:nvSpPr>
          <p:cNvPr id="131" name="Shape 131"/>
          <p:cNvSpPr/>
          <p:nvPr/>
        </p:nvSpPr>
        <p:spPr>
          <a:xfrm>
            <a:off x="6171458" y="4783135"/>
            <a:ext cx="3551400" cy="1551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t>ASSESSMENT</a:t>
            </a:r>
          </a:p>
        </p:txBody>
      </p:sp>
      <p:sp>
        <p:nvSpPr>
          <p:cNvPr id="132" name="Shape 132"/>
          <p:cNvSpPr/>
          <p:nvPr/>
        </p:nvSpPr>
        <p:spPr>
          <a:xfrm>
            <a:off x="1685287" y="5201419"/>
            <a:ext cx="4096800" cy="243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1763174" y="5124507"/>
            <a:ext cx="3855300" cy="243300"/>
          </a:xfrm>
          <a:prstGeom prst="rect">
            <a:avLst/>
          </a:prstGeom>
          <a:noFill/>
          <a:ln>
            <a:noFill/>
          </a:ln>
        </p:spPr>
        <p:txBody>
          <a:bodyPr anchorCtr="0" anchor="t" bIns="91425" lIns="91425" rIns="91425" tIns="91425">
            <a:noAutofit/>
          </a:bodyPr>
          <a:lstStyle/>
          <a:p>
            <a:pPr lvl="0" rtl="0" algn="ctr">
              <a:spcBef>
                <a:spcPts val="0"/>
              </a:spcBef>
              <a:buNone/>
            </a:pPr>
            <a:r>
              <a:rPr b="1" lang="en-US" sz="1000"/>
              <a:t>INFLUENCER</a:t>
            </a:r>
          </a:p>
        </p:txBody>
      </p:sp>
      <p:sp>
        <p:nvSpPr>
          <p:cNvPr id="134" name="Shape 134"/>
          <p:cNvSpPr/>
          <p:nvPr/>
        </p:nvSpPr>
        <p:spPr>
          <a:xfrm>
            <a:off x="1650003" y="5478601"/>
            <a:ext cx="4096800" cy="5871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1614960" y="6117421"/>
            <a:ext cx="4096800" cy="382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txBox="1"/>
          <p:nvPr/>
        </p:nvSpPr>
        <p:spPr>
          <a:xfrm>
            <a:off x="1794350" y="5530365"/>
            <a:ext cx="3855300" cy="430200"/>
          </a:xfrm>
          <a:prstGeom prst="rect">
            <a:avLst/>
          </a:prstGeom>
          <a:noFill/>
          <a:ln>
            <a:noFill/>
          </a:ln>
        </p:spPr>
        <p:txBody>
          <a:bodyPr anchorCtr="0" anchor="t" bIns="91425" lIns="91425" rIns="91425" tIns="91425">
            <a:noAutofit/>
          </a:bodyPr>
          <a:lstStyle/>
          <a:p>
            <a:pPr lvl="0" rtl="0" algn="ctr">
              <a:spcBef>
                <a:spcPts val="0"/>
              </a:spcBef>
              <a:buNone/>
            </a:pPr>
            <a:r>
              <a:rPr b="1" lang="en-US" sz="1000"/>
              <a:t>EXTERNAL</a:t>
            </a:r>
            <a:r>
              <a:rPr lang="en-US" sz="1000"/>
              <a:t>: 1.Competition: Google Maps/Waze, 2.Technology: Smartphones, </a:t>
            </a:r>
          </a:p>
        </p:txBody>
      </p:sp>
      <p:sp>
        <p:nvSpPr>
          <p:cNvPr id="137" name="Shape 137"/>
          <p:cNvSpPr txBox="1"/>
          <p:nvPr/>
        </p:nvSpPr>
        <p:spPr>
          <a:xfrm>
            <a:off x="1778745" y="6096880"/>
            <a:ext cx="3855300" cy="494099"/>
          </a:xfrm>
          <a:prstGeom prst="rect">
            <a:avLst/>
          </a:prstGeom>
          <a:noFill/>
          <a:ln>
            <a:noFill/>
          </a:ln>
        </p:spPr>
        <p:txBody>
          <a:bodyPr anchorCtr="0" anchor="t" bIns="91425" lIns="91425" rIns="91425" tIns="91425">
            <a:noAutofit/>
          </a:bodyPr>
          <a:lstStyle/>
          <a:p>
            <a:pPr lvl="0" rtl="0" algn="ctr">
              <a:spcBef>
                <a:spcPts val="0"/>
              </a:spcBef>
              <a:buNone/>
            </a:pPr>
            <a:r>
              <a:rPr b="1" lang="en-US" sz="1000"/>
              <a:t>INTERNAL:</a:t>
            </a:r>
            <a:r>
              <a:rPr lang="en-US" sz="1000"/>
              <a:t> 1.Infrastructure, 2. Resource, </a:t>
            </a:r>
          </a:p>
          <a:p>
            <a:pPr lvl="0" rtl="0" algn="ctr">
              <a:spcBef>
                <a:spcPts val="0"/>
              </a:spcBef>
              <a:buNone/>
            </a:pPr>
            <a:r>
              <a:rPr lang="en-US" sz="1000"/>
              <a:t>3. Management.</a:t>
            </a:r>
          </a:p>
        </p:txBody>
      </p:sp>
      <p:sp>
        <p:nvSpPr>
          <p:cNvPr id="138" name="Shape 138"/>
          <p:cNvSpPr txBox="1"/>
          <p:nvPr/>
        </p:nvSpPr>
        <p:spPr>
          <a:xfrm>
            <a:off x="6171458" y="5062404"/>
            <a:ext cx="3608100" cy="1293000"/>
          </a:xfrm>
          <a:prstGeom prst="rect">
            <a:avLst/>
          </a:prstGeom>
          <a:noFill/>
          <a:ln>
            <a:noFill/>
          </a:ln>
        </p:spPr>
        <p:txBody>
          <a:bodyPr anchorCtr="0" anchor="t" bIns="91425" lIns="91425" rIns="91425" tIns="91425">
            <a:noAutofit/>
          </a:bodyPr>
          <a:lstStyle/>
          <a:p>
            <a:pPr lvl="0" rtl="0" algn="l">
              <a:spcBef>
                <a:spcPts val="0"/>
              </a:spcBef>
              <a:buNone/>
            </a:pPr>
            <a:r>
              <a:rPr lang="en-US" sz="1000"/>
              <a:t>With the amount traffic, there is a need for more advanced ways of informing drivers. There are websites that contain the information necessary but there is no software that makes a realistic use of this information. The ability to gather only the relevant information to the driver at any given time is the key to a successful program</a:t>
            </a:r>
          </a:p>
        </p:txBody>
      </p:sp>
      <p:sp>
        <p:nvSpPr>
          <p:cNvPr id="139" name="Shape 139"/>
          <p:cNvSpPr/>
          <p:nvPr/>
        </p:nvSpPr>
        <p:spPr>
          <a:xfrm>
            <a:off x="5756264" y="2652423"/>
            <a:ext cx="405300" cy="51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5748703" y="4902034"/>
            <a:ext cx="374100" cy="51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5756023" y="5920887"/>
            <a:ext cx="374100" cy="519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7812451" y="4613767"/>
            <a:ext cx="77700" cy="1551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2475775" y="-5925"/>
            <a:ext cx="5970900" cy="382500"/>
          </a:xfrm>
          <a:prstGeom prst="rect">
            <a:avLst/>
          </a:prstGeom>
          <a:noFill/>
          <a:ln>
            <a:noFill/>
          </a:ln>
        </p:spPr>
        <p:txBody>
          <a:bodyPr anchorCtr="0" anchor="t" bIns="91425" lIns="91425" rIns="91425" tIns="91425">
            <a:noAutofit/>
          </a:bodyPr>
          <a:lstStyle/>
          <a:p>
            <a:pPr lvl="0" algn="ctr">
              <a:spcBef>
                <a:spcPts val="0"/>
              </a:spcBef>
              <a:buNone/>
            </a:pPr>
            <a:r>
              <a:rPr b="1" lang="en-US" sz="1800"/>
              <a:t>BUSINESS MOTIVATION MODEL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nvSpPr>
        <p:spPr>
          <a:xfrm>
            <a:off x="4090975" y="132400"/>
            <a:ext cx="3852600" cy="542700"/>
          </a:xfrm>
          <a:prstGeom prst="rect">
            <a:avLst/>
          </a:prstGeom>
          <a:noFill/>
          <a:ln>
            <a:noFill/>
          </a:ln>
        </p:spPr>
        <p:txBody>
          <a:bodyPr anchorCtr="0" anchor="t" bIns="91425" lIns="91425" rIns="91425" tIns="91425">
            <a:noAutofit/>
          </a:bodyPr>
          <a:lstStyle/>
          <a:p>
            <a:pPr lvl="0" algn="ctr">
              <a:spcBef>
                <a:spcPts val="0"/>
              </a:spcBef>
              <a:buNone/>
            </a:pPr>
            <a:r>
              <a:rPr b="1" lang="en-US" sz="1800"/>
              <a:t>BPMN</a:t>
            </a:r>
          </a:p>
        </p:txBody>
      </p:sp>
      <p:pic>
        <p:nvPicPr>
          <p:cNvPr descr="Screen Shot 2017-07-20 at 8.18.49 PM.png" id="149" name="Shape 149"/>
          <p:cNvPicPr preferRelativeResize="0"/>
          <p:nvPr/>
        </p:nvPicPr>
        <p:blipFill>
          <a:blip r:embed="rId3">
            <a:alphaModFix/>
          </a:blip>
          <a:stretch>
            <a:fillRect/>
          </a:stretch>
        </p:blipFill>
        <p:spPr>
          <a:xfrm>
            <a:off x="152400" y="589650"/>
            <a:ext cx="11887202" cy="60271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990850" y="-129375"/>
            <a:ext cx="10515600" cy="1325700"/>
          </a:xfrm>
          <a:prstGeom prst="rect">
            <a:avLst/>
          </a:prstGeom>
        </p:spPr>
        <p:txBody>
          <a:bodyPr anchorCtr="0" anchor="ctr" bIns="91425" lIns="91425" rIns="91425" tIns="91425">
            <a:noAutofit/>
          </a:bodyPr>
          <a:lstStyle/>
          <a:p>
            <a:pPr lvl="0">
              <a:spcBef>
                <a:spcPts val="0"/>
              </a:spcBef>
              <a:buNone/>
            </a:pPr>
            <a:r>
              <a:rPr lang="en-US"/>
              <a:t>Data Flow Diagram</a:t>
            </a:r>
          </a:p>
        </p:txBody>
      </p:sp>
      <p:pic>
        <p:nvPicPr>
          <p:cNvPr id="155" name="Shape 155"/>
          <p:cNvPicPr preferRelativeResize="0"/>
          <p:nvPr/>
        </p:nvPicPr>
        <p:blipFill>
          <a:blip r:embed="rId3">
            <a:alphaModFix/>
          </a:blip>
          <a:stretch>
            <a:fillRect/>
          </a:stretch>
        </p:blipFill>
        <p:spPr>
          <a:xfrm>
            <a:off x="152400" y="1348725"/>
            <a:ext cx="11182350" cy="476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nvSpPr>
        <p:spPr>
          <a:xfrm>
            <a:off x="932875" y="0"/>
            <a:ext cx="10529100" cy="1470300"/>
          </a:xfrm>
          <a:prstGeom prst="rect">
            <a:avLst/>
          </a:prstGeom>
          <a:noFill/>
          <a:ln>
            <a:noFill/>
          </a:ln>
        </p:spPr>
        <p:txBody>
          <a:bodyPr anchorCtr="0" anchor="t" bIns="91425" lIns="91425" rIns="91425" tIns="91425">
            <a:noAutofit/>
          </a:bodyPr>
          <a:lstStyle/>
          <a:p>
            <a:pPr lvl="0">
              <a:spcBef>
                <a:spcPts val="0"/>
              </a:spcBef>
              <a:buNone/>
            </a:pPr>
            <a:r>
              <a:rPr b="1" lang="en-US" sz="3600"/>
              <a:t>Organizational Chart</a:t>
            </a:r>
          </a:p>
        </p:txBody>
      </p:sp>
      <p:pic>
        <p:nvPicPr>
          <p:cNvPr id="161" name="Shape 161"/>
          <p:cNvPicPr preferRelativeResize="0"/>
          <p:nvPr/>
        </p:nvPicPr>
        <p:blipFill>
          <a:blip r:embed="rId3">
            <a:alphaModFix/>
          </a:blip>
          <a:stretch>
            <a:fillRect/>
          </a:stretch>
        </p:blipFill>
        <p:spPr>
          <a:xfrm>
            <a:off x="1382900" y="658525"/>
            <a:ext cx="9275700" cy="619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563225" y="68000"/>
            <a:ext cx="10515600" cy="1325700"/>
          </a:xfrm>
          <a:prstGeom prst="rect">
            <a:avLst/>
          </a:prstGeom>
        </p:spPr>
        <p:txBody>
          <a:bodyPr anchorCtr="0" anchor="ctr" bIns="91425" lIns="91425" rIns="91425" tIns="91425">
            <a:noAutofit/>
          </a:bodyPr>
          <a:lstStyle/>
          <a:p>
            <a:pPr lvl="0" algn="ctr">
              <a:spcBef>
                <a:spcPts val="0"/>
              </a:spcBef>
              <a:buNone/>
            </a:pPr>
            <a:r>
              <a:rPr lang="en-US"/>
              <a:t>Use Case Diagram</a:t>
            </a:r>
          </a:p>
        </p:txBody>
      </p:sp>
      <p:pic>
        <p:nvPicPr>
          <p:cNvPr id="167" name="Shape 167"/>
          <p:cNvPicPr preferRelativeResize="0"/>
          <p:nvPr/>
        </p:nvPicPr>
        <p:blipFill>
          <a:blip r:embed="rId3">
            <a:alphaModFix/>
          </a:blip>
          <a:stretch>
            <a:fillRect/>
          </a:stretch>
        </p:blipFill>
        <p:spPr>
          <a:xfrm>
            <a:off x="942575" y="1296475"/>
            <a:ext cx="9700049" cy="5359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3131" l="43751" r="26449" t="3940"/>
          <a:stretch/>
        </p:blipFill>
        <p:spPr>
          <a:xfrm>
            <a:off x="4831637" y="1026350"/>
            <a:ext cx="2528723" cy="4928848"/>
          </a:xfrm>
          <a:prstGeom prst="rect">
            <a:avLst/>
          </a:prstGeom>
          <a:noFill/>
          <a:ln>
            <a:noFill/>
          </a:ln>
        </p:spPr>
      </p:pic>
      <p:sp>
        <p:nvSpPr>
          <p:cNvPr id="173" name="Shape 173"/>
          <p:cNvSpPr txBox="1"/>
          <p:nvPr/>
        </p:nvSpPr>
        <p:spPr>
          <a:xfrm>
            <a:off x="3481187" y="404150"/>
            <a:ext cx="5229600" cy="622200"/>
          </a:xfrm>
          <a:prstGeom prst="rect">
            <a:avLst/>
          </a:prstGeom>
          <a:noFill/>
          <a:ln>
            <a:noFill/>
          </a:ln>
        </p:spPr>
        <p:txBody>
          <a:bodyPr anchorCtr="0" anchor="t" bIns="91425" lIns="91425" rIns="91425" tIns="91425">
            <a:noAutofit/>
          </a:bodyPr>
          <a:lstStyle/>
          <a:p>
            <a:pPr lvl="0" algn="ctr">
              <a:spcBef>
                <a:spcPts val="0"/>
              </a:spcBef>
              <a:buNone/>
            </a:pPr>
            <a:r>
              <a:rPr b="1" lang="en-US"/>
              <a:t>SETTING UP THE ACCOUNT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1981" l="40369" r="25522" t="4977"/>
          <a:stretch/>
        </p:blipFill>
        <p:spPr>
          <a:xfrm>
            <a:off x="4389125" y="1014800"/>
            <a:ext cx="3413747" cy="5532600"/>
          </a:xfrm>
          <a:prstGeom prst="rect">
            <a:avLst/>
          </a:prstGeom>
          <a:noFill/>
          <a:ln>
            <a:noFill/>
          </a:ln>
        </p:spPr>
      </p:pic>
      <p:sp>
        <p:nvSpPr>
          <p:cNvPr id="179" name="Shape 179"/>
          <p:cNvSpPr txBox="1"/>
          <p:nvPr/>
        </p:nvSpPr>
        <p:spPr>
          <a:xfrm>
            <a:off x="9744175" y="1694650"/>
            <a:ext cx="7626000" cy="889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80" name="Shape 180"/>
          <p:cNvSpPr txBox="1"/>
          <p:nvPr/>
        </p:nvSpPr>
        <p:spPr>
          <a:xfrm>
            <a:off x="4129950" y="220475"/>
            <a:ext cx="3932100" cy="645000"/>
          </a:xfrm>
          <a:prstGeom prst="rect">
            <a:avLst/>
          </a:prstGeom>
          <a:noFill/>
          <a:ln>
            <a:noFill/>
          </a:ln>
        </p:spPr>
        <p:txBody>
          <a:bodyPr anchorCtr="0" anchor="t" bIns="91425" lIns="91425" rIns="91425" tIns="91425">
            <a:noAutofit/>
          </a:bodyPr>
          <a:lstStyle/>
          <a:p>
            <a:pPr lvl="0" algn="ctr">
              <a:spcBef>
                <a:spcPts val="0"/>
              </a:spcBef>
              <a:buNone/>
            </a:pPr>
            <a:r>
              <a:rPr b="1" lang="en-US" sz="1800"/>
              <a:t>PHONE USER INTERFACE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