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74" r:id="rId3"/>
    <p:sldId id="275" r:id="rId4"/>
    <p:sldId id="261" r:id="rId5"/>
    <p:sldId id="276" r:id="rId6"/>
    <p:sldId id="278" r:id="rId7"/>
    <p:sldId id="296" r:id="rId8"/>
    <p:sldId id="277" r:id="rId9"/>
    <p:sldId id="297" r:id="rId10"/>
    <p:sldId id="263" r:id="rId11"/>
    <p:sldId id="262" r:id="rId12"/>
    <p:sldId id="299" r:id="rId13"/>
    <p:sldId id="298" r:id="rId14"/>
    <p:sldId id="301" r:id="rId15"/>
    <p:sldId id="303" r:id="rId16"/>
    <p:sldId id="279" r:id="rId17"/>
    <p:sldId id="280" r:id="rId18"/>
    <p:sldId id="291" r:id="rId19"/>
    <p:sldId id="293" r:id="rId20"/>
    <p:sldId id="292" r:id="rId21"/>
    <p:sldId id="300" r:id="rId22"/>
    <p:sldId id="281" r:id="rId23"/>
    <p:sldId id="282" r:id="rId24"/>
    <p:sldId id="284" r:id="rId25"/>
    <p:sldId id="283" r:id="rId26"/>
    <p:sldId id="286" r:id="rId27"/>
    <p:sldId id="287" r:id="rId28"/>
    <p:sldId id="289" r:id="rId29"/>
    <p:sldId id="290" r:id="rId30"/>
    <p:sldId id="272" r:id="rId31"/>
    <p:sldId id="294" r:id="rId32"/>
    <p:sldId id="295" r:id="rId33"/>
    <p:sldId id="273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9"/>
    <p:restoredTop sz="94852"/>
  </p:normalViewPr>
  <p:slideViewPr>
    <p:cSldViewPr snapToGrid="0" snapToObjects="1">
      <p:cViewPr>
        <p:scale>
          <a:sx n="129" d="100"/>
          <a:sy n="129" d="100"/>
        </p:scale>
        <p:origin x="1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44B2851-B519-C649-954D-F37096F8B4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TFM MADM UIB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2D09B2-1D31-2D49-95B1-AC569CBCA6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602AC-5DD2-4541-9FBB-A85893BA785F}" type="datetimeFigureOut">
              <a:rPr lang="de-DE" smtClean="0"/>
              <a:t>18.09.23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759CFBA-8D90-E942-86B3-2A7007088F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Estudios exploratorios sobre detección de fraude con tarjetas de crédito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3E2E68-D463-9043-9CC7-FA8682D5C2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8536C-125B-234C-8BCB-4D3F149909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04575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TFM MADM UIB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36CAB-37A4-8D45-9068-F00D3539B2B2}" type="datetimeFigureOut">
              <a:rPr lang="de-DE" smtClean="0"/>
              <a:t>18.09.23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Estudios exploratorios sobre detección de fraude con tarjetas de crédito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CA8EE-0063-814C-A404-5AFA1AA25D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9038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228600"/>
            <a:r>
              <a:rPr lang="es-ES" sz="1800" spc="5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Estudios exploratorios sobre detección de fraude con tarjetas de crédito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spc="5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Máster en Análisis de Datos Masivos (Universidad de las Islas Baleares)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spc="5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Autor: Jorge Lazo Rosado. Sept. 2023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Estudios exploratorios sobre detección de fraude con tarjetas de crédito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CA8EE-0063-814C-A404-5AFA1AA25DE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263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Estudios exploratorios sobre detección de fraude con tarjetas de crédito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CA8EE-0063-814C-A404-5AFA1AA25DE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716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Estudios exploratorios sobre detección de fraude con tarjetas de crédito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CA8EE-0063-814C-A404-5AFA1AA25DE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655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Estudios exploratorios sobre detección de fraude con tarjetas de crédito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CA8EE-0063-814C-A404-5AFA1AA25DE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049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Estudios exploratorios sobre detección de fraude con tarjetas de crédito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CA8EE-0063-814C-A404-5AFA1AA25DE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479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Estudios exploratorios sobre detección de fraude con tarjetas de crédito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CA8EE-0063-814C-A404-5AFA1AA25DE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895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Estudios exploratorios sobre detección de fraude con tarjetas de crédito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CA8EE-0063-814C-A404-5AFA1AA25DE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616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Estudios exploratorios sobre detección de fraude con tarjetas de crédito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CA8EE-0063-814C-A404-5AFA1AA25DE1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223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Estudios exploratorios sobre detección de fraude con tarjetas de crédito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CA8EE-0063-814C-A404-5AFA1AA25DE1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571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Estudios exploratorios sobre detección de fraude con tarjetas de crédito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CA8EE-0063-814C-A404-5AFA1AA25DE1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445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Estudios exploratorios sobre detección de fraude con tarjetas de crédito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CA8EE-0063-814C-A404-5AFA1AA25DE1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85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Estudios exploratorios sobre detección de fraude con tarjetas de crédito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CA8EE-0063-814C-A404-5AFA1AA25DE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464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Estudios exploratorios sobre detección de fraude con tarjetas de crédito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CA8EE-0063-814C-A404-5AFA1AA25DE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554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Estudios exploratorios sobre detección de fraude con tarjetas de crédito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CA8EE-0063-814C-A404-5AFA1AA25DE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573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Estudios exploratorios sobre detección de fraude con tarjetas de crédito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CA8EE-0063-814C-A404-5AFA1AA25DE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350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Estudios exploratorios sobre detección de fraude con tarjetas de crédito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CA8EE-0063-814C-A404-5AFA1AA25DE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80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Estudios exploratorios sobre detección de fraude con tarjetas de crédito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CA8EE-0063-814C-A404-5AFA1AA25DE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252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Estudios exploratorios sobre detección de fraude con tarjetas de crédito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CA8EE-0063-814C-A404-5AFA1AA25DE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389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Estudios exploratorios sobre detección de fraude con tarjetas de crédito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CA8EE-0063-814C-A404-5AFA1AA25DE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83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FD5CD9-DFA6-1548-81A8-E5DF32FDF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04128A-B882-AA46-93B1-D8C544420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C817CC-EBAC-AE49-BF43-1BC42E39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FC91-E4F5-EF45-90EF-25FEA072896C}" type="datetime1">
              <a:rPr lang="de-DE" smtClean="0"/>
              <a:t>18.09.23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CFA949-DF1B-5842-B79A-4EE39A8E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BEB2BC-C58C-3F4B-B408-4621AB1A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563-A411-714D-9F01-44D78C559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32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F7986-79D2-5147-8AE3-2182CDE8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C6B88D-6B3B-9743-B81E-3060CF619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025EF7-CBF3-7A43-B7AA-BD843520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E0CF-66BC-CB40-8EB7-93063765A020}" type="datetime1">
              <a:rPr lang="de-DE" smtClean="0"/>
              <a:t>18.09.23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5502B6-8861-554E-95DD-5DC8E663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D00FAB-6549-2641-B740-27811CE5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563-A411-714D-9F01-44D78C559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20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28BBA3F-4CB4-FA47-A97E-06F0A92B4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C98203-A593-B24D-A9CC-2E3C46860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8AE49E-3D1F-4943-B699-B37E677C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0548-3C52-6D4D-A146-EEF56D251B6B}" type="datetime1">
              <a:rPr lang="de-DE" smtClean="0"/>
              <a:t>18.09.23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66EF26-63B2-254F-8BB0-79E2B37F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4B92E3-4DDC-9845-B94A-6B980C82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563-A411-714D-9F01-44D78C559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85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F3CB0-2335-B943-899C-DDC6B3BA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EDBD68-7FDC-8744-957E-B69CF3CF0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B72BC3-AE92-5749-87BE-57B1EAE5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4D92-6D7C-F040-A4AD-DA0CE5B5D87F}" type="datetime1">
              <a:rPr lang="de-DE" smtClean="0"/>
              <a:t>18.09.23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EE9C72-5DA1-5D41-8801-165CA7AF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432651-F487-CB4B-9EB3-2CA09DEF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563-A411-714D-9F01-44D78C559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26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46503-2F4F-5545-B961-0E49E0CA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BFCFB6-50A0-C74A-A126-EBA20C1EF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D7A149-27D9-7D40-8F16-E29B78FF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CBB4-0F61-7F40-B1C1-CFA722BE6EE0}" type="datetime1">
              <a:rPr lang="de-DE" smtClean="0"/>
              <a:t>18.09.23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1566A0-C1DA-C241-B5FC-F00D5E70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1D10AB-7A57-894B-BCB8-C0830B6C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563-A411-714D-9F01-44D78C559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86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CB239-6B26-384C-893D-17BFAB81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7AE4D2-357B-B44F-81AD-6797961D9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246410-E4B0-2B4F-A5A0-F27EBF4DE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7B6095-456F-EF4A-9EB1-EBB5900E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8895-B714-204D-833C-31A3F72673E6}" type="datetime1">
              <a:rPr lang="de-DE" smtClean="0"/>
              <a:t>18.09.23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3CD5FC-53BA-BF49-84EE-812190F6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F482A5-F316-764E-A945-52BC6778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563-A411-714D-9F01-44D78C559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27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2E72E-E573-BC4C-8CDA-F61AAA6AA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07DFCE-1B8B-214B-8B13-B2FB123DD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4660F3-4EA9-1F4C-93F2-8612576FE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06A6DCD-1460-DF41-9762-B83B4C928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DF23435-03DF-FE46-A5EE-66ADF586E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32DAEB7-572F-B949-B663-522998F8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B495-BBAB-8945-939B-533EED34E1AF}" type="datetime1">
              <a:rPr lang="de-DE" smtClean="0"/>
              <a:t>18.09.23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3730095-FBBF-1247-8F02-744285204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E9F1AB-6E0A-8F4C-956F-D51AECDA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563-A411-714D-9F01-44D78C559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95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48684C-5496-484F-89B3-82C9928C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7351B9-191D-3A4A-87FD-DFFB890EE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708A-C037-DA46-8396-AD82C0795F2B}" type="datetime1">
              <a:rPr lang="de-DE" smtClean="0"/>
              <a:t>18.09.23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057666-BB36-FD4D-A48D-BCDB4D77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189656-4644-0C46-A284-EE5D1467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563-A411-714D-9F01-44D78C559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28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5D78AD2-CCBE-6245-8849-EB9F65A3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0170-F947-4F4E-8D0E-1E28F980410B}" type="datetime1">
              <a:rPr lang="de-DE" smtClean="0"/>
              <a:t>18.09.23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E58C58-BAA6-8146-919E-2B4EDD7E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181EE6-9A25-8B47-B442-258F2D11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563-A411-714D-9F01-44D78C559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74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B799B-E4FD-9841-8B26-839F60B2C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53080F-2006-0447-9313-3DEBB398F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D87498-F235-264A-9A05-4715B8C63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B62C0A-7C3E-F741-8074-BC7BC029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63D5-B1BD-124C-B3BC-84F5360157D8}" type="datetime1">
              <a:rPr lang="de-DE" smtClean="0"/>
              <a:t>18.09.23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0C7BBF-43B5-184E-9A2D-4F2171AE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E2413C-2AB4-DC4B-9CC5-3748E395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563-A411-714D-9F01-44D78C559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3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B45BA-D51A-4E4A-8735-2ED89C483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33B0F2F-153B-9349-B356-E31B7914B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F5F1F8-A78C-8F4E-80A7-D26733A8D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4D33CA-9204-8E40-8750-B3BBA2C1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239D-08A7-8543-AFED-6BB614E1F485}" type="datetime1">
              <a:rPr lang="de-DE" smtClean="0"/>
              <a:t>18.09.23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B9E4D3-C973-C746-9FE7-314E3D7C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77A8AD-DCF5-F843-9CEB-52FA7A64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563-A411-714D-9F01-44D78C559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46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64D8F48-8CBE-4D41-9F21-2F5CC445E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0FFB63-9943-E542-B49B-948E9AA8D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12C945-701C-3E4B-8632-FAD9C94EB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5A838-8019-B246-9E38-AC10AFF25C9A}" type="datetime1">
              <a:rPr lang="de-DE" smtClean="0"/>
              <a:t>18.09.23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BDFFD1-3ACE-D745-BB4C-D6C7308DB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TFM MADM UIB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C0CA8F-6D4B-2346-8003-20C030C7B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66563-A411-714D-9F01-44D78C559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78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B22A4B-208B-B94A-9EC0-8149D7672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s-ES" sz="2000" dirty="0">
                <a:solidFill>
                  <a:schemeClr val="tx2"/>
                </a:solidFill>
              </a:rPr>
              <a:t>Trabajo de Fin de Máster de Análisis de Datos Masivos (MAD)</a:t>
            </a:r>
            <a:br>
              <a:rPr lang="de-DE" sz="20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de-DE" sz="2000" dirty="0">
              <a:solidFill>
                <a:schemeClr val="tx2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95C662-4EF0-2740-9C60-298678212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1901281"/>
          </a:xfrm>
        </p:spPr>
        <p:txBody>
          <a:bodyPr anchor="ctr">
            <a:normAutofit fontScale="92500" lnSpcReduction="10000"/>
          </a:bodyPr>
          <a:lstStyle/>
          <a:p>
            <a:pPr algn="l"/>
            <a:r>
              <a:rPr lang="de-DE" sz="2000" dirty="0">
                <a:solidFill>
                  <a:schemeClr val="tx2"/>
                </a:solidFill>
              </a:rPr>
              <a:t>TFM: </a:t>
            </a:r>
            <a:r>
              <a:rPr lang="es-ES" sz="2000" dirty="0">
                <a:solidFill>
                  <a:schemeClr val="tx2"/>
                </a:solidFill>
              </a:rPr>
              <a:t>Estudios exploratorios sobre detección de fraude con tarjetas de crédito</a:t>
            </a:r>
          </a:p>
          <a:p>
            <a:pPr algn="l"/>
            <a:r>
              <a:rPr lang="es-ES" sz="1600" dirty="0">
                <a:solidFill>
                  <a:schemeClr val="tx2"/>
                </a:solidFill>
              </a:rPr>
              <a:t>Alumno: Jorge Lazo Rosado</a:t>
            </a:r>
          </a:p>
          <a:p>
            <a:pPr algn="l"/>
            <a:r>
              <a:rPr lang="es-ES" sz="1600" dirty="0">
                <a:solidFill>
                  <a:schemeClr val="tx2"/>
                </a:solidFill>
              </a:rPr>
              <a:t>Tutores: Prof. Isaac Lera Castro, Prof. Antoni Jaume Capó</a:t>
            </a:r>
          </a:p>
          <a:p>
            <a:pPr algn="l"/>
            <a:r>
              <a:rPr lang="es-ES" sz="1600" dirty="0">
                <a:solidFill>
                  <a:schemeClr val="tx2"/>
                </a:solidFill>
              </a:rPr>
              <a:t>Secretario Comisión: Prof. </a:t>
            </a:r>
            <a:r>
              <a:rPr lang="es-ES" sz="1600" dirty="0" err="1">
                <a:solidFill>
                  <a:schemeClr val="tx2"/>
                </a:solidFill>
              </a:rPr>
              <a:t>Victor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 err="1">
                <a:solidFill>
                  <a:schemeClr val="tx2"/>
                </a:solidFill>
              </a:rPr>
              <a:t>Troster</a:t>
            </a:r>
            <a:endParaRPr lang="es-ES" sz="1600" dirty="0">
              <a:solidFill>
                <a:schemeClr val="tx2"/>
              </a:solidFill>
            </a:endParaRPr>
          </a:p>
          <a:p>
            <a:pPr algn="l"/>
            <a:r>
              <a:rPr lang="de-DE" sz="1600" dirty="0" err="1">
                <a:solidFill>
                  <a:schemeClr val="tx2"/>
                </a:solidFill>
              </a:rPr>
              <a:t>Vocal</a:t>
            </a:r>
            <a:r>
              <a:rPr lang="de-DE" sz="1600" dirty="0">
                <a:solidFill>
                  <a:schemeClr val="tx2"/>
                </a:solidFill>
              </a:rPr>
              <a:t> </a:t>
            </a:r>
            <a:r>
              <a:rPr lang="de-DE" sz="1600" dirty="0" err="1">
                <a:solidFill>
                  <a:schemeClr val="tx2"/>
                </a:solidFill>
              </a:rPr>
              <a:t>comisión</a:t>
            </a:r>
            <a:r>
              <a:rPr lang="de-DE" sz="1600" dirty="0">
                <a:solidFill>
                  <a:schemeClr val="tx2"/>
                </a:solidFill>
              </a:rPr>
              <a:t>: Prof. Cristina </a:t>
            </a:r>
            <a:r>
              <a:rPr lang="de-DE" sz="1600" dirty="0" err="1">
                <a:solidFill>
                  <a:schemeClr val="tx2"/>
                </a:solidFill>
              </a:rPr>
              <a:t>Manresa</a:t>
            </a:r>
            <a:r>
              <a:rPr lang="de-DE" sz="1600" dirty="0">
                <a:solidFill>
                  <a:schemeClr val="tx2"/>
                </a:solidFill>
              </a:rPr>
              <a:t> </a:t>
            </a:r>
          </a:p>
          <a:p>
            <a:pPr algn="l"/>
            <a:r>
              <a:rPr lang="de-DE" sz="1600" dirty="0" err="1">
                <a:solidFill>
                  <a:schemeClr val="tx2"/>
                </a:solidFill>
              </a:rPr>
              <a:t>Septiembre</a:t>
            </a:r>
            <a:r>
              <a:rPr lang="de-DE" sz="1600" dirty="0">
                <a:solidFill>
                  <a:schemeClr val="tx2"/>
                </a:solidFill>
              </a:rPr>
              <a:t> 2023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Grafik 5" descr="Ein Bild, das Text, Logo, Schrift, Grafiken enthält.&#10;&#10;Automatisch generierte Beschreibung">
            <a:extLst>
              <a:ext uri="{FF2B5EF4-FFF2-40B4-BE49-F238E27FC236}">
                <a16:creationId xmlns:a16="http://schemas.microsoft.com/office/drawing/2014/main" id="{4FCBA29E-B450-392A-5108-731223A51D2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6000" y="320231"/>
            <a:ext cx="7718548" cy="2836567"/>
          </a:xfrm>
          <a:prstGeom prst="rect">
            <a:avLst/>
          </a:prstGeom>
          <a:noFill/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A52452-7F85-2F44-9374-76F3B833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9E66563-A411-714D-9F01-44D78C559EF2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092CBFC-767A-8C8F-1BB8-EB6F0857C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</p:spTree>
    <p:extLst>
      <p:ext uri="{BB962C8B-B14F-4D97-AF65-F5344CB8AC3E}">
        <p14:creationId xmlns:p14="http://schemas.microsoft.com/office/powerpoint/2010/main" val="2396582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Logo, Schrift, Grafiken enthält.&#10;&#10;Automatisch generierte Beschreibung">
            <a:extLst>
              <a:ext uri="{FF2B5EF4-FFF2-40B4-BE49-F238E27FC236}">
                <a16:creationId xmlns:a16="http://schemas.microsoft.com/office/drawing/2014/main" id="{2C55F901-75A1-7C94-D127-9E04172705B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42" y="128111"/>
            <a:ext cx="2444115" cy="8997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59AA8C4-D578-9447-9B31-E0B6EC2E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473" y="578008"/>
            <a:ext cx="5359400" cy="899795"/>
          </a:xfrm>
        </p:spPr>
        <p:txBody>
          <a:bodyPr/>
          <a:lstStyle/>
          <a:p>
            <a:r>
              <a:rPr lang="de-DE" dirty="0" err="1"/>
              <a:t>Implementación</a:t>
            </a:r>
            <a:r>
              <a:rPr lang="de-DE" dirty="0"/>
              <a:t> I	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CB17460-917C-D641-81F8-9F3F2C7C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563-A411-714D-9F01-44D78C559EF2}" type="slidenum">
              <a:rPr lang="de-DE" smtClean="0"/>
              <a:t>10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6A207F3-67A3-2244-A2CB-1B2BF0CC990B}"/>
              </a:ext>
            </a:extLst>
          </p:cNvPr>
          <p:cNvSpPr txBox="1"/>
          <p:nvPr/>
        </p:nvSpPr>
        <p:spPr>
          <a:xfrm>
            <a:off x="1122750" y="1359469"/>
            <a:ext cx="6372257" cy="7325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latin typeface="+mj-lt"/>
                <a:ea typeface="+mj-ea"/>
                <a:cs typeface="+mj-cs"/>
              </a:rPr>
              <a:t>Metodología</a:t>
            </a:r>
            <a:r>
              <a:rPr lang="de-DE" sz="2000" dirty="0">
                <a:latin typeface="+mj-lt"/>
                <a:ea typeface="+mj-ea"/>
                <a:cs typeface="+mj-cs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0" indent="-342900">
              <a:buFont typeface="+mj-lt"/>
              <a:buAutoNum type="romanUcPeriod"/>
            </a:pP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úsqueda y obtención de una base de datos (fuente secundaria)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romanUcPeriod"/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Descargar la base de datos (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romanUcPeriod"/>
            </a:pP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nálisis preliminar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romanUcPeriod"/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Depurar la muestra</a:t>
            </a:r>
          </a:p>
          <a:p>
            <a:pPr marL="342900" lvl="0" indent="-342900">
              <a:buFont typeface="+mj-lt"/>
              <a:buAutoNum type="romanUcPeriod"/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Convertir variables categóricas </a:t>
            </a:r>
          </a:p>
          <a:p>
            <a:pPr marL="342900" lvl="0" indent="-342900">
              <a:buFont typeface="+mj-lt"/>
              <a:buAutoNum type="romanUcPeriod"/>
            </a:pP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lección de variables relevantes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romanUcPeriod"/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Partición de la muestra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romanUcPeriod"/>
            </a:pP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nálisis exploratorio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romanUcPeriod"/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Algoritmos de clasificación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romanUcPeriod"/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Modelos de predicción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romanUcPeriod"/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Validación cruzada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romanUcPeriod"/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Ratios de eficiencia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romanUcPeriod"/>
            </a:pP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atrices de confusión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romanUcPeriod"/>
            </a:pP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Curvas ROC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romanUcPeriod"/>
            </a:pPr>
            <a:r>
              <a:rPr lang="es-ES" sz="18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Resultados</a:t>
            </a:r>
            <a:endParaRPr lang="de-DE" sz="1800" kern="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romanUcPeriod"/>
            </a:pPr>
            <a:r>
              <a:rPr lang="es-ES" sz="18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Conclusiones</a:t>
            </a:r>
            <a:endParaRPr lang="de-DE" sz="1800" kern="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romanUcPeriod"/>
            </a:pPr>
            <a:r>
              <a:rPr lang="es-ES" sz="18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Programación del código en Python</a:t>
            </a:r>
            <a:endParaRPr lang="de-DE" sz="1800" kern="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5320B7-978D-B1E8-667C-19D26D1E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</p:spTree>
    <p:extLst>
      <p:ext uri="{BB962C8B-B14F-4D97-AF65-F5344CB8AC3E}">
        <p14:creationId xmlns:p14="http://schemas.microsoft.com/office/powerpoint/2010/main" val="1304443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Logo, Schrift, Grafiken enthält.&#10;&#10;Automatisch generierte Beschreibung">
            <a:extLst>
              <a:ext uri="{FF2B5EF4-FFF2-40B4-BE49-F238E27FC236}">
                <a16:creationId xmlns:a16="http://schemas.microsoft.com/office/drawing/2014/main" id="{2C55F901-75A1-7C94-D127-9E04172705B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42" y="128111"/>
            <a:ext cx="2444115" cy="8997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59AA8C4-D578-9447-9B31-E0B6EC2E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20366"/>
            <a:ext cx="6702911" cy="899795"/>
          </a:xfrm>
        </p:spPr>
        <p:txBody>
          <a:bodyPr>
            <a:normAutofit/>
          </a:bodyPr>
          <a:lstStyle/>
          <a:p>
            <a:r>
              <a:rPr lang="de-DE" dirty="0" err="1"/>
              <a:t>Implementación</a:t>
            </a:r>
            <a:r>
              <a:rPr lang="de-DE" dirty="0"/>
              <a:t> II	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CB17460-917C-D641-81F8-9F3F2C7C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563-A411-714D-9F01-44D78C559EF2}" type="slidenum">
              <a:rPr lang="de-DE" smtClean="0"/>
              <a:t>11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6A207F3-67A3-2244-A2CB-1B2BF0CC990B}"/>
              </a:ext>
            </a:extLst>
          </p:cNvPr>
          <p:cNvSpPr txBox="1"/>
          <p:nvPr/>
        </p:nvSpPr>
        <p:spPr>
          <a:xfrm>
            <a:off x="1160979" y="2250041"/>
            <a:ext cx="952136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+mj-lt"/>
                <a:ea typeface="+mj-ea"/>
                <a:cs typeface="+mj-cs"/>
              </a:rPr>
              <a:t>Tratamiento</a:t>
            </a:r>
            <a:r>
              <a:rPr lang="de-DE" sz="2000" dirty="0">
                <a:latin typeface="+mj-lt"/>
                <a:ea typeface="+mj-ea"/>
                <a:cs typeface="+mj-cs"/>
              </a:rPr>
              <a:t> de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Depuración</a:t>
            </a:r>
            <a:r>
              <a:rPr lang="de-DE" dirty="0"/>
              <a:t> de </a:t>
            </a:r>
            <a:r>
              <a:rPr lang="de-DE" dirty="0" err="1"/>
              <a:t>datos</a:t>
            </a: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Redenominación</a:t>
            </a:r>
            <a:r>
              <a:rPr lang="de-DE" dirty="0"/>
              <a:t> de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Conversión</a:t>
            </a:r>
            <a:r>
              <a:rPr lang="de-DE" dirty="0"/>
              <a:t> de variables </a:t>
            </a:r>
            <a:r>
              <a:rPr lang="de-DE" dirty="0" err="1"/>
              <a:t>categóricas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Selección</a:t>
            </a:r>
            <a:r>
              <a:rPr lang="de-DE" dirty="0"/>
              <a:t> de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Validación</a:t>
            </a:r>
            <a:r>
              <a:rPr lang="de-DE" dirty="0"/>
              <a:t> </a:t>
            </a:r>
            <a:r>
              <a:rPr lang="de-DE" dirty="0" err="1"/>
              <a:t>cruzada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5320B7-978D-B1E8-667C-19D26D1E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</p:spTree>
    <p:extLst>
      <p:ext uri="{BB962C8B-B14F-4D97-AF65-F5344CB8AC3E}">
        <p14:creationId xmlns:p14="http://schemas.microsoft.com/office/powerpoint/2010/main" val="1649301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Logo, Schrift, Grafiken enthält.&#10;&#10;Automatisch generierte Beschreibung">
            <a:extLst>
              <a:ext uri="{FF2B5EF4-FFF2-40B4-BE49-F238E27FC236}">
                <a16:creationId xmlns:a16="http://schemas.microsoft.com/office/drawing/2014/main" id="{2C55F901-75A1-7C94-D127-9E04172705B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42" y="128111"/>
            <a:ext cx="2444115" cy="8997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59AA8C4-D578-9447-9B31-E0B6EC2E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20366"/>
            <a:ext cx="6702911" cy="899795"/>
          </a:xfrm>
        </p:spPr>
        <p:txBody>
          <a:bodyPr>
            <a:normAutofit/>
          </a:bodyPr>
          <a:lstStyle/>
          <a:p>
            <a:r>
              <a:rPr lang="de-DE" dirty="0"/>
              <a:t>Dataset	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CB17460-917C-D641-81F8-9F3F2C7C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563-A411-714D-9F01-44D78C559EF2}" type="slidenum">
              <a:rPr lang="de-DE" smtClean="0"/>
              <a:t>12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6A207F3-67A3-2244-A2CB-1B2BF0CC990B}"/>
              </a:ext>
            </a:extLst>
          </p:cNvPr>
          <p:cNvSpPr txBox="1"/>
          <p:nvPr/>
        </p:nvSpPr>
        <p:spPr>
          <a:xfrm>
            <a:off x="1160979" y="2250041"/>
            <a:ext cx="952136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+mj-lt"/>
                <a:ea typeface="+mj-ea"/>
                <a:cs typeface="+mj-cs"/>
              </a:rPr>
              <a:t>Tratamiento</a:t>
            </a:r>
            <a:r>
              <a:rPr lang="de-DE" sz="2000" dirty="0">
                <a:latin typeface="+mj-lt"/>
                <a:ea typeface="+mj-ea"/>
                <a:cs typeface="+mj-cs"/>
              </a:rPr>
              <a:t> de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Depuración</a:t>
            </a:r>
            <a:r>
              <a:rPr lang="de-DE" dirty="0"/>
              <a:t> de </a:t>
            </a:r>
            <a:r>
              <a:rPr lang="de-DE" dirty="0" err="1"/>
              <a:t>datos</a:t>
            </a: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Redenominación</a:t>
            </a:r>
            <a:r>
              <a:rPr lang="de-DE" dirty="0"/>
              <a:t> de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Conversión</a:t>
            </a:r>
            <a:r>
              <a:rPr lang="de-DE" dirty="0"/>
              <a:t> de variables </a:t>
            </a:r>
            <a:r>
              <a:rPr lang="de-DE" dirty="0" err="1"/>
              <a:t>categóricas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Selección</a:t>
            </a:r>
            <a:r>
              <a:rPr lang="de-DE" dirty="0"/>
              <a:t> de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Validación</a:t>
            </a:r>
            <a:r>
              <a:rPr lang="de-DE" dirty="0"/>
              <a:t> </a:t>
            </a:r>
            <a:r>
              <a:rPr lang="de-DE" dirty="0" err="1"/>
              <a:t>cruzada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5320B7-978D-B1E8-667C-19D26D1E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</p:spTree>
    <p:extLst>
      <p:ext uri="{BB962C8B-B14F-4D97-AF65-F5344CB8AC3E}">
        <p14:creationId xmlns:p14="http://schemas.microsoft.com/office/powerpoint/2010/main" val="658780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Logo, Schrift, Grafiken enthält.&#10;&#10;Automatisch generierte Beschreibung">
            <a:extLst>
              <a:ext uri="{FF2B5EF4-FFF2-40B4-BE49-F238E27FC236}">
                <a16:creationId xmlns:a16="http://schemas.microsoft.com/office/drawing/2014/main" id="{2C55F901-75A1-7C94-D127-9E04172705B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42" y="128111"/>
            <a:ext cx="2444115" cy="8997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59AA8C4-D578-9447-9B31-E0B6EC2E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802" y="739178"/>
            <a:ext cx="6702911" cy="899795"/>
          </a:xfrm>
        </p:spPr>
        <p:txBody>
          <a:bodyPr>
            <a:normAutofit/>
          </a:bodyPr>
          <a:lstStyle/>
          <a:p>
            <a:r>
              <a:rPr lang="de-DE" dirty="0"/>
              <a:t>Dataset	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CB17460-917C-D641-81F8-9F3F2C7C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563-A411-714D-9F01-44D78C559EF2}" type="slidenum">
              <a:rPr lang="de-DE" smtClean="0"/>
              <a:t>13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6A207F3-67A3-2244-A2CB-1B2BF0CC990B}"/>
              </a:ext>
            </a:extLst>
          </p:cNvPr>
          <p:cNvSpPr txBox="1"/>
          <p:nvPr/>
        </p:nvSpPr>
        <p:spPr>
          <a:xfrm>
            <a:off x="1031771" y="1564241"/>
            <a:ext cx="952136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+mj-lt"/>
                <a:ea typeface="+mj-ea"/>
                <a:cs typeface="+mj-cs"/>
              </a:rPr>
              <a:t>Tratamiento</a:t>
            </a:r>
            <a:r>
              <a:rPr lang="de-DE" sz="2000" dirty="0">
                <a:latin typeface="+mj-lt"/>
                <a:ea typeface="+mj-ea"/>
                <a:cs typeface="+mj-cs"/>
              </a:rPr>
              <a:t> de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Repositorio</a:t>
            </a:r>
            <a:r>
              <a:rPr lang="de-DE" sz="1400" dirty="0"/>
              <a:t> </a:t>
            </a:r>
            <a:r>
              <a:rPr lang="de-DE" sz="1400" dirty="0" err="1"/>
              <a:t>Kaggle</a:t>
            </a:r>
            <a:r>
              <a:rPr lang="de-DE" sz="1400" dirty="0"/>
              <a:t>: </a:t>
            </a:r>
            <a:r>
              <a:rPr lang="es-ES" sz="1400" i="1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Credit</a:t>
            </a:r>
            <a:r>
              <a:rPr lang="es-ES" sz="1400" i="1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400" i="1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Card</a:t>
            </a:r>
            <a:r>
              <a:rPr lang="es-ES" sz="1400" i="1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400" i="1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Fraud</a:t>
            </a:r>
            <a:r>
              <a:rPr lang="es-ES" sz="1400" i="1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400" i="1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Detection</a:t>
            </a:r>
            <a:r>
              <a:rPr lang="es-ES" sz="1400" i="1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400" i="1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</a:t>
            </a:r>
            <a:r>
              <a:rPr lang="de-DE" sz="1400" dirty="0">
                <a:effectLst/>
              </a:rPr>
              <a:t> 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Muestra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sz="1800" dirty="0">
              <a:latin typeface="+mj-lt"/>
              <a:ea typeface="+mj-ea"/>
              <a:cs typeface="+mj-cs"/>
            </a:endParaRPr>
          </a:p>
          <a:p>
            <a:r>
              <a:rPr lang="de-DE" sz="1800" dirty="0">
                <a:latin typeface="+mj-lt"/>
                <a:ea typeface="+mj-ea"/>
                <a:cs typeface="+mj-cs"/>
              </a:rPr>
              <a:t>Variables:</a:t>
            </a:r>
          </a:p>
          <a:p>
            <a:pPr marL="342900" lvl="0" indent="-342900" algn="just">
              <a:buFont typeface="Symbol" pitchFamily="2" charset="2"/>
              <a:buChar char=""/>
            </a:pP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Account</a:t>
            </a: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</a:t>
            </a: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tipo numérico</a:t>
            </a:r>
            <a:endParaRPr lang="de-D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itchFamily="2" charset="2"/>
              <a:buChar char=""/>
            </a:pP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CVV (</a:t>
            </a: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Card</a:t>
            </a: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Verification</a:t>
            </a: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Value</a:t>
            </a: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 tipo numérico</a:t>
            </a:r>
            <a:endParaRPr lang="de-D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itchFamily="2" charset="2"/>
              <a:buChar char=""/>
            </a:pP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Customers</a:t>
            </a: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age</a:t>
            </a: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tipo numérico (</a:t>
            </a: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</a:t>
            </a: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de-D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itchFamily="2" charset="2"/>
              <a:buChar char=""/>
            </a:pP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Gender</a:t>
            </a: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tipo carácter (</a:t>
            </a: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</a:t>
            </a: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de-D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itchFamily="2" charset="2"/>
              <a:buChar char=""/>
            </a:pP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Marital Status: tipo carácter (</a:t>
            </a: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</a:t>
            </a: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de-D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itchFamily="2" charset="2"/>
              <a:buChar char=""/>
            </a:pP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Card</a:t>
            </a: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color: tipo carácter (</a:t>
            </a: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</a:t>
            </a: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de-D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itchFamily="2" charset="2"/>
              <a:buChar char=""/>
            </a:pP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Card</a:t>
            </a: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</a:t>
            </a: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tipo carácter (</a:t>
            </a: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</a:t>
            </a: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de-D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itchFamily="2" charset="2"/>
              <a:buChar char=""/>
            </a:pP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Domain</a:t>
            </a: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Domestic</a:t>
            </a: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International: tipo carácter (</a:t>
            </a: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</a:t>
            </a: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de-D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itchFamily="2" charset="2"/>
              <a:buChar char=""/>
            </a:pP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Amount</a:t>
            </a: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tipo numérico (</a:t>
            </a: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</a:t>
            </a: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de-D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itchFamily="2" charset="2"/>
              <a:buChar char=""/>
            </a:pP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Average</a:t>
            </a: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income</a:t>
            </a: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expenditure</a:t>
            </a: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tipo numérico (</a:t>
            </a: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</a:t>
            </a: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de-D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itchFamily="2" charset="2"/>
              <a:buChar char=""/>
            </a:pP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City: tipo carácter (</a:t>
            </a: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</a:t>
            </a: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de-D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itchFamily="2" charset="2"/>
              <a:buChar char=""/>
            </a:pP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Outcome</a:t>
            </a: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tipo booleano</a:t>
            </a:r>
            <a:endParaRPr lang="de-D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5320B7-978D-B1E8-667C-19D26D1E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E3E81EE3-053E-8F3C-7A6A-848689202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24246"/>
              </p:ext>
            </p:extLst>
          </p:nvPr>
        </p:nvGraphicFramePr>
        <p:xfrm>
          <a:off x="1336032" y="2545948"/>
          <a:ext cx="2902225" cy="45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9733">
                  <a:extLst>
                    <a:ext uri="{9D8B030D-6E8A-4147-A177-3AD203B41FA5}">
                      <a16:colId xmlns:a16="http://schemas.microsoft.com/office/drawing/2014/main" val="2257653069"/>
                    </a:ext>
                  </a:extLst>
                </a:gridCol>
                <a:gridCol w="1008214">
                  <a:extLst>
                    <a:ext uri="{9D8B030D-6E8A-4147-A177-3AD203B41FA5}">
                      <a16:colId xmlns:a16="http://schemas.microsoft.com/office/drawing/2014/main" val="4227941592"/>
                    </a:ext>
                  </a:extLst>
                </a:gridCol>
                <a:gridCol w="934278">
                  <a:extLst>
                    <a:ext uri="{9D8B030D-6E8A-4147-A177-3AD203B41FA5}">
                      <a16:colId xmlns:a16="http://schemas.microsoft.com/office/drawing/2014/main" val="456028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kern="50" dirty="0">
                          <a:effectLst/>
                        </a:rPr>
                        <a:t>Categoría</a:t>
                      </a:r>
                      <a:endParaRPr lang="de-DE" sz="12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kern="50">
                          <a:effectLst/>
                        </a:rPr>
                        <a:t>Observaciones</a:t>
                      </a:r>
                      <a:endParaRPr lang="de-DE" sz="12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kern="50">
                          <a:effectLst/>
                        </a:rPr>
                        <a:t>Proporción</a:t>
                      </a:r>
                      <a:endParaRPr lang="de-DE" sz="12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4992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kern="50">
                          <a:effectLst/>
                        </a:rPr>
                        <a:t>1</a:t>
                      </a:r>
                      <a:endParaRPr lang="de-DE" sz="12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kern="100">
                          <a:effectLst/>
                        </a:rPr>
                        <a:t>27370</a:t>
                      </a:r>
                      <a:endParaRPr lang="de-DE" sz="12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kern="50">
                          <a:effectLst/>
                        </a:rPr>
                        <a:t>73,78 %</a:t>
                      </a:r>
                      <a:endParaRPr lang="de-DE" sz="12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4191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kern="50" dirty="0">
                          <a:effectLst/>
                        </a:rPr>
                        <a:t>0</a:t>
                      </a:r>
                      <a:endParaRPr lang="de-DE" sz="12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kern="50">
                          <a:effectLst/>
                        </a:rPr>
                        <a:t>9727</a:t>
                      </a:r>
                      <a:endParaRPr lang="de-DE" sz="12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kern="50" dirty="0">
                          <a:effectLst/>
                        </a:rPr>
                        <a:t>26,22%</a:t>
                      </a:r>
                      <a:endParaRPr lang="de-DE" sz="12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8033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339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Logo, Schrift, Grafiken enthält.&#10;&#10;Automatisch generierte Beschreibung">
            <a:extLst>
              <a:ext uri="{FF2B5EF4-FFF2-40B4-BE49-F238E27FC236}">
                <a16:creationId xmlns:a16="http://schemas.microsoft.com/office/drawing/2014/main" id="{2C55F901-75A1-7C94-D127-9E04172705B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42" y="128111"/>
            <a:ext cx="2444115" cy="8997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59AA8C4-D578-9447-9B31-E0B6EC2E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20366"/>
            <a:ext cx="6702911" cy="899795"/>
          </a:xfrm>
        </p:spPr>
        <p:txBody>
          <a:bodyPr>
            <a:normAutofit/>
          </a:bodyPr>
          <a:lstStyle/>
          <a:p>
            <a:r>
              <a:rPr lang="de-DE" dirty="0"/>
              <a:t>Dataset	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CB17460-917C-D641-81F8-9F3F2C7C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563-A411-714D-9F01-44D78C559EF2}" type="slidenum">
              <a:rPr lang="de-DE" smtClean="0"/>
              <a:t>14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6A207F3-67A3-2244-A2CB-1B2BF0CC990B}"/>
              </a:ext>
            </a:extLst>
          </p:cNvPr>
          <p:cNvSpPr txBox="1"/>
          <p:nvPr/>
        </p:nvSpPr>
        <p:spPr>
          <a:xfrm>
            <a:off x="1160979" y="2250041"/>
            <a:ext cx="952136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+mj-lt"/>
                <a:ea typeface="+mj-ea"/>
                <a:cs typeface="+mj-cs"/>
              </a:rPr>
              <a:t>Depuración</a:t>
            </a:r>
            <a:r>
              <a:rPr lang="de-DE" sz="2000" dirty="0">
                <a:latin typeface="+mj-lt"/>
                <a:ea typeface="+mj-ea"/>
                <a:cs typeface="+mj-cs"/>
              </a:rPr>
              <a:t> de </a:t>
            </a:r>
            <a:r>
              <a:rPr lang="de-DE" sz="2000" dirty="0" err="1">
                <a:latin typeface="+mj-lt"/>
                <a:ea typeface="+mj-ea"/>
                <a:cs typeface="+mj-cs"/>
              </a:rPr>
              <a:t>datos</a:t>
            </a:r>
            <a:endParaRPr lang="de-DE" sz="2000" dirty="0">
              <a:latin typeface="+mj-lt"/>
              <a:ea typeface="+mj-ea"/>
              <a:cs typeface="+mj-cs"/>
            </a:endParaRPr>
          </a:p>
          <a:p>
            <a:endParaRPr lang="de-DE" sz="2000" dirty="0"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latin typeface="Times New Roman" panose="02020603050405020304" pitchFamily="18" charset="0"/>
              </a:rPr>
              <a:t>Registros</a:t>
            </a:r>
            <a:r>
              <a:rPr lang="de-DE" sz="1400" dirty="0">
                <a:latin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</a:rPr>
              <a:t>incompletos</a:t>
            </a:r>
            <a:r>
              <a:rPr lang="de-DE" sz="1400" dirty="0">
                <a:latin typeface="Times New Roman" panose="02020603050405020304" pitchFamily="18" charset="0"/>
              </a:rPr>
              <a:t> 8851</a:t>
            </a:r>
          </a:p>
          <a:p>
            <a:endParaRPr lang="de-DE" dirty="0">
              <a:latin typeface="+mj-lt"/>
              <a:ea typeface="+mj-ea"/>
              <a:cs typeface="+mj-cs"/>
            </a:endParaRPr>
          </a:p>
          <a:p>
            <a:r>
              <a:rPr lang="de-DE" dirty="0" err="1">
                <a:latin typeface="+mj-lt"/>
                <a:ea typeface="+mj-ea"/>
                <a:cs typeface="+mj-cs"/>
              </a:rPr>
              <a:t>R</a:t>
            </a:r>
            <a:r>
              <a:rPr lang="de-DE" sz="1800" dirty="0" err="1">
                <a:latin typeface="+mj-lt"/>
                <a:ea typeface="+mj-ea"/>
                <a:cs typeface="+mj-cs"/>
              </a:rPr>
              <a:t>edenominación</a:t>
            </a:r>
            <a:r>
              <a:rPr lang="de-DE" sz="1800" dirty="0">
                <a:latin typeface="+mj-lt"/>
                <a:ea typeface="+mj-ea"/>
                <a:cs typeface="+mj-cs"/>
              </a:rPr>
              <a:t> de variables</a:t>
            </a:r>
          </a:p>
          <a:p>
            <a:endParaRPr lang="de-D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400" dirty="0" err="1">
                <a:latin typeface="Times New Roman" panose="02020603050405020304" pitchFamily="18" charset="0"/>
              </a:rPr>
              <a:t>CustomerAge</a:t>
            </a:r>
            <a:r>
              <a:rPr lang="es-ES" sz="1400" dirty="0">
                <a:latin typeface="Times New Roman" panose="02020603050405020304" pitchFamily="18" charset="0"/>
              </a:rPr>
              <a:t> = Age</a:t>
            </a:r>
            <a:endParaRPr lang="de-DE" sz="1400" dirty="0">
              <a:latin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400" dirty="0" err="1">
                <a:latin typeface="Times New Roman" panose="02020603050405020304" pitchFamily="18" charset="0"/>
              </a:rPr>
              <a:t>Gender</a:t>
            </a:r>
            <a:r>
              <a:rPr lang="es-ES" sz="1400" dirty="0">
                <a:latin typeface="Times New Roman" panose="02020603050405020304" pitchFamily="18" charset="0"/>
              </a:rPr>
              <a:t> = Gen</a:t>
            </a:r>
            <a:endParaRPr lang="de-DE" sz="1400" dirty="0">
              <a:latin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400" dirty="0">
                <a:latin typeface="Times New Roman" panose="02020603050405020304" pitchFamily="18" charset="0"/>
              </a:rPr>
              <a:t>Marital Status = Status</a:t>
            </a:r>
            <a:endParaRPr lang="de-DE" sz="1400" dirty="0">
              <a:latin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400" dirty="0" err="1">
                <a:latin typeface="Times New Roman" panose="02020603050405020304" pitchFamily="18" charset="0"/>
              </a:rPr>
              <a:t>CardColour</a:t>
            </a:r>
            <a:r>
              <a:rPr lang="es-ES" sz="1400" dirty="0">
                <a:latin typeface="Times New Roman" panose="02020603050405020304" pitchFamily="18" charset="0"/>
              </a:rPr>
              <a:t> = Color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400" dirty="0" err="1">
                <a:latin typeface="Times New Roman" panose="02020603050405020304" pitchFamily="18" charset="0"/>
              </a:rPr>
              <a:t>CardType</a:t>
            </a:r>
            <a:r>
              <a:rPr lang="es-ES" sz="1400" dirty="0">
                <a:latin typeface="Times New Roman" panose="02020603050405020304" pitchFamily="18" charset="0"/>
              </a:rPr>
              <a:t> = </a:t>
            </a:r>
            <a:r>
              <a:rPr lang="es-ES" sz="1400" dirty="0" err="1">
                <a:latin typeface="Times New Roman" panose="02020603050405020304" pitchFamily="18" charset="0"/>
              </a:rPr>
              <a:t>Type</a:t>
            </a:r>
            <a:endParaRPr lang="es-ES" sz="1400" dirty="0">
              <a:latin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400" dirty="0" err="1">
                <a:latin typeface="Times New Roman" panose="02020603050405020304" pitchFamily="18" charset="0"/>
              </a:rPr>
              <a:t>Domain</a:t>
            </a:r>
            <a:r>
              <a:rPr lang="es-ES" sz="1400" dirty="0">
                <a:latin typeface="Times New Roman" panose="02020603050405020304" pitchFamily="18" charset="0"/>
              </a:rPr>
              <a:t> = </a:t>
            </a:r>
            <a:r>
              <a:rPr lang="es-ES" sz="1400" dirty="0" err="1">
                <a:latin typeface="Times New Roman" panose="02020603050405020304" pitchFamily="18" charset="0"/>
              </a:rPr>
              <a:t>Area</a:t>
            </a:r>
            <a:r>
              <a:rPr lang="es-ES" sz="1400" dirty="0">
                <a:latin typeface="Times New Roman" panose="02020603050405020304" pitchFamily="18" charset="0"/>
              </a:rPr>
              <a:t> (local, </a:t>
            </a:r>
            <a:r>
              <a:rPr lang="es-ES" sz="1400" dirty="0" err="1">
                <a:latin typeface="Times New Roman" panose="02020603050405020304" pitchFamily="18" charset="0"/>
              </a:rPr>
              <a:t>international</a:t>
            </a:r>
            <a:r>
              <a:rPr lang="es-ES" sz="1400" dirty="0">
                <a:latin typeface="Times New Roman" panose="02020603050405020304" pitchFamily="18" charset="0"/>
              </a:rPr>
              <a:t>)</a:t>
            </a:r>
            <a:endParaRPr lang="de-DE" sz="1400" dirty="0">
              <a:latin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400" dirty="0" err="1">
                <a:latin typeface="Times New Roman" panose="02020603050405020304" pitchFamily="18" charset="0"/>
              </a:rPr>
              <a:t>AverageIncomeExpendicture</a:t>
            </a:r>
            <a:r>
              <a:rPr lang="es-ES" sz="1400" dirty="0">
                <a:latin typeface="Times New Roman" panose="02020603050405020304" pitchFamily="18" charset="0"/>
              </a:rPr>
              <a:t> = AIE</a:t>
            </a:r>
            <a:endParaRPr lang="de-DE" sz="1400" dirty="0">
              <a:latin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400" dirty="0" err="1">
                <a:latin typeface="Times New Roman" panose="02020603050405020304" pitchFamily="18" charset="0"/>
              </a:rPr>
              <a:t>Customer_City_Address</a:t>
            </a:r>
            <a:r>
              <a:rPr lang="es-ES" sz="1400" dirty="0">
                <a:latin typeface="Times New Roman" panose="02020603050405020304" pitchFamily="18" charset="0"/>
              </a:rPr>
              <a:t> = City</a:t>
            </a:r>
            <a:endParaRPr lang="de-DE" sz="1400" dirty="0">
              <a:latin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Times New Roman" panose="02020603050405020304" pitchFamily="18" charset="0"/>
              </a:rPr>
              <a:t> 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5320B7-978D-B1E8-667C-19D26D1E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</p:spTree>
    <p:extLst>
      <p:ext uri="{BB962C8B-B14F-4D97-AF65-F5344CB8AC3E}">
        <p14:creationId xmlns:p14="http://schemas.microsoft.com/office/powerpoint/2010/main" val="689906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Logo, Schrift, Grafiken enthält.&#10;&#10;Automatisch generierte Beschreibung">
            <a:extLst>
              <a:ext uri="{FF2B5EF4-FFF2-40B4-BE49-F238E27FC236}">
                <a16:creationId xmlns:a16="http://schemas.microsoft.com/office/drawing/2014/main" id="{2C55F901-75A1-7C94-D127-9E04172705B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42" y="128111"/>
            <a:ext cx="2444115" cy="8997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59AA8C4-D578-9447-9B31-E0B6EC2E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82" y="803296"/>
            <a:ext cx="6702911" cy="899795"/>
          </a:xfrm>
        </p:spPr>
        <p:txBody>
          <a:bodyPr>
            <a:normAutofit/>
          </a:bodyPr>
          <a:lstStyle/>
          <a:p>
            <a:r>
              <a:rPr lang="de-DE" dirty="0"/>
              <a:t>Dataset	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CB17460-917C-D641-81F8-9F3F2C7C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563-A411-714D-9F01-44D78C559EF2}" type="slidenum">
              <a:rPr lang="de-DE" smtClean="0"/>
              <a:t>15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6A207F3-67A3-2244-A2CB-1B2BF0CC990B}"/>
              </a:ext>
            </a:extLst>
          </p:cNvPr>
          <p:cNvSpPr txBox="1"/>
          <p:nvPr/>
        </p:nvSpPr>
        <p:spPr>
          <a:xfrm>
            <a:off x="962196" y="1751617"/>
            <a:ext cx="952136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  <a:ea typeface="+mj-ea"/>
                <a:cs typeface="+mj-cs"/>
              </a:rPr>
              <a:t>Variables </a:t>
            </a:r>
            <a:r>
              <a:rPr lang="de-DE" dirty="0" err="1">
                <a:latin typeface="+mj-lt"/>
                <a:ea typeface="+mj-ea"/>
                <a:cs typeface="+mj-cs"/>
              </a:rPr>
              <a:t>ficticias</a:t>
            </a:r>
            <a:r>
              <a:rPr lang="de-DE" dirty="0">
                <a:latin typeface="+mj-lt"/>
                <a:ea typeface="+mj-ea"/>
                <a:cs typeface="+mj-cs"/>
              </a:rPr>
              <a:t> (</a:t>
            </a:r>
            <a:r>
              <a:rPr lang="de-DE" dirty="0" err="1">
                <a:latin typeface="+mj-lt"/>
                <a:ea typeface="+mj-ea"/>
                <a:cs typeface="+mj-cs"/>
              </a:rPr>
              <a:t>dummy</a:t>
            </a:r>
            <a:r>
              <a:rPr lang="de-DE" dirty="0">
                <a:latin typeface="+mj-lt"/>
                <a:ea typeface="+mj-ea"/>
                <a:cs typeface="+mj-cs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Gen_Female</a:t>
            </a:r>
            <a:r>
              <a:rPr lang="de-DE" sz="1400" dirty="0"/>
              <a:t>, </a:t>
            </a:r>
            <a:r>
              <a:rPr lang="de-DE" sz="1400" dirty="0" err="1"/>
              <a:t>Gen_Male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Status_Divorced</a:t>
            </a: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Status_Married</a:t>
            </a: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Status_Single</a:t>
            </a: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Status_Unknown</a:t>
            </a:r>
            <a:r>
              <a:rPr lang="de-DE" sz="1400" dirty="0">
                <a:effectLst/>
              </a:rPr>
              <a:t> 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Color_Gold</a:t>
            </a: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Color_White</a:t>
            </a:r>
            <a:r>
              <a:rPr lang="de-DE" sz="1400" dirty="0">
                <a:effectLst/>
              </a:rPr>
              <a:t> 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Type_MasterCard,Type_Verve</a:t>
            </a: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Type_Visa</a:t>
            </a:r>
            <a:r>
              <a:rPr lang="de-DE" sz="1400" dirty="0">
                <a:effectLst/>
              </a:rPr>
              <a:t> 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Area_International</a:t>
            </a: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Area_Local</a:t>
            </a:r>
            <a:endParaRPr lang="es-ES" sz="1400" kern="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City_Abuja</a:t>
            </a: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City_Enugu</a:t>
            </a: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City_Ibadan</a:t>
            </a: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City_Kano</a:t>
            </a: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City_Lagos</a:t>
            </a: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City_Ota</a:t>
            </a: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City_Other,City_Port</a:t>
            </a: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Harcourt</a:t>
            </a:r>
            <a:r>
              <a:rPr lang="de-DE" sz="1400" dirty="0">
                <a:effectLst/>
              </a:rPr>
              <a:t> </a:t>
            </a:r>
            <a:endParaRPr lang="de-DE" sz="1400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kern="5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5320B7-978D-B1E8-667C-19D26D1E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</p:spTree>
    <p:extLst>
      <p:ext uri="{BB962C8B-B14F-4D97-AF65-F5344CB8AC3E}">
        <p14:creationId xmlns:p14="http://schemas.microsoft.com/office/powerpoint/2010/main" val="3419606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1C4570-209A-8F93-374A-25F112FD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94514" cy="777875"/>
          </a:xfrm>
        </p:spPr>
        <p:txBody>
          <a:bodyPr/>
          <a:lstStyle/>
          <a:p>
            <a:r>
              <a:rPr lang="de-DE" dirty="0" err="1"/>
              <a:t>Análisis</a:t>
            </a:r>
            <a:r>
              <a:rPr lang="de-DE" dirty="0"/>
              <a:t> </a:t>
            </a:r>
            <a:r>
              <a:rPr lang="de-DE" dirty="0" err="1"/>
              <a:t>Exploratorio</a:t>
            </a:r>
            <a:r>
              <a:rPr lang="de-DE" dirty="0"/>
              <a:t>	I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279183-A6E9-7346-5BA7-40EB44E8E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D7626A-752B-7779-8364-56FFFC86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563-A411-714D-9F01-44D78C559EF2}" type="slidenum">
              <a:rPr lang="de-DE" smtClean="0"/>
              <a:t>16</a:t>
            </a:fld>
            <a:endParaRPr lang="de-DE"/>
          </a:p>
        </p:txBody>
      </p:sp>
      <p:pic>
        <p:nvPicPr>
          <p:cNvPr id="7" name="Inhaltsplatzhalter 6" descr="Ein Bild, das Text, Screenshot, Diagramm, Rechteck enthält.&#10;&#10;Automatisch generierte Beschreibung">
            <a:extLst>
              <a:ext uri="{FF2B5EF4-FFF2-40B4-BE49-F238E27FC236}">
                <a16:creationId xmlns:a16="http://schemas.microsoft.com/office/drawing/2014/main" id="{C500A18F-8890-A0E9-72A6-0F203DFA82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50441"/>
            <a:ext cx="5181600" cy="4301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fik 8" descr="Ein Bild, das Text, Logo, Schrift, Grafiken enthält.&#10;&#10;Automatisch generierte Beschreibung">
            <a:extLst>
              <a:ext uri="{FF2B5EF4-FFF2-40B4-BE49-F238E27FC236}">
                <a16:creationId xmlns:a16="http://schemas.microsoft.com/office/drawing/2014/main" id="{55EA111A-F854-1A90-53A1-FA3FABC27ED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42" y="128111"/>
            <a:ext cx="2444115" cy="899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5E6A8F59-C946-FAC7-3CE6-49292B53CF5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117" y="1825625"/>
            <a:ext cx="511776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028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1C4570-209A-8F93-374A-25F112FD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257800" cy="1086304"/>
          </a:xfrm>
        </p:spPr>
        <p:txBody>
          <a:bodyPr/>
          <a:lstStyle/>
          <a:p>
            <a:r>
              <a:rPr lang="de-DE" dirty="0" err="1"/>
              <a:t>Análisis</a:t>
            </a:r>
            <a:r>
              <a:rPr lang="de-DE" dirty="0"/>
              <a:t> </a:t>
            </a:r>
            <a:r>
              <a:rPr lang="de-DE" dirty="0" err="1"/>
              <a:t>Exploratorio</a:t>
            </a:r>
            <a:r>
              <a:rPr lang="de-DE" dirty="0"/>
              <a:t>	II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279183-A6E9-7346-5BA7-40EB44E8E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D7626A-752B-7779-8364-56FFFC86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563-A411-714D-9F01-44D78C559EF2}" type="slidenum">
              <a:rPr lang="de-DE" smtClean="0"/>
              <a:t>17</a:t>
            </a:fld>
            <a:endParaRPr lang="de-DE"/>
          </a:p>
        </p:txBody>
      </p:sp>
      <p:pic>
        <p:nvPicPr>
          <p:cNvPr id="13" name="Grafik 12" descr="Ein Bild, das Text, Logo, Schrift, Grafiken enthält.&#10;&#10;Automatisch generierte Beschreibung">
            <a:extLst>
              <a:ext uri="{FF2B5EF4-FFF2-40B4-BE49-F238E27FC236}">
                <a16:creationId xmlns:a16="http://schemas.microsoft.com/office/drawing/2014/main" id="{E831AE8B-2F6E-0ECC-9C14-D69342E332E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42" y="128111"/>
            <a:ext cx="2444115" cy="899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nhaltsplatzhalter 7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5B398B1C-50C3-0541-E1F6-B1CF57071E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03" y="1825625"/>
            <a:ext cx="5096594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429AC152-251F-55A5-4F87-B9ADB7B49A9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865" y="1825625"/>
            <a:ext cx="490427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293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1C4570-209A-8F93-374A-25F112FD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257800" cy="1086304"/>
          </a:xfrm>
        </p:spPr>
        <p:txBody>
          <a:bodyPr/>
          <a:lstStyle/>
          <a:p>
            <a:r>
              <a:rPr lang="de-DE" dirty="0" err="1"/>
              <a:t>Análisis</a:t>
            </a:r>
            <a:r>
              <a:rPr lang="de-DE" dirty="0"/>
              <a:t> </a:t>
            </a:r>
            <a:r>
              <a:rPr lang="de-DE" dirty="0" err="1"/>
              <a:t>Exploratorio</a:t>
            </a:r>
            <a:r>
              <a:rPr lang="de-DE" dirty="0"/>
              <a:t>	III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279183-A6E9-7346-5BA7-40EB44E8E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D7626A-752B-7779-8364-56FFFC86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563-A411-714D-9F01-44D78C559EF2}" type="slidenum">
              <a:rPr lang="de-DE" smtClean="0"/>
              <a:t>18</a:t>
            </a:fld>
            <a:endParaRPr lang="de-DE"/>
          </a:p>
        </p:txBody>
      </p:sp>
      <p:pic>
        <p:nvPicPr>
          <p:cNvPr id="11" name="Inhaltsplatzhalter 10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FFBD1870-2107-1BED-F463-47CEF9363F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66" y="1825625"/>
            <a:ext cx="4933067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rafik 12" descr="Ein Bild, das Text, Logo, Schrift, Grafiken enthält.&#10;&#10;Automatisch generierte Beschreibung">
            <a:extLst>
              <a:ext uri="{FF2B5EF4-FFF2-40B4-BE49-F238E27FC236}">
                <a16:creationId xmlns:a16="http://schemas.microsoft.com/office/drawing/2014/main" id="{E831AE8B-2F6E-0ECC-9C14-D69342E332E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42" y="128111"/>
            <a:ext cx="2444115" cy="899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5BCE609E-123B-4736-2AD5-BAC1D032380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841" y="1825625"/>
            <a:ext cx="508431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809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1C4570-209A-8F93-374A-25F112FD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257800" cy="1086304"/>
          </a:xfrm>
        </p:spPr>
        <p:txBody>
          <a:bodyPr/>
          <a:lstStyle/>
          <a:p>
            <a:r>
              <a:rPr lang="de-DE" dirty="0" err="1"/>
              <a:t>Análisis</a:t>
            </a:r>
            <a:r>
              <a:rPr lang="de-DE" dirty="0"/>
              <a:t> </a:t>
            </a:r>
            <a:r>
              <a:rPr lang="de-DE" dirty="0" err="1"/>
              <a:t>Exploratorio</a:t>
            </a:r>
            <a:r>
              <a:rPr lang="de-DE" dirty="0"/>
              <a:t>	IV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279183-A6E9-7346-5BA7-40EB44E8E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D7626A-752B-7779-8364-56FFFC86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563-A411-714D-9F01-44D78C559EF2}" type="slidenum">
              <a:rPr lang="de-DE" smtClean="0"/>
              <a:t>19</a:t>
            </a:fld>
            <a:endParaRPr lang="de-DE"/>
          </a:p>
        </p:txBody>
      </p:sp>
      <p:pic>
        <p:nvPicPr>
          <p:cNvPr id="13" name="Grafik 12" descr="Ein Bild, das Text, Logo, Schrift, Grafiken enthält.&#10;&#10;Automatisch generierte Beschreibung">
            <a:extLst>
              <a:ext uri="{FF2B5EF4-FFF2-40B4-BE49-F238E27FC236}">
                <a16:creationId xmlns:a16="http://schemas.microsoft.com/office/drawing/2014/main" id="{E831AE8B-2F6E-0ECC-9C14-D69342E332E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42" y="128111"/>
            <a:ext cx="2444115" cy="899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F9627141-710F-8F0B-A350-917047C78C1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93214"/>
            <a:ext cx="5181600" cy="421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0AC3460C-2970-A73B-2698-29E4D1663B7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15014"/>
            <a:ext cx="5181600" cy="397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4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Logo, Schrift, Grafiken enthält.&#10;&#10;Automatisch generierte Beschreibung">
            <a:extLst>
              <a:ext uri="{FF2B5EF4-FFF2-40B4-BE49-F238E27FC236}">
                <a16:creationId xmlns:a16="http://schemas.microsoft.com/office/drawing/2014/main" id="{2C55F901-75A1-7C94-D127-9E04172705B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42" y="128111"/>
            <a:ext cx="2444115" cy="8997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59AA8C4-D578-9447-9B31-E0B6EC2E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159" y="659611"/>
            <a:ext cx="5359400" cy="899795"/>
          </a:xfrm>
        </p:spPr>
        <p:txBody>
          <a:bodyPr/>
          <a:lstStyle/>
          <a:p>
            <a:r>
              <a:rPr lang="de-DE" dirty="0" err="1"/>
              <a:t>Introducción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CB17460-917C-D641-81F8-9F3F2C7C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563-A411-714D-9F01-44D78C559EF2}" type="slidenum">
              <a:rPr lang="de-DE" smtClean="0"/>
              <a:t>2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6A207F3-67A3-2244-A2CB-1B2BF0CC990B}"/>
              </a:ext>
            </a:extLst>
          </p:cNvPr>
          <p:cNvSpPr txBox="1"/>
          <p:nvPr/>
        </p:nvSpPr>
        <p:spPr>
          <a:xfrm>
            <a:off x="980277" y="1671359"/>
            <a:ext cx="10508005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+mj-lt"/>
                <a:ea typeface="+mj-ea"/>
                <a:cs typeface="+mj-cs"/>
              </a:rPr>
              <a:t>Perfil</a:t>
            </a:r>
            <a:r>
              <a:rPr lang="de-DE" sz="2000" dirty="0"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latin typeface="+mj-lt"/>
                <a:ea typeface="+mj-ea"/>
                <a:cs typeface="+mj-cs"/>
              </a:rPr>
              <a:t>Académico</a:t>
            </a:r>
            <a:r>
              <a:rPr lang="de-DE" sz="2000" dirty="0"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latin typeface="+mj-lt"/>
                <a:ea typeface="+mj-ea"/>
                <a:cs typeface="+mj-cs"/>
              </a:rPr>
              <a:t>y</a:t>
            </a:r>
            <a:r>
              <a:rPr lang="de-DE" sz="2000" dirty="0"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latin typeface="+mj-lt"/>
                <a:ea typeface="+mj-ea"/>
                <a:cs typeface="+mj-cs"/>
              </a:rPr>
              <a:t>Profesional</a:t>
            </a:r>
            <a:endParaRPr lang="de-DE" sz="2000" dirty="0"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Licenciatura</a:t>
            </a:r>
            <a:r>
              <a:rPr lang="de-DE" dirty="0"/>
              <a:t> (UB: </a:t>
            </a:r>
            <a:r>
              <a:rPr lang="de-DE" dirty="0" err="1"/>
              <a:t>Facultad</a:t>
            </a:r>
            <a:r>
              <a:rPr lang="de-DE" dirty="0"/>
              <a:t> CCEE </a:t>
            </a:r>
            <a:r>
              <a:rPr lang="de-DE" dirty="0" err="1"/>
              <a:t>y</a:t>
            </a:r>
            <a:r>
              <a:rPr lang="de-DE" dirty="0"/>
              <a:t> EE, Rama: </a:t>
            </a:r>
            <a:r>
              <a:rPr lang="de-DE" dirty="0" err="1"/>
              <a:t>Investigación</a:t>
            </a:r>
            <a:r>
              <a:rPr lang="de-DE" dirty="0"/>
              <a:t> </a:t>
            </a:r>
            <a:r>
              <a:rPr lang="de-DE" dirty="0" err="1"/>
              <a:t>Comercial</a:t>
            </a:r>
            <a:r>
              <a:rPr lang="de-DE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Programa</a:t>
            </a:r>
            <a:r>
              <a:rPr lang="de-DE" dirty="0"/>
              <a:t> </a:t>
            </a:r>
            <a:r>
              <a:rPr lang="de-DE" dirty="0" err="1"/>
              <a:t>Doctorado</a:t>
            </a:r>
            <a:r>
              <a:rPr lang="de-DE" dirty="0"/>
              <a:t> (UNED: </a:t>
            </a:r>
            <a:r>
              <a:rPr lang="de-DE" dirty="0" err="1"/>
              <a:t>Facultad</a:t>
            </a:r>
            <a:r>
              <a:rPr lang="de-DE" dirty="0"/>
              <a:t> CCEE </a:t>
            </a:r>
            <a:r>
              <a:rPr lang="de-DE" dirty="0" err="1"/>
              <a:t>y</a:t>
            </a:r>
            <a:r>
              <a:rPr lang="de-DE" dirty="0"/>
              <a:t> EE, </a:t>
            </a:r>
            <a:r>
              <a:rPr lang="de-DE" dirty="0" err="1"/>
              <a:t>Especialidad</a:t>
            </a:r>
            <a:r>
              <a:rPr lang="de-DE" dirty="0"/>
              <a:t> </a:t>
            </a:r>
            <a:r>
              <a:rPr lang="de-DE" dirty="0" err="1"/>
              <a:t>Economía</a:t>
            </a:r>
            <a:r>
              <a:rPr lang="de-DE" dirty="0"/>
              <a:t> </a:t>
            </a:r>
            <a:r>
              <a:rPr lang="de-DE" dirty="0" err="1"/>
              <a:t>financiera</a:t>
            </a:r>
            <a:r>
              <a:rPr lang="de-DE" dirty="0"/>
              <a:t>, </a:t>
            </a:r>
            <a:r>
              <a:rPr lang="de-DE" dirty="0" err="1"/>
              <a:t>contabilidad</a:t>
            </a:r>
            <a:r>
              <a:rPr lang="de-DE" dirty="0"/>
              <a:t>). 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Participante</a:t>
            </a:r>
            <a:r>
              <a:rPr lang="de-DE" dirty="0"/>
              <a:t> </a:t>
            </a:r>
            <a:r>
              <a:rPr lang="de-DE" dirty="0" err="1"/>
              <a:t>Programa</a:t>
            </a:r>
            <a:r>
              <a:rPr lang="de-DE" dirty="0"/>
              <a:t> MADM (UIB)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Analista</a:t>
            </a:r>
            <a:r>
              <a:rPr lang="de-DE" dirty="0"/>
              <a:t> Panel </a:t>
            </a:r>
            <a:r>
              <a:rPr lang="de-DE" dirty="0" err="1"/>
              <a:t>Detallistas</a:t>
            </a:r>
            <a:r>
              <a:rPr lang="de-DE" dirty="0"/>
              <a:t>, </a:t>
            </a:r>
            <a:r>
              <a:rPr lang="de-DE" dirty="0" err="1"/>
              <a:t>Investigación</a:t>
            </a:r>
            <a:r>
              <a:rPr lang="de-DE" dirty="0"/>
              <a:t> de </a:t>
            </a:r>
            <a:r>
              <a:rPr lang="de-DE" dirty="0" err="1"/>
              <a:t>mercados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Analista</a:t>
            </a:r>
            <a:r>
              <a:rPr lang="de-DE" dirty="0"/>
              <a:t> SAP (</a:t>
            </a:r>
            <a:r>
              <a:rPr lang="de-DE" dirty="0" err="1"/>
              <a:t>logística</a:t>
            </a:r>
            <a:r>
              <a:rPr lang="de-DE" dirty="0"/>
              <a:t>, </a:t>
            </a:r>
            <a:r>
              <a:rPr lang="de-DE" dirty="0" err="1"/>
              <a:t>contabilidad</a:t>
            </a:r>
            <a:r>
              <a:rPr lang="de-DE" dirty="0"/>
              <a:t>,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)</a:t>
            </a:r>
          </a:p>
          <a:p>
            <a:endParaRPr lang="de-DE" sz="2000" dirty="0">
              <a:latin typeface="+mj-lt"/>
              <a:ea typeface="+mj-ea"/>
              <a:cs typeface="+mj-cs"/>
            </a:endParaRPr>
          </a:p>
          <a:p>
            <a:r>
              <a:rPr lang="de-DE" sz="2000" dirty="0" err="1">
                <a:latin typeface="+mj-lt"/>
                <a:ea typeface="+mj-ea"/>
                <a:cs typeface="+mj-cs"/>
              </a:rPr>
              <a:t>Identificación</a:t>
            </a:r>
            <a:r>
              <a:rPr lang="de-DE" sz="2000" dirty="0">
                <a:latin typeface="+mj-lt"/>
                <a:ea typeface="+mj-ea"/>
                <a:cs typeface="+mj-cs"/>
              </a:rPr>
              <a:t> del </a:t>
            </a:r>
            <a:r>
              <a:rPr lang="de-DE" sz="2000" dirty="0" err="1">
                <a:latin typeface="+mj-lt"/>
                <a:ea typeface="+mj-ea"/>
                <a:cs typeface="+mj-cs"/>
              </a:rPr>
              <a:t>problema</a:t>
            </a:r>
            <a:r>
              <a:rPr lang="de-DE" sz="2000" dirty="0">
                <a:latin typeface="+mj-lt"/>
                <a:ea typeface="+mj-ea"/>
                <a:cs typeface="+mj-cs"/>
              </a:rPr>
              <a:t> a </a:t>
            </a:r>
            <a:r>
              <a:rPr lang="de-DE" sz="2000" dirty="0" err="1">
                <a:latin typeface="+mj-lt"/>
                <a:ea typeface="+mj-ea"/>
                <a:cs typeface="+mj-cs"/>
              </a:rPr>
              <a:t>estudiar</a:t>
            </a:r>
            <a:endParaRPr lang="de-DE" sz="2000" dirty="0">
              <a:latin typeface="+mj-lt"/>
              <a:ea typeface="+mj-ea"/>
              <a:cs typeface="+mj-cs"/>
            </a:endParaRP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Compras</a:t>
            </a:r>
            <a:r>
              <a:rPr lang="de-DE" dirty="0"/>
              <a:t> </a:t>
            </a:r>
            <a:r>
              <a:rPr lang="de-DE" dirty="0" err="1"/>
              <a:t>por</a:t>
            </a:r>
            <a:r>
              <a:rPr lang="de-DE" dirty="0"/>
              <a:t>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Pagos</a:t>
            </a:r>
            <a:r>
              <a:rPr lang="de-DE" dirty="0"/>
              <a:t> </a:t>
            </a:r>
            <a:r>
              <a:rPr lang="de-DE" dirty="0" err="1"/>
              <a:t>por</a:t>
            </a:r>
            <a:r>
              <a:rPr lang="de-DE" dirty="0"/>
              <a:t>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Problema</a:t>
            </a:r>
            <a:r>
              <a:rPr lang="de-DE" dirty="0"/>
              <a:t>: </a:t>
            </a:r>
            <a:r>
              <a:rPr lang="de-DE" dirty="0" err="1"/>
              <a:t>Aumento</a:t>
            </a:r>
            <a:r>
              <a:rPr lang="de-DE" dirty="0"/>
              <a:t> del </a:t>
            </a:r>
            <a:r>
              <a:rPr lang="de-DE" dirty="0" err="1"/>
              <a:t>fraude</a:t>
            </a:r>
            <a:r>
              <a:rPr lang="de-DE" dirty="0"/>
              <a:t>: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de-DE" kern="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" kern="5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ago</a:t>
            </a:r>
            <a:r>
              <a:rPr lang="es-ES" kern="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en el punto de venta (POS) 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s-ES" kern="50" dirty="0"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kern="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ransacción de pago electrónica no presencial (CNP) con tarjetas extraviadas, robadas, copiadas</a:t>
            </a:r>
            <a:r>
              <a:rPr lang="de-DE" dirty="0">
                <a:effectLst/>
              </a:rPr>
              <a:t> </a:t>
            </a:r>
            <a:endParaRPr lang="de-DE" dirty="0"/>
          </a:p>
          <a:p>
            <a:pPr marL="1200150" lvl="2" indent="-285750">
              <a:buFont typeface="Wingdings" pitchFamily="2" charset="2"/>
              <a:buChar char="Ø"/>
            </a:pPr>
            <a:r>
              <a:rPr lang="de-DE" dirty="0" err="1"/>
              <a:t>Impacto</a:t>
            </a:r>
            <a:r>
              <a:rPr lang="de-DE" dirty="0"/>
              <a:t> </a:t>
            </a:r>
            <a:r>
              <a:rPr lang="de-DE" dirty="0" err="1"/>
              <a:t>económico</a:t>
            </a: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5320B7-978D-B1E8-667C-19D26D1E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</p:spTree>
    <p:extLst>
      <p:ext uri="{BB962C8B-B14F-4D97-AF65-F5344CB8AC3E}">
        <p14:creationId xmlns:p14="http://schemas.microsoft.com/office/powerpoint/2010/main" val="832299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1C4570-209A-8F93-374A-25F112FD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257800" cy="1086304"/>
          </a:xfrm>
        </p:spPr>
        <p:txBody>
          <a:bodyPr/>
          <a:lstStyle/>
          <a:p>
            <a:r>
              <a:rPr lang="de-DE" dirty="0" err="1"/>
              <a:t>Análisis</a:t>
            </a:r>
            <a:r>
              <a:rPr lang="de-DE" dirty="0"/>
              <a:t> </a:t>
            </a:r>
            <a:r>
              <a:rPr lang="de-DE" dirty="0" err="1"/>
              <a:t>Exploratorio</a:t>
            </a:r>
            <a:r>
              <a:rPr lang="de-DE" dirty="0"/>
              <a:t>	V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279183-A6E9-7346-5BA7-40EB44E8E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D7626A-752B-7779-8364-56FFFC86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563-A411-714D-9F01-44D78C559EF2}" type="slidenum">
              <a:rPr lang="de-DE" smtClean="0"/>
              <a:t>20</a:t>
            </a:fld>
            <a:endParaRPr lang="de-DE"/>
          </a:p>
        </p:txBody>
      </p:sp>
      <p:pic>
        <p:nvPicPr>
          <p:cNvPr id="13" name="Grafik 12" descr="Ein Bild, das Text, Logo, Schrift, Grafiken enthält.&#10;&#10;Automatisch generierte Beschreibung">
            <a:extLst>
              <a:ext uri="{FF2B5EF4-FFF2-40B4-BE49-F238E27FC236}">
                <a16:creationId xmlns:a16="http://schemas.microsoft.com/office/drawing/2014/main" id="{E831AE8B-2F6E-0ECC-9C14-D69342E332E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42" y="128111"/>
            <a:ext cx="2444115" cy="899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CB1E9EE9-3E83-FEEA-EF27-B03070C4CAD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86100"/>
            <a:ext cx="5181600" cy="423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81C27300-D06E-A53B-E754-BB059C82DA9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75872"/>
            <a:ext cx="5181600" cy="405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014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Logo, Schrift, Grafiken enthält.&#10;&#10;Automatisch generierte Beschreibung">
            <a:extLst>
              <a:ext uri="{FF2B5EF4-FFF2-40B4-BE49-F238E27FC236}">
                <a16:creationId xmlns:a16="http://schemas.microsoft.com/office/drawing/2014/main" id="{2C55F901-75A1-7C94-D127-9E04172705B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42" y="128111"/>
            <a:ext cx="2444115" cy="8997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59AA8C4-D578-9447-9B31-E0B6EC2E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20366"/>
            <a:ext cx="6702911" cy="899795"/>
          </a:xfrm>
        </p:spPr>
        <p:txBody>
          <a:bodyPr>
            <a:normAutofit/>
          </a:bodyPr>
          <a:lstStyle/>
          <a:p>
            <a:r>
              <a:rPr lang="de-DE" dirty="0" err="1"/>
              <a:t>Validación</a:t>
            </a:r>
            <a:r>
              <a:rPr lang="de-DE" dirty="0"/>
              <a:t>	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CB17460-917C-D641-81F8-9F3F2C7C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563-A411-714D-9F01-44D78C559EF2}" type="slidenum">
              <a:rPr lang="de-DE" smtClean="0"/>
              <a:t>21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6A207F3-67A3-2244-A2CB-1B2BF0CC990B}"/>
              </a:ext>
            </a:extLst>
          </p:cNvPr>
          <p:cNvSpPr txBox="1"/>
          <p:nvPr/>
        </p:nvSpPr>
        <p:spPr>
          <a:xfrm>
            <a:off x="1160979" y="2250041"/>
            <a:ext cx="9521365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+mj-lt"/>
                <a:ea typeface="+mj-ea"/>
                <a:cs typeface="+mj-cs"/>
              </a:rPr>
              <a:t>Selección</a:t>
            </a:r>
            <a:r>
              <a:rPr lang="de-DE" sz="2000" dirty="0">
                <a:latin typeface="+mj-lt"/>
                <a:ea typeface="+mj-ea"/>
                <a:cs typeface="+mj-cs"/>
              </a:rPr>
              <a:t> de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kern="5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kern="50" dirty="0">
                <a:latin typeface="Times New Roman" panose="02020603050405020304" pitchFamily="18" charset="0"/>
              </a:rPr>
              <a:t>Recursive </a:t>
            </a:r>
            <a:r>
              <a:rPr lang="es-ES" sz="1400" kern="50" dirty="0" err="1">
                <a:latin typeface="Times New Roman" panose="02020603050405020304" pitchFamily="18" charset="0"/>
              </a:rPr>
              <a:t>Feature</a:t>
            </a:r>
            <a:r>
              <a:rPr lang="es-ES" sz="1400" kern="50" dirty="0">
                <a:latin typeface="Times New Roman" panose="02020603050405020304" pitchFamily="18" charset="0"/>
              </a:rPr>
              <a:t> </a:t>
            </a:r>
            <a:r>
              <a:rPr lang="es-ES" sz="1400" kern="50" dirty="0" err="1">
                <a:latin typeface="Times New Roman" panose="02020603050405020304" pitchFamily="18" charset="0"/>
              </a:rPr>
              <a:t>Elimination</a:t>
            </a:r>
            <a:r>
              <a:rPr lang="es-ES" sz="1400" kern="50" dirty="0">
                <a:latin typeface="Times New Roman" panose="02020603050405020304" pitchFamily="18" charset="0"/>
              </a:rPr>
              <a:t> (ERE): Seleccionar variables más relevantes para la predecir la categoría objetivo</a:t>
            </a:r>
            <a:endParaRPr lang="de-DE" sz="1400" kern="5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kern="50" dirty="0">
                <a:latin typeface="Times New Roman" panose="02020603050405020304" pitchFamily="18" charset="0"/>
              </a:rPr>
              <a:t>'Age','Amount','AIE','Gen_Female','Status_Divorced','Status_Unknown', '</a:t>
            </a:r>
            <a:r>
              <a:rPr lang="de-DE" sz="1400" kern="50" dirty="0" err="1">
                <a:latin typeface="Times New Roman" panose="02020603050405020304" pitchFamily="18" charset="0"/>
              </a:rPr>
              <a:t>Color_Gold</a:t>
            </a:r>
            <a:r>
              <a:rPr lang="de-DE" sz="1400" kern="50" dirty="0">
                <a:latin typeface="Times New Roman" panose="02020603050405020304" pitchFamily="18" charset="0"/>
              </a:rPr>
              <a:t>', '</a:t>
            </a:r>
            <a:r>
              <a:rPr lang="de-DE" sz="1400" kern="50" dirty="0" err="1">
                <a:latin typeface="Times New Roman" panose="02020603050405020304" pitchFamily="18" charset="0"/>
              </a:rPr>
              <a:t>Color_White</a:t>
            </a:r>
            <a:r>
              <a:rPr lang="de-DE" sz="1400" kern="50" dirty="0">
                <a:latin typeface="Times New Roman" panose="02020603050405020304" pitchFamily="18" charset="0"/>
              </a:rPr>
              <a:t>', '</a:t>
            </a:r>
            <a:r>
              <a:rPr lang="de-DE" sz="1400" kern="50" dirty="0" err="1">
                <a:latin typeface="Times New Roman" panose="02020603050405020304" pitchFamily="18" charset="0"/>
              </a:rPr>
              <a:t>Type_MasterCard</a:t>
            </a:r>
            <a:r>
              <a:rPr lang="de-DE" sz="1400" kern="50" dirty="0">
                <a:latin typeface="Times New Roman" panose="02020603050405020304" pitchFamily="18" charset="0"/>
              </a:rPr>
              <a:t>', '</a:t>
            </a:r>
            <a:r>
              <a:rPr lang="de-DE" sz="1400" kern="50" dirty="0" err="1">
                <a:latin typeface="Times New Roman" panose="02020603050405020304" pitchFamily="18" charset="0"/>
              </a:rPr>
              <a:t>Type_Visa</a:t>
            </a:r>
            <a:r>
              <a:rPr lang="de-DE" sz="1400" kern="50" dirty="0">
                <a:latin typeface="Times New Roman" panose="02020603050405020304" pitchFamily="18" charset="0"/>
              </a:rPr>
              <a:t>', '</a:t>
            </a:r>
            <a:r>
              <a:rPr lang="de-DE" sz="1400" kern="50" dirty="0" err="1">
                <a:latin typeface="Times New Roman" panose="02020603050405020304" pitchFamily="18" charset="0"/>
              </a:rPr>
              <a:t>Area_International</a:t>
            </a:r>
            <a:r>
              <a:rPr lang="de-DE" sz="1400" kern="50" dirty="0">
                <a:latin typeface="Times New Roman" panose="02020603050405020304" pitchFamily="18" charset="0"/>
              </a:rPr>
              <a:t>'</a:t>
            </a:r>
          </a:p>
          <a:p>
            <a:endParaRPr lang="de-DE" sz="2000" dirty="0">
              <a:latin typeface="+mj-lt"/>
              <a:ea typeface="+mj-ea"/>
              <a:cs typeface="+mj-cs"/>
            </a:endParaRPr>
          </a:p>
          <a:p>
            <a:r>
              <a:rPr lang="de-DE" sz="2000" dirty="0" err="1">
                <a:latin typeface="+mj-lt"/>
                <a:ea typeface="+mj-ea"/>
                <a:cs typeface="+mj-cs"/>
              </a:rPr>
              <a:t>Validación</a:t>
            </a:r>
            <a:r>
              <a:rPr lang="de-DE" sz="2000" dirty="0"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latin typeface="+mj-lt"/>
                <a:ea typeface="+mj-ea"/>
                <a:cs typeface="+mj-cs"/>
              </a:rPr>
              <a:t>Cruzada</a:t>
            </a:r>
            <a:endParaRPr lang="de-DE" sz="2000" dirty="0">
              <a:latin typeface="+mj-lt"/>
              <a:ea typeface="+mj-ea"/>
              <a:cs typeface="+mj-cs"/>
            </a:endParaRPr>
          </a:p>
          <a:p>
            <a:r>
              <a:rPr lang="de-DE" sz="2000" dirty="0">
                <a:latin typeface="+mj-lt"/>
                <a:ea typeface="+mj-ea"/>
                <a:cs typeface="+mj-cs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Método k-</a:t>
            </a: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fold</a:t>
            </a: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K= 10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sz="1400" kern="50" dirty="0">
                <a:latin typeface="Times New Roman" panose="02020603050405020304" pitchFamily="18" charset="0"/>
              </a:rPr>
              <a:t>10-subconjuntos</a:t>
            </a:r>
            <a:endParaRPr lang="de-DE" sz="1400" kern="50" dirty="0">
              <a:latin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kern="50" dirty="0">
                <a:latin typeface="Times New Roman" panose="02020603050405020304" pitchFamily="18" charset="0"/>
              </a:rPr>
              <a:t>10 iteraciones</a:t>
            </a:r>
            <a:r>
              <a:rPr lang="de-DE" sz="1400" kern="50" dirty="0">
                <a:latin typeface="Times New Roman" panose="02020603050405020304" pitchFamily="18" charset="0"/>
              </a:rPr>
              <a:t> </a:t>
            </a:r>
            <a:endParaRPr lang="es-ES" sz="1400" kern="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Primero definimos una partición de la muestra en k partes, tal que cada una sea utilizada como conjunto de prueba en cada iteración.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Así todas las particiones serán utilizadas.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Mientras cada partición es utilizada como datos de prueba, las particiones restantes (k-1) serán utilizadas como datos de entrenamiento</a:t>
            </a:r>
            <a:endParaRPr lang="de-DE" sz="1400" kern="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de-DE" kern="5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5320B7-978D-B1E8-667C-19D26D1E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</p:spTree>
    <p:extLst>
      <p:ext uri="{BB962C8B-B14F-4D97-AF65-F5344CB8AC3E}">
        <p14:creationId xmlns:p14="http://schemas.microsoft.com/office/powerpoint/2010/main" val="1852772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Logo, Schrift, Grafiken enthält.&#10;&#10;Automatisch generierte Beschreibung">
            <a:extLst>
              <a:ext uri="{FF2B5EF4-FFF2-40B4-BE49-F238E27FC236}">
                <a16:creationId xmlns:a16="http://schemas.microsoft.com/office/drawing/2014/main" id="{2C55F901-75A1-7C94-D127-9E04172705B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42" y="128111"/>
            <a:ext cx="2444115" cy="8997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59AA8C4-D578-9447-9B31-E0B6EC2E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47" y="451199"/>
            <a:ext cx="6853518" cy="899795"/>
          </a:xfrm>
        </p:spPr>
        <p:txBody>
          <a:bodyPr>
            <a:normAutofit/>
          </a:bodyPr>
          <a:lstStyle/>
          <a:p>
            <a:r>
              <a:rPr lang="de-DE" sz="3600" dirty="0" err="1"/>
              <a:t>Regresión</a:t>
            </a:r>
            <a:r>
              <a:rPr lang="de-DE" sz="3600" dirty="0"/>
              <a:t> </a:t>
            </a:r>
            <a:r>
              <a:rPr lang="de-DE" sz="3600" dirty="0" err="1"/>
              <a:t>Logística</a:t>
            </a:r>
            <a:r>
              <a:rPr lang="de-DE" sz="3600" dirty="0"/>
              <a:t> I</a:t>
            </a:r>
            <a:r>
              <a:rPr lang="de-DE" dirty="0"/>
              <a:t>	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CB17460-917C-D641-81F8-9F3F2C7C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563-A411-714D-9F01-44D78C559EF2}" type="slidenum">
              <a:rPr lang="de-DE" smtClean="0"/>
              <a:t>22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6A207F3-67A3-2244-A2CB-1B2BF0CC990B}"/>
              </a:ext>
            </a:extLst>
          </p:cNvPr>
          <p:cNvSpPr txBox="1"/>
          <p:nvPr/>
        </p:nvSpPr>
        <p:spPr>
          <a:xfrm>
            <a:off x="974367" y="1680874"/>
            <a:ext cx="1004327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+mj-lt"/>
                <a:ea typeface="+mj-ea"/>
                <a:cs typeface="+mj-cs"/>
              </a:rPr>
              <a:t>Coeficientes</a:t>
            </a:r>
            <a:endParaRPr lang="de-DE" sz="2000" dirty="0">
              <a:latin typeface="+mj-lt"/>
              <a:ea typeface="+mj-ea"/>
              <a:cs typeface="+mj-cs"/>
            </a:endParaRPr>
          </a:p>
          <a:p>
            <a:r>
              <a:rPr lang="de-DE" sz="2000" dirty="0">
                <a:latin typeface="+mj-lt"/>
                <a:ea typeface="+mj-ea"/>
                <a:cs typeface="+mj-cs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 coeficientes de regresión indican los cambios en escala logarítmica por cada unidad de cambio de las variables</a:t>
            </a:r>
            <a:endParaRPr lang="de-DE" dirty="0">
              <a:latin typeface="Times New Roman" panose="02020603050405020304" pitchFamily="18" charset="0"/>
            </a:endParaRP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 el Xi aumenta en una unidad, el logaritmo del cociente de probabilidades del fraude se incrementará en un valor o ratio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5320B7-978D-B1E8-667C-19D26D1E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91963411-AA1D-FBB2-A611-B47AFBAB0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189574"/>
              </p:ext>
            </p:extLst>
          </p:nvPr>
        </p:nvGraphicFramePr>
        <p:xfrm>
          <a:off x="5161390" y="3794666"/>
          <a:ext cx="6056243" cy="223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964">
                  <a:extLst>
                    <a:ext uri="{9D8B030D-6E8A-4147-A177-3AD203B41FA5}">
                      <a16:colId xmlns:a16="http://schemas.microsoft.com/office/drawing/2014/main" val="3589477613"/>
                    </a:ext>
                  </a:extLst>
                </a:gridCol>
                <a:gridCol w="1255244">
                  <a:extLst>
                    <a:ext uri="{9D8B030D-6E8A-4147-A177-3AD203B41FA5}">
                      <a16:colId xmlns:a16="http://schemas.microsoft.com/office/drawing/2014/main" val="2641575380"/>
                    </a:ext>
                  </a:extLst>
                </a:gridCol>
                <a:gridCol w="1115773">
                  <a:extLst>
                    <a:ext uri="{9D8B030D-6E8A-4147-A177-3AD203B41FA5}">
                      <a16:colId xmlns:a16="http://schemas.microsoft.com/office/drawing/2014/main" val="2667987672"/>
                    </a:ext>
                  </a:extLst>
                </a:gridCol>
                <a:gridCol w="827320">
                  <a:extLst>
                    <a:ext uri="{9D8B030D-6E8A-4147-A177-3AD203B41FA5}">
                      <a16:colId xmlns:a16="http://schemas.microsoft.com/office/drawing/2014/main" val="3280865064"/>
                    </a:ext>
                  </a:extLst>
                </a:gridCol>
                <a:gridCol w="827320">
                  <a:extLst>
                    <a:ext uri="{9D8B030D-6E8A-4147-A177-3AD203B41FA5}">
                      <a16:colId xmlns:a16="http://schemas.microsoft.com/office/drawing/2014/main" val="475034879"/>
                    </a:ext>
                  </a:extLst>
                </a:gridCol>
                <a:gridCol w="963622">
                  <a:extLst>
                    <a:ext uri="{9D8B030D-6E8A-4147-A177-3AD203B41FA5}">
                      <a16:colId xmlns:a16="http://schemas.microsoft.com/office/drawing/2014/main" val="144323096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Variable</a:t>
                      </a:r>
                      <a:endParaRPr lang="de-DE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ß</a:t>
                      </a:r>
                      <a:endParaRPr lang="de-DE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e^ßXi, Xi = 1</a:t>
                      </a:r>
                      <a:endParaRPr lang="de-DE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1 + e^ßXi</a:t>
                      </a:r>
                      <a:endParaRPr lang="de-DE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Pi</a:t>
                      </a:r>
                      <a:endParaRPr lang="de-DE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Variation</a:t>
                      </a:r>
                      <a:endParaRPr lang="de-DE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60914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amount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</a:rPr>
                        <a:t>5,60E-06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1,00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2,00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0,50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0,00%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78516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ingreso prom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-5,5759E-06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1,00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2,00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0,50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0,00%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69214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divorced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-5,55E-12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1,00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2,00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0,50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0,00%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88772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visa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-8,40359E-12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1,00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2,00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0,50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0,00%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05048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age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-3,15107E-09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1,00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2,00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0,50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0,00%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58558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female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-2,93929E-11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1,00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2,00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0,50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0,00%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94277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gold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-4,02E-11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1,00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2,00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0,50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0,00%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40433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white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-3,88E-11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1,00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2,00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0,50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0,00%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27878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master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-3,04E-11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1,00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2,00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0,50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0,00%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538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international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-4,01E-11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1,00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2,00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0,50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</a:rPr>
                        <a:t>0,00%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1220467"/>
                  </a:ext>
                </a:extLst>
              </a:tr>
            </a:tbl>
          </a:graphicData>
        </a:graphic>
      </p:graphicFrame>
      <p:pic>
        <p:nvPicPr>
          <p:cNvPr id="10" name="Grafik 9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8D59A78A-3DAF-A453-6FDA-D311802BB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355" y="3803538"/>
            <a:ext cx="3178984" cy="231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9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E3158-A854-B267-9126-772DEE9B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29322"/>
          </a:xfrm>
        </p:spPr>
        <p:txBody>
          <a:bodyPr/>
          <a:lstStyle/>
          <a:p>
            <a:r>
              <a:rPr lang="en-US" dirty="0" err="1"/>
              <a:t>Regresión</a:t>
            </a:r>
            <a:r>
              <a:rPr lang="en-US" dirty="0"/>
              <a:t> </a:t>
            </a:r>
            <a:r>
              <a:rPr lang="en-US" dirty="0" err="1"/>
              <a:t>Logística</a:t>
            </a:r>
            <a:r>
              <a:rPr lang="en-US" dirty="0"/>
              <a:t>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9441CA-2B2F-6A82-1EED-0598F0B0B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1261715"/>
            <a:ext cx="6172200" cy="3694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 err="1">
                <a:latin typeface="+mj-lt"/>
                <a:ea typeface="+mj-ea"/>
                <a:cs typeface="+mj-cs"/>
              </a:rPr>
              <a:t>Matriz</a:t>
            </a:r>
            <a:r>
              <a:rPr lang="de-DE" sz="2000" dirty="0">
                <a:latin typeface="+mj-lt"/>
                <a:ea typeface="+mj-ea"/>
                <a:cs typeface="+mj-cs"/>
              </a:rPr>
              <a:t> de </a:t>
            </a:r>
            <a:r>
              <a:rPr lang="de-DE" sz="2000" dirty="0" err="1">
                <a:latin typeface="+mj-lt"/>
                <a:ea typeface="+mj-ea"/>
                <a:cs typeface="+mj-cs"/>
              </a:rPr>
              <a:t>confusión</a:t>
            </a:r>
            <a:endParaRPr lang="en-US" sz="20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115119-97DD-AB92-DEEB-432EC9351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72584"/>
            <a:ext cx="3932237" cy="4696404"/>
          </a:xfrm>
        </p:spPr>
        <p:txBody>
          <a:bodyPr/>
          <a:lstStyle/>
          <a:p>
            <a:r>
              <a:rPr lang="de-DE" sz="1800" dirty="0">
                <a:latin typeface="+mj-lt"/>
                <a:ea typeface="+mj-ea"/>
                <a:cs typeface="+mj-cs"/>
              </a:rPr>
              <a:t>Variables </a:t>
            </a:r>
            <a:r>
              <a:rPr lang="de-DE" sz="1800" dirty="0" err="1">
                <a:latin typeface="+mj-lt"/>
                <a:ea typeface="+mj-ea"/>
                <a:cs typeface="+mj-cs"/>
              </a:rPr>
              <a:t>significativas</a:t>
            </a:r>
            <a:r>
              <a:rPr lang="de-DE" sz="1800" dirty="0">
                <a:latin typeface="+mj-lt"/>
                <a:ea typeface="+mj-ea"/>
                <a:cs typeface="+mj-cs"/>
              </a:rPr>
              <a:t>	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Amount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Ingreso</a:t>
            </a:r>
            <a:r>
              <a:rPr lang="de-DE" dirty="0"/>
              <a:t> </a:t>
            </a:r>
            <a:r>
              <a:rPr lang="de-DE" dirty="0" err="1"/>
              <a:t>promedio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Gold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Internacional</a:t>
            </a:r>
            <a:endParaRPr lang="de-DE" dirty="0"/>
          </a:p>
          <a:p>
            <a:r>
              <a:rPr lang="de-DE" sz="1600" dirty="0">
                <a:latin typeface="+mj-lt"/>
                <a:ea typeface="+mj-ea"/>
                <a:cs typeface="+mj-cs"/>
              </a:rPr>
              <a:t>Variables </a:t>
            </a:r>
            <a:r>
              <a:rPr lang="de-DE" sz="1600" dirty="0" err="1">
                <a:latin typeface="+mj-lt"/>
                <a:ea typeface="+mj-ea"/>
                <a:cs typeface="+mj-cs"/>
              </a:rPr>
              <a:t>no</a:t>
            </a:r>
            <a:r>
              <a:rPr lang="de-DE" sz="1600" dirty="0">
                <a:latin typeface="+mj-lt"/>
                <a:ea typeface="+mj-ea"/>
                <a:cs typeface="+mj-cs"/>
              </a:rPr>
              <a:t>  </a:t>
            </a:r>
            <a:r>
              <a:rPr lang="de-DE" sz="1600" dirty="0" err="1">
                <a:latin typeface="+mj-lt"/>
                <a:ea typeface="+mj-ea"/>
                <a:cs typeface="+mj-cs"/>
              </a:rPr>
              <a:t>significativas</a:t>
            </a:r>
            <a:r>
              <a:rPr lang="de-DE" sz="1600" dirty="0">
                <a:latin typeface="+mj-lt"/>
                <a:ea typeface="+mj-ea"/>
                <a:cs typeface="+mj-cs"/>
              </a:rPr>
              <a:t>	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Gen </a:t>
            </a:r>
            <a:r>
              <a:rPr lang="de-DE" dirty="0" err="1"/>
              <a:t>Female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Status </a:t>
            </a:r>
            <a:r>
              <a:rPr lang="de-DE" dirty="0" err="1"/>
              <a:t>divorced</a:t>
            </a:r>
            <a:endParaRPr lang="de-DE" dirty="0"/>
          </a:p>
          <a:p>
            <a:r>
              <a:rPr lang="de-DE" dirty="0">
                <a:latin typeface="+mj-lt"/>
                <a:ea typeface="+mj-ea"/>
                <a:cs typeface="+mj-cs"/>
              </a:rPr>
              <a:t>Ratio de </a:t>
            </a:r>
            <a:r>
              <a:rPr lang="de-DE" dirty="0" err="1">
                <a:latin typeface="+mj-lt"/>
                <a:ea typeface="+mj-ea"/>
                <a:cs typeface="+mj-cs"/>
              </a:rPr>
              <a:t>precisión</a:t>
            </a:r>
            <a:r>
              <a:rPr lang="de-DE" sz="1600" dirty="0">
                <a:latin typeface="+mj-lt"/>
                <a:ea typeface="+mj-ea"/>
                <a:cs typeface="+mj-cs"/>
              </a:rPr>
              <a:t>	</a:t>
            </a:r>
            <a:endParaRPr lang="de-DE" dirty="0"/>
          </a:p>
          <a:p>
            <a:pPr marL="285750" lvl="0" indent="-285750">
              <a:buFont typeface="Arial" panose="020B0604020202020204" pitchFamily="34" charset="0"/>
              <a:buChar char="•"/>
              <a:tabLst>
                <a:tab pos="-161925" algn="l"/>
              </a:tabLst>
            </a:pPr>
            <a:r>
              <a:rPr lang="es-ES" dirty="0"/>
              <a:t>Ratio de precisión = (TP + TN) / (TP +TN +FP + FN) = (5812 + 1032) / 8474 = 80,76%</a:t>
            </a:r>
            <a:endParaRPr lang="de-DE" dirty="0"/>
          </a:p>
          <a:p>
            <a:endParaRPr lang="en-US" sz="18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EC8AF3-D1C1-0165-CBF1-6C526431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019DB2-CE7E-7739-0AC2-C5A67F7C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563-A411-714D-9F01-44D78C559EF2}" type="slidenum">
              <a:rPr lang="de-DE" smtClean="0"/>
              <a:t>23</a:t>
            </a:fld>
            <a:endParaRPr lang="de-DE"/>
          </a:p>
        </p:txBody>
      </p:sp>
      <p:pic>
        <p:nvPicPr>
          <p:cNvPr id="7" name="Grafik 6" descr="Ein Bild, das Text, Schrift, Screenshot, weiß enthält.&#10;&#10;Automatisch generierte Beschreibung">
            <a:extLst>
              <a:ext uri="{FF2B5EF4-FFF2-40B4-BE49-F238E27FC236}">
                <a16:creationId xmlns:a16="http://schemas.microsoft.com/office/drawing/2014/main" id="{B22B6981-B223-CCD7-EC05-8E2A9529B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197" y="2394902"/>
            <a:ext cx="3011592" cy="2127690"/>
          </a:xfrm>
          <a:prstGeom prst="rect">
            <a:avLst/>
          </a:prstGeom>
        </p:spPr>
      </p:pic>
      <p:pic>
        <p:nvPicPr>
          <p:cNvPr id="8" name="Grafik 7" descr="Ein Bild, das Text, Logo, Schrift, Grafiken enthält.&#10;&#10;Automatisch generierte Beschreibung">
            <a:extLst>
              <a:ext uri="{FF2B5EF4-FFF2-40B4-BE49-F238E27FC236}">
                <a16:creationId xmlns:a16="http://schemas.microsoft.com/office/drawing/2014/main" id="{DC928ED5-B67B-E477-1660-8F956ACF372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42" y="128111"/>
            <a:ext cx="2444115" cy="899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3008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E3158-A854-B267-9126-772DEE9B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29322"/>
          </a:xfrm>
        </p:spPr>
        <p:txBody>
          <a:bodyPr/>
          <a:lstStyle/>
          <a:p>
            <a:r>
              <a:rPr lang="de-DE" dirty="0" err="1"/>
              <a:t>K_Nearest</a:t>
            </a:r>
            <a:r>
              <a:rPr lang="de-DE" dirty="0"/>
              <a:t> </a:t>
            </a:r>
            <a:r>
              <a:rPr lang="de-DE" dirty="0" err="1"/>
              <a:t>Neighbors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9441CA-2B2F-6A82-1EED-0598F0B0B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66784"/>
            <a:ext cx="6172200" cy="3694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 err="1">
                <a:latin typeface="+mj-lt"/>
                <a:ea typeface="+mj-ea"/>
                <a:cs typeface="+mj-cs"/>
              </a:rPr>
              <a:t>Matriz</a:t>
            </a:r>
            <a:r>
              <a:rPr lang="de-DE" sz="2000" dirty="0">
                <a:latin typeface="+mj-lt"/>
                <a:ea typeface="+mj-ea"/>
                <a:cs typeface="+mj-cs"/>
              </a:rPr>
              <a:t> de </a:t>
            </a:r>
            <a:r>
              <a:rPr lang="de-DE" sz="2000" dirty="0" err="1">
                <a:latin typeface="+mj-lt"/>
                <a:ea typeface="+mj-ea"/>
                <a:cs typeface="+mj-cs"/>
              </a:rPr>
              <a:t>confusión</a:t>
            </a:r>
            <a:endParaRPr lang="en-US" sz="20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115119-97DD-AB92-DEEB-432EC9351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72584"/>
            <a:ext cx="3932237" cy="4696404"/>
          </a:xfrm>
        </p:spPr>
        <p:txBody>
          <a:bodyPr/>
          <a:lstStyle/>
          <a:p>
            <a:r>
              <a:rPr lang="de-DE" sz="1800" dirty="0" err="1">
                <a:latin typeface="+mj-lt"/>
                <a:ea typeface="+mj-ea"/>
                <a:cs typeface="+mj-cs"/>
              </a:rPr>
              <a:t>Método</a:t>
            </a:r>
            <a:endParaRPr lang="de-DE" sz="1800" dirty="0"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Distancia</a:t>
            </a:r>
            <a:r>
              <a:rPr lang="de-DE" dirty="0"/>
              <a:t> </a:t>
            </a:r>
            <a:r>
              <a:rPr lang="de-DE" dirty="0" err="1"/>
              <a:t>euclidea</a:t>
            </a:r>
            <a:endParaRPr lang="de-DE" dirty="0"/>
          </a:p>
          <a:p>
            <a:r>
              <a:rPr lang="de-DE" sz="1800" dirty="0">
                <a:latin typeface="+mj-lt"/>
                <a:ea typeface="+mj-ea"/>
                <a:cs typeface="+mj-cs"/>
              </a:rPr>
              <a:t>Variables relevantes	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Amount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Ingreso</a:t>
            </a:r>
            <a:r>
              <a:rPr lang="de-DE" dirty="0"/>
              <a:t> </a:t>
            </a:r>
            <a:r>
              <a:rPr lang="de-DE" dirty="0" err="1"/>
              <a:t>promedio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Gold Card</a:t>
            </a:r>
            <a:endParaRPr lang="de-DE" sz="1600" dirty="0">
              <a:latin typeface="+mj-lt"/>
              <a:ea typeface="+mj-ea"/>
              <a:cs typeface="+mj-cs"/>
            </a:endParaRPr>
          </a:p>
          <a:p>
            <a:r>
              <a:rPr lang="de-DE" sz="1600" dirty="0">
                <a:latin typeface="+mj-lt"/>
                <a:ea typeface="+mj-ea"/>
                <a:cs typeface="+mj-cs"/>
              </a:rPr>
              <a:t>Variables </a:t>
            </a:r>
            <a:r>
              <a:rPr lang="de-DE" sz="1600" dirty="0" err="1">
                <a:latin typeface="+mj-lt"/>
                <a:ea typeface="+mj-ea"/>
                <a:cs typeface="+mj-cs"/>
              </a:rPr>
              <a:t>no</a:t>
            </a:r>
            <a:r>
              <a:rPr lang="de-DE" sz="1600" dirty="0">
                <a:latin typeface="+mj-lt"/>
                <a:ea typeface="+mj-ea"/>
                <a:cs typeface="+mj-cs"/>
              </a:rPr>
              <a:t>  relevantes	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Gen </a:t>
            </a:r>
            <a:r>
              <a:rPr lang="de-DE" dirty="0" err="1"/>
              <a:t>Female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Status </a:t>
            </a:r>
            <a:r>
              <a:rPr lang="de-DE" dirty="0" err="1"/>
              <a:t>divorced</a:t>
            </a:r>
            <a:endParaRPr lang="de-DE" dirty="0"/>
          </a:p>
          <a:p>
            <a:r>
              <a:rPr lang="de-DE" dirty="0">
                <a:latin typeface="+mj-lt"/>
                <a:ea typeface="+mj-ea"/>
                <a:cs typeface="+mj-cs"/>
              </a:rPr>
              <a:t>Ratio de </a:t>
            </a:r>
            <a:r>
              <a:rPr lang="de-DE" dirty="0" err="1">
                <a:latin typeface="+mj-lt"/>
                <a:ea typeface="+mj-ea"/>
                <a:cs typeface="+mj-cs"/>
              </a:rPr>
              <a:t>precisión</a:t>
            </a:r>
            <a:r>
              <a:rPr lang="de-DE" sz="1600" dirty="0">
                <a:latin typeface="+mj-lt"/>
                <a:ea typeface="+mj-ea"/>
                <a:cs typeface="+mj-cs"/>
              </a:rPr>
              <a:t>	</a:t>
            </a:r>
            <a:endParaRPr lang="de-DE" dirty="0"/>
          </a:p>
          <a:p>
            <a:pPr marL="285750" lvl="0" indent="-285750">
              <a:buFont typeface="Arial" panose="020B0604020202020204" pitchFamily="34" charset="0"/>
              <a:buChar char="•"/>
              <a:tabLst>
                <a:tab pos="-161925" algn="l"/>
              </a:tabLst>
            </a:pPr>
            <a:r>
              <a:rPr lang="es-ES" dirty="0"/>
              <a:t>Ratio de precisión = (TP + TN) / (TP +TN +FP + FN) = 84,29%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EC8AF3-D1C1-0165-CBF1-6C526431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019DB2-CE7E-7739-0AC2-C5A67F7C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563-A411-714D-9F01-44D78C559EF2}" type="slidenum">
              <a:rPr lang="de-DE" smtClean="0"/>
              <a:t>24</a:t>
            </a:fld>
            <a:endParaRPr lang="de-DE"/>
          </a:p>
        </p:txBody>
      </p:sp>
      <p:pic>
        <p:nvPicPr>
          <p:cNvPr id="9" name="Grafik 8" descr="Ein Bild, das Text, Screenshot, Schrift, weiß enthält.&#10;&#10;Automatisch generierte Beschreibung">
            <a:extLst>
              <a:ext uri="{FF2B5EF4-FFF2-40B4-BE49-F238E27FC236}">
                <a16:creationId xmlns:a16="http://schemas.microsoft.com/office/drawing/2014/main" id="{7A5E27F8-7514-9C33-CF52-9DE01F639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944" y="2943859"/>
            <a:ext cx="2945989" cy="2059227"/>
          </a:xfrm>
          <a:prstGeom prst="rect">
            <a:avLst/>
          </a:prstGeom>
        </p:spPr>
      </p:pic>
      <p:pic>
        <p:nvPicPr>
          <p:cNvPr id="10" name="Grafik 9" descr="Ein Bild, das Text, Logo, Schrift, Grafiken enthält.&#10;&#10;Automatisch generierte Beschreibung">
            <a:extLst>
              <a:ext uri="{FF2B5EF4-FFF2-40B4-BE49-F238E27FC236}">
                <a16:creationId xmlns:a16="http://schemas.microsoft.com/office/drawing/2014/main" id="{D4C81121-1451-7613-154C-07FD6A0F95C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42" y="128111"/>
            <a:ext cx="2444115" cy="899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413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E3158-A854-B267-9126-772DEE9B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29322"/>
          </a:xfrm>
        </p:spPr>
        <p:txBody>
          <a:bodyPr/>
          <a:lstStyle/>
          <a:p>
            <a:r>
              <a:rPr lang="de-DE" dirty="0" err="1"/>
              <a:t>Árboles</a:t>
            </a:r>
            <a:r>
              <a:rPr lang="de-DE" dirty="0"/>
              <a:t> de </a:t>
            </a:r>
            <a:r>
              <a:rPr lang="de-DE" dirty="0" err="1"/>
              <a:t>decisión</a:t>
            </a:r>
            <a:r>
              <a:rPr lang="de-DE" dirty="0"/>
              <a:t> I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9441CA-2B2F-6A82-1EED-0598F0B0B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86522"/>
            <a:ext cx="6172200" cy="4774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 err="1">
                <a:latin typeface="+mj-lt"/>
                <a:ea typeface="+mj-ea"/>
                <a:cs typeface="+mj-cs"/>
              </a:rPr>
              <a:t>Matriz</a:t>
            </a:r>
            <a:r>
              <a:rPr lang="de-DE" sz="2000" dirty="0">
                <a:latin typeface="+mj-lt"/>
                <a:ea typeface="+mj-ea"/>
                <a:cs typeface="+mj-cs"/>
              </a:rPr>
              <a:t> de </a:t>
            </a:r>
            <a:r>
              <a:rPr lang="de-DE" sz="2000" dirty="0" err="1">
                <a:latin typeface="+mj-lt"/>
                <a:ea typeface="+mj-ea"/>
                <a:cs typeface="+mj-cs"/>
              </a:rPr>
              <a:t>confusión</a:t>
            </a:r>
            <a:endParaRPr lang="de-DE" sz="2000" dirty="0">
              <a:latin typeface="+mj-lt"/>
              <a:ea typeface="+mj-ea"/>
              <a:cs typeface="+mj-cs"/>
            </a:endParaRPr>
          </a:p>
          <a:p>
            <a:pPr marL="342900" indent="-342900" algn="just">
              <a:lnSpc>
                <a:spcPct val="80000"/>
              </a:lnSpc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" sz="1700" kern="50" dirty="0">
                <a:latin typeface="Times New Roman" panose="02020603050405020304" pitchFamily="18" charset="0"/>
              </a:rPr>
              <a:t>Ratio de precisión = (TP + TN) / (TP +TN +FP + FN) = 85,5%</a:t>
            </a:r>
            <a:endParaRPr lang="de-DE" sz="1700" kern="5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115119-97DD-AB92-DEEB-432EC9351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72584"/>
            <a:ext cx="3932237" cy="5228216"/>
          </a:xfrm>
        </p:spPr>
        <p:txBody>
          <a:bodyPr>
            <a:normAutofit fontScale="62500" lnSpcReduction="20000"/>
          </a:bodyPr>
          <a:lstStyle/>
          <a:p>
            <a:r>
              <a:rPr lang="de-DE" sz="2000" dirty="0" err="1">
                <a:latin typeface="+mj-lt"/>
                <a:ea typeface="+mj-ea"/>
                <a:cs typeface="+mj-cs"/>
              </a:rPr>
              <a:t>Método</a:t>
            </a:r>
            <a:endParaRPr lang="de-DE" sz="2000" dirty="0"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ID3</a:t>
            </a:r>
          </a:p>
          <a:p>
            <a:endParaRPr lang="de-DE" sz="1800" dirty="0">
              <a:latin typeface="+mj-lt"/>
              <a:ea typeface="+mj-ea"/>
              <a:cs typeface="+mj-cs"/>
            </a:endParaRPr>
          </a:p>
          <a:p>
            <a:r>
              <a:rPr lang="de-DE" sz="1800" dirty="0" err="1">
                <a:latin typeface="+mj-lt"/>
                <a:ea typeface="+mj-ea"/>
                <a:cs typeface="+mj-cs"/>
              </a:rPr>
              <a:t>Poda</a:t>
            </a:r>
            <a:r>
              <a:rPr lang="de-DE" sz="1800" dirty="0">
                <a:latin typeface="+mj-lt"/>
                <a:ea typeface="+mj-ea"/>
                <a:cs typeface="+mj-cs"/>
              </a:rPr>
              <a:t> (</a:t>
            </a:r>
            <a:r>
              <a:rPr lang="de-DE" sz="1800" dirty="0" err="1">
                <a:latin typeface="+mj-lt"/>
                <a:ea typeface="+mj-ea"/>
                <a:cs typeface="+mj-cs"/>
              </a:rPr>
              <a:t>prunning</a:t>
            </a:r>
            <a:r>
              <a:rPr lang="de-DE" sz="1800" dirty="0">
                <a:latin typeface="+mj-lt"/>
                <a:ea typeface="+mj-ea"/>
                <a:cs typeface="+mj-cs"/>
              </a:rPr>
              <a:t>)</a:t>
            </a:r>
            <a:endParaRPr lang="de-DE" sz="1800" kern="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itchFamily="2" charset="2"/>
              <a:buChar char=""/>
            </a:pPr>
            <a:r>
              <a:rPr lang="es-ES" sz="18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Fijamos número de particiones (k-</a:t>
            </a:r>
            <a:r>
              <a:rPr lang="es-ES" sz="18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folds</a:t>
            </a:r>
            <a:r>
              <a:rPr lang="es-ES" sz="18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= 10</a:t>
            </a:r>
            <a:endParaRPr lang="de-DE" sz="1800" kern="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itchFamily="2" charset="2"/>
              <a:buChar char=""/>
            </a:pPr>
            <a:r>
              <a:rPr lang="es-ES" sz="18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Profundidad máxima (</a:t>
            </a:r>
            <a:r>
              <a:rPr lang="es-ES" sz="18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max_depth</a:t>
            </a:r>
            <a:r>
              <a:rPr lang="es-ES" sz="18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= 5. </a:t>
            </a:r>
            <a:endParaRPr lang="de-DE" sz="1800" kern="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itchFamily="2" charset="2"/>
              <a:buChar char=""/>
            </a:pPr>
            <a:r>
              <a:rPr lang="es-ES" sz="18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Corte mínimo (</a:t>
            </a:r>
            <a:r>
              <a:rPr lang="es-ES" sz="18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min_samples_split</a:t>
            </a:r>
            <a:r>
              <a:rPr lang="es-ES" sz="18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= 20. </a:t>
            </a:r>
            <a:endParaRPr lang="de-DE" sz="1800" kern="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de-DE" sz="1800" dirty="0">
              <a:latin typeface="+mj-lt"/>
              <a:ea typeface="+mj-ea"/>
              <a:cs typeface="+mj-cs"/>
            </a:endParaRPr>
          </a:p>
          <a:p>
            <a:r>
              <a:rPr lang="de-DE" sz="1800" dirty="0" err="1">
                <a:latin typeface="+mj-lt"/>
                <a:ea typeface="+mj-ea"/>
                <a:cs typeface="+mj-cs"/>
              </a:rPr>
              <a:t>Criterios</a:t>
            </a:r>
            <a:r>
              <a:rPr lang="de-DE" sz="1800" dirty="0">
                <a:latin typeface="+mj-lt"/>
                <a:ea typeface="+mj-ea"/>
                <a:cs typeface="+mj-cs"/>
              </a:rPr>
              <a:t> relevantes	</a:t>
            </a:r>
            <a:endParaRPr lang="de-DE" dirty="0"/>
          </a:p>
          <a:p>
            <a:pPr marL="342900" lvl="0" indent="-342900" algn="just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" sz="18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Amount</a:t>
            </a:r>
            <a:r>
              <a:rPr lang="es-ES" sz="18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Importe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" sz="18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AIE = Ingreso promedio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" sz="18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</a:t>
            </a:r>
            <a:r>
              <a:rPr lang="es-ES" sz="18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Visa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" sz="18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</a:t>
            </a:r>
            <a:r>
              <a:rPr lang="es-ES" sz="18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Master </a:t>
            </a:r>
            <a:r>
              <a:rPr lang="es-ES" sz="18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Card</a:t>
            </a:r>
            <a:endParaRPr lang="de-DE" dirty="0"/>
          </a:p>
          <a:p>
            <a:endParaRPr lang="de-DE" dirty="0"/>
          </a:p>
          <a:p>
            <a:r>
              <a:rPr lang="de-DE" sz="1800" dirty="0">
                <a:latin typeface="+mj-lt"/>
                <a:ea typeface="+mj-ea"/>
                <a:cs typeface="+mj-cs"/>
              </a:rPr>
              <a:t>Ratio de </a:t>
            </a:r>
            <a:r>
              <a:rPr lang="de-DE" sz="1800" dirty="0" err="1">
                <a:latin typeface="+mj-lt"/>
                <a:ea typeface="+mj-ea"/>
                <a:cs typeface="+mj-cs"/>
              </a:rPr>
              <a:t>precisión</a:t>
            </a:r>
            <a:r>
              <a:rPr lang="de-DE" sz="1800" dirty="0">
                <a:latin typeface="+mj-lt"/>
                <a:ea typeface="+mj-ea"/>
                <a:cs typeface="+mj-cs"/>
              </a:rPr>
              <a:t> </a:t>
            </a:r>
            <a:r>
              <a:rPr lang="de-DE" sz="1800" dirty="0" err="1">
                <a:latin typeface="+mj-lt"/>
                <a:ea typeface="+mj-ea"/>
                <a:cs typeface="+mj-cs"/>
              </a:rPr>
              <a:t>por</a:t>
            </a:r>
            <a:r>
              <a:rPr lang="de-DE" sz="1800" dirty="0">
                <a:latin typeface="+mj-lt"/>
                <a:ea typeface="+mj-ea"/>
                <a:cs typeface="+mj-cs"/>
              </a:rPr>
              <a:t> </a:t>
            </a:r>
            <a:r>
              <a:rPr lang="de-DE" sz="1800" dirty="0" err="1">
                <a:latin typeface="+mj-lt"/>
                <a:ea typeface="+mj-ea"/>
                <a:cs typeface="+mj-cs"/>
              </a:rPr>
              <a:t>profundidad</a:t>
            </a:r>
            <a:r>
              <a:rPr lang="de-DE" sz="1600" dirty="0">
                <a:latin typeface="+mj-lt"/>
                <a:ea typeface="+mj-ea"/>
                <a:cs typeface="+mj-cs"/>
              </a:rPr>
              <a:t>	</a:t>
            </a:r>
            <a:endParaRPr lang="de-DE" dirty="0"/>
          </a:p>
          <a:p>
            <a:pPr marL="342900" lvl="0" indent="-342900" algn="just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" sz="18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Score para i = 1 es de 0.795   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" sz="18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Score para i = 2 es de 0.829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" sz="18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Score para i = 3 es de 0.858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" sz="18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Score para i = 4 es de 0.863 es el score máximo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" sz="18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Score para i = 5 es de 0.863 es el score máximo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EC8AF3-D1C1-0165-CBF1-6C526431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019DB2-CE7E-7739-0AC2-C5A67F7C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563-A411-714D-9F01-44D78C559EF2}" type="slidenum">
              <a:rPr lang="de-DE" smtClean="0"/>
              <a:t>25</a:t>
            </a:fld>
            <a:endParaRPr lang="de-DE"/>
          </a:p>
        </p:txBody>
      </p:sp>
      <p:pic>
        <p:nvPicPr>
          <p:cNvPr id="9" name="Grafik 8" descr="Ein Bild, das Text, Schrift, Screenshot, weiß enthält.&#10;&#10;Automatisch generierte Beschreibung">
            <a:extLst>
              <a:ext uri="{FF2B5EF4-FFF2-40B4-BE49-F238E27FC236}">
                <a16:creationId xmlns:a16="http://schemas.microsoft.com/office/drawing/2014/main" id="{25602EC8-7D6C-8371-3BC7-ED266E9E1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9" y="2979102"/>
            <a:ext cx="3161329" cy="2333127"/>
          </a:xfrm>
          <a:prstGeom prst="rect">
            <a:avLst/>
          </a:prstGeom>
        </p:spPr>
      </p:pic>
      <p:pic>
        <p:nvPicPr>
          <p:cNvPr id="10" name="Grafik 9" descr="Ein Bild, das Text, Logo, Schrift, Grafiken enthält.&#10;&#10;Automatisch generierte Beschreibung">
            <a:extLst>
              <a:ext uri="{FF2B5EF4-FFF2-40B4-BE49-F238E27FC236}">
                <a16:creationId xmlns:a16="http://schemas.microsoft.com/office/drawing/2014/main" id="{1C20E9F6-2C72-B03F-45D2-DE20D1EEE1A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42" y="128111"/>
            <a:ext cx="2444115" cy="899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4164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E2DD9-597B-7E01-C8B2-FAF6FAD0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712029" cy="897618"/>
          </a:xfrm>
        </p:spPr>
        <p:txBody>
          <a:bodyPr/>
          <a:lstStyle/>
          <a:p>
            <a:r>
              <a:rPr lang="de-DE" sz="3200" dirty="0" err="1"/>
              <a:t>Árboles</a:t>
            </a:r>
            <a:r>
              <a:rPr lang="de-DE" sz="3200" dirty="0"/>
              <a:t> de </a:t>
            </a:r>
            <a:r>
              <a:rPr lang="de-DE" sz="3200" dirty="0" err="1"/>
              <a:t>decisión</a:t>
            </a:r>
            <a:r>
              <a:rPr lang="de-DE" sz="3200" dirty="0"/>
              <a:t> II</a:t>
            </a:r>
            <a:endParaRPr lang="en-US" sz="32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9B6E00-4ED2-35BE-DB98-2BD86B44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0007B6-3424-1E7A-08F8-132B24FD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563-A411-714D-9F01-44D78C559EF2}" type="slidenum">
              <a:rPr lang="de-DE" smtClean="0"/>
              <a:t>26</a:t>
            </a:fld>
            <a:endParaRPr lang="de-DE"/>
          </a:p>
        </p:txBody>
      </p:sp>
      <p:pic>
        <p:nvPicPr>
          <p:cNvPr id="6" name="Inhaltsplatzhalter 5" descr="Ein Bild, das Diagramm, Text, Plan, weiß enthält.&#10;&#10;Automatisch generierte Beschreibung">
            <a:extLst>
              <a:ext uri="{FF2B5EF4-FFF2-40B4-BE49-F238E27FC236}">
                <a16:creationId xmlns:a16="http://schemas.microsoft.com/office/drawing/2014/main" id="{499CBBEF-43F9-C0CF-9590-BBF3BB914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446" y="1415143"/>
            <a:ext cx="9286579" cy="4761820"/>
          </a:xfrm>
          <a:prstGeom prst="rect">
            <a:avLst/>
          </a:prstGeom>
        </p:spPr>
      </p:pic>
      <p:pic>
        <p:nvPicPr>
          <p:cNvPr id="7" name="Grafik 6" descr="Ein Bild, das Text, Logo, Schrift, Grafiken enthält.&#10;&#10;Automatisch generierte Beschreibung">
            <a:extLst>
              <a:ext uri="{FF2B5EF4-FFF2-40B4-BE49-F238E27FC236}">
                <a16:creationId xmlns:a16="http://schemas.microsoft.com/office/drawing/2014/main" id="{F0F1C9AE-FA53-2F62-6A15-0EEF33DEE72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42" y="128111"/>
            <a:ext cx="2444115" cy="899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888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2AA48-DC12-C990-671C-9E801B8FB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83111"/>
          </a:xfrm>
        </p:spPr>
        <p:txBody>
          <a:bodyPr/>
          <a:lstStyle/>
          <a:p>
            <a:r>
              <a:rPr lang="de-DE" dirty="0"/>
              <a:t>Bosques </a:t>
            </a:r>
            <a:r>
              <a:rPr lang="de-DE" dirty="0" err="1"/>
              <a:t>aleatorios</a:t>
            </a:r>
            <a:r>
              <a:rPr lang="de-DE" dirty="0"/>
              <a:t> I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8314A0-46D6-A333-22E7-B58705505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700" dirty="0" err="1">
                <a:latin typeface="+mj-lt"/>
                <a:ea typeface="+mj-ea"/>
                <a:cs typeface="+mj-cs"/>
              </a:rPr>
              <a:t>Validación</a:t>
            </a:r>
            <a:r>
              <a:rPr lang="en-US" sz="1700" dirty="0">
                <a:latin typeface="+mj-lt"/>
                <a:ea typeface="+mj-ea"/>
                <a:cs typeface="+mj-cs"/>
              </a:rPr>
              <a:t> del </a:t>
            </a:r>
            <a:r>
              <a:rPr lang="en-US" sz="1700" dirty="0" err="1">
                <a:latin typeface="+mj-lt"/>
                <a:ea typeface="+mj-ea"/>
                <a:cs typeface="+mj-cs"/>
              </a:rPr>
              <a:t>modelo</a:t>
            </a:r>
            <a:endParaRPr lang="en-US" sz="1700" dirty="0">
              <a:latin typeface="+mj-lt"/>
              <a:ea typeface="+mj-ea"/>
              <a:cs typeface="+mj-cs"/>
            </a:endParaRPr>
          </a:p>
          <a:p>
            <a:pPr lvl="0" algn="just"/>
            <a:r>
              <a:rPr lang="es-ES" sz="1800" kern="50" dirty="0">
                <a:latin typeface="Times New Roman" panose="02020603050405020304" pitchFamily="18" charset="0"/>
              </a:rPr>
              <a:t>número de árboles = 10, score = 0.855</a:t>
            </a:r>
            <a:endParaRPr lang="de-DE" sz="1800" kern="50" dirty="0">
              <a:latin typeface="Times New Roman" panose="02020603050405020304" pitchFamily="18" charset="0"/>
            </a:endParaRPr>
          </a:p>
          <a:p>
            <a:pPr lvl="0" algn="just"/>
            <a:r>
              <a:rPr lang="es-ES" sz="1800" kern="50" dirty="0">
                <a:latin typeface="Times New Roman" panose="02020603050405020304" pitchFamily="18" charset="0"/>
              </a:rPr>
              <a:t>número de árboles = 50, score = 0.856</a:t>
            </a:r>
            <a:endParaRPr lang="de-DE" sz="1800" kern="50" dirty="0">
              <a:latin typeface="Times New Roman" panose="02020603050405020304" pitchFamily="18" charset="0"/>
            </a:endParaRPr>
          </a:p>
          <a:p>
            <a:pPr lvl="0" algn="just"/>
            <a:r>
              <a:rPr lang="es-ES" sz="1800" kern="50" dirty="0">
                <a:latin typeface="Times New Roman" panose="02020603050405020304" pitchFamily="18" charset="0"/>
              </a:rPr>
              <a:t>número de árboles = 100, score = 0.855</a:t>
            </a:r>
            <a:endParaRPr lang="de-DE" sz="1800" kern="50" dirty="0">
              <a:latin typeface="Times New Roman" panose="02020603050405020304" pitchFamily="18" charset="0"/>
            </a:endParaRPr>
          </a:p>
          <a:p>
            <a:pPr lvl="0" algn="just"/>
            <a:r>
              <a:rPr lang="es-ES" sz="1800" kern="50" dirty="0">
                <a:latin typeface="Times New Roman" panose="02020603050405020304" pitchFamily="18" charset="0"/>
              </a:rPr>
              <a:t>número de árboles = 500, score = 0.857</a:t>
            </a:r>
            <a:endParaRPr lang="de-DE" sz="1800" kern="50" dirty="0">
              <a:latin typeface="Times New Roman" panose="02020603050405020304" pitchFamily="18" charset="0"/>
            </a:endParaRPr>
          </a:p>
          <a:p>
            <a:pPr lvl="0" algn="just"/>
            <a:r>
              <a:rPr lang="es-ES" sz="1800" kern="50" dirty="0">
                <a:latin typeface="Times New Roman" panose="02020603050405020304" pitchFamily="18" charset="0"/>
              </a:rPr>
              <a:t>número de árboles = 1000, score = 0.854</a:t>
            </a:r>
            <a:endParaRPr lang="de-DE" sz="1800" kern="50" dirty="0">
              <a:latin typeface="Times New Roman" panose="02020603050405020304" pitchFamily="18" charset="0"/>
            </a:endParaRPr>
          </a:p>
          <a:p>
            <a:pPr algn="just"/>
            <a:r>
              <a:rPr lang="es-ES" sz="18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Grado de eficiencia con 5 niveles = 85,71%</a:t>
            </a:r>
          </a:p>
          <a:p>
            <a:pPr algn="just"/>
            <a:r>
              <a:rPr lang="es-ES" sz="1700" kern="50" dirty="0">
                <a:latin typeface="Times New Roman" panose="02020603050405020304" pitchFamily="18" charset="0"/>
              </a:rPr>
              <a:t>Ratio de precisión = (TP + TN) / (TP +TN +FP + FN) = 100%</a:t>
            </a:r>
            <a:endParaRPr lang="de-DE" sz="1700" kern="5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80830F-2BE7-D2CE-CC7E-2D7D38307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40311"/>
            <a:ext cx="3932237" cy="4728677"/>
          </a:xfrm>
        </p:spPr>
        <p:txBody>
          <a:bodyPr>
            <a:normAutofit lnSpcReduction="10000"/>
          </a:bodyPr>
          <a:lstStyle/>
          <a:p>
            <a:r>
              <a:rPr lang="de-DE" sz="1800" dirty="0" err="1">
                <a:latin typeface="+mj-lt"/>
                <a:ea typeface="+mj-ea"/>
                <a:cs typeface="+mj-cs"/>
              </a:rPr>
              <a:t>Método</a:t>
            </a:r>
            <a:endParaRPr lang="de-DE" sz="1800" dirty="0"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+mj-lt"/>
                <a:ea typeface="+mj-ea"/>
                <a:cs typeface="+mj-cs"/>
              </a:rPr>
              <a:t>Conjuntos</a:t>
            </a:r>
            <a:r>
              <a:rPr lang="de-DE" dirty="0">
                <a:latin typeface="+mj-lt"/>
                <a:ea typeface="+mj-ea"/>
                <a:cs typeface="+mj-cs"/>
              </a:rPr>
              <a:t> (</a:t>
            </a:r>
            <a:r>
              <a:rPr lang="de-DE" dirty="0" err="1">
                <a:latin typeface="+mj-lt"/>
                <a:ea typeface="+mj-ea"/>
                <a:cs typeface="+mj-cs"/>
              </a:rPr>
              <a:t>ensembles</a:t>
            </a:r>
            <a:r>
              <a:rPr lang="de-DE" dirty="0">
                <a:latin typeface="+mj-lt"/>
                <a:ea typeface="+mj-ea"/>
                <a:cs typeface="+mj-cs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+mj-lt"/>
                <a:ea typeface="+mj-ea"/>
                <a:cs typeface="+mj-cs"/>
              </a:rPr>
              <a:t>Bagging</a:t>
            </a:r>
            <a:r>
              <a:rPr lang="de-DE" dirty="0">
                <a:latin typeface="+mj-lt"/>
                <a:ea typeface="+mj-ea"/>
                <a:cs typeface="+mj-cs"/>
              </a:rPr>
              <a:t> (</a:t>
            </a:r>
            <a:r>
              <a:rPr lang="de-DE" dirty="0" err="1">
                <a:latin typeface="+mj-lt"/>
                <a:ea typeface="+mj-ea"/>
                <a:cs typeface="+mj-cs"/>
              </a:rPr>
              <a:t>bootstrap</a:t>
            </a:r>
            <a:r>
              <a:rPr lang="de-DE" dirty="0">
                <a:latin typeface="+mj-lt"/>
                <a:ea typeface="+mj-ea"/>
                <a:cs typeface="+mj-cs"/>
              </a:rPr>
              <a:t> </a:t>
            </a:r>
            <a:r>
              <a:rPr lang="de-DE" dirty="0" err="1">
                <a:latin typeface="+mj-lt"/>
                <a:ea typeface="+mj-ea"/>
                <a:cs typeface="+mj-cs"/>
              </a:rPr>
              <a:t>aggregating</a:t>
            </a:r>
            <a:r>
              <a:rPr lang="de-DE" dirty="0">
                <a:latin typeface="+mj-lt"/>
                <a:ea typeface="+mj-ea"/>
                <a:cs typeface="+mj-cs"/>
              </a:rPr>
              <a:t>)</a:t>
            </a:r>
            <a:endParaRPr lang="en-US" sz="1700" dirty="0">
              <a:latin typeface="+mj-lt"/>
              <a:ea typeface="+mj-ea"/>
              <a:cs typeface="+mj-cs"/>
            </a:endParaRPr>
          </a:p>
          <a:p>
            <a:pPr>
              <a:lnSpc>
                <a:spcPct val="80000"/>
              </a:lnSpc>
            </a:pPr>
            <a:endParaRPr lang="en-US" sz="1700" dirty="0">
              <a:latin typeface="+mj-lt"/>
              <a:ea typeface="+mj-ea"/>
              <a:cs typeface="+mj-cs"/>
            </a:endParaRPr>
          </a:p>
          <a:p>
            <a:pPr>
              <a:lnSpc>
                <a:spcPct val="80000"/>
              </a:lnSpc>
            </a:pPr>
            <a:r>
              <a:rPr lang="en-US" sz="1700" dirty="0" err="1">
                <a:latin typeface="+mj-lt"/>
                <a:ea typeface="+mj-ea"/>
                <a:cs typeface="+mj-cs"/>
              </a:rPr>
              <a:t>Matriz</a:t>
            </a:r>
            <a:r>
              <a:rPr lang="en-US" sz="1700" dirty="0">
                <a:latin typeface="+mj-lt"/>
                <a:ea typeface="+mj-ea"/>
                <a:cs typeface="+mj-cs"/>
              </a:rPr>
              <a:t> de </a:t>
            </a:r>
            <a:r>
              <a:rPr lang="en-US" sz="1700" dirty="0" err="1">
                <a:latin typeface="+mj-lt"/>
                <a:ea typeface="+mj-ea"/>
                <a:cs typeface="+mj-cs"/>
              </a:rPr>
              <a:t>Decisiones</a:t>
            </a:r>
            <a:endParaRPr lang="en-US" sz="1700" dirty="0">
              <a:latin typeface="+mj-lt"/>
              <a:ea typeface="+mj-ea"/>
              <a:cs typeface="+mj-cs"/>
            </a:endParaRPr>
          </a:p>
          <a:p>
            <a:pPr>
              <a:lnSpc>
                <a:spcPct val="80000"/>
              </a:lnSpc>
            </a:pPr>
            <a:endParaRPr lang="en-US" sz="1700" dirty="0">
              <a:latin typeface="+mj-lt"/>
              <a:ea typeface="+mj-ea"/>
              <a:cs typeface="+mj-cs"/>
            </a:endParaRPr>
          </a:p>
          <a:p>
            <a:pPr>
              <a:lnSpc>
                <a:spcPct val="80000"/>
              </a:lnSpc>
            </a:pPr>
            <a:endParaRPr lang="en-US" sz="1700" dirty="0">
              <a:latin typeface="+mj-lt"/>
              <a:ea typeface="+mj-ea"/>
              <a:cs typeface="+mj-cs"/>
            </a:endParaRPr>
          </a:p>
          <a:p>
            <a:pPr>
              <a:lnSpc>
                <a:spcPct val="80000"/>
              </a:lnSpc>
            </a:pPr>
            <a:endParaRPr lang="en-US" sz="1700" dirty="0">
              <a:latin typeface="+mj-lt"/>
              <a:ea typeface="+mj-ea"/>
              <a:cs typeface="+mj-cs"/>
            </a:endParaRPr>
          </a:p>
          <a:p>
            <a:pPr>
              <a:lnSpc>
                <a:spcPct val="80000"/>
              </a:lnSpc>
            </a:pPr>
            <a:endParaRPr lang="en-US" sz="1700" dirty="0">
              <a:latin typeface="+mj-lt"/>
              <a:ea typeface="+mj-ea"/>
              <a:cs typeface="+mj-cs"/>
            </a:endParaRPr>
          </a:p>
          <a:p>
            <a:pPr>
              <a:lnSpc>
                <a:spcPct val="80000"/>
              </a:lnSpc>
            </a:pPr>
            <a:endParaRPr lang="en-US" sz="1700" dirty="0">
              <a:latin typeface="+mj-lt"/>
              <a:ea typeface="+mj-ea"/>
              <a:cs typeface="+mj-cs"/>
            </a:endParaRPr>
          </a:p>
          <a:p>
            <a:pPr>
              <a:lnSpc>
                <a:spcPct val="80000"/>
              </a:lnSpc>
            </a:pPr>
            <a:endParaRPr lang="en-US" dirty="0"/>
          </a:p>
          <a:p>
            <a:pPr marL="342900" indent="-342900" algn="just">
              <a:lnSpc>
                <a:spcPct val="80000"/>
              </a:lnSpc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" sz="1700" kern="50" dirty="0">
                <a:latin typeface="Times New Roman" panose="02020603050405020304" pitchFamily="18" charset="0"/>
              </a:rPr>
              <a:t>Primer árbol: [1, 0] </a:t>
            </a:r>
            <a:r>
              <a:rPr lang="es-ES" sz="1700" kern="50" dirty="0">
                <a:latin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s-ES" sz="1700" kern="50" dirty="0">
                <a:latin typeface="Times New Roman" panose="02020603050405020304" pitchFamily="18" charset="0"/>
              </a:rPr>
              <a:t> 1 fraude </a:t>
            </a:r>
            <a:endParaRPr lang="de-DE" sz="1700" kern="5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80000"/>
              </a:lnSpc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" sz="1700" kern="50" dirty="0">
                <a:latin typeface="Times New Roman" panose="02020603050405020304" pitchFamily="18" charset="0"/>
              </a:rPr>
              <a:t>Segundo árbol: [0, 1] </a:t>
            </a:r>
            <a:r>
              <a:rPr lang="es-ES" sz="1700" kern="50" dirty="0">
                <a:latin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s-ES" sz="1700" kern="50" dirty="0">
                <a:latin typeface="Times New Roman" panose="02020603050405020304" pitchFamily="18" charset="0"/>
              </a:rPr>
              <a:t> no fraude</a:t>
            </a:r>
            <a:endParaRPr lang="de-DE" sz="1700" kern="5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80000"/>
              </a:lnSpc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" sz="1700" kern="50" dirty="0">
                <a:latin typeface="Times New Roman" panose="02020603050405020304" pitchFamily="18" charset="0"/>
              </a:rPr>
              <a:t>Tercer árbol: 65,7% probabilidad de fraude contra 34,3% de no fraude</a:t>
            </a:r>
            <a:endParaRPr lang="de-DE" sz="1700" kern="50" dirty="0">
              <a:latin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EE4E60-1685-4989-649F-C37DF33A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31DC29-B392-AEB1-D548-16DEDD69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563-A411-714D-9F01-44D78C559EF2}" type="slidenum">
              <a:rPr lang="de-DE" smtClean="0"/>
              <a:t>27</a:t>
            </a:fld>
            <a:endParaRPr lang="de-DE"/>
          </a:p>
        </p:txBody>
      </p:sp>
      <p:pic>
        <p:nvPicPr>
          <p:cNvPr id="7" name="Grafik 6" descr="Ein Bild, das Text, Logo, Schrift, Grafiken enthält.&#10;&#10;Automatisch generierte Beschreibung">
            <a:extLst>
              <a:ext uri="{FF2B5EF4-FFF2-40B4-BE49-F238E27FC236}">
                <a16:creationId xmlns:a16="http://schemas.microsoft.com/office/drawing/2014/main" id="{730B5A01-717C-E481-3955-F0641D9F654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42" y="128111"/>
            <a:ext cx="2444115" cy="899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77DC820-D7C4-58E1-3E05-33A00FFFB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2639464"/>
            <a:ext cx="2768600" cy="1574800"/>
          </a:xfrm>
          <a:prstGeom prst="rect">
            <a:avLst/>
          </a:prstGeom>
        </p:spPr>
      </p:pic>
      <p:pic>
        <p:nvPicPr>
          <p:cNvPr id="14" name="Grafik 13" descr="Ein Bild, das Text, Logo, Schrift, Grafiken enthält.&#10;&#10;Automatisch generierte Beschreibung">
            <a:extLst>
              <a:ext uri="{FF2B5EF4-FFF2-40B4-BE49-F238E27FC236}">
                <a16:creationId xmlns:a16="http://schemas.microsoft.com/office/drawing/2014/main" id="{2E21CE42-5C85-60E8-8E62-ADA1D7D9A90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42" y="136525"/>
            <a:ext cx="2444115" cy="899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1903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C35E0-BE96-3481-668D-A76DD21F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Curvas</a:t>
            </a:r>
            <a:r>
              <a:rPr lang="en-US" dirty="0"/>
              <a:t> ROC I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A04077-9AA8-0381-AB06-81B316584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78294"/>
            <a:ext cx="3932237" cy="4590694"/>
          </a:xfrm>
        </p:spPr>
        <p:txBody>
          <a:bodyPr>
            <a:normAutofit fontScale="92500" lnSpcReduction="10000"/>
          </a:bodyPr>
          <a:lstStyle/>
          <a:p>
            <a:r>
              <a:rPr lang="de-DE" sz="1800" dirty="0" err="1">
                <a:latin typeface="+mj-lt"/>
                <a:ea typeface="+mj-ea"/>
                <a:cs typeface="+mj-cs"/>
              </a:rPr>
              <a:t>Resultados</a:t>
            </a:r>
            <a:r>
              <a:rPr lang="de-DE" sz="1800" dirty="0">
                <a:latin typeface="+mj-lt"/>
                <a:ea typeface="+mj-ea"/>
                <a:cs typeface="+mj-cs"/>
              </a:rPr>
              <a:t>	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tabLst>
                <a:tab pos="-161925" algn="l"/>
              </a:tabLst>
            </a:pPr>
            <a:r>
              <a:rPr lang="es-ES" dirty="0"/>
              <a:t>N.º de positivos reales = TP + FN</a:t>
            </a:r>
            <a:endParaRPr lang="de-DE" dirty="0"/>
          </a:p>
          <a:p>
            <a:pPr marL="342900" lvl="0" indent="-342900" algn="just">
              <a:buFont typeface="Arial" panose="020B0604020202020204" pitchFamily="34" charset="0"/>
              <a:buChar char="•"/>
              <a:tabLst>
                <a:tab pos="-161925" algn="l"/>
              </a:tabLst>
            </a:pPr>
            <a:r>
              <a:rPr lang="es-ES" dirty="0"/>
              <a:t>N.º de negativos reales = TN + FP</a:t>
            </a:r>
            <a:endParaRPr lang="de-DE" dirty="0"/>
          </a:p>
          <a:p>
            <a:pPr marL="342900" lvl="0" indent="-342900" algn="just">
              <a:buFont typeface="Arial" panose="020B0604020202020204" pitchFamily="34" charset="0"/>
              <a:buChar char="•"/>
              <a:tabLst>
                <a:tab pos="-161925" algn="l"/>
              </a:tabLst>
            </a:pPr>
            <a:r>
              <a:rPr lang="es-ES" dirty="0"/>
              <a:t>N.º de predicciones correctas = TP + TN </a:t>
            </a:r>
            <a:endParaRPr lang="de-DE" dirty="0"/>
          </a:p>
          <a:p>
            <a:pPr marL="342900" lvl="0" indent="-342900" algn="just">
              <a:buFont typeface="Arial" panose="020B0604020202020204" pitchFamily="34" charset="0"/>
              <a:buChar char="•"/>
              <a:tabLst>
                <a:tab pos="-161925" algn="l"/>
              </a:tabLst>
            </a:pPr>
            <a:r>
              <a:rPr lang="es-ES" dirty="0"/>
              <a:t>N.º de predicciones incorrectas = FP + FN</a:t>
            </a:r>
            <a:endParaRPr lang="de-DE" dirty="0"/>
          </a:p>
          <a:p>
            <a:r>
              <a:rPr lang="de-DE" sz="1600" dirty="0" err="1">
                <a:latin typeface="+mj-lt"/>
                <a:ea typeface="+mj-ea"/>
                <a:cs typeface="+mj-cs"/>
              </a:rPr>
              <a:t>Estimación</a:t>
            </a:r>
            <a:r>
              <a:rPr lang="de-DE" sz="1600" dirty="0">
                <a:latin typeface="+mj-lt"/>
                <a:ea typeface="+mj-ea"/>
                <a:cs typeface="+mj-cs"/>
              </a:rPr>
              <a:t> </a:t>
            </a:r>
            <a:r>
              <a:rPr lang="de-DE" sz="1600" dirty="0" err="1">
                <a:latin typeface="+mj-lt"/>
                <a:ea typeface="+mj-ea"/>
                <a:cs typeface="+mj-cs"/>
              </a:rPr>
              <a:t>Sensibilidad</a:t>
            </a:r>
            <a:r>
              <a:rPr lang="de-DE" sz="1600" dirty="0">
                <a:latin typeface="+mj-lt"/>
                <a:ea typeface="+mj-ea"/>
                <a:cs typeface="+mj-cs"/>
              </a:rPr>
              <a:t> / </a:t>
            </a:r>
            <a:r>
              <a:rPr lang="de-DE" sz="1600" dirty="0" err="1">
                <a:latin typeface="+mj-lt"/>
                <a:ea typeface="+mj-ea"/>
                <a:cs typeface="+mj-cs"/>
              </a:rPr>
              <a:t>Especificidad</a:t>
            </a:r>
            <a:r>
              <a:rPr lang="de-DE" sz="1600" dirty="0">
                <a:latin typeface="+mj-lt"/>
                <a:ea typeface="+mj-ea"/>
                <a:cs typeface="+mj-cs"/>
              </a:rPr>
              <a:t>	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tabLst>
                <a:tab pos="-161925" algn="l"/>
              </a:tabLst>
            </a:pPr>
            <a:r>
              <a:rPr lang="es-ES" dirty="0"/>
              <a:t>Sensibilidad = (TPR) = TP / (TP + FN)</a:t>
            </a:r>
            <a:endParaRPr lang="de-DE" dirty="0"/>
          </a:p>
          <a:p>
            <a:pPr marL="342900" lvl="0" indent="-342900" algn="just">
              <a:buFont typeface="Arial" panose="020B0604020202020204" pitchFamily="34" charset="0"/>
              <a:buChar char="•"/>
              <a:tabLst>
                <a:tab pos="-161925" algn="l"/>
              </a:tabLst>
            </a:pPr>
            <a:r>
              <a:rPr lang="es-ES" dirty="0"/>
              <a:t>Especificidad = (TNR) = TN / (TN + FP)]</a:t>
            </a: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-161925" algn="l"/>
              </a:tabLst>
            </a:pPr>
            <a:r>
              <a:rPr lang="es-ES" dirty="0"/>
              <a:t>FPR (False-</a:t>
            </a:r>
            <a:r>
              <a:rPr lang="es-ES" dirty="0" err="1"/>
              <a:t>Postive</a:t>
            </a:r>
            <a:r>
              <a:rPr lang="es-ES" dirty="0"/>
              <a:t> </a:t>
            </a:r>
            <a:r>
              <a:rPr lang="es-ES" dirty="0" err="1"/>
              <a:t>Rate</a:t>
            </a:r>
            <a:r>
              <a:rPr lang="es-ES" dirty="0"/>
              <a:t>) = 1 – Especificidad</a:t>
            </a:r>
            <a:endParaRPr lang="de-DE" dirty="0"/>
          </a:p>
          <a:p>
            <a:r>
              <a:rPr lang="en-US" dirty="0">
                <a:latin typeface="+mj-lt"/>
                <a:ea typeface="+mj-ea"/>
                <a:cs typeface="+mj-cs"/>
              </a:rPr>
              <a:t>Diagonal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tabLst>
                <a:tab pos="-161925" algn="l"/>
              </a:tabLst>
            </a:pPr>
            <a:r>
              <a:rPr lang="es-ES" dirty="0"/>
              <a:t>La diagonal (Benchmarking) representa el 50%</a:t>
            </a:r>
            <a:endParaRPr lang="de-DE" dirty="0"/>
          </a:p>
          <a:p>
            <a:pPr marL="342900" lvl="0" indent="-342900" algn="just">
              <a:buFont typeface="Arial" panose="020B0604020202020204" pitchFamily="34" charset="0"/>
              <a:buChar char="•"/>
              <a:tabLst>
                <a:tab pos="-161925" algn="l"/>
              </a:tabLst>
            </a:pPr>
            <a:r>
              <a:rPr lang="es-ES" dirty="0"/>
              <a:t>La diagonal es una decisión totalmente aleatoria</a:t>
            </a:r>
            <a:endParaRPr lang="de-DE" dirty="0"/>
          </a:p>
          <a:p>
            <a:pPr marL="342900" lvl="0" indent="-342900" algn="just">
              <a:buFont typeface="Arial" panose="020B0604020202020204" pitchFamily="34" charset="0"/>
              <a:buChar char="•"/>
              <a:tabLst>
                <a:tab pos="-161925" algn="l"/>
              </a:tabLst>
            </a:pPr>
            <a:r>
              <a:rPr lang="es-ES" dirty="0"/>
              <a:t>La diagonal es el peor modelo que existe</a:t>
            </a:r>
            <a:endParaRPr lang="de-DE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E52778-9016-866A-E31A-CF5D4861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F397A0-B11B-56D1-F315-047D2616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563-A411-714D-9F01-44D78C559EF2}" type="slidenum">
              <a:rPr lang="de-DE" smtClean="0"/>
              <a:t>28</a:t>
            </a:fld>
            <a:endParaRPr lang="de-DE"/>
          </a:p>
        </p:txBody>
      </p:sp>
      <p:pic>
        <p:nvPicPr>
          <p:cNvPr id="7" name="Inhaltsplatzhalter 6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B784E715-A178-C913-50AF-FF34402AD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3314" y="1398503"/>
            <a:ext cx="2556588" cy="4468056"/>
          </a:xfrm>
          <a:prstGeom prst="rect">
            <a:avLst/>
          </a:prstGeom>
        </p:spPr>
      </p:pic>
      <p:pic>
        <p:nvPicPr>
          <p:cNvPr id="8" name="Grafik 7" descr="Ein Bild, das Text, Logo, Schrift, Grafiken enthält.&#10;&#10;Automatisch generierte Beschreibung">
            <a:extLst>
              <a:ext uri="{FF2B5EF4-FFF2-40B4-BE49-F238E27FC236}">
                <a16:creationId xmlns:a16="http://schemas.microsoft.com/office/drawing/2014/main" id="{4AB5CFA8-B185-5A62-C07C-7A34B92365F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42" y="268070"/>
            <a:ext cx="2444115" cy="899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0797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8A8282-3FFA-AF0B-5BD5-85D82E5D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99114" cy="857185"/>
          </a:xfrm>
        </p:spPr>
        <p:txBody>
          <a:bodyPr/>
          <a:lstStyle/>
          <a:p>
            <a:r>
              <a:rPr lang="de-DE" dirty="0" err="1"/>
              <a:t>Curvas</a:t>
            </a:r>
            <a:r>
              <a:rPr lang="de-DE" dirty="0"/>
              <a:t> ROC II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4B8B1E-4234-680B-7AD9-8F7E364309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700" dirty="0" err="1">
                <a:latin typeface="+mj-lt"/>
                <a:ea typeface="+mj-ea"/>
                <a:cs typeface="+mj-cs"/>
              </a:rPr>
              <a:t>Curva</a:t>
            </a:r>
            <a:r>
              <a:rPr lang="en-US" sz="1700" dirty="0">
                <a:latin typeface="+mj-lt"/>
                <a:ea typeface="+mj-ea"/>
                <a:cs typeface="+mj-cs"/>
              </a:rPr>
              <a:t> ROC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769A43-07B4-B19F-E5A4-D60E1EF17C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700" dirty="0">
                <a:latin typeface="+mj-lt"/>
                <a:ea typeface="+mj-ea"/>
                <a:cs typeface="+mj-cs"/>
              </a:rPr>
              <a:t>Area under the curve </a:t>
            </a:r>
            <a:r>
              <a:rPr lang="es-ES" sz="1700" dirty="0">
                <a:latin typeface="+mj-lt"/>
                <a:ea typeface="+mj-ea"/>
                <a:cs typeface="+mj-cs"/>
              </a:rPr>
              <a:t>(AUC) = 0.877</a:t>
            </a:r>
            <a:endParaRPr lang="de-DE" sz="1700" dirty="0">
              <a:latin typeface="+mj-lt"/>
              <a:ea typeface="+mj-ea"/>
              <a:cs typeface="+mj-cs"/>
            </a:endParaRPr>
          </a:p>
          <a:p>
            <a:endParaRPr lang="en-US" sz="17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B4248F-D2AD-791A-B368-EB74FF20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D99BAA-A5E3-BBB0-E5D6-0CE78F2E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563-A411-714D-9F01-44D78C559EF2}" type="slidenum">
              <a:rPr lang="de-DE" smtClean="0"/>
              <a:t>29</a:t>
            </a:fld>
            <a:endParaRPr lang="de-DE"/>
          </a:p>
        </p:txBody>
      </p:sp>
      <p:pic>
        <p:nvPicPr>
          <p:cNvPr id="7" name="Grafik 6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BD4DADAD-3D02-15CC-1F6C-DD8D5B174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05" y="2663247"/>
            <a:ext cx="4028522" cy="3168386"/>
          </a:xfrm>
          <a:prstGeom prst="rect">
            <a:avLst/>
          </a:prstGeom>
        </p:spPr>
      </p:pic>
      <p:pic>
        <p:nvPicPr>
          <p:cNvPr id="8" name="Grafik 7" descr="Ein Bild, das Reihe, Diagramm enthält.&#10;&#10;Automatisch generierte Beschreibung">
            <a:extLst>
              <a:ext uri="{FF2B5EF4-FFF2-40B4-BE49-F238E27FC236}">
                <a16:creationId xmlns:a16="http://schemas.microsoft.com/office/drawing/2014/main" id="{93D8100E-7120-429E-572B-75129F384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643" y="2663247"/>
            <a:ext cx="4401438" cy="3168386"/>
          </a:xfrm>
          <a:prstGeom prst="rect">
            <a:avLst/>
          </a:prstGeom>
        </p:spPr>
      </p:pic>
      <p:pic>
        <p:nvPicPr>
          <p:cNvPr id="9" name="Grafik 8" descr="Ein Bild, das Text, Logo, Schrift, Grafiken enthält.&#10;&#10;Automatisch generierte Beschreibung">
            <a:extLst>
              <a:ext uri="{FF2B5EF4-FFF2-40B4-BE49-F238E27FC236}">
                <a16:creationId xmlns:a16="http://schemas.microsoft.com/office/drawing/2014/main" id="{1AAC9AC7-2C5F-FAC8-0BD0-084A72928D63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42" y="268070"/>
            <a:ext cx="2444115" cy="899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9198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Logo, Schrift, Grafiken enthält.&#10;&#10;Automatisch generierte Beschreibung">
            <a:extLst>
              <a:ext uri="{FF2B5EF4-FFF2-40B4-BE49-F238E27FC236}">
                <a16:creationId xmlns:a16="http://schemas.microsoft.com/office/drawing/2014/main" id="{2C55F901-75A1-7C94-D127-9E04172705B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42" y="128111"/>
            <a:ext cx="2444115" cy="8997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59AA8C4-D578-9447-9B31-E0B6EC2E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159" y="659611"/>
            <a:ext cx="5359400" cy="899795"/>
          </a:xfrm>
        </p:spPr>
        <p:txBody>
          <a:bodyPr/>
          <a:lstStyle/>
          <a:p>
            <a:r>
              <a:rPr lang="de-DE" dirty="0" err="1"/>
              <a:t>Introducción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CB17460-917C-D641-81F8-9F3F2C7C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563-A411-714D-9F01-44D78C559EF2}" type="slidenum">
              <a:rPr lang="de-DE" smtClean="0"/>
              <a:t>3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6A207F3-67A3-2244-A2CB-1B2BF0CC990B}"/>
              </a:ext>
            </a:extLst>
          </p:cNvPr>
          <p:cNvSpPr txBox="1"/>
          <p:nvPr/>
        </p:nvSpPr>
        <p:spPr>
          <a:xfrm>
            <a:off x="980277" y="1671359"/>
            <a:ext cx="10508005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+mj-lt"/>
                <a:ea typeface="+mj-ea"/>
                <a:cs typeface="+mj-cs"/>
              </a:rPr>
              <a:t>Motivación</a:t>
            </a:r>
            <a:endParaRPr lang="de-DE" sz="2000" dirty="0">
              <a:latin typeface="+mj-lt"/>
              <a:ea typeface="+mj-ea"/>
              <a:cs typeface="+mj-cs"/>
            </a:endParaRPr>
          </a:p>
          <a:p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Aportar más conocimiento sobre la aplicación de los métodos de aprendizaje automático (Machine </a:t>
            </a:r>
            <a:r>
              <a:rPr lang="es-ES" dirty="0" err="1"/>
              <a:t>Learning</a:t>
            </a:r>
            <a:r>
              <a:rPr lang="es-E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Implementación de técnicas de clasificación para la detectar y clasificar transacciones de pago (observaciones)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Evaluación de su eficiencia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Aplicaciones</a:t>
            </a:r>
            <a:r>
              <a:rPr lang="de-DE" dirty="0"/>
              <a:t> </a:t>
            </a:r>
            <a:r>
              <a:rPr lang="de-DE" dirty="0" err="1"/>
              <a:t>prácticas</a:t>
            </a:r>
            <a:endParaRPr lang="de-DE" dirty="0"/>
          </a:p>
          <a:p>
            <a:endParaRPr lang="de-DE" sz="2000" dirty="0">
              <a:latin typeface="+mj-lt"/>
              <a:ea typeface="+mj-ea"/>
              <a:cs typeface="+mj-cs"/>
            </a:endParaRPr>
          </a:p>
          <a:p>
            <a:r>
              <a:rPr lang="de-DE" sz="2000" dirty="0" err="1">
                <a:latin typeface="+mj-lt"/>
                <a:ea typeface="+mj-ea"/>
                <a:cs typeface="+mj-cs"/>
              </a:rPr>
              <a:t>Objetivos</a:t>
            </a:r>
            <a:endParaRPr lang="de-DE" sz="2000" dirty="0">
              <a:latin typeface="+mj-lt"/>
              <a:ea typeface="+mj-ea"/>
              <a:cs typeface="+mj-cs"/>
            </a:endParaRPr>
          </a:p>
          <a:p>
            <a:pPr lvl="0" algn="just"/>
            <a:endParaRPr lang="de-DE" dirty="0"/>
          </a:p>
          <a:p>
            <a:pPr marL="400050" lvl="0" indent="-400050">
              <a:buFont typeface="+mj-lt"/>
              <a:buAutoNum type="romanUcPeriod"/>
            </a:pPr>
            <a:r>
              <a:rPr lang="es-ES" dirty="0"/>
              <a:t>Breve reseña de la problemática del fraude con tarjetas de crédito</a:t>
            </a:r>
          </a:p>
          <a:p>
            <a:pPr marL="400050" lvl="0" indent="-400050">
              <a:buFont typeface="+mj-lt"/>
              <a:buAutoNum type="romanUcPeriod"/>
            </a:pPr>
            <a:r>
              <a:rPr lang="es-ES" dirty="0"/>
              <a:t>Visión general sobre los métodos de clasificación </a:t>
            </a:r>
            <a:endParaRPr lang="de-DE" dirty="0"/>
          </a:p>
          <a:p>
            <a:pPr marL="400050" lvl="0" indent="-400050">
              <a:buFont typeface="+mj-lt"/>
              <a:buAutoNum type="romanUcPeriod"/>
            </a:pPr>
            <a:r>
              <a:rPr lang="es-ES" dirty="0"/>
              <a:t>Modelos de predicción </a:t>
            </a:r>
            <a:r>
              <a:rPr lang="de-DE" dirty="0"/>
              <a:t>/ </a:t>
            </a:r>
            <a:r>
              <a:rPr lang="de-DE" dirty="0" err="1"/>
              <a:t>clasificación</a:t>
            </a:r>
            <a:endParaRPr lang="de-DE" dirty="0"/>
          </a:p>
          <a:p>
            <a:pPr marL="400050" lvl="0" indent="-400050">
              <a:buFont typeface="+mj-lt"/>
              <a:buAutoNum type="romanUcPeriod"/>
            </a:pPr>
            <a:r>
              <a:rPr lang="es-ES" dirty="0"/>
              <a:t>Ajustar dichos modelos a los datos de prueba con validación cruzada</a:t>
            </a:r>
            <a:endParaRPr lang="de-DE" dirty="0"/>
          </a:p>
          <a:p>
            <a:pPr marL="400050" lvl="0" indent="-400050">
              <a:buFont typeface="+mj-lt"/>
              <a:buAutoNum type="romanUcPeriod"/>
            </a:pPr>
            <a:r>
              <a:rPr lang="es-ES" dirty="0"/>
              <a:t>Evaluar eficiencia mediante ratios y gráficos</a:t>
            </a:r>
            <a:endParaRPr lang="de-DE" dirty="0"/>
          </a:p>
          <a:p>
            <a:pPr marL="400050" indent="-400050">
              <a:buFont typeface="+mj-lt"/>
              <a:buAutoNum type="romanUcPeriod"/>
            </a:pPr>
            <a:r>
              <a:rPr lang="es-ES" dirty="0"/>
              <a:t>Resultados y conclusiones</a:t>
            </a: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5320B7-978D-B1E8-667C-19D26D1E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</p:spTree>
    <p:extLst>
      <p:ext uri="{BB962C8B-B14F-4D97-AF65-F5344CB8AC3E}">
        <p14:creationId xmlns:p14="http://schemas.microsoft.com/office/powerpoint/2010/main" val="1858830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Logo, Schrift, Grafiken enthält.&#10;&#10;Automatisch generierte Beschreibung">
            <a:extLst>
              <a:ext uri="{FF2B5EF4-FFF2-40B4-BE49-F238E27FC236}">
                <a16:creationId xmlns:a16="http://schemas.microsoft.com/office/drawing/2014/main" id="{2C55F901-75A1-7C94-D127-9E04172705B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42" y="128111"/>
            <a:ext cx="2444115" cy="8997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59AA8C4-D578-9447-9B31-E0B6EC2E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878" y="739179"/>
            <a:ext cx="6853518" cy="791042"/>
          </a:xfrm>
        </p:spPr>
        <p:txBody>
          <a:bodyPr>
            <a:normAutofit/>
          </a:bodyPr>
          <a:lstStyle/>
          <a:p>
            <a:r>
              <a:rPr lang="de-DE" dirty="0" err="1"/>
              <a:t>Aplicación</a:t>
            </a:r>
            <a:r>
              <a:rPr lang="de-DE" dirty="0"/>
              <a:t> </a:t>
            </a:r>
            <a:r>
              <a:rPr lang="de-DE" dirty="0" err="1"/>
              <a:t>práctica</a:t>
            </a:r>
            <a:r>
              <a:rPr lang="de-DE" dirty="0"/>
              <a:t> I	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CB17460-917C-D641-81F8-9F3F2C7C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563-A411-714D-9F01-44D78C559EF2}" type="slidenum">
              <a:rPr lang="de-DE" smtClean="0"/>
              <a:t>30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6A207F3-67A3-2244-A2CB-1B2BF0CC990B}"/>
              </a:ext>
            </a:extLst>
          </p:cNvPr>
          <p:cNvSpPr txBox="1"/>
          <p:nvPr/>
        </p:nvSpPr>
        <p:spPr>
          <a:xfrm>
            <a:off x="1132987" y="1718131"/>
            <a:ext cx="8398453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latin typeface="+mj-lt"/>
                <a:ea typeface="+mj-ea"/>
                <a:cs typeface="+mj-cs"/>
              </a:rPr>
              <a:t>Umbral</a:t>
            </a:r>
            <a:r>
              <a:rPr lang="de-DE" sz="2000" dirty="0">
                <a:latin typeface="+mj-lt"/>
                <a:ea typeface="+mj-ea"/>
                <a:cs typeface="+mj-cs"/>
              </a:rPr>
              <a:t> (Threshold)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kern="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</a:t>
            </a:r>
            <a:r>
              <a:rPr lang="es-ES" sz="18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institución financiera conoce un % promedio de fraude a priori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kern="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s-ES" sz="18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odemos utilizar dicha tasa como un umbral de probabilidades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kern="50" dirty="0">
                <a:latin typeface="Times New Roman" panose="02020603050405020304" pitchFamily="18" charset="0"/>
              </a:rPr>
              <a:t>En base al modelo de regresión logística estimamos las predicciones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kern="50" dirty="0">
                <a:latin typeface="Times New Roman" panose="02020603050405020304" pitchFamily="18" charset="0"/>
              </a:rPr>
              <a:t>Obtener una matriz de probabilidades (0,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kern="5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kern="5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kern="5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kern="5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Fijar un umbral tal que </a:t>
            </a:r>
            <a:r>
              <a:rPr lang="es-ES" kern="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s-ES" sz="18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probabilidades estimadas sean clasificadas en 2 categorías:</a:t>
            </a:r>
            <a:endParaRPr lang="de-DE" sz="1800" kern="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 &gt; 	</a:t>
            </a:r>
            <a:r>
              <a:rPr lang="de-DE" dirty="0" err="1"/>
              <a:t>umbral</a:t>
            </a:r>
            <a:r>
              <a:rPr lang="de-DE" dirty="0"/>
              <a:t> (𝜀) </a:t>
            </a:r>
            <a:r>
              <a:rPr lang="de-DE" dirty="0">
                <a:sym typeface="Wingdings" pitchFamily="2" charset="2"/>
              </a:rPr>
              <a:t> 1 (</a:t>
            </a:r>
            <a:r>
              <a:rPr lang="es-ES" sz="18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fraude)</a:t>
            </a:r>
            <a:endParaRPr lang="de-DE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 &lt;= 	</a:t>
            </a:r>
            <a:r>
              <a:rPr lang="de-DE" dirty="0" err="1"/>
              <a:t>umbral</a:t>
            </a:r>
            <a:r>
              <a:rPr lang="de-DE" dirty="0"/>
              <a:t> (𝜀) </a:t>
            </a:r>
            <a:r>
              <a:rPr lang="de-DE" dirty="0">
                <a:sym typeface="Wingdings" pitchFamily="2" charset="2"/>
              </a:rPr>
              <a:t> 0 (</a:t>
            </a:r>
            <a:r>
              <a:rPr lang="es-ES" sz="18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fraude, no fraude</a:t>
            </a:r>
            <a:r>
              <a:rPr lang="de-DE" dirty="0">
                <a:sym typeface="Wingdings" pitchFamily="2" charset="2"/>
              </a:rPr>
              <a:t>)</a:t>
            </a:r>
            <a:endParaRPr lang="de-DE" dirty="0"/>
          </a:p>
          <a:p>
            <a:r>
              <a:rPr lang="de-DE" sz="2000" dirty="0" err="1">
                <a:latin typeface="+mj-lt"/>
                <a:ea typeface="+mj-ea"/>
                <a:cs typeface="+mj-cs"/>
              </a:rPr>
              <a:t>Escenarios</a:t>
            </a:r>
            <a:r>
              <a:rPr lang="de-DE" sz="2000" dirty="0">
                <a:latin typeface="+mj-lt"/>
                <a:ea typeface="+mj-ea"/>
                <a:cs typeface="+mj-cs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Supongamos que 10% de los pagos con tarjeta de crédito son fraudulentos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Supongamos que 75% de los pagos con tarjeta de crédito son fraudulentos</a:t>
            </a:r>
            <a:endParaRPr lang="de-DE" sz="1800" kern="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5320B7-978D-B1E8-667C-19D26D1E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3F4C0B4-DC2B-D0A9-12C5-81FC44F57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911" y="3397322"/>
            <a:ext cx="2892231" cy="127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66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BBAF7-7C43-3D12-C2BD-EFF9BF26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23" y="399960"/>
            <a:ext cx="5157787" cy="899795"/>
          </a:xfrm>
        </p:spPr>
        <p:txBody>
          <a:bodyPr/>
          <a:lstStyle/>
          <a:p>
            <a:r>
              <a:rPr lang="de-DE" dirty="0" err="1"/>
              <a:t>Aplicación</a:t>
            </a:r>
            <a:r>
              <a:rPr lang="de-DE" dirty="0"/>
              <a:t> </a:t>
            </a:r>
            <a:r>
              <a:rPr lang="de-DE" dirty="0" err="1"/>
              <a:t>práctica</a:t>
            </a:r>
            <a:r>
              <a:rPr lang="de-DE" dirty="0"/>
              <a:t> II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5124F8-D216-51A1-A5F7-7AF6362ED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27555"/>
          </a:xfrm>
        </p:spPr>
        <p:txBody>
          <a:bodyPr/>
          <a:lstStyle/>
          <a:p>
            <a:r>
              <a:rPr lang="en-US" dirty="0" err="1"/>
              <a:t>Escenario</a:t>
            </a:r>
            <a:r>
              <a:rPr lang="en-US" dirty="0"/>
              <a:t> 10%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40F2FC-96B0-D836-663E-9FE471C52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2965"/>
          </a:xfrm>
        </p:spPr>
        <p:txBody>
          <a:bodyPr/>
          <a:lstStyle/>
          <a:p>
            <a:pPr algn="just"/>
            <a:r>
              <a:rPr lang="es-ES" sz="12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 &gt; 10%, entonces clasificar como fraude = 1</a:t>
            </a:r>
            <a:endParaRPr lang="de-DE" sz="1200" kern="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sz="12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 &lt; 10%, entonces clasificar como no fraude = 0</a:t>
            </a:r>
          </a:p>
          <a:p>
            <a:pPr algn="just"/>
            <a:endParaRPr lang="de-DE" sz="1200" kern="50" dirty="0">
              <a:latin typeface="Times New Roman" panose="02020603050405020304" pitchFamily="18" charset="0"/>
            </a:endParaRPr>
          </a:p>
          <a:p>
            <a:pPr algn="just"/>
            <a:endParaRPr lang="de-DE" sz="1200" kern="50" dirty="0">
              <a:latin typeface="Times New Roman" panose="02020603050405020304" pitchFamily="18" charset="0"/>
            </a:endParaRPr>
          </a:p>
          <a:p>
            <a:pPr algn="just"/>
            <a:endParaRPr lang="de-DE" sz="1200" kern="50" dirty="0">
              <a:latin typeface="Times New Roman" panose="02020603050405020304" pitchFamily="18" charset="0"/>
            </a:endParaRPr>
          </a:p>
          <a:p>
            <a:pPr algn="just"/>
            <a:endParaRPr lang="de-DE" sz="1200" kern="50" dirty="0">
              <a:latin typeface="Times New Roman" panose="02020603050405020304" pitchFamily="18" charset="0"/>
            </a:endParaRPr>
          </a:p>
          <a:p>
            <a:pPr algn="just"/>
            <a:endParaRPr lang="de-DE" sz="1200" kern="50" dirty="0">
              <a:latin typeface="Times New Roman" panose="02020603050405020304" pitchFamily="18" charset="0"/>
            </a:endParaRPr>
          </a:p>
          <a:p>
            <a:pPr algn="just"/>
            <a:endParaRPr lang="de-DE" sz="1200" kern="50" dirty="0">
              <a:latin typeface="Times New Roman" panose="02020603050405020304" pitchFamily="18" charset="0"/>
            </a:endParaRPr>
          </a:p>
          <a:p>
            <a:pPr algn="just"/>
            <a:endParaRPr lang="de-DE" sz="1200" kern="50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de-DE" sz="1200" kern="50" dirty="0">
              <a:latin typeface="Times New Roman" panose="02020603050405020304" pitchFamily="18" charset="0"/>
            </a:endParaRPr>
          </a:p>
          <a:p>
            <a:pPr algn="just"/>
            <a:r>
              <a:rPr lang="de-DE" sz="1200" kern="50" dirty="0" err="1">
                <a:latin typeface="Times New Roman" panose="02020603050405020304" pitchFamily="18" charset="0"/>
              </a:rPr>
              <a:t>Más</a:t>
            </a:r>
            <a:r>
              <a:rPr lang="de-DE" sz="1200" kern="50" dirty="0">
                <a:latin typeface="Times New Roman" panose="02020603050405020304" pitchFamily="18" charset="0"/>
              </a:rPr>
              <a:t> 99% de </a:t>
            </a:r>
            <a:r>
              <a:rPr lang="de-DE" sz="1200" kern="50" dirty="0" err="1">
                <a:latin typeface="Times New Roman" panose="02020603050405020304" pitchFamily="18" charset="0"/>
              </a:rPr>
              <a:t>observaciones</a:t>
            </a:r>
            <a:r>
              <a:rPr lang="de-DE" sz="1200" kern="50" dirty="0">
                <a:latin typeface="Times New Roman" panose="02020603050405020304" pitchFamily="18" charset="0"/>
              </a:rPr>
              <a:t> </a:t>
            </a:r>
            <a:r>
              <a:rPr lang="de-DE" sz="1200" kern="50" dirty="0" err="1">
                <a:latin typeface="Times New Roman" panose="02020603050405020304" pitchFamily="18" charset="0"/>
              </a:rPr>
              <a:t>serían</a:t>
            </a:r>
            <a:r>
              <a:rPr lang="de-DE" sz="1200" kern="50" dirty="0">
                <a:latin typeface="Times New Roman" panose="02020603050405020304" pitchFamily="18" charset="0"/>
              </a:rPr>
              <a:t> </a:t>
            </a:r>
            <a:r>
              <a:rPr lang="de-DE" sz="1200" kern="50" dirty="0" err="1">
                <a:latin typeface="Times New Roman" panose="02020603050405020304" pitchFamily="18" charset="0"/>
              </a:rPr>
              <a:t>clasificadas</a:t>
            </a:r>
            <a:r>
              <a:rPr lang="de-DE" sz="1200" kern="50" dirty="0">
                <a:latin typeface="Times New Roman" panose="02020603050405020304" pitchFamily="18" charset="0"/>
              </a:rPr>
              <a:t> </a:t>
            </a:r>
            <a:r>
              <a:rPr lang="de-DE" sz="1200" kern="50" dirty="0" err="1">
                <a:latin typeface="Times New Roman" panose="02020603050405020304" pitchFamily="18" charset="0"/>
              </a:rPr>
              <a:t>como</a:t>
            </a:r>
            <a:r>
              <a:rPr lang="de-DE" sz="1200" kern="50" dirty="0">
                <a:latin typeface="Times New Roman" panose="02020603050405020304" pitchFamily="18" charset="0"/>
              </a:rPr>
              <a:t> </a:t>
            </a:r>
            <a:r>
              <a:rPr lang="de-DE" sz="1200" kern="50" dirty="0" err="1">
                <a:latin typeface="Times New Roman" panose="02020603050405020304" pitchFamily="18" charset="0"/>
              </a:rPr>
              <a:t>fraudulentas</a:t>
            </a:r>
            <a:r>
              <a:rPr lang="de-DE" sz="1200" kern="50" dirty="0">
                <a:latin typeface="Times New Roman" panose="02020603050405020304" pitchFamily="18" charset="0"/>
              </a:rPr>
              <a:t> </a:t>
            </a:r>
            <a:r>
              <a:rPr lang="de-DE" sz="1200" kern="50" dirty="0" err="1">
                <a:latin typeface="Times New Roman" panose="02020603050405020304" pitchFamily="18" charset="0"/>
              </a:rPr>
              <a:t>con</a:t>
            </a:r>
            <a:r>
              <a:rPr lang="de-DE" sz="1200" kern="50" dirty="0">
                <a:latin typeface="Times New Roman" panose="02020603050405020304" pitchFamily="18" charset="0"/>
              </a:rPr>
              <a:t> </a:t>
            </a:r>
            <a:r>
              <a:rPr lang="de-DE" sz="1200" kern="50" dirty="0" err="1">
                <a:latin typeface="Times New Roman" panose="02020603050405020304" pitchFamily="18" charset="0"/>
              </a:rPr>
              <a:t>un</a:t>
            </a:r>
            <a:r>
              <a:rPr lang="de-DE" sz="1200" kern="50" dirty="0">
                <a:latin typeface="Times New Roman" panose="02020603050405020304" pitchFamily="18" charset="0"/>
              </a:rPr>
              <a:t> </a:t>
            </a:r>
            <a:r>
              <a:rPr lang="de-DE" sz="1200" kern="50" dirty="0" err="1">
                <a:latin typeface="Times New Roman" panose="02020603050405020304" pitchFamily="18" charset="0"/>
              </a:rPr>
              <a:t>umbral</a:t>
            </a:r>
            <a:r>
              <a:rPr lang="de-DE" sz="1200" kern="50" dirty="0">
                <a:latin typeface="Times New Roman" panose="02020603050405020304" pitchFamily="18" charset="0"/>
              </a:rPr>
              <a:t> del 10% (</a:t>
            </a:r>
            <a:r>
              <a:rPr lang="de-DE" sz="1200" kern="50" dirty="0" err="1">
                <a:latin typeface="Times New Roman" panose="02020603050405020304" pitchFamily="18" charset="0"/>
              </a:rPr>
              <a:t>muy</a:t>
            </a:r>
            <a:r>
              <a:rPr lang="de-DE" sz="1200" kern="50" dirty="0">
                <a:latin typeface="Times New Roman" panose="02020603050405020304" pitchFamily="18" charset="0"/>
              </a:rPr>
              <a:t> </a:t>
            </a:r>
            <a:r>
              <a:rPr lang="de-DE" sz="1200" kern="50" dirty="0" err="1">
                <a:latin typeface="Times New Roman" panose="02020603050405020304" pitchFamily="18" charset="0"/>
              </a:rPr>
              <a:t>restrictivo</a:t>
            </a:r>
            <a:r>
              <a:rPr lang="de-DE" sz="1200" kern="50" dirty="0">
                <a:latin typeface="Times New Roman" panose="02020603050405020304" pitchFamily="18" charset="0"/>
              </a:rPr>
              <a:t>)</a:t>
            </a:r>
            <a:endParaRPr lang="es-ES" sz="1200" kern="50" dirty="0">
              <a:latin typeface="Times New Roman" panose="02020603050405020304" pitchFamily="18" charset="0"/>
            </a:endParaRPr>
          </a:p>
          <a:p>
            <a:pPr algn="just"/>
            <a:endParaRPr lang="de-DE" sz="1800" kern="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8910B5A-2655-E281-D303-4CB7D6EBA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27555"/>
          </a:xfrm>
        </p:spPr>
        <p:txBody>
          <a:bodyPr/>
          <a:lstStyle/>
          <a:p>
            <a:r>
              <a:rPr lang="en-US" dirty="0" err="1"/>
              <a:t>Escenario</a:t>
            </a:r>
            <a:r>
              <a:rPr lang="en-US" dirty="0"/>
              <a:t> 75%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6079BA7-4414-AC16-A411-23FC30683DA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just"/>
            <a:r>
              <a:rPr lang="es-ES" sz="1200" kern="50" dirty="0">
                <a:latin typeface="Times New Roman" panose="02020603050405020304" pitchFamily="18" charset="0"/>
              </a:rPr>
              <a:t>Si &gt; 75%, entonces clasificar como fraude = 1</a:t>
            </a:r>
            <a:endParaRPr lang="de-DE" sz="1200" kern="50" dirty="0">
              <a:latin typeface="Times New Roman" panose="02020603050405020304" pitchFamily="18" charset="0"/>
            </a:endParaRPr>
          </a:p>
          <a:p>
            <a:pPr algn="just"/>
            <a:r>
              <a:rPr lang="es-ES" sz="1200" kern="50" dirty="0">
                <a:latin typeface="Times New Roman" panose="02020603050405020304" pitchFamily="18" charset="0"/>
              </a:rPr>
              <a:t>Si &lt;  75%, entonces clasificar como no fraude = 0</a:t>
            </a:r>
            <a:endParaRPr lang="de-DE" sz="1200" kern="50" dirty="0">
              <a:latin typeface="Times New Roman" panose="02020603050405020304" pitchFamily="18" charset="0"/>
            </a:endParaRPr>
          </a:p>
          <a:p>
            <a:endParaRPr lang="de-DE" sz="1200" kern="50" dirty="0">
              <a:latin typeface="Times New Roman" panose="02020603050405020304" pitchFamily="18" charset="0"/>
            </a:endParaRPr>
          </a:p>
          <a:p>
            <a:endParaRPr lang="de-DE" sz="1200" kern="50" dirty="0">
              <a:latin typeface="Times New Roman" panose="02020603050405020304" pitchFamily="18" charset="0"/>
            </a:endParaRPr>
          </a:p>
          <a:p>
            <a:endParaRPr lang="de-DE" sz="1200" kern="50" dirty="0">
              <a:latin typeface="Times New Roman" panose="02020603050405020304" pitchFamily="18" charset="0"/>
            </a:endParaRPr>
          </a:p>
          <a:p>
            <a:endParaRPr lang="de-DE" sz="1200" kern="50" dirty="0">
              <a:latin typeface="Times New Roman" panose="02020603050405020304" pitchFamily="18" charset="0"/>
            </a:endParaRPr>
          </a:p>
          <a:p>
            <a:endParaRPr lang="de-DE" sz="1200" kern="50" dirty="0">
              <a:latin typeface="Times New Roman" panose="02020603050405020304" pitchFamily="18" charset="0"/>
            </a:endParaRPr>
          </a:p>
          <a:p>
            <a:endParaRPr lang="de-DE" sz="1200" kern="50" dirty="0">
              <a:latin typeface="Times New Roman" panose="02020603050405020304" pitchFamily="18" charset="0"/>
            </a:endParaRPr>
          </a:p>
          <a:p>
            <a:endParaRPr lang="de-DE" sz="1200" kern="50" dirty="0">
              <a:latin typeface="Times New Roman" panose="02020603050405020304" pitchFamily="18" charset="0"/>
            </a:endParaRPr>
          </a:p>
          <a:p>
            <a:endParaRPr lang="de-DE" sz="1200" kern="50" dirty="0">
              <a:latin typeface="Times New Roman" panose="02020603050405020304" pitchFamily="18" charset="0"/>
            </a:endParaRPr>
          </a:p>
          <a:p>
            <a:r>
              <a:rPr lang="de-DE" sz="1200" kern="50" dirty="0" err="1">
                <a:latin typeface="Times New Roman" panose="02020603050405020304" pitchFamily="18" charset="0"/>
              </a:rPr>
              <a:t>Más</a:t>
            </a:r>
            <a:r>
              <a:rPr lang="de-DE" sz="1200" kern="50" dirty="0">
                <a:latin typeface="Times New Roman" panose="02020603050405020304" pitchFamily="18" charset="0"/>
              </a:rPr>
              <a:t> 62,95% de </a:t>
            </a:r>
            <a:r>
              <a:rPr lang="de-DE" sz="1200" kern="50" dirty="0" err="1">
                <a:latin typeface="Times New Roman" panose="02020603050405020304" pitchFamily="18" charset="0"/>
              </a:rPr>
              <a:t>observaciones</a:t>
            </a:r>
            <a:r>
              <a:rPr lang="de-DE" sz="1200" kern="50" dirty="0">
                <a:latin typeface="Times New Roman" panose="02020603050405020304" pitchFamily="18" charset="0"/>
              </a:rPr>
              <a:t> </a:t>
            </a:r>
            <a:r>
              <a:rPr lang="de-DE" sz="1200" kern="50" dirty="0" err="1">
                <a:latin typeface="Times New Roman" panose="02020603050405020304" pitchFamily="18" charset="0"/>
              </a:rPr>
              <a:t>serían</a:t>
            </a:r>
            <a:r>
              <a:rPr lang="de-DE" sz="1200" kern="50" dirty="0">
                <a:latin typeface="Times New Roman" panose="02020603050405020304" pitchFamily="18" charset="0"/>
              </a:rPr>
              <a:t> </a:t>
            </a:r>
            <a:r>
              <a:rPr lang="de-DE" sz="1200" kern="50" dirty="0" err="1">
                <a:latin typeface="Times New Roman" panose="02020603050405020304" pitchFamily="18" charset="0"/>
              </a:rPr>
              <a:t>clasificadas</a:t>
            </a:r>
            <a:r>
              <a:rPr lang="de-DE" sz="1200" kern="50" dirty="0">
                <a:latin typeface="Times New Roman" panose="02020603050405020304" pitchFamily="18" charset="0"/>
              </a:rPr>
              <a:t> </a:t>
            </a:r>
            <a:r>
              <a:rPr lang="de-DE" sz="1200" kern="50" dirty="0" err="1">
                <a:latin typeface="Times New Roman" panose="02020603050405020304" pitchFamily="18" charset="0"/>
              </a:rPr>
              <a:t>como</a:t>
            </a:r>
            <a:r>
              <a:rPr lang="de-DE" sz="1200" kern="50" dirty="0">
                <a:latin typeface="Times New Roman" panose="02020603050405020304" pitchFamily="18" charset="0"/>
              </a:rPr>
              <a:t> </a:t>
            </a:r>
            <a:r>
              <a:rPr lang="de-DE" sz="1200" kern="50" dirty="0" err="1">
                <a:latin typeface="Times New Roman" panose="02020603050405020304" pitchFamily="18" charset="0"/>
              </a:rPr>
              <a:t>fraudulentas</a:t>
            </a:r>
            <a:r>
              <a:rPr lang="de-DE" sz="1200" kern="50" dirty="0">
                <a:latin typeface="Times New Roman" panose="02020603050405020304" pitchFamily="18" charset="0"/>
              </a:rPr>
              <a:t> </a:t>
            </a:r>
            <a:r>
              <a:rPr lang="de-DE" sz="1200" kern="50" dirty="0" err="1">
                <a:latin typeface="Times New Roman" panose="02020603050405020304" pitchFamily="18" charset="0"/>
              </a:rPr>
              <a:t>con</a:t>
            </a:r>
            <a:r>
              <a:rPr lang="de-DE" sz="1200" kern="50" dirty="0">
                <a:latin typeface="Times New Roman" panose="02020603050405020304" pitchFamily="18" charset="0"/>
              </a:rPr>
              <a:t> </a:t>
            </a:r>
            <a:r>
              <a:rPr lang="de-DE" sz="1200" kern="50" dirty="0" err="1">
                <a:latin typeface="Times New Roman" panose="02020603050405020304" pitchFamily="18" charset="0"/>
              </a:rPr>
              <a:t>un</a:t>
            </a:r>
            <a:r>
              <a:rPr lang="de-DE" sz="1200" kern="50" dirty="0">
                <a:latin typeface="Times New Roman" panose="02020603050405020304" pitchFamily="18" charset="0"/>
              </a:rPr>
              <a:t> </a:t>
            </a:r>
            <a:r>
              <a:rPr lang="de-DE" sz="1200" kern="50" dirty="0" err="1">
                <a:latin typeface="Times New Roman" panose="02020603050405020304" pitchFamily="18" charset="0"/>
              </a:rPr>
              <a:t>umbral</a:t>
            </a:r>
            <a:r>
              <a:rPr lang="de-DE" sz="1200" kern="50" dirty="0">
                <a:latin typeface="Times New Roman" panose="02020603050405020304" pitchFamily="18" charset="0"/>
              </a:rPr>
              <a:t> del 10%</a:t>
            </a:r>
          </a:p>
          <a:p>
            <a:r>
              <a:rPr lang="de-DE" sz="1200" kern="50" dirty="0">
                <a:latin typeface="Times New Roman" panose="02020603050405020304" pitchFamily="18" charset="0"/>
              </a:rPr>
              <a:t>Si </a:t>
            </a:r>
            <a:r>
              <a:rPr lang="de-DE" sz="1200" kern="50" dirty="0" err="1">
                <a:latin typeface="Times New Roman" panose="02020603050405020304" pitchFamily="18" charset="0"/>
              </a:rPr>
              <a:t>aumenta</a:t>
            </a:r>
            <a:r>
              <a:rPr lang="de-DE" sz="1200" kern="50" dirty="0">
                <a:latin typeface="Times New Roman" panose="02020603050405020304" pitchFamily="18" charset="0"/>
              </a:rPr>
              <a:t> </a:t>
            </a:r>
            <a:r>
              <a:rPr lang="de-DE" sz="1200" kern="50" dirty="0" err="1">
                <a:latin typeface="Times New Roman" panose="02020603050405020304" pitchFamily="18" charset="0"/>
              </a:rPr>
              <a:t>el</a:t>
            </a:r>
            <a:r>
              <a:rPr lang="de-DE" sz="1200" kern="50" dirty="0">
                <a:latin typeface="Times New Roman" panose="02020603050405020304" pitchFamily="18" charset="0"/>
              </a:rPr>
              <a:t> </a:t>
            </a:r>
            <a:r>
              <a:rPr lang="de-DE" sz="1200" kern="50" dirty="0" err="1">
                <a:latin typeface="Times New Roman" panose="02020603050405020304" pitchFamily="18" charset="0"/>
              </a:rPr>
              <a:t>umbral</a:t>
            </a:r>
            <a:r>
              <a:rPr lang="de-DE" sz="1200" kern="50" dirty="0">
                <a:latin typeface="Times New Roman" panose="02020603050405020304" pitchFamily="18" charset="0"/>
              </a:rPr>
              <a:t>, </a:t>
            </a:r>
            <a:r>
              <a:rPr lang="de-DE" sz="1200" kern="50" dirty="0" err="1">
                <a:latin typeface="Times New Roman" panose="02020603050405020304" pitchFamily="18" charset="0"/>
              </a:rPr>
              <a:t>disminuye</a:t>
            </a:r>
            <a:r>
              <a:rPr lang="de-DE" sz="1200" kern="50" dirty="0">
                <a:latin typeface="Times New Roman" panose="02020603050405020304" pitchFamily="18" charset="0"/>
              </a:rPr>
              <a:t> </a:t>
            </a:r>
            <a:r>
              <a:rPr lang="de-DE" sz="1200" kern="50" dirty="0" err="1">
                <a:latin typeface="Times New Roman" panose="02020603050405020304" pitchFamily="18" charset="0"/>
              </a:rPr>
              <a:t>el</a:t>
            </a:r>
            <a:r>
              <a:rPr lang="de-DE" sz="1200" kern="50" dirty="0">
                <a:latin typeface="Times New Roman" panose="02020603050405020304" pitchFamily="18" charset="0"/>
              </a:rPr>
              <a:t> % de </a:t>
            </a:r>
            <a:r>
              <a:rPr lang="de-DE" sz="1200" kern="50" dirty="0" err="1">
                <a:latin typeface="Times New Roman" panose="02020603050405020304" pitchFamily="18" charset="0"/>
              </a:rPr>
              <a:t>predicción</a:t>
            </a:r>
            <a:endParaRPr lang="de-DE" sz="1200" kern="5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kern="50" dirty="0">
              <a:latin typeface="Times New Roman" panose="02020603050405020304" pitchFamily="18" charset="0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2B2D79B-3903-F50B-39E6-F6D52966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7CF9FD2-E188-B2C4-2083-91640C15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563-A411-714D-9F01-44D78C559EF2}" type="slidenum">
              <a:rPr lang="de-DE" smtClean="0"/>
              <a:t>31</a:t>
            </a:fld>
            <a:endParaRPr lang="de-DE"/>
          </a:p>
        </p:txBody>
      </p:sp>
      <p:pic>
        <p:nvPicPr>
          <p:cNvPr id="9" name="Grafik 8" descr="Ein Bild, das Text, Logo, Schrift, Grafiken enthält.&#10;&#10;Automatisch generierte Beschreibung">
            <a:extLst>
              <a:ext uri="{FF2B5EF4-FFF2-40B4-BE49-F238E27FC236}">
                <a16:creationId xmlns:a16="http://schemas.microsoft.com/office/drawing/2014/main" id="{293AD18C-E3E6-0706-7727-DF92BFD430B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083" y="218439"/>
            <a:ext cx="2444115" cy="899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42914CB-E352-1998-FEDE-DC37E3478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627" y="3261050"/>
            <a:ext cx="2055420" cy="2080184"/>
          </a:xfrm>
          <a:prstGeom prst="rect">
            <a:avLst/>
          </a:prstGeom>
        </p:spPr>
      </p:pic>
      <p:pic>
        <p:nvPicPr>
          <p:cNvPr id="11" name="Grafik 10" descr="Ein Bild, das Text, Screenshot, Schrift, weiß enthält.&#10;&#10;Automatisch generierte Beschreibung">
            <a:extLst>
              <a:ext uri="{FF2B5EF4-FFF2-40B4-BE49-F238E27FC236}">
                <a16:creationId xmlns:a16="http://schemas.microsoft.com/office/drawing/2014/main" id="{216C99CC-93F9-1E74-2FC1-4FADC0341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3517121"/>
            <a:ext cx="1574435" cy="125082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E5E0428-EA5A-3A0F-C94E-F486E424B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617" y="3276298"/>
            <a:ext cx="1854466" cy="1900539"/>
          </a:xfrm>
          <a:prstGeom prst="rect">
            <a:avLst/>
          </a:prstGeom>
        </p:spPr>
      </p:pic>
      <p:pic>
        <p:nvPicPr>
          <p:cNvPr id="13" name="Grafik 12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ED4C3732-C897-8459-218A-FFA53EB1FA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1945" y="3486842"/>
            <a:ext cx="1309816" cy="112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91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E817A-3A25-D126-5076-8E0E6C65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81135"/>
          </a:xfrm>
        </p:spPr>
        <p:txBody>
          <a:bodyPr/>
          <a:lstStyle/>
          <a:p>
            <a:r>
              <a:rPr lang="de-DE" dirty="0" err="1"/>
              <a:t>Resultados</a:t>
            </a:r>
            <a:r>
              <a:rPr lang="de-DE" dirty="0"/>
              <a:t> I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264F27-31FF-BBFC-A280-BDFCEFA70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1665288"/>
            <a:ext cx="6172200" cy="4470042"/>
          </a:xfrm>
        </p:spPr>
        <p:txBody>
          <a:bodyPr/>
          <a:lstStyle/>
          <a:p>
            <a:endParaRPr lang="en-US" sz="1800" kern="50" dirty="0">
              <a:latin typeface="Times New Roman" panose="02020603050405020304" pitchFamily="18" charset="0"/>
            </a:endParaRPr>
          </a:p>
          <a:p>
            <a:endParaRPr lang="en-US" sz="1800" kern="50" dirty="0">
              <a:latin typeface="Times New Roman" panose="02020603050405020304" pitchFamily="18" charset="0"/>
            </a:endParaRPr>
          </a:p>
          <a:p>
            <a:r>
              <a:rPr lang="en-US" sz="1800" kern="50" dirty="0" err="1">
                <a:latin typeface="Times New Roman" panose="02020603050405020304" pitchFamily="18" charset="0"/>
              </a:rPr>
              <a:t>Regresión</a:t>
            </a:r>
            <a:r>
              <a:rPr lang="en-US" sz="1800" kern="50" dirty="0">
                <a:latin typeface="Times New Roman" panose="02020603050405020304" pitchFamily="18" charset="0"/>
              </a:rPr>
              <a:t> </a:t>
            </a:r>
            <a:r>
              <a:rPr lang="en-US" sz="1800" kern="50" dirty="0" err="1">
                <a:latin typeface="Times New Roman" panose="02020603050405020304" pitchFamily="18" charset="0"/>
              </a:rPr>
              <a:t>Logística</a:t>
            </a:r>
            <a:endParaRPr lang="en-US" sz="1800" kern="50" dirty="0">
              <a:latin typeface="Times New Roman" panose="02020603050405020304" pitchFamily="18" charset="0"/>
            </a:endParaRPr>
          </a:p>
          <a:p>
            <a:endParaRPr lang="en-US" sz="1800" kern="50" dirty="0">
              <a:latin typeface="Times New Roman" panose="02020603050405020304" pitchFamily="18" charset="0"/>
            </a:endParaRPr>
          </a:p>
          <a:p>
            <a:r>
              <a:rPr lang="en-US" sz="1800" kern="50" dirty="0">
                <a:latin typeface="Times New Roman" panose="02020603050405020304" pitchFamily="18" charset="0"/>
              </a:rPr>
              <a:t>KNN</a:t>
            </a:r>
          </a:p>
          <a:p>
            <a:endParaRPr lang="en-US" sz="1800" kern="50" dirty="0">
              <a:latin typeface="Times New Roman" panose="02020603050405020304" pitchFamily="18" charset="0"/>
            </a:endParaRPr>
          </a:p>
          <a:p>
            <a:r>
              <a:rPr lang="en-US" sz="1800" kern="50" dirty="0">
                <a:latin typeface="Times New Roman" panose="02020603050405020304" pitchFamily="18" charset="0"/>
              </a:rPr>
              <a:t>Árbol de </a:t>
            </a:r>
            <a:r>
              <a:rPr lang="en-US" sz="1800" kern="50" dirty="0" err="1">
                <a:latin typeface="Times New Roman" panose="02020603050405020304" pitchFamily="18" charset="0"/>
              </a:rPr>
              <a:t>deisiones</a:t>
            </a:r>
            <a:endParaRPr lang="en-US" sz="1800" kern="50" dirty="0">
              <a:latin typeface="Times New Roman" panose="02020603050405020304" pitchFamily="18" charset="0"/>
            </a:endParaRPr>
          </a:p>
          <a:p>
            <a:endParaRPr lang="en-US" sz="1800" kern="50" dirty="0">
              <a:latin typeface="Times New Roman" panose="02020603050405020304" pitchFamily="18" charset="0"/>
            </a:endParaRPr>
          </a:p>
          <a:p>
            <a:r>
              <a:rPr lang="en-US" sz="1800" kern="50" dirty="0">
                <a:latin typeface="Times New Roman" panose="02020603050405020304" pitchFamily="18" charset="0"/>
              </a:rPr>
              <a:t>Bosques </a:t>
            </a:r>
            <a:r>
              <a:rPr lang="en-US" sz="1800" kern="50" dirty="0" err="1">
                <a:latin typeface="Times New Roman" panose="02020603050405020304" pitchFamily="18" charset="0"/>
              </a:rPr>
              <a:t>aleatorios</a:t>
            </a:r>
            <a:endParaRPr lang="en-US" sz="1800" kern="50" dirty="0">
              <a:latin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FC4E5F-769A-8F4C-B16B-3D795112A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71600"/>
            <a:ext cx="3932237" cy="4665406"/>
          </a:xfrm>
        </p:spPr>
        <p:txBody>
          <a:bodyPr>
            <a:normAutofit/>
          </a:bodyPr>
          <a:lstStyle/>
          <a:p>
            <a:r>
              <a:rPr lang="en-US" sz="2000" dirty="0"/>
              <a:t>Matrices de </a:t>
            </a:r>
            <a:r>
              <a:rPr lang="en-US" sz="2000" dirty="0" err="1"/>
              <a:t>confusión</a:t>
            </a:r>
            <a:endParaRPr lang="en-US" sz="2000" dirty="0"/>
          </a:p>
          <a:p>
            <a:endParaRPr lang="en-US" dirty="0"/>
          </a:p>
          <a:p>
            <a:r>
              <a:rPr lang="en-US" dirty="0" err="1"/>
              <a:t>Regresión</a:t>
            </a:r>
            <a:r>
              <a:rPr lang="en-US" dirty="0"/>
              <a:t> </a:t>
            </a:r>
            <a:r>
              <a:rPr lang="en-US" dirty="0" err="1"/>
              <a:t>Logística</a:t>
            </a:r>
            <a:endParaRPr lang="en-US" dirty="0"/>
          </a:p>
          <a:p>
            <a:r>
              <a:rPr lang="es-ES" dirty="0"/>
              <a:t>Ratio de precisión = (TP + TN) / (TP +TN +FP + FN) = (5812 + 1032) / 8474 = 80,76%</a:t>
            </a:r>
          </a:p>
          <a:p>
            <a:r>
              <a:rPr lang="es-ES" dirty="0"/>
              <a:t>KNN</a:t>
            </a:r>
          </a:p>
          <a:p>
            <a:r>
              <a:rPr lang="es-ES" dirty="0"/>
              <a:t>Ratio de precisión = (TP + TN) / (TP +TN +FP + FN) = 84,29%</a:t>
            </a:r>
          </a:p>
          <a:p>
            <a:r>
              <a:rPr lang="es-ES" dirty="0"/>
              <a:t>Árboles de decisión</a:t>
            </a:r>
          </a:p>
          <a:p>
            <a:r>
              <a:rPr lang="es-ES" sz="1600" kern="50" dirty="0">
                <a:latin typeface="Times New Roman" panose="02020603050405020304" pitchFamily="18" charset="0"/>
              </a:rPr>
              <a:t>Ratio de precisión = (TP + TN) / (TP +TN +FP + FN) = 85,5%</a:t>
            </a:r>
            <a:endParaRPr lang="de-DE" sz="1600" kern="50" dirty="0">
              <a:latin typeface="Times New Roman" panose="02020603050405020304" pitchFamily="18" charset="0"/>
            </a:endParaRPr>
          </a:p>
          <a:p>
            <a:r>
              <a:rPr lang="es-ES" dirty="0"/>
              <a:t>Bosques aleatorios</a:t>
            </a:r>
          </a:p>
          <a:p>
            <a:r>
              <a:rPr lang="es-ES" sz="1600" kern="50" dirty="0">
                <a:latin typeface="Times New Roman" panose="02020603050405020304" pitchFamily="18" charset="0"/>
              </a:rPr>
              <a:t>Ratio de precisión = (TP + TN) / (TP +TN +FP + FN) = 100%</a:t>
            </a:r>
            <a:endParaRPr lang="de-DE" sz="1600" kern="50" dirty="0">
              <a:latin typeface="Times New Roman" panose="02020603050405020304" pitchFamily="18" charset="0"/>
            </a:endParaRPr>
          </a:p>
          <a:p>
            <a:endParaRPr lang="es-ES" sz="1600" kern="50" dirty="0">
              <a:latin typeface="Times New Roman" panose="02020603050405020304" pitchFamily="18" charset="0"/>
            </a:endParaRPr>
          </a:p>
          <a:p>
            <a:endParaRPr lang="de-DE" sz="1600" kern="50" dirty="0">
              <a:latin typeface="Times New Roman" panose="02020603050405020304" pitchFamily="18" charset="0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79B379-0FDB-12CD-2520-F8D425E4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6AEDCE-B564-53EF-0EA1-8A3341DB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563-A411-714D-9F01-44D78C559EF2}" type="slidenum">
              <a:rPr lang="de-DE" smtClean="0"/>
              <a:t>32</a:t>
            </a:fld>
            <a:endParaRPr lang="de-DE"/>
          </a:p>
        </p:txBody>
      </p:sp>
      <p:pic>
        <p:nvPicPr>
          <p:cNvPr id="7" name="Grafik 6" descr="Ein Bild, das Text, Logo, Schrift, Grafiken enthält.&#10;&#10;Automatisch generierte Beschreibung">
            <a:extLst>
              <a:ext uri="{FF2B5EF4-FFF2-40B4-BE49-F238E27FC236}">
                <a16:creationId xmlns:a16="http://schemas.microsoft.com/office/drawing/2014/main" id="{CB92AD23-878B-48C1-5215-3ACFBB0A76B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083" y="218439"/>
            <a:ext cx="2444115" cy="899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A6BAD82-C476-E8B9-FBBB-C0BF420E0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414" y="1766324"/>
            <a:ext cx="1574856" cy="357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91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Logo, Schrift, Grafiken enthält.&#10;&#10;Automatisch generierte Beschreibung">
            <a:extLst>
              <a:ext uri="{FF2B5EF4-FFF2-40B4-BE49-F238E27FC236}">
                <a16:creationId xmlns:a16="http://schemas.microsoft.com/office/drawing/2014/main" id="{2C55F901-75A1-7C94-D127-9E04172705B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42" y="136525"/>
            <a:ext cx="2444115" cy="8997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59AA8C4-D578-9447-9B31-E0B6EC2E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0367"/>
            <a:ext cx="3200400" cy="513466"/>
          </a:xfrm>
        </p:spPr>
        <p:txBody>
          <a:bodyPr>
            <a:normAutofit fontScale="90000"/>
          </a:bodyPr>
          <a:lstStyle/>
          <a:p>
            <a:r>
              <a:rPr lang="de-DE" sz="3600" dirty="0" err="1"/>
              <a:t>Resultados</a:t>
            </a:r>
            <a:r>
              <a:rPr lang="de-DE" sz="3600" dirty="0"/>
              <a:t> II</a:t>
            </a:r>
            <a:r>
              <a:rPr lang="de-DE" dirty="0"/>
              <a:t>	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CB17460-917C-D641-81F8-9F3F2C7C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563-A411-714D-9F01-44D78C559EF2}" type="slidenum">
              <a:rPr lang="de-DE" smtClean="0"/>
              <a:t>33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6A207F3-67A3-2244-A2CB-1B2BF0CC990B}"/>
              </a:ext>
            </a:extLst>
          </p:cNvPr>
          <p:cNvSpPr txBox="1"/>
          <p:nvPr/>
        </p:nvSpPr>
        <p:spPr>
          <a:xfrm>
            <a:off x="266244" y="1793055"/>
            <a:ext cx="1070655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+mj-lt"/>
                <a:ea typeface="+mj-ea"/>
                <a:cs typeface="+mj-cs"/>
              </a:rPr>
              <a:t>	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kern="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Ratios de precisión (</a:t>
            </a:r>
            <a:r>
              <a:rPr lang="es-ES" sz="1600" kern="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accuracy</a:t>
            </a:r>
            <a:r>
              <a:rPr lang="es-ES" sz="1600" kern="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s-ES" sz="16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 la predicción son muy aproximados entre los algoritmos</a:t>
            </a:r>
            <a:endParaRPr lang="de-DE" sz="16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kern="50" dirty="0">
                <a:latin typeface="Times New Roman" panose="02020603050405020304" pitchFamily="18" charset="0"/>
              </a:rPr>
              <a:t>Los porcentajes de clasificación de verdaderos positivos y verdaderos negativos sean muy aproximados </a:t>
            </a:r>
            <a:r>
              <a:rPr lang="es-ES" sz="16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entre los 3 primeros algoritmos.</a:t>
            </a:r>
            <a:endParaRPr lang="es-ES" sz="1600" kern="5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kern="50" dirty="0">
                <a:latin typeface="Times New Roman" panose="02020603050405020304" pitchFamily="18" charset="0"/>
              </a:rPr>
              <a:t>Siendo el modelo predicción de bosques aleatorios el más preciso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kern="50" dirty="0">
                <a:latin typeface="Times New Roman" panose="02020603050405020304" pitchFamily="18" charset="0"/>
              </a:rPr>
              <a:t>Los coeficientes de regresión indican los cambios en escala logarítmica por cada unidad de cambio de las variables. Por ejemplo, a mayor importe de pago, mayor probabilidad de fraude. Por el contrario, a mayor ingreso promedio, menor probabilidad de fraude. A mayor proporción de tarjeta visa, menor probabilidad de fraude. A mayor frecuencia de divorciados menor probabilidad de fraude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kern="50" dirty="0">
                <a:latin typeface="Times New Roman" panose="02020603050405020304" pitchFamily="18" charset="0"/>
              </a:rPr>
              <a:t>Los criterios de clasificación más importantes son el importe, el gasto promedio, la tarjeta visa y master.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kern="50" dirty="0">
                <a:latin typeface="Times New Roman" panose="02020603050405020304" pitchFamily="18" charset="0"/>
              </a:rPr>
              <a:t>Por los resultados, puedo intuir que los métodos de regresión logística, K-vecinos más próximos, árboles de decisión y bosques aleatorios son algoritmos óptimos para clasificar las observaciones (transacciones de pago con tarjeta de crédito) en fraudulentas y no fraudulentas.</a:t>
            </a:r>
            <a:endParaRPr lang="de-DE" sz="1600" kern="5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kern="5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kern="5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kern="5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kern="5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5320B7-978D-B1E8-667C-19D26D1E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</p:spTree>
    <p:extLst>
      <p:ext uri="{BB962C8B-B14F-4D97-AF65-F5344CB8AC3E}">
        <p14:creationId xmlns:p14="http://schemas.microsoft.com/office/powerpoint/2010/main" val="186654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Logo, Schrift, Grafiken enthält.&#10;&#10;Automatisch generierte Beschreibung">
            <a:extLst>
              <a:ext uri="{FF2B5EF4-FFF2-40B4-BE49-F238E27FC236}">
                <a16:creationId xmlns:a16="http://schemas.microsoft.com/office/drawing/2014/main" id="{2C55F901-75A1-7C94-D127-9E04172705B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42" y="128111"/>
            <a:ext cx="2444115" cy="8997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59AA8C4-D578-9447-9B31-E0B6EC2E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0366"/>
            <a:ext cx="5359400" cy="899795"/>
          </a:xfrm>
        </p:spPr>
        <p:txBody>
          <a:bodyPr/>
          <a:lstStyle/>
          <a:p>
            <a:r>
              <a:rPr lang="de-DE" dirty="0" err="1"/>
              <a:t>Antecedentes</a:t>
            </a:r>
            <a:r>
              <a:rPr lang="de-DE" dirty="0"/>
              <a:t> I	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CB17460-917C-D641-81F8-9F3F2C7C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563-A411-714D-9F01-44D78C559EF2}" type="slidenum">
              <a:rPr lang="de-DE" smtClean="0"/>
              <a:t>4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6A207F3-67A3-2244-A2CB-1B2BF0CC990B}"/>
              </a:ext>
            </a:extLst>
          </p:cNvPr>
          <p:cNvSpPr txBox="1"/>
          <p:nvPr/>
        </p:nvSpPr>
        <p:spPr>
          <a:xfrm>
            <a:off x="1160979" y="2250041"/>
            <a:ext cx="10775917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+mj-lt"/>
                <a:ea typeface="+mj-ea"/>
                <a:cs typeface="+mj-cs"/>
              </a:rPr>
              <a:t>Bases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kern="0" dirty="0">
                <a:latin typeface="Times New Roman" panose="02020603050405020304" pitchFamily="18" charset="0"/>
              </a:rPr>
              <a:t>la mayoría de los datos disponibles sufren el problema de desequilibrio (</a:t>
            </a:r>
            <a:r>
              <a:rPr lang="es-ES" sz="1400" kern="0" dirty="0" err="1">
                <a:latin typeface="Times New Roman" panose="02020603050405020304" pitchFamily="18" charset="0"/>
              </a:rPr>
              <a:t>imbalanced</a:t>
            </a:r>
            <a:r>
              <a:rPr lang="es-ES" sz="1400" kern="0" dirty="0">
                <a:latin typeface="Times New Roman" panose="02020603050405020304" pitchFamily="18" charset="0"/>
              </a:rPr>
              <a:t> / </a:t>
            </a:r>
            <a:r>
              <a:rPr lang="es-ES" sz="1400" kern="0" dirty="0" err="1">
                <a:latin typeface="Times New Roman" panose="02020603050405020304" pitchFamily="18" charset="0"/>
              </a:rPr>
              <a:t>unbalanced</a:t>
            </a:r>
            <a:r>
              <a:rPr lang="es-ES" sz="1400" kern="0" dirty="0">
                <a:latin typeface="Times New Roman" panose="02020603050405020304" pitchFamily="18" charset="0"/>
              </a:rPr>
              <a:t> data) donde la proporción de una categoría es muy dominante sobre la otra.</a:t>
            </a:r>
            <a:r>
              <a:rPr lang="de-DE" sz="1400" kern="0" dirty="0">
                <a:latin typeface="Times New Roman" panose="02020603050405020304" pitchFamily="18" charset="0"/>
              </a:rPr>
              <a:t> (</a:t>
            </a:r>
            <a:r>
              <a:rPr lang="de-DE" sz="1400" kern="0" dirty="0" err="1">
                <a:latin typeface="Times New Roman" panose="02020603050405020304" pitchFamily="18" charset="0"/>
              </a:rPr>
              <a:t>Resampling</a:t>
            </a:r>
            <a:r>
              <a:rPr lang="de-DE" sz="1400" kern="0" dirty="0">
                <a:latin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kern="0" dirty="0">
                <a:latin typeface="Times New Roman" panose="02020603050405020304" pitchFamily="18" charset="0"/>
              </a:rPr>
              <a:t>Esto puede generar un sesgo en el análisis</a:t>
            </a:r>
            <a:r>
              <a:rPr lang="de-DE" sz="1400" kern="0" dirty="0">
                <a:latin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kern="0" dirty="0" err="1">
                <a:latin typeface="Times New Roman" panose="02020603050405020304" pitchFamily="18" charset="0"/>
              </a:rPr>
              <a:t>Falta</a:t>
            </a:r>
            <a:r>
              <a:rPr lang="de-DE" sz="1400" kern="0" dirty="0">
                <a:latin typeface="Times New Roman" panose="02020603050405020304" pitchFamily="18" charset="0"/>
              </a:rPr>
              <a:t> de </a:t>
            </a:r>
            <a:r>
              <a:rPr lang="de-DE" sz="1400" kern="0" dirty="0" err="1">
                <a:latin typeface="Times New Roman" panose="02020603050405020304" pitchFamily="18" charset="0"/>
              </a:rPr>
              <a:t>disponibilidad</a:t>
            </a:r>
            <a:r>
              <a:rPr lang="de-DE" sz="1400" kern="0" dirty="0">
                <a:latin typeface="Times New Roman" panose="02020603050405020304" pitchFamily="18" charset="0"/>
              </a:rPr>
              <a:t> de </a:t>
            </a:r>
            <a:r>
              <a:rPr lang="de-DE" sz="1400" kern="0" dirty="0" err="1">
                <a:latin typeface="Times New Roman" panose="02020603050405020304" pitchFamily="18" charset="0"/>
              </a:rPr>
              <a:t>datos</a:t>
            </a:r>
            <a:r>
              <a:rPr lang="de-DE" sz="1400" kern="0" dirty="0">
                <a:latin typeface="Times New Roman" panose="02020603050405020304" pitchFamily="18" charset="0"/>
              </a:rPr>
              <a:t> </a:t>
            </a:r>
            <a:r>
              <a:rPr lang="de-DE" sz="1400" kern="0" dirty="0" err="1">
                <a:latin typeface="Times New Roman" panose="02020603050405020304" pitchFamily="18" charset="0"/>
              </a:rPr>
              <a:t>bancarios</a:t>
            </a:r>
            <a:r>
              <a:rPr lang="de-DE" sz="1400" kern="0" dirty="0">
                <a:latin typeface="Times New Roman" panose="02020603050405020304" pitchFamily="18" charset="0"/>
              </a:rPr>
              <a:t> </a:t>
            </a:r>
            <a:r>
              <a:rPr lang="de-DE" sz="1400" kern="0" dirty="0" err="1">
                <a:latin typeface="Times New Roman" panose="02020603050405020304" pitchFamily="18" charset="0"/>
              </a:rPr>
              <a:t>por</a:t>
            </a:r>
            <a:r>
              <a:rPr lang="de-DE" sz="1400" kern="0" dirty="0">
                <a:latin typeface="Times New Roman" panose="02020603050405020304" pitchFamily="18" charset="0"/>
              </a:rPr>
              <a:t> </a:t>
            </a:r>
            <a:r>
              <a:rPr lang="de-DE" sz="1400" kern="0" dirty="0" err="1">
                <a:latin typeface="Times New Roman" panose="02020603050405020304" pitchFamily="18" charset="0"/>
              </a:rPr>
              <a:t>protección</a:t>
            </a:r>
            <a:r>
              <a:rPr lang="de-DE" sz="1400" kern="0" dirty="0">
                <a:latin typeface="Times New Roman" panose="02020603050405020304" pitchFamily="18" charset="0"/>
              </a:rPr>
              <a:t> de </a:t>
            </a:r>
            <a:r>
              <a:rPr lang="de-DE" sz="1400" kern="0" dirty="0" err="1">
                <a:latin typeface="Times New Roman" panose="02020603050405020304" pitchFamily="18" charset="0"/>
              </a:rPr>
              <a:t>datos</a:t>
            </a:r>
            <a:endParaRPr lang="de-DE" sz="1400" kern="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kern="0" dirty="0" err="1">
                <a:latin typeface="Times New Roman" panose="02020603050405020304" pitchFamily="18" charset="0"/>
              </a:rPr>
              <a:t>Pérdida</a:t>
            </a:r>
            <a:r>
              <a:rPr lang="de-DE" sz="1400" kern="0" dirty="0">
                <a:latin typeface="Times New Roman" panose="02020603050405020304" pitchFamily="18" charset="0"/>
              </a:rPr>
              <a:t> de variables originales </a:t>
            </a:r>
            <a:r>
              <a:rPr lang="de-DE" sz="1400" kern="0" dirty="0" err="1">
                <a:latin typeface="Times New Roman" panose="02020603050405020304" pitchFamily="18" charset="0"/>
              </a:rPr>
              <a:t>por</a:t>
            </a:r>
            <a:r>
              <a:rPr lang="de-DE" sz="1400" kern="0" dirty="0">
                <a:latin typeface="Times New Roman" panose="02020603050405020304" pitchFamily="18" charset="0"/>
              </a:rPr>
              <a:t> </a:t>
            </a:r>
            <a:r>
              <a:rPr lang="de-DE" sz="1400" kern="0" dirty="0" err="1">
                <a:latin typeface="Times New Roman" panose="02020603050405020304" pitchFamily="18" charset="0"/>
              </a:rPr>
              <a:t>transformación</a:t>
            </a:r>
            <a:r>
              <a:rPr lang="de-DE" sz="1400" kern="0" dirty="0">
                <a:latin typeface="Times New Roman" panose="02020603050405020304" pitchFamily="18" charset="0"/>
              </a:rPr>
              <a:t> en </a:t>
            </a:r>
            <a:r>
              <a:rPr lang="de-DE" sz="1400" kern="0" dirty="0" err="1">
                <a:latin typeface="Times New Roman" panose="02020603050405020304" pitchFamily="18" charset="0"/>
              </a:rPr>
              <a:t>componentes</a:t>
            </a:r>
            <a:r>
              <a:rPr lang="de-DE" sz="1400" kern="0" dirty="0">
                <a:latin typeface="Times New Roman" panose="02020603050405020304" pitchFamily="18" charset="0"/>
              </a:rPr>
              <a:t> </a:t>
            </a:r>
            <a:r>
              <a:rPr lang="de-DE" sz="1400" kern="0" dirty="0" err="1">
                <a:latin typeface="Times New Roman" panose="02020603050405020304" pitchFamily="18" charset="0"/>
              </a:rPr>
              <a:t>principales</a:t>
            </a:r>
            <a:r>
              <a:rPr lang="de-DE" sz="1400" kern="0" dirty="0">
                <a:latin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kern="0" dirty="0" err="1">
                <a:latin typeface="Times New Roman" panose="02020603050405020304" pitchFamily="18" charset="0"/>
              </a:rPr>
              <a:t>Normalización</a:t>
            </a:r>
            <a:r>
              <a:rPr lang="de-DE" sz="1400" kern="0" dirty="0">
                <a:latin typeface="Times New Roman" panose="02020603050405020304" pitchFamily="18" charset="0"/>
              </a:rPr>
              <a:t>. </a:t>
            </a:r>
            <a:r>
              <a:rPr lang="de-DE" sz="1400" kern="0" dirty="0" err="1">
                <a:latin typeface="Times New Roman" panose="02020603050405020304" pitchFamily="18" charset="0"/>
              </a:rPr>
              <a:t>Ej</a:t>
            </a:r>
            <a:r>
              <a:rPr lang="de-DE" sz="1400" kern="0" dirty="0">
                <a:latin typeface="Times New Roman" panose="02020603050405020304" pitchFamily="18" charset="0"/>
              </a:rPr>
              <a:t>. la </a:t>
            </a:r>
            <a:r>
              <a:rPr lang="de-DE" sz="1400" kern="0" dirty="0" err="1">
                <a:latin typeface="Times New Roman" panose="02020603050405020304" pitchFamily="18" charset="0"/>
              </a:rPr>
              <a:t>edad</a:t>
            </a:r>
            <a:endParaRPr lang="de-DE" sz="1400" kern="0" dirty="0">
              <a:latin typeface="Times New Roman" panose="02020603050405020304" pitchFamily="18" charset="0"/>
            </a:endParaRPr>
          </a:p>
          <a:p>
            <a:endParaRPr lang="de-DE" sz="2000" dirty="0">
              <a:latin typeface="+mj-lt"/>
              <a:ea typeface="+mj-ea"/>
              <a:cs typeface="+mj-cs"/>
            </a:endParaRPr>
          </a:p>
          <a:p>
            <a:r>
              <a:rPr lang="de-DE" sz="2000" dirty="0" err="1">
                <a:latin typeface="+mj-lt"/>
                <a:ea typeface="+mj-ea"/>
                <a:cs typeface="+mj-cs"/>
              </a:rPr>
              <a:t>Validación</a:t>
            </a:r>
            <a:r>
              <a:rPr lang="de-DE" sz="2000" dirty="0"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latin typeface="+mj-lt"/>
                <a:ea typeface="+mj-ea"/>
                <a:cs typeface="+mj-cs"/>
              </a:rPr>
              <a:t>Cruzada</a:t>
            </a:r>
            <a:endParaRPr lang="de-DE" sz="2000" dirty="0">
              <a:latin typeface="+mj-lt"/>
              <a:ea typeface="+mj-ea"/>
              <a:cs typeface="+mj-cs"/>
            </a:endParaRPr>
          </a:p>
          <a:p>
            <a:endParaRPr lang="es-ES" sz="1400" kern="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kern="0" dirty="0" err="1">
                <a:latin typeface="Times New Roman" panose="02020603050405020304" pitchFamily="18" charset="0"/>
              </a:rPr>
              <a:t>Hold-out</a:t>
            </a:r>
            <a:r>
              <a:rPr lang="es-ES" sz="1400" kern="0" dirty="0">
                <a:latin typeface="Times New Roman" panose="02020603050405020304" pitchFamily="18" charset="0"/>
              </a:rPr>
              <a:t> (CV cruzada aleatoria): </a:t>
            </a:r>
            <a:r>
              <a:rPr lang="de-DE" sz="1400" kern="0" dirty="0" err="1">
                <a:latin typeface="Times New Roman" panose="02020603050405020304" pitchFamily="18" charset="0"/>
              </a:rPr>
              <a:t>dividir</a:t>
            </a:r>
            <a:r>
              <a:rPr lang="de-DE" sz="1400" kern="0" dirty="0">
                <a:latin typeface="Times New Roman" panose="02020603050405020304" pitchFamily="18" charset="0"/>
              </a:rPr>
              <a:t> </a:t>
            </a:r>
            <a:r>
              <a:rPr lang="de-DE" sz="1400" kern="0" dirty="0" err="1">
                <a:latin typeface="Times New Roman" panose="02020603050405020304" pitchFamily="18" charset="0"/>
              </a:rPr>
              <a:t>aleatoriamente</a:t>
            </a:r>
            <a:r>
              <a:rPr lang="de-DE" sz="1400" kern="0" dirty="0">
                <a:latin typeface="Times New Roman" panose="02020603050405020304" pitchFamily="18" charset="0"/>
              </a:rPr>
              <a:t> </a:t>
            </a:r>
            <a:r>
              <a:rPr lang="de-DE" sz="1400" kern="0" dirty="0" err="1">
                <a:latin typeface="Times New Roman" panose="02020603050405020304" pitchFamily="18" charset="0"/>
              </a:rPr>
              <a:t>el</a:t>
            </a:r>
            <a:r>
              <a:rPr lang="de-DE" sz="1400" kern="0" dirty="0">
                <a:latin typeface="Times New Roman" panose="02020603050405020304" pitchFamily="18" charset="0"/>
              </a:rPr>
              <a:t> </a:t>
            </a:r>
            <a:r>
              <a:rPr lang="de-DE" sz="1400" kern="0" dirty="0" err="1">
                <a:latin typeface="Times New Roman" panose="02020603050405020304" pitchFamily="18" charset="0"/>
              </a:rPr>
              <a:t>conjunto</a:t>
            </a:r>
            <a:r>
              <a:rPr lang="de-DE" sz="1400" kern="0" dirty="0">
                <a:latin typeface="Times New Roman" panose="02020603050405020304" pitchFamily="18" charset="0"/>
              </a:rPr>
              <a:t> de </a:t>
            </a:r>
            <a:r>
              <a:rPr lang="de-DE" sz="1400" kern="0" dirty="0" err="1">
                <a:latin typeface="Times New Roman" panose="02020603050405020304" pitchFamily="18" charset="0"/>
              </a:rPr>
              <a:t>datos</a:t>
            </a:r>
            <a:r>
              <a:rPr lang="de-DE" sz="1400" kern="0" dirty="0">
                <a:latin typeface="Times New Roman" panose="02020603050405020304" pitchFamily="18" charset="0"/>
              </a:rPr>
              <a:t> de </a:t>
            </a:r>
            <a:r>
              <a:rPr lang="de-DE" sz="1400" kern="0" dirty="0" err="1">
                <a:latin typeface="Times New Roman" panose="02020603050405020304" pitchFamily="18" charset="0"/>
              </a:rPr>
              <a:t>entrenamiento</a:t>
            </a:r>
            <a:r>
              <a:rPr lang="de-DE" sz="1400" kern="0" dirty="0">
                <a:latin typeface="Times New Roman" panose="02020603050405020304" pitchFamily="18" charset="0"/>
              </a:rPr>
              <a:t> </a:t>
            </a:r>
            <a:r>
              <a:rPr lang="de-DE" sz="1400" kern="0" dirty="0" err="1">
                <a:latin typeface="Times New Roman" panose="02020603050405020304" pitchFamily="18" charset="0"/>
              </a:rPr>
              <a:t>y</a:t>
            </a:r>
            <a:r>
              <a:rPr lang="de-DE" sz="1400" kern="0" dirty="0">
                <a:latin typeface="Times New Roman" panose="02020603050405020304" pitchFamily="18" charset="0"/>
              </a:rPr>
              <a:t> </a:t>
            </a:r>
            <a:r>
              <a:rPr lang="de-DE" sz="1400" kern="0" dirty="0" err="1">
                <a:latin typeface="Times New Roman" panose="02020603050405020304" pitchFamily="18" charset="0"/>
              </a:rPr>
              <a:t>el</a:t>
            </a:r>
            <a:r>
              <a:rPr lang="de-DE" sz="1400" kern="0" dirty="0">
                <a:latin typeface="Times New Roman" panose="02020603050405020304" pitchFamily="18" charset="0"/>
              </a:rPr>
              <a:t> </a:t>
            </a:r>
            <a:r>
              <a:rPr lang="de-DE" sz="1400" kern="0" dirty="0" err="1">
                <a:latin typeface="Times New Roman" panose="02020603050405020304" pitchFamily="18" charset="0"/>
              </a:rPr>
              <a:t>conjunto</a:t>
            </a:r>
            <a:r>
              <a:rPr lang="de-DE" sz="1400" kern="0" dirty="0">
                <a:latin typeface="Times New Roman" panose="02020603050405020304" pitchFamily="18" charset="0"/>
              </a:rPr>
              <a:t> de </a:t>
            </a:r>
            <a:r>
              <a:rPr lang="de-DE" sz="1400" kern="0" dirty="0" err="1">
                <a:latin typeface="Times New Roman" panose="02020603050405020304" pitchFamily="18" charset="0"/>
              </a:rPr>
              <a:t>datos</a:t>
            </a:r>
            <a:r>
              <a:rPr lang="de-DE" sz="1400" kern="0" dirty="0">
                <a:latin typeface="Times New Roman" panose="02020603050405020304" pitchFamily="18" charset="0"/>
              </a:rPr>
              <a:t> de </a:t>
            </a:r>
            <a:r>
              <a:rPr lang="de-DE" sz="1400" kern="0" dirty="0" err="1">
                <a:latin typeface="Times New Roman" panose="02020603050405020304" pitchFamily="18" charset="0"/>
              </a:rPr>
              <a:t>prueba</a:t>
            </a:r>
            <a:r>
              <a:rPr lang="de-DE" sz="1400" kern="0" dirty="0">
                <a:latin typeface="Times New Roman" panose="02020603050405020304" pitchFamily="18" charset="0"/>
              </a:rPr>
              <a:t>. El </a:t>
            </a:r>
            <a:r>
              <a:rPr lang="de-DE" sz="1400" kern="0" dirty="0" err="1">
                <a:latin typeface="Times New Roman" panose="02020603050405020304" pitchFamily="18" charset="0"/>
              </a:rPr>
              <a:t>resultado</a:t>
            </a:r>
            <a:r>
              <a:rPr lang="de-DE" sz="1400" kern="0" dirty="0">
                <a:latin typeface="Times New Roman" panose="02020603050405020304" pitchFamily="18" charset="0"/>
              </a:rPr>
              <a:t> final se </a:t>
            </a:r>
            <a:r>
              <a:rPr lang="de-DE" sz="1400" kern="0" dirty="0" err="1">
                <a:latin typeface="Times New Roman" panose="02020603050405020304" pitchFamily="18" charset="0"/>
              </a:rPr>
              <a:t>corresponde</a:t>
            </a:r>
            <a:r>
              <a:rPr lang="de-DE" sz="1400" kern="0" dirty="0">
                <a:latin typeface="Times New Roman" panose="02020603050405020304" pitchFamily="18" charset="0"/>
              </a:rPr>
              <a:t> al </a:t>
            </a:r>
            <a:r>
              <a:rPr lang="de-DE" sz="1400" kern="0" dirty="0" err="1">
                <a:latin typeface="Times New Roman" panose="02020603050405020304" pitchFamily="18" charset="0"/>
              </a:rPr>
              <a:t>promedio</a:t>
            </a:r>
            <a:r>
              <a:rPr lang="de-DE" sz="1400" kern="0" dirty="0">
                <a:latin typeface="Times New Roman" panose="02020603050405020304" pitchFamily="18" charset="0"/>
              </a:rPr>
              <a:t> de los </a:t>
            </a:r>
            <a:r>
              <a:rPr lang="de-DE" sz="1400" kern="0" dirty="0" err="1">
                <a:latin typeface="Times New Roman" panose="02020603050405020304" pitchFamily="18" charset="0"/>
              </a:rPr>
              <a:t>valores</a:t>
            </a:r>
            <a:r>
              <a:rPr lang="de-DE" sz="1400" kern="0" dirty="0">
                <a:latin typeface="Times New Roman" panose="02020603050405020304" pitchFamily="18" charset="0"/>
              </a:rPr>
              <a:t> </a:t>
            </a:r>
            <a:r>
              <a:rPr lang="de-DE" sz="1400" kern="0" dirty="0" err="1">
                <a:latin typeface="Times New Roman" panose="02020603050405020304" pitchFamily="18" charset="0"/>
              </a:rPr>
              <a:t>obtenidos</a:t>
            </a:r>
            <a:r>
              <a:rPr lang="de-DE" sz="1400" kern="0" dirty="0">
                <a:latin typeface="Times New Roman" panose="02020603050405020304" pitchFamily="18" charset="0"/>
              </a:rPr>
              <a:t> </a:t>
            </a:r>
            <a:r>
              <a:rPr lang="de-DE" sz="1400" kern="0" dirty="0" err="1">
                <a:latin typeface="Times New Roman" panose="02020603050405020304" pitchFamily="18" charset="0"/>
              </a:rPr>
              <a:t>para</a:t>
            </a:r>
            <a:r>
              <a:rPr lang="de-DE" sz="1400" kern="0" dirty="0">
                <a:latin typeface="Times New Roman" panose="02020603050405020304" pitchFamily="18" charset="0"/>
              </a:rPr>
              <a:t> las </a:t>
            </a:r>
            <a:r>
              <a:rPr lang="de-DE" sz="1400" kern="0" dirty="0" err="1">
                <a:latin typeface="Times New Roman" panose="02020603050405020304" pitchFamily="18" charset="0"/>
              </a:rPr>
              <a:t>diferentes</a:t>
            </a:r>
            <a:r>
              <a:rPr lang="de-DE" sz="1400" kern="0" dirty="0">
                <a:latin typeface="Times New Roman" panose="02020603050405020304" pitchFamily="18" charset="0"/>
              </a:rPr>
              <a:t> </a:t>
            </a:r>
            <a:r>
              <a:rPr lang="de-DE" sz="1400" kern="0" dirty="0" err="1">
                <a:latin typeface="Times New Roman" panose="02020603050405020304" pitchFamily="18" charset="0"/>
              </a:rPr>
              <a:t>divisiones</a:t>
            </a:r>
            <a:endParaRPr lang="de-DE" sz="1400" kern="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kern="0" dirty="0">
                <a:latin typeface="Times New Roman" panose="02020603050405020304" pitchFamily="18" charset="0"/>
              </a:rPr>
              <a:t>K-</a:t>
            </a:r>
            <a:r>
              <a:rPr lang="es-ES" sz="1400" kern="0" dirty="0" err="1">
                <a:latin typeface="Times New Roman" panose="02020603050405020304" pitchFamily="18" charset="0"/>
              </a:rPr>
              <a:t>Fold</a:t>
            </a:r>
            <a:r>
              <a:rPr lang="es-ES" sz="1400" kern="0" dirty="0">
                <a:latin typeface="Times New Roman" panose="02020603050405020304" pitchFamily="18" charset="0"/>
              </a:rPr>
              <a:t> (k-iteraciones): 1 conjunto test, k -1 resto por iteración. </a:t>
            </a:r>
            <a:r>
              <a:rPr lang="de-DE" sz="1400" kern="0" dirty="0" err="1">
                <a:latin typeface="Times New Roman" panose="02020603050405020304" pitchFamily="18" charset="0"/>
              </a:rPr>
              <a:t>Finalmente</a:t>
            </a:r>
            <a:r>
              <a:rPr lang="de-DE" sz="1400" kern="0" dirty="0">
                <a:latin typeface="Times New Roman" panose="02020603050405020304" pitchFamily="18" charset="0"/>
              </a:rPr>
              <a:t> se </a:t>
            </a:r>
            <a:r>
              <a:rPr lang="de-DE" sz="1400" kern="0" dirty="0" err="1">
                <a:latin typeface="Times New Roman" panose="02020603050405020304" pitchFamily="18" charset="0"/>
              </a:rPr>
              <a:t>realiza</a:t>
            </a:r>
            <a:r>
              <a:rPr lang="de-DE" sz="1400" kern="0" dirty="0">
                <a:latin typeface="Times New Roman" panose="02020603050405020304" pitchFamily="18" charset="0"/>
              </a:rPr>
              <a:t> </a:t>
            </a:r>
            <a:r>
              <a:rPr lang="de-DE" sz="1400" kern="0" dirty="0" err="1">
                <a:latin typeface="Times New Roman" panose="02020603050405020304" pitchFamily="18" charset="0"/>
              </a:rPr>
              <a:t>el</a:t>
            </a:r>
            <a:r>
              <a:rPr lang="de-DE" sz="1400" kern="0" dirty="0">
                <a:latin typeface="Times New Roman" panose="02020603050405020304" pitchFamily="18" charset="0"/>
              </a:rPr>
              <a:t> </a:t>
            </a:r>
            <a:r>
              <a:rPr lang="de-DE" sz="1400" kern="0" dirty="0" err="1">
                <a:latin typeface="Times New Roman" panose="02020603050405020304" pitchFamily="18" charset="0"/>
              </a:rPr>
              <a:t>promedio</a:t>
            </a:r>
            <a:r>
              <a:rPr lang="de-DE" sz="1400" kern="0" dirty="0">
                <a:latin typeface="Times New Roman" panose="02020603050405020304" pitchFamily="18" charset="0"/>
              </a:rPr>
              <a:t> de los </a:t>
            </a:r>
            <a:r>
              <a:rPr lang="de-DE" sz="1400" kern="0" dirty="0" err="1">
                <a:latin typeface="Times New Roman" panose="02020603050405020304" pitchFamily="18" charset="0"/>
              </a:rPr>
              <a:t>resultados</a:t>
            </a:r>
            <a:r>
              <a:rPr lang="de-DE" sz="1400" kern="0" dirty="0">
                <a:latin typeface="Times New Roman" panose="02020603050405020304" pitchFamily="18" charset="0"/>
              </a:rPr>
              <a:t> de </a:t>
            </a:r>
            <a:r>
              <a:rPr lang="de-DE" sz="1400" kern="0" dirty="0" err="1">
                <a:latin typeface="Times New Roman" panose="02020603050405020304" pitchFamily="18" charset="0"/>
              </a:rPr>
              <a:t>cada</a:t>
            </a:r>
            <a:r>
              <a:rPr lang="de-DE" sz="1400" kern="0" dirty="0">
                <a:latin typeface="Times New Roman" panose="02020603050405020304" pitchFamily="18" charset="0"/>
              </a:rPr>
              <a:t> </a:t>
            </a:r>
            <a:r>
              <a:rPr lang="de-DE" sz="1400" kern="0" dirty="0" err="1">
                <a:latin typeface="Times New Roman" panose="02020603050405020304" pitchFamily="18" charset="0"/>
              </a:rPr>
              <a:t>iteración</a:t>
            </a:r>
            <a:r>
              <a:rPr lang="de-DE" sz="1400" kern="0" dirty="0">
                <a:latin typeface="Times New Roman" panose="02020603050405020304" pitchFamily="18" charset="0"/>
              </a:rPr>
              <a:t> </a:t>
            </a:r>
            <a:r>
              <a:rPr lang="de-DE" sz="1400" kern="0" dirty="0" err="1">
                <a:latin typeface="Times New Roman" panose="02020603050405020304" pitchFamily="18" charset="0"/>
              </a:rPr>
              <a:t>para</a:t>
            </a:r>
            <a:r>
              <a:rPr lang="de-DE" sz="1400" kern="0" dirty="0">
                <a:latin typeface="Times New Roman" panose="02020603050405020304" pitchFamily="18" charset="0"/>
              </a:rPr>
              <a:t> </a:t>
            </a:r>
            <a:r>
              <a:rPr lang="de-DE" sz="1400" kern="0" dirty="0" err="1">
                <a:latin typeface="Times New Roman" panose="02020603050405020304" pitchFamily="18" charset="0"/>
              </a:rPr>
              <a:t>obtener</a:t>
            </a:r>
            <a:r>
              <a:rPr lang="de-DE" sz="1400" kern="0" dirty="0">
                <a:latin typeface="Times New Roman" panose="02020603050405020304" pitchFamily="18" charset="0"/>
              </a:rPr>
              <a:t> </a:t>
            </a:r>
            <a:r>
              <a:rPr lang="de-DE" sz="1400" kern="0" dirty="0" err="1">
                <a:latin typeface="Times New Roman" panose="02020603050405020304" pitchFamily="18" charset="0"/>
              </a:rPr>
              <a:t>un</a:t>
            </a:r>
            <a:r>
              <a:rPr lang="de-DE" sz="1400" kern="0" dirty="0">
                <a:latin typeface="Times New Roman" panose="02020603050405020304" pitchFamily="18" charset="0"/>
              </a:rPr>
              <a:t> </a:t>
            </a:r>
            <a:r>
              <a:rPr lang="de-DE" sz="1400" kern="0" dirty="0" err="1">
                <a:latin typeface="Times New Roman" panose="02020603050405020304" pitchFamily="18" charset="0"/>
              </a:rPr>
              <a:t>único</a:t>
            </a:r>
            <a:r>
              <a:rPr lang="de-DE" sz="1400" kern="0" dirty="0">
                <a:latin typeface="Times New Roman" panose="02020603050405020304" pitchFamily="18" charset="0"/>
              </a:rPr>
              <a:t> </a:t>
            </a:r>
            <a:r>
              <a:rPr lang="de-DE" sz="1400" kern="0" dirty="0" err="1">
                <a:latin typeface="Times New Roman" panose="02020603050405020304" pitchFamily="18" charset="0"/>
              </a:rPr>
              <a:t>resultado</a:t>
            </a:r>
            <a:endParaRPr lang="de-DE" sz="1400" kern="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kern="0" dirty="0" err="1">
                <a:latin typeface="Times New Roman" panose="02020603050405020304" pitchFamily="18" charset="0"/>
              </a:rPr>
              <a:t>Leave</a:t>
            </a:r>
            <a:r>
              <a:rPr lang="de-DE" sz="1400" kern="0" dirty="0">
                <a:latin typeface="Times New Roman" panose="02020603050405020304" pitchFamily="18" charset="0"/>
              </a:rPr>
              <a:t>-</a:t>
            </a:r>
            <a:r>
              <a:rPr lang="de-DE" sz="1400" kern="0" dirty="0" err="1">
                <a:latin typeface="Times New Roman" panose="02020603050405020304" pitchFamily="18" charset="0"/>
              </a:rPr>
              <a:t>one</a:t>
            </a:r>
            <a:r>
              <a:rPr lang="de-DE" sz="1400" kern="0" dirty="0">
                <a:latin typeface="Times New Roman" panose="02020603050405020304" pitchFamily="18" charset="0"/>
              </a:rPr>
              <a:t>-out. Para </a:t>
            </a:r>
            <a:r>
              <a:rPr lang="de-DE" sz="1400" kern="0" dirty="0" err="1">
                <a:latin typeface="Times New Roman" panose="02020603050405020304" pitchFamily="18" charset="0"/>
              </a:rPr>
              <a:t>cada</a:t>
            </a:r>
            <a:r>
              <a:rPr lang="de-DE" sz="1400" kern="0" dirty="0">
                <a:latin typeface="Times New Roman" panose="02020603050405020304" pitchFamily="18" charset="0"/>
              </a:rPr>
              <a:t> </a:t>
            </a:r>
            <a:r>
              <a:rPr lang="de-DE" sz="1400" kern="0" dirty="0" err="1">
                <a:latin typeface="Times New Roman" panose="02020603050405020304" pitchFamily="18" charset="0"/>
              </a:rPr>
              <a:t>iteración</a:t>
            </a:r>
            <a:r>
              <a:rPr lang="de-DE" sz="1400" kern="0" dirty="0">
                <a:latin typeface="Times New Roman" panose="02020603050405020304" pitchFamily="18" charset="0"/>
              </a:rPr>
              <a:t> </a:t>
            </a:r>
            <a:r>
              <a:rPr lang="de-DE" sz="1400" kern="0" dirty="0" err="1">
                <a:latin typeface="Times New Roman" panose="02020603050405020304" pitchFamily="18" charset="0"/>
              </a:rPr>
              <a:t>tenemos</a:t>
            </a:r>
            <a:r>
              <a:rPr lang="de-DE" sz="1400" kern="0" dirty="0">
                <a:latin typeface="Times New Roman" panose="02020603050405020304" pitchFamily="18" charset="0"/>
              </a:rPr>
              <a:t> </a:t>
            </a:r>
            <a:r>
              <a:rPr lang="de-DE" sz="1400" kern="0" dirty="0" err="1">
                <a:latin typeface="Times New Roman" panose="02020603050405020304" pitchFamily="18" charset="0"/>
              </a:rPr>
              <a:t>una</a:t>
            </a:r>
            <a:r>
              <a:rPr lang="de-DE" sz="1400" kern="0" dirty="0">
                <a:latin typeface="Times New Roman" panose="02020603050405020304" pitchFamily="18" charset="0"/>
              </a:rPr>
              <a:t> </a:t>
            </a:r>
            <a:r>
              <a:rPr lang="de-DE" sz="1400" kern="0" dirty="0" err="1">
                <a:latin typeface="Times New Roman" panose="02020603050405020304" pitchFamily="18" charset="0"/>
              </a:rPr>
              <a:t>sola</a:t>
            </a:r>
            <a:r>
              <a:rPr lang="de-DE" sz="1400" kern="0" dirty="0">
                <a:latin typeface="Times New Roman" panose="02020603050405020304" pitchFamily="18" charset="0"/>
              </a:rPr>
              <a:t> </a:t>
            </a:r>
            <a:r>
              <a:rPr lang="de-DE" sz="1400" kern="0" dirty="0" err="1">
                <a:latin typeface="Times New Roman" panose="02020603050405020304" pitchFamily="18" charset="0"/>
              </a:rPr>
              <a:t>muestra</a:t>
            </a:r>
            <a:r>
              <a:rPr lang="de-DE" sz="1400" kern="0" dirty="0">
                <a:latin typeface="Times New Roman" panose="02020603050405020304" pitchFamily="18" charset="0"/>
              </a:rPr>
              <a:t> </a:t>
            </a:r>
            <a:r>
              <a:rPr lang="de-DE" sz="1400" kern="0" dirty="0" err="1">
                <a:latin typeface="Times New Roman" panose="02020603050405020304" pitchFamily="18" charset="0"/>
              </a:rPr>
              <a:t>para</a:t>
            </a:r>
            <a:r>
              <a:rPr lang="de-DE" sz="1400" kern="0" dirty="0">
                <a:latin typeface="Times New Roman" panose="02020603050405020304" pitchFamily="18" charset="0"/>
              </a:rPr>
              <a:t> los </a:t>
            </a:r>
            <a:r>
              <a:rPr lang="de-DE" sz="1400" kern="0" dirty="0" err="1">
                <a:latin typeface="Times New Roman" panose="02020603050405020304" pitchFamily="18" charset="0"/>
              </a:rPr>
              <a:t>datos</a:t>
            </a:r>
            <a:r>
              <a:rPr lang="de-DE" sz="1400" kern="0" dirty="0">
                <a:latin typeface="Times New Roman" panose="02020603050405020304" pitchFamily="18" charset="0"/>
              </a:rPr>
              <a:t> de </a:t>
            </a:r>
            <a:r>
              <a:rPr lang="de-DE" sz="1400" kern="0" dirty="0" err="1">
                <a:latin typeface="Times New Roman" panose="02020603050405020304" pitchFamily="18" charset="0"/>
              </a:rPr>
              <a:t>prueba</a:t>
            </a:r>
            <a:r>
              <a:rPr lang="de-DE" sz="1400" kern="0" dirty="0">
                <a:latin typeface="Times New Roman" panose="02020603050405020304" pitchFamily="18" charset="0"/>
              </a:rPr>
              <a:t> </a:t>
            </a:r>
            <a:r>
              <a:rPr lang="de-DE" sz="1400" kern="0" dirty="0" err="1">
                <a:latin typeface="Times New Roman" panose="02020603050405020304" pitchFamily="18" charset="0"/>
              </a:rPr>
              <a:t>y</a:t>
            </a:r>
            <a:r>
              <a:rPr lang="de-DE" sz="1400" kern="0" dirty="0">
                <a:latin typeface="Times New Roman" panose="02020603050405020304" pitchFamily="18" charset="0"/>
              </a:rPr>
              <a:t> </a:t>
            </a:r>
            <a:r>
              <a:rPr lang="de-DE" sz="1400" kern="0" dirty="0" err="1">
                <a:latin typeface="Times New Roman" panose="02020603050405020304" pitchFamily="18" charset="0"/>
              </a:rPr>
              <a:t>el</a:t>
            </a:r>
            <a:r>
              <a:rPr lang="de-DE" sz="1400" kern="0" dirty="0">
                <a:latin typeface="Times New Roman" panose="02020603050405020304" pitchFamily="18" charset="0"/>
              </a:rPr>
              <a:t> </a:t>
            </a:r>
            <a:r>
              <a:rPr lang="de-DE" sz="1400" kern="0" dirty="0" err="1">
                <a:latin typeface="Times New Roman" panose="02020603050405020304" pitchFamily="18" charset="0"/>
              </a:rPr>
              <a:t>resto</a:t>
            </a:r>
            <a:r>
              <a:rPr lang="de-DE" sz="1400" kern="0" dirty="0">
                <a:latin typeface="Times New Roman" panose="02020603050405020304" pitchFamily="18" charset="0"/>
              </a:rPr>
              <a:t> </a:t>
            </a:r>
            <a:r>
              <a:rPr lang="de-DE" sz="1400" kern="0" dirty="0" err="1">
                <a:latin typeface="Times New Roman" panose="02020603050405020304" pitchFamily="18" charset="0"/>
              </a:rPr>
              <a:t>conforma</a:t>
            </a:r>
            <a:r>
              <a:rPr lang="de-DE" sz="1400" kern="0" dirty="0">
                <a:latin typeface="Times New Roman" panose="02020603050405020304" pitchFamily="18" charset="0"/>
              </a:rPr>
              <a:t> los </a:t>
            </a:r>
            <a:r>
              <a:rPr lang="de-DE" sz="1400" kern="0" dirty="0" err="1">
                <a:latin typeface="Times New Roman" panose="02020603050405020304" pitchFamily="18" charset="0"/>
              </a:rPr>
              <a:t>datos</a:t>
            </a:r>
            <a:r>
              <a:rPr lang="de-DE" sz="1400" kern="0" dirty="0">
                <a:latin typeface="Times New Roman" panose="02020603050405020304" pitchFamily="18" charset="0"/>
              </a:rPr>
              <a:t> de </a:t>
            </a:r>
            <a:r>
              <a:rPr lang="de-DE" sz="1400" kern="0" dirty="0" err="1">
                <a:latin typeface="Times New Roman" panose="02020603050405020304" pitchFamily="18" charset="0"/>
              </a:rPr>
              <a:t>entrenamiento</a:t>
            </a:r>
            <a:r>
              <a:rPr lang="de-DE" sz="1400" kern="0" dirty="0">
                <a:latin typeface="Times New Roman" panose="02020603050405020304" pitchFamily="18" charset="0"/>
              </a:rPr>
              <a:t>. </a:t>
            </a:r>
            <a:r>
              <a:rPr lang="de-DE" sz="1400" kern="0" dirty="0" err="1">
                <a:latin typeface="Times New Roman" panose="02020603050405020304" pitchFamily="18" charset="0"/>
              </a:rPr>
              <a:t>Requiere</a:t>
            </a:r>
            <a:r>
              <a:rPr lang="de-DE" sz="1400" kern="0" dirty="0">
                <a:latin typeface="Times New Roman" panose="02020603050405020304" pitchFamily="18" charset="0"/>
              </a:rPr>
              <a:t> </a:t>
            </a:r>
            <a:r>
              <a:rPr lang="de-DE" sz="1400" kern="0" dirty="0" err="1">
                <a:latin typeface="Times New Roman" panose="02020603050405020304" pitchFamily="18" charset="0"/>
              </a:rPr>
              <a:t>un</a:t>
            </a:r>
            <a:r>
              <a:rPr lang="de-DE" sz="1400" kern="0" dirty="0">
                <a:latin typeface="Times New Roman" panose="02020603050405020304" pitchFamily="18" charset="0"/>
              </a:rPr>
              <a:t> </a:t>
            </a:r>
            <a:r>
              <a:rPr lang="de-DE" sz="1400" kern="0" dirty="0" err="1">
                <a:latin typeface="Times New Roman" panose="02020603050405020304" pitchFamily="18" charset="0"/>
              </a:rPr>
              <a:t>elevedao</a:t>
            </a:r>
            <a:r>
              <a:rPr lang="de-DE" sz="1400" kern="0" dirty="0">
                <a:latin typeface="Times New Roman" panose="02020603050405020304" pitchFamily="18" charset="0"/>
              </a:rPr>
              <a:t> </a:t>
            </a:r>
            <a:r>
              <a:rPr lang="de-DE" sz="1400" kern="0" dirty="0" err="1">
                <a:latin typeface="Times New Roman" panose="02020603050405020304" pitchFamily="18" charset="0"/>
              </a:rPr>
              <a:t>número</a:t>
            </a:r>
            <a:r>
              <a:rPr lang="de-DE" sz="1400" kern="0" dirty="0">
                <a:latin typeface="Times New Roman" panose="02020603050405020304" pitchFamily="18" charset="0"/>
              </a:rPr>
              <a:t> de </a:t>
            </a:r>
            <a:r>
              <a:rPr lang="de-DE" sz="1400" kern="0" dirty="0" err="1">
                <a:latin typeface="Times New Roman" panose="02020603050405020304" pitchFamily="18" charset="0"/>
              </a:rPr>
              <a:t>iteraciones</a:t>
            </a:r>
            <a:endParaRPr lang="de-DE" sz="1400" kern="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5320B7-978D-B1E8-667C-19D26D1E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</p:spTree>
    <p:extLst>
      <p:ext uri="{BB962C8B-B14F-4D97-AF65-F5344CB8AC3E}">
        <p14:creationId xmlns:p14="http://schemas.microsoft.com/office/powerpoint/2010/main" val="189748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Logo, Schrift, Grafiken enthält.&#10;&#10;Automatisch generierte Beschreibung">
            <a:extLst>
              <a:ext uri="{FF2B5EF4-FFF2-40B4-BE49-F238E27FC236}">
                <a16:creationId xmlns:a16="http://schemas.microsoft.com/office/drawing/2014/main" id="{2C55F901-75A1-7C94-D127-9E04172705B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42" y="128111"/>
            <a:ext cx="2444115" cy="8997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59AA8C4-D578-9447-9B31-E0B6EC2E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0366"/>
            <a:ext cx="5359400" cy="899795"/>
          </a:xfrm>
        </p:spPr>
        <p:txBody>
          <a:bodyPr/>
          <a:lstStyle/>
          <a:p>
            <a:r>
              <a:rPr lang="de-DE" dirty="0" err="1"/>
              <a:t>Antecedentes</a:t>
            </a:r>
            <a:r>
              <a:rPr lang="de-DE" dirty="0"/>
              <a:t> II	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CB17460-917C-D641-81F8-9F3F2C7C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563-A411-714D-9F01-44D78C559EF2}" type="slidenum">
              <a:rPr lang="de-DE" smtClean="0"/>
              <a:t>5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6A207F3-67A3-2244-A2CB-1B2BF0CC990B}"/>
              </a:ext>
            </a:extLst>
          </p:cNvPr>
          <p:cNvSpPr txBox="1"/>
          <p:nvPr/>
        </p:nvSpPr>
        <p:spPr>
          <a:xfrm>
            <a:off x="1160979" y="2250041"/>
            <a:ext cx="98333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+mj-lt"/>
                <a:ea typeface="+mj-ea"/>
                <a:cs typeface="+mj-cs"/>
              </a:rPr>
              <a:t>Matriz</a:t>
            </a:r>
            <a:r>
              <a:rPr lang="de-DE" sz="2000" dirty="0">
                <a:latin typeface="+mj-lt"/>
                <a:ea typeface="+mj-ea"/>
                <a:cs typeface="+mj-cs"/>
              </a:rPr>
              <a:t> de </a:t>
            </a:r>
            <a:r>
              <a:rPr lang="de-DE" sz="2000" dirty="0" err="1">
                <a:latin typeface="+mj-lt"/>
                <a:ea typeface="+mj-ea"/>
                <a:cs typeface="+mj-cs"/>
              </a:rPr>
              <a:t>Confusión</a:t>
            </a:r>
            <a:endParaRPr lang="de-DE" sz="2000" dirty="0">
              <a:latin typeface="+mj-lt"/>
              <a:ea typeface="+mj-ea"/>
              <a:cs typeface="+mj-cs"/>
            </a:endParaRPr>
          </a:p>
          <a:p>
            <a:r>
              <a:rPr lang="de-DE" sz="2000" dirty="0">
                <a:latin typeface="+mj-lt"/>
                <a:ea typeface="+mj-ea"/>
                <a:cs typeface="+mj-cs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TP (</a:t>
            </a:r>
            <a:r>
              <a:rPr lang="de-DE" dirty="0" err="1"/>
              <a:t>true</a:t>
            </a:r>
            <a:r>
              <a:rPr lang="de-DE" dirty="0"/>
              <a:t> positive)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TN (</a:t>
            </a:r>
            <a:r>
              <a:rPr lang="de-DE" dirty="0" err="1"/>
              <a:t>true</a:t>
            </a:r>
            <a:r>
              <a:rPr lang="de-DE" dirty="0"/>
              <a:t> negative)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FP (</a:t>
            </a:r>
            <a:r>
              <a:rPr lang="de-DE" dirty="0" err="1"/>
              <a:t>false</a:t>
            </a:r>
            <a:r>
              <a:rPr lang="de-DE" dirty="0"/>
              <a:t> positive)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FN (</a:t>
            </a:r>
            <a:r>
              <a:rPr lang="de-DE" dirty="0" err="1"/>
              <a:t>false</a:t>
            </a:r>
            <a:r>
              <a:rPr lang="de-DE" dirty="0"/>
              <a:t> negative)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5320B7-978D-B1E8-667C-19D26D1E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0BB6B03B-545A-F351-4C44-A49FB4612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467930"/>
              </p:ext>
            </p:extLst>
          </p:nvPr>
        </p:nvGraphicFramePr>
        <p:xfrm>
          <a:off x="1247893" y="2775473"/>
          <a:ext cx="4421388" cy="17603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3796">
                  <a:extLst>
                    <a:ext uri="{9D8B030D-6E8A-4147-A177-3AD203B41FA5}">
                      <a16:colId xmlns:a16="http://schemas.microsoft.com/office/drawing/2014/main" val="1040301009"/>
                    </a:ext>
                  </a:extLst>
                </a:gridCol>
                <a:gridCol w="1473796">
                  <a:extLst>
                    <a:ext uri="{9D8B030D-6E8A-4147-A177-3AD203B41FA5}">
                      <a16:colId xmlns:a16="http://schemas.microsoft.com/office/drawing/2014/main" val="3840060154"/>
                    </a:ext>
                  </a:extLst>
                </a:gridCol>
                <a:gridCol w="1473796">
                  <a:extLst>
                    <a:ext uri="{9D8B030D-6E8A-4147-A177-3AD203B41FA5}">
                      <a16:colId xmlns:a16="http://schemas.microsoft.com/office/drawing/2014/main" val="1033847434"/>
                    </a:ext>
                  </a:extLst>
                </a:gridCol>
              </a:tblGrid>
              <a:tr h="433891">
                <a:tc rowSpan="2">
                  <a:txBody>
                    <a:bodyPr/>
                    <a:lstStyle/>
                    <a:p>
                      <a:pPr algn="ctr"/>
                      <a:r>
                        <a:rPr lang="es-ES" sz="900" kern="50" dirty="0">
                          <a:effectLst/>
                        </a:rPr>
                        <a:t>Real (actual)</a:t>
                      </a:r>
                      <a:endParaRPr lang="de-DE" sz="12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900" kern="50">
                          <a:effectLst/>
                        </a:rPr>
                        <a:t>Predicción</a:t>
                      </a:r>
                      <a:endParaRPr lang="de-DE" sz="12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077696"/>
                  </a:ext>
                </a:extLst>
              </a:tr>
              <a:tr h="4084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kern="50">
                          <a:effectLst/>
                        </a:rPr>
                        <a:t>Negativo</a:t>
                      </a:r>
                      <a:endParaRPr lang="de-DE" sz="12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kern="50">
                          <a:effectLst/>
                        </a:rPr>
                        <a:t>Positivo</a:t>
                      </a:r>
                      <a:endParaRPr lang="de-DE" sz="12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1104067"/>
                  </a:ext>
                </a:extLst>
              </a:tr>
              <a:tr h="498439">
                <a:tc>
                  <a:txBody>
                    <a:bodyPr/>
                    <a:lstStyle/>
                    <a:p>
                      <a:pPr algn="ctr"/>
                      <a:r>
                        <a:rPr lang="es-ES" sz="900" kern="50">
                          <a:effectLst/>
                        </a:rPr>
                        <a:t>Ha dado negativo</a:t>
                      </a:r>
                      <a:endParaRPr lang="de-DE" sz="12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900" kern="50" dirty="0">
                          <a:effectLst/>
                        </a:rPr>
                        <a:t>TN (verdaderos negativos)</a:t>
                      </a:r>
                      <a:endParaRPr lang="de-DE" sz="12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900" kern="50" dirty="0">
                          <a:effectLst/>
                        </a:rPr>
                        <a:t>FP (falsos positivos)</a:t>
                      </a:r>
                      <a:endParaRPr lang="de-DE" sz="12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9197368"/>
                  </a:ext>
                </a:extLst>
              </a:tr>
              <a:tr h="419548">
                <a:tc>
                  <a:txBody>
                    <a:bodyPr/>
                    <a:lstStyle/>
                    <a:p>
                      <a:pPr algn="ctr"/>
                      <a:r>
                        <a:rPr lang="es-ES" sz="900" kern="50">
                          <a:effectLst/>
                        </a:rPr>
                        <a:t>Ha dado positivo</a:t>
                      </a:r>
                      <a:endParaRPr lang="de-DE" sz="12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900" kern="50" dirty="0">
                          <a:effectLst/>
                        </a:rPr>
                        <a:t>FN (falsos negativos)</a:t>
                      </a:r>
                      <a:endParaRPr lang="de-DE" sz="12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900" kern="50" dirty="0">
                          <a:effectLst/>
                        </a:rPr>
                        <a:t>TP (verdaderos positivos)</a:t>
                      </a:r>
                      <a:endParaRPr lang="de-DE" sz="12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39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93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Logo, Schrift, Grafiken enthält.&#10;&#10;Automatisch generierte Beschreibung">
            <a:extLst>
              <a:ext uri="{FF2B5EF4-FFF2-40B4-BE49-F238E27FC236}">
                <a16:creationId xmlns:a16="http://schemas.microsoft.com/office/drawing/2014/main" id="{2C55F901-75A1-7C94-D127-9E04172705B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42" y="128111"/>
            <a:ext cx="2444115" cy="8997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59AA8C4-D578-9447-9B31-E0B6EC2E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0366"/>
            <a:ext cx="5359400" cy="899795"/>
          </a:xfrm>
        </p:spPr>
        <p:txBody>
          <a:bodyPr/>
          <a:lstStyle/>
          <a:p>
            <a:r>
              <a:rPr lang="de-DE" dirty="0" err="1"/>
              <a:t>Antecedentes</a:t>
            </a:r>
            <a:r>
              <a:rPr lang="de-DE" dirty="0"/>
              <a:t> III	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CB17460-917C-D641-81F8-9F3F2C7C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563-A411-714D-9F01-44D78C559EF2}" type="slidenum">
              <a:rPr lang="de-DE" smtClean="0"/>
              <a:t>6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6A207F3-67A3-2244-A2CB-1B2BF0CC990B}"/>
              </a:ext>
            </a:extLst>
          </p:cNvPr>
          <p:cNvSpPr txBox="1"/>
          <p:nvPr/>
        </p:nvSpPr>
        <p:spPr>
          <a:xfrm>
            <a:off x="1160979" y="2250041"/>
            <a:ext cx="983333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+mj-lt"/>
                <a:ea typeface="+mj-ea"/>
                <a:cs typeface="+mj-cs"/>
              </a:rPr>
              <a:t>Ratios</a:t>
            </a:r>
            <a:endParaRPr lang="de-DE" sz="2000" dirty="0">
              <a:latin typeface="+mj-lt"/>
              <a:ea typeface="+mj-ea"/>
              <a:cs typeface="+mj-cs"/>
            </a:endParaRPr>
          </a:p>
          <a:p>
            <a:endParaRPr lang="de-DE" sz="2000" dirty="0">
              <a:latin typeface="+mj-lt"/>
              <a:ea typeface="+mj-ea"/>
              <a:cs typeface="+mj-cs"/>
            </a:endParaRPr>
          </a:p>
          <a:p>
            <a:pPr marL="342900" lvl="0" indent="-342900">
              <a:buFont typeface="Symbol" pitchFamily="2" charset="2"/>
              <a:buChar char=""/>
            </a:pP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Ratio de precisión (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Accuracy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= T P + TN / (TP +TN +FP +FN)  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Sensitivilidad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Recall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= (TPR) = TP / (TP + FN)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Especificidad (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Especifity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TN / (TN + FP)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itchFamily="2" charset="2"/>
              <a:buChar char=""/>
              <a:tabLst>
                <a:tab pos="-161925" algn="l"/>
                <a:tab pos="449580" algn="l"/>
              </a:tabLst>
            </a:pPr>
            <a:r>
              <a:rPr lang="es-E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FPR: (False-</a:t>
            </a:r>
            <a:r>
              <a:rPr lang="es-E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Postive</a:t>
            </a:r>
            <a:r>
              <a:rPr lang="es-E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Rate</a:t>
            </a:r>
            <a:r>
              <a:rPr lang="es-E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= 1 – </a:t>
            </a:r>
            <a:r>
              <a:rPr lang="es-E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Specificity</a:t>
            </a:r>
            <a:endParaRPr lang="es-ES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itchFamily="2" charset="2"/>
              <a:buChar char=""/>
              <a:tabLst>
                <a:tab pos="-161925" algn="l"/>
                <a:tab pos="449580" algn="l"/>
              </a:tabLst>
            </a:pPr>
            <a:r>
              <a:rPr lang="es-ES" dirty="0">
                <a:latin typeface="Times New Roman" panose="02020603050405020304" pitchFamily="18" charset="0"/>
              </a:rPr>
              <a:t>FPR: Matriz de confusión (False-</a:t>
            </a:r>
            <a:r>
              <a:rPr lang="es-ES" dirty="0" err="1">
                <a:latin typeface="Times New Roman" panose="02020603050405020304" pitchFamily="18" charset="0"/>
              </a:rPr>
              <a:t>Postive</a:t>
            </a:r>
            <a:r>
              <a:rPr lang="es-ES" dirty="0">
                <a:latin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</a:rPr>
              <a:t>Rate</a:t>
            </a:r>
            <a:r>
              <a:rPr lang="es-ES" dirty="0">
                <a:latin typeface="Times New Roman" panose="02020603050405020304" pitchFamily="18" charset="0"/>
              </a:rPr>
              <a:t>)</a:t>
            </a:r>
          </a:p>
          <a:p>
            <a:pPr marL="342900" lvl="0" indent="-342900" algn="just">
              <a:buFont typeface="Symbol" pitchFamily="2" charset="2"/>
              <a:buChar char=""/>
              <a:tabLst>
                <a:tab pos="-161925" algn="l"/>
                <a:tab pos="449580" algn="l"/>
              </a:tabLst>
            </a:pPr>
            <a:r>
              <a:rPr lang="es-ES" dirty="0">
                <a:latin typeface="Times New Roman" panose="02020603050405020304" pitchFamily="18" charset="0"/>
              </a:rPr>
              <a:t>Curva ROC (</a:t>
            </a:r>
            <a:r>
              <a:rPr lang="es-ES" dirty="0" err="1">
                <a:latin typeface="Times New Roman" panose="02020603050405020304" pitchFamily="18" charset="0"/>
              </a:rPr>
              <a:t>receiving</a:t>
            </a:r>
            <a:r>
              <a:rPr lang="es-ES" dirty="0">
                <a:latin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</a:rPr>
              <a:t>operating</a:t>
            </a:r>
            <a:r>
              <a:rPr lang="es-ES" dirty="0">
                <a:latin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</a:rPr>
              <a:t>characteristic</a:t>
            </a:r>
            <a:r>
              <a:rPr lang="es-ES" dirty="0">
                <a:latin typeface="Times New Roman" panose="02020603050405020304" pitchFamily="18" charset="0"/>
              </a:rPr>
              <a:t>)</a:t>
            </a:r>
            <a:endParaRPr lang="de-DE" dirty="0">
              <a:latin typeface="Times New Roman" panose="02020603050405020304" pitchFamily="18" charset="0"/>
            </a:endParaRPr>
          </a:p>
          <a:p>
            <a:pPr marL="342900" lvl="0" indent="-342900" algn="just">
              <a:buFont typeface="Symbol" pitchFamily="2" charset="2"/>
              <a:buChar char=""/>
              <a:tabLst>
                <a:tab pos="-161925" algn="l"/>
                <a:tab pos="449580" algn="l"/>
              </a:tabLst>
            </a:pPr>
            <a:endParaRPr lang="de-DE" sz="1800" kern="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sz="2000" dirty="0">
                <a:latin typeface="+mj-lt"/>
                <a:ea typeface="+mj-ea"/>
                <a:cs typeface="+mj-cs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5320B7-978D-B1E8-667C-19D26D1E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</p:spTree>
    <p:extLst>
      <p:ext uri="{BB962C8B-B14F-4D97-AF65-F5344CB8AC3E}">
        <p14:creationId xmlns:p14="http://schemas.microsoft.com/office/powerpoint/2010/main" val="98405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Logo, Schrift, Grafiken enthält.&#10;&#10;Automatisch generierte Beschreibung">
            <a:extLst>
              <a:ext uri="{FF2B5EF4-FFF2-40B4-BE49-F238E27FC236}">
                <a16:creationId xmlns:a16="http://schemas.microsoft.com/office/drawing/2014/main" id="{2C55F901-75A1-7C94-D127-9E04172705B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42" y="128111"/>
            <a:ext cx="2444115" cy="8997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59AA8C4-D578-9447-9B31-E0B6EC2E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0366"/>
            <a:ext cx="5359400" cy="899795"/>
          </a:xfrm>
        </p:spPr>
        <p:txBody>
          <a:bodyPr/>
          <a:lstStyle/>
          <a:p>
            <a:r>
              <a:rPr lang="de-DE" dirty="0" err="1"/>
              <a:t>Antecedentes</a:t>
            </a:r>
            <a:r>
              <a:rPr lang="de-DE" dirty="0"/>
              <a:t> IV	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CB17460-917C-D641-81F8-9F3F2C7C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563-A411-714D-9F01-44D78C559EF2}" type="slidenum">
              <a:rPr lang="de-DE" smtClean="0"/>
              <a:t>7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6A207F3-67A3-2244-A2CB-1B2BF0CC990B}"/>
              </a:ext>
            </a:extLst>
          </p:cNvPr>
          <p:cNvSpPr txBox="1"/>
          <p:nvPr/>
        </p:nvSpPr>
        <p:spPr>
          <a:xfrm>
            <a:off x="1160979" y="2250041"/>
            <a:ext cx="970424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+mj-lt"/>
                <a:ea typeface="+mj-ea"/>
                <a:cs typeface="+mj-cs"/>
              </a:rPr>
              <a:t>Algoritmos</a:t>
            </a:r>
            <a:endParaRPr lang="de-DE" sz="2000" dirty="0"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Regresión</a:t>
            </a:r>
            <a:r>
              <a:rPr lang="de-DE" dirty="0"/>
              <a:t> </a:t>
            </a:r>
            <a:r>
              <a:rPr lang="de-DE" dirty="0" err="1"/>
              <a:t>Logística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K-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Árboles</a:t>
            </a:r>
            <a:r>
              <a:rPr lang="de-DE" dirty="0"/>
              <a:t> de </a:t>
            </a:r>
            <a:r>
              <a:rPr lang="de-DE" dirty="0" err="1"/>
              <a:t>decisión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Bosques </a:t>
            </a:r>
            <a:r>
              <a:rPr lang="de-DE" dirty="0" err="1"/>
              <a:t>aleatorios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5320B7-978D-B1E8-667C-19D26D1E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</p:spTree>
    <p:extLst>
      <p:ext uri="{BB962C8B-B14F-4D97-AF65-F5344CB8AC3E}">
        <p14:creationId xmlns:p14="http://schemas.microsoft.com/office/powerpoint/2010/main" val="815002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Logo, Schrift, Grafiken enthält.&#10;&#10;Automatisch generierte Beschreibung">
            <a:extLst>
              <a:ext uri="{FF2B5EF4-FFF2-40B4-BE49-F238E27FC236}">
                <a16:creationId xmlns:a16="http://schemas.microsoft.com/office/drawing/2014/main" id="{2C55F901-75A1-7C94-D127-9E04172705B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42" y="128111"/>
            <a:ext cx="2444115" cy="8997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59AA8C4-D578-9447-9B31-E0B6EC2E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159" y="739178"/>
            <a:ext cx="5359400" cy="899795"/>
          </a:xfrm>
        </p:spPr>
        <p:txBody>
          <a:bodyPr/>
          <a:lstStyle/>
          <a:p>
            <a:r>
              <a:rPr lang="de-DE" dirty="0" err="1"/>
              <a:t>Antecedentes</a:t>
            </a:r>
            <a:r>
              <a:rPr lang="de-DE" dirty="0"/>
              <a:t> V	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CB17460-917C-D641-81F8-9F3F2C7C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563-A411-714D-9F01-44D78C559EF2}" type="slidenum">
              <a:rPr lang="de-DE" smtClean="0"/>
              <a:t>8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6A207F3-67A3-2244-A2CB-1B2BF0CC990B}"/>
              </a:ext>
            </a:extLst>
          </p:cNvPr>
          <p:cNvSpPr txBox="1"/>
          <p:nvPr/>
        </p:nvSpPr>
        <p:spPr>
          <a:xfrm>
            <a:off x="838200" y="1694559"/>
            <a:ext cx="9704245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+mj-lt"/>
                <a:ea typeface="+mj-ea"/>
                <a:cs typeface="+mj-cs"/>
              </a:rPr>
              <a:t>Regresión</a:t>
            </a:r>
            <a:r>
              <a:rPr lang="de-DE" sz="2000" dirty="0">
                <a:latin typeface="+mj-lt"/>
                <a:ea typeface="+mj-ea"/>
                <a:cs typeface="+mj-cs"/>
              </a:rPr>
              <a:t> Logistica</a:t>
            </a:r>
            <a:endParaRPr lang="de-DE" dirty="0"/>
          </a:p>
          <a:p>
            <a:pPr marL="342900" lvl="0" indent="-342900">
              <a:buFont typeface="Symbol" pitchFamily="2" charset="2"/>
              <a:buChar char=""/>
            </a:pP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regresión logística sirve para predecir variables categóricas</a:t>
            </a:r>
            <a:endParaRPr lang="de-D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Symbol" pitchFamily="2" charset="2"/>
              <a:buChar char=""/>
            </a:pPr>
            <a:r>
              <a:rPr lang="es-ES" sz="1400" kern="50" dirty="0">
                <a:latin typeface="Times New Roman" panose="02020603050405020304" pitchFamily="18" charset="0"/>
              </a:rPr>
              <a:t>La regresión logística asegura que nuestra estimación para p(X) se encuentra entre 0 y 1. 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s-ES" sz="1400" kern="50" dirty="0">
                <a:latin typeface="Times New Roman" panose="02020603050405020304" pitchFamily="18" charset="0"/>
              </a:rPr>
              <a:t>Para estimar los coeficientes utilizamos el estimador de máxima verosimilitud (MLE) y utilizamos el método de Newton-Raphson </a:t>
            </a: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 encontrar los valores de </a:t>
            </a:r>
            <a:r>
              <a:rPr lang="es-ES" sz="1400" kern="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ß</a:t>
            </a: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que maximicen la función de máxima verosimilitud</a:t>
            </a:r>
            <a:r>
              <a:rPr lang="es-ES" sz="1400" kern="50" dirty="0">
                <a:latin typeface="Times New Roman" panose="02020603050405020304" pitchFamily="18" charset="0"/>
              </a:rPr>
              <a:t>.</a:t>
            </a:r>
            <a:endParaRPr lang="de-DE" sz="1400" kern="50" dirty="0">
              <a:latin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s-ES" sz="1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 el </a:t>
            </a:r>
            <a:r>
              <a:rPr lang="es-ES" sz="1400" kern="50" dirty="0">
                <a:latin typeface="Times New Roman" panose="02020603050405020304" pitchFamily="18" charset="0"/>
              </a:rPr>
              <a:t>contraste de hipótesis, cuanto más pequeño es el p-valor, más significación tiene la variable</a:t>
            </a:r>
          </a:p>
          <a:p>
            <a:pPr marL="342900" indent="-342900">
              <a:buFont typeface="Symbol" pitchFamily="2" charset="2"/>
              <a:buChar char=""/>
            </a:pPr>
            <a:r>
              <a:rPr lang="es-ES" sz="1400" kern="50" dirty="0">
                <a:latin typeface="Times New Roman" panose="02020603050405020304" pitchFamily="18" charset="0"/>
              </a:rPr>
              <a:t>El modelo log predice una probabilidad (0 &lt; p &lt; 1). Pero fijamos un umbral de probabilidad a la hora de clasificar un suceso como 0 o 1.</a:t>
            </a:r>
            <a:endParaRPr lang="de-DE" sz="1400" kern="50" dirty="0">
              <a:latin typeface="Times New Roman" panose="02020603050405020304" pitchFamily="18" charset="0"/>
            </a:endParaRPr>
          </a:p>
          <a:p>
            <a:pPr marL="342900" indent="-342900">
              <a:buFont typeface="Symbol" pitchFamily="2" charset="2"/>
              <a:buChar char=""/>
            </a:pPr>
            <a:endParaRPr lang="de-DE" sz="1600" kern="50" dirty="0">
              <a:latin typeface="Times New Roman" panose="02020603050405020304" pitchFamily="18" charset="0"/>
            </a:endParaRPr>
          </a:p>
          <a:p>
            <a:r>
              <a:rPr lang="de-DE" sz="2000" dirty="0">
                <a:latin typeface="+mj-lt"/>
                <a:ea typeface="+mj-ea"/>
                <a:cs typeface="+mj-cs"/>
              </a:rPr>
              <a:t>K-</a:t>
            </a:r>
            <a:r>
              <a:rPr lang="de-DE" sz="2000" dirty="0" err="1">
                <a:latin typeface="+mj-lt"/>
                <a:ea typeface="+mj-ea"/>
                <a:cs typeface="+mj-cs"/>
              </a:rPr>
              <a:t>Nearest</a:t>
            </a:r>
            <a:r>
              <a:rPr lang="de-DE" sz="2000" dirty="0"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latin typeface="+mj-lt"/>
                <a:ea typeface="+mj-ea"/>
                <a:cs typeface="+mj-cs"/>
              </a:rPr>
              <a:t>Neighbors</a:t>
            </a:r>
            <a:endParaRPr lang="de-DE" sz="1600" kern="50" dirty="0">
              <a:latin typeface="Times New Roman" panose="02020603050405020304" pitchFamily="18" charset="0"/>
            </a:endParaRPr>
          </a:p>
          <a:p>
            <a:pPr marL="342900" indent="-342900">
              <a:buFont typeface="Symbol" pitchFamily="2" charset="2"/>
              <a:buChar char=""/>
            </a:pPr>
            <a:r>
              <a:rPr lang="es-ES" sz="1400" kern="50" dirty="0">
                <a:latin typeface="Times New Roman" panose="02020603050405020304" pitchFamily="18" charset="0"/>
              </a:rPr>
              <a:t>Clasificar observaciones en grupos que compartan similitudes o características, tal que en base a esta clasificación podamos hacer predicciones.</a:t>
            </a:r>
            <a:r>
              <a:rPr lang="de-DE" sz="1400" kern="50" dirty="0">
                <a:latin typeface="Times New Roman" panose="02020603050405020304" pitchFamily="18" charset="0"/>
              </a:rPr>
              <a:t> </a:t>
            </a:r>
          </a:p>
          <a:p>
            <a:pPr marL="342900" indent="-342900">
              <a:buFont typeface="Symbol" pitchFamily="2" charset="2"/>
              <a:buChar char=""/>
            </a:pPr>
            <a:r>
              <a:rPr lang="de-DE" sz="1400" kern="50" dirty="0" err="1">
                <a:latin typeface="Times New Roman" panose="02020603050405020304" pitchFamily="18" charset="0"/>
              </a:rPr>
              <a:t>Medida</a:t>
            </a:r>
            <a:r>
              <a:rPr lang="de-DE" sz="1400" kern="50" dirty="0">
                <a:latin typeface="Times New Roman" panose="02020603050405020304" pitchFamily="18" charset="0"/>
              </a:rPr>
              <a:t> de </a:t>
            </a:r>
            <a:r>
              <a:rPr lang="de-DE" sz="1400" kern="50" dirty="0" err="1">
                <a:latin typeface="Times New Roman" panose="02020603050405020304" pitchFamily="18" charset="0"/>
              </a:rPr>
              <a:t>similitud</a:t>
            </a:r>
            <a:r>
              <a:rPr lang="de-DE" sz="1400" kern="50" dirty="0">
                <a:latin typeface="Times New Roman" panose="02020603050405020304" pitchFamily="18" charset="0"/>
              </a:rPr>
              <a:t> </a:t>
            </a:r>
            <a:r>
              <a:rPr lang="de-DE" sz="1400" kern="50" dirty="0" err="1">
                <a:latin typeface="Times New Roman" panose="02020603050405020304" pitchFamily="18" charset="0"/>
              </a:rPr>
              <a:t>calculando</a:t>
            </a:r>
            <a:r>
              <a:rPr lang="de-DE" sz="1400" kern="50" dirty="0">
                <a:latin typeface="Times New Roman" panose="02020603050405020304" pitchFamily="18" charset="0"/>
              </a:rPr>
              <a:t> </a:t>
            </a:r>
            <a:r>
              <a:rPr lang="de-DE" sz="1400" kern="50" dirty="0" err="1">
                <a:latin typeface="Times New Roman" panose="02020603050405020304" pitchFamily="18" charset="0"/>
              </a:rPr>
              <a:t>distancias</a:t>
            </a:r>
            <a:r>
              <a:rPr lang="de-DE" sz="1400" kern="50" dirty="0">
                <a:latin typeface="Times New Roman" panose="02020603050405020304" pitchFamily="18" charset="0"/>
              </a:rPr>
              <a:t> entre las </a:t>
            </a:r>
            <a:r>
              <a:rPr lang="de-DE" sz="1400" kern="50" dirty="0" err="1">
                <a:latin typeface="Times New Roman" panose="02020603050405020304" pitchFamily="18" charset="0"/>
              </a:rPr>
              <a:t>observaciones</a:t>
            </a:r>
            <a:r>
              <a:rPr lang="de-DE" sz="1400" kern="50" dirty="0">
                <a:latin typeface="Times New Roman" panose="02020603050405020304" pitchFamily="18" charset="0"/>
              </a:rPr>
              <a:t> en </a:t>
            </a:r>
            <a:r>
              <a:rPr lang="de-DE" sz="1400" kern="50" dirty="0" err="1">
                <a:latin typeface="Times New Roman" panose="02020603050405020304" pitchFamily="18" charset="0"/>
              </a:rPr>
              <a:t>un</a:t>
            </a:r>
            <a:r>
              <a:rPr lang="de-DE" sz="1400" kern="50" dirty="0">
                <a:latin typeface="Times New Roman" panose="02020603050405020304" pitchFamily="18" charset="0"/>
              </a:rPr>
              <a:t> </a:t>
            </a:r>
            <a:r>
              <a:rPr lang="de-DE" sz="1400" kern="50" dirty="0" err="1">
                <a:latin typeface="Times New Roman" panose="02020603050405020304" pitchFamily="18" charset="0"/>
              </a:rPr>
              <a:t>espacio</a:t>
            </a:r>
            <a:r>
              <a:rPr lang="de-DE" sz="1400" kern="50" dirty="0">
                <a:latin typeface="Times New Roman" panose="02020603050405020304" pitchFamily="18" charset="0"/>
              </a:rPr>
              <a:t> de </a:t>
            </a:r>
            <a:r>
              <a:rPr lang="de-DE" sz="1400" kern="50" dirty="0" err="1">
                <a:latin typeface="Times New Roman" panose="02020603050405020304" pitchFamily="18" charset="0"/>
              </a:rPr>
              <a:t>características</a:t>
            </a:r>
            <a:r>
              <a:rPr lang="de-DE" sz="1400" kern="50" dirty="0">
                <a:latin typeface="Times New Roman" panose="02020603050405020304" pitchFamily="18" charset="0"/>
              </a:rPr>
              <a:t> (m-</a:t>
            </a:r>
            <a:r>
              <a:rPr lang="de-DE" sz="1400" kern="50" dirty="0" err="1">
                <a:latin typeface="Times New Roman" panose="02020603050405020304" pitchFamily="18" charset="0"/>
              </a:rPr>
              <a:t>dimensiones</a:t>
            </a:r>
            <a:r>
              <a:rPr lang="de-DE" sz="1400" kern="50" dirty="0">
                <a:latin typeface="Times New Roman" panose="02020603050405020304" pitchFamily="18" charset="0"/>
              </a:rPr>
              <a:t>)</a:t>
            </a:r>
          </a:p>
          <a:p>
            <a:pPr marL="342900" indent="-342900">
              <a:buFont typeface="Symbol" pitchFamily="2" charset="2"/>
              <a:buChar char=""/>
            </a:pPr>
            <a:r>
              <a:rPr lang="de-DE" sz="1400" kern="50" dirty="0" err="1">
                <a:latin typeface="Times New Roman" panose="02020603050405020304" pitchFamily="18" charset="0"/>
              </a:rPr>
              <a:t>Distancia</a:t>
            </a:r>
            <a:r>
              <a:rPr lang="de-DE" sz="1400" kern="50" dirty="0">
                <a:latin typeface="Times New Roman" panose="02020603050405020304" pitchFamily="18" charset="0"/>
              </a:rPr>
              <a:t> </a:t>
            </a:r>
            <a:r>
              <a:rPr lang="de-DE" sz="1400" kern="50" dirty="0" err="1">
                <a:latin typeface="Times New Roman" panose="02020603050405020304" pitchFamily="18" charset="0"/>
              </a:rPr>
              <a:t>Euclidiana</a:t>
            </a:r>
            <a:r>
              <a:rPr lang="de-DE" sz="1400" kern="50" dirty="0">
                <a:latin typeface="Times New Roman" panose="02020603050405020304" pitchFamily="18" charset="0"/>
              </a:rPr>
              <a:t>, Manhattan (</a:t>
            </a:r>
            <a:r>
              <a:rPr lang="de-DE" sz="1400" kern="50" dirty="0" err="1">
                <a:latin typeface="Times New Roman" panose="02020603050405020304" pitchFamily="18" charset="0"/>
              </a:rPr>
              <a:t>abs</a:t>
            </a:r>
            <a:r>
              <a:rPr lang="de-DE" sz="1400" kern="50" dirty="0">
                <a:latin typeface="Times New Roman" panose="02020603050405020304" pitchFamily="18" charset="0"/>
              </a:rPr>
              <a:t>)</a:t>
            </a:r>
          </a:p>
          <a:p>
            <a:pPr marL="342900" indent="-342900">
              <a:buFont typeface="Symbol" pitchFamily="2" charset="2"/>
              <a:buChar char=""/>
            </a:pPr>
            <a:r>
              <a:rPr lang="de-DE" sz="1400" kern="50" dirty="0">
                <a:latin typeface="Times New Roman" panose="02020603050405020304" pitchFamily="18" charset="0"/>
              </a:rPr>
              <a:t>Trade-off </a:t>
            </a:r>
            <a:r>
              <a:rPr lang="de-DE" sz="1400" kern="50" dirty="0" err="1">
                <a:latin typeface="Times New Roman" panose="02020603050405020304" pitchFamily="18" charset="0"/>
              </a:rPr>
              <a:t>para</a:t>
            </a:r>
            <a:r>
              <a:rPr lang="de-DE" sz="1400" kern="50" dirty="0">
                <a:latin typeface="Times New Roman" panose="02020603050405020304" pitchFamily="18" charset="0"/>
              </a:rPr>
              <a:t> </a:t>
            </a:r>
            <a:r>
              <a:rPr lang="de-DE" sz="1400" kern="50" dirty="0" err="1">
                <a:latin typeface="Times New Roman" panose="02020603050405020304" pitchFamily="18" charset="0"/>
              </a:rPr>
              <a:t>valor</a:t>
            </a:r>
            <a:r>
              <a:rPr lang="de-DE" sz="1400" kern="50" dirty="0">
                <a:latin typeface="Times New Roman" panose="02020603050405020304" pitchFamily="18" charset="0"/>
              </a:rPr>
              <a:t> </a:t>
            </a:r>
            <a:r>
              <a:rPr lang="de-DE" sz="1400" kern="50" dirty="0" err="1">
                <a:latin typeface="Times New Roman" panose="02020603050405020304" pitchFamily="18" charset="0"/>
              </a:rPr>
              <a:t>k</a:t>
            </a:r>
            <a:r>
              <a:rPr lang="de-DE" sz="1400" kern="50" dirty="0">
                <a:latin typeface="Times New Roman" panose="02020603050405020304" pitchFamily="18" charset="0"/>
              </a:rPr>
              <a:t> (</a:t>
            </a:r>
            <a:r>
              <a:rPr lang="de-DE" sz="1400" kern="50" dirty="0" err="1">
                <a:latin typeface="Times New Roman" panose="02020603050405020304" pitchFamily="18" charset="0"/>
              </a:rPr>
              <a:t>número</a:t>
            </a:r>
            <a:r>
              <a:rPr lang="de-DE" sz="1400" kern="50" dirty="0">
                <a:latin typeface="Times New Roman" panose="02020603050405020304" pitchFamily="18" charset="0"/>
              </a:rPr>
              <a:t> de </a:t>
            </a:r>
            <a:r>
              <a:rPr lang="de-DE" sz="1400" kern="50" dirty="0" err="1">
                <a:latin typeface="Times New Roman" panose="02020603050405020304" pitchFamily="18" charset="0"/>
              </a:rPr>
              <a:t>vecinos</a:t>
            </a:r>
            <a:r>
              <a:rPr lang="de-DE" sz="1400" kern="50" dirty="0">
                <a:latin typeface="Times New Roman" panose="02020603050405020304" pitchFamily="18" charset="0"/>
              </a:rPr>
              <a:t>)</a:t>
            </a:r>
            <a:endParaRPr lang="de-DE" sz="1400" kern="50" dirty="0">
              <a:latin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Symbol" pitchFamily="2" charset="2"/>
              <a:buChar char=""/>
            </a:pPr>
            <a:endParaRPr lang="de-DE" sz="1600" kern="50" dirty="0">
              <a:latin typeface="Times New Roman" panose="02020603050405020304" pitchFamily="18" charset="0"/>
            </a:endParaRPr>
          </a:p>
          <a:p>
            <a:pPr marL="342900" indent="-342900">
              <a:buFont typeface="Symbol" pitchFamily="2" charset="2"/>
              <a:buChar char=""/>
            </a:pPr>
            <a:endParaRPr lang="de-DE" sz="1600" kern="50" dirty="0">
              <a:latin typeface="Times New Roman" panose="02020603050405020304" pitchFamily="18" charset="0"/>
            </a:endParaRPr>
          </a:p>
          <a:p>
            <a:pPr marL="342900" indent="-342900">
              <a:buFont typeface="Symbol" pitchFamily="2" charset="2"/>
              <a:buChar char=""/>
            </a:pPr>
            <a:endParaRPr lang="de-DE" sz="1600" kern="50" dirty="0">
              <a:latin typeface="Times New Roman" panose="02020603050405020304" pitchFamily="18" charset="0"/>
            </a:endParaRPr>
          </a:p>
          <a:p>
            <a:pPr marL="342900" indent="-342900">
              <a:buFont typeface="Symbol" pitchFamily="2" charset="2"/>
              <a:buChar char=""/>
            </a:pPr>
            <a:endParaRPr lang="de-DE" sz="1600" kern="50" dirty="0">
              <a:latin typeface="Times New Roman" panose="02020603050405020304" pitchFamily="18" charset="0"/>
            </a:endParaRPr>
          </a:p>
          <a:p>
            <a:pPr marL="342900" indent="-342900">
              <a:buFont typeface="Symbol" pitchFamily="2" charset="2"/>
              <a:buChar char=""/>
            </a:pPr>
            <a:endParaRPr lang="de-DE" sz="1600" kern="5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5320B7-978D-B1E8-667C-19D26D1E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TFM MADM UIB</a:t>
            </a:r>
          </a:p>
        </p:txBody>
      </p:sp>
      <p:pic>
        <p:nvPicPr>
          <p:cNvPr id="8" name="Grafik 7" descr="Ein Bild, das Text, Schrift, weiß, Design enthält.&#10;&#10;Automatisch generierte Beschreibung">
            <a:extLst>
              <a:ext uri="{FF2B5EF4-FFF2-40B4-BE49-F238E27FC236}">
                <a16:creationId xmlns:a16="http://schemas.microsoft.com/office/drawing/2014/main" id="{7D693CBE-7803-CF64-07B4-5375C1327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757" y="4838280"/>
            <a:ext cx="1879600" cy="518160"/>
          </a:xfrm>
          <a:prstGeom prst="rect">
            <a:avLst/>
          </a:prstGeom>
        </p:spPr>
      </p:pic>
      <p:pic>
        <p:nvPicPr>
          <p:cNvPr id="9" name="Grafik 8" descr="Ein Bild, das Schrift, weiß, Handschrift, Reihe enthält.&#10;&#10;Automatisch generierte Beschreibung">
            <a:extLst>
              <a:ext uri="{FF2B5EF4-FFF2-40B4-BE49-F238E27FC236}">
                <a16:creationId xmlns:a16="http://schemas.microsoft.com/office/drawing/2014/main" id="{5C4E9220-0AB6-4299-91ED-6B9EE6A9C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3600" y="3505773"/>
            <a:ext cx="132080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3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Logo, Schrift, Grafiken enthält.&#10;&#10;Automatisch generierte Beschreibung">
            <a:extLst>
              <a:ext uri="{FF2B5EF4-FFF2-40B4-BE49-F238E27FC236}">
                <a16:creationId xmlns:a16="http://schemas.microsoft.com/office/drawing/2014/main" id="{2C55F901-75A1-7C94-D127-9E04172705B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42" y="128111"/>
            <a:ext cx="2444115" cy="8997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59AA8C4-D578-9447-9B31-E0B6EC2E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159" y="679555"/>
            <a:ext cx="5359400" cy="689164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Antecedentes</a:t>
            </a:r>
            <a:r>
              <a:rPr lang="de-DE" dirty="0"/>
              <a:t> VI	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CB17460-917C-D641-81F8-9F3F2C7C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563-A411-714D-9F01-44D78C559EF2}" type="slidenum">
              <a:rPr lang="de-DE" smtClean="0"/>
              <a:t>9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6A207F3-67A3-2244-A2CB-1B2BF0CC990B}"/>
              </a:ext>
            </a:extLst>
          </p:cNvPr>
          <p:cNvSpPr txBox="1"/>
          <p:nvPr/>
        </p:nvSpPr>
        <p:spPr>
          <a:xfrm>
            <a:off x="1011892" y="1368719"/>
            <a:ext cx="9704245" cy="750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+mj-lt"/>
                <a:ea typeface="+mj-ea"/>
                <a:cs typeface="+mj-cs"/>
              </a:rPr>
              <a:t>Árboles</a:t>
            </a:r>
            <a:r>
              <a:rPr lang="de-DE" sz="2000" dirty="0">
                <a:latin typeface="+mj-lt"/>
                <a:ea typeface="+mj-ea"/>
                <a:cs typeface="+mj-cs"/>
              </a:rPr>
              <a:t> de </a:t>
            </a:r>
            <a:r>
              <a:rPr lang="de-DE" sz="2000" dirty="0" err="1">
                <a:latin typeface="+mj-lt"/>
                <a:ea typeface="+mj-ea"/>
                <a:cs typeface="+mj-cs"/>
              </a:rPr>
              <a:t>decisión</a:t>
            </a:r>
            <a:endParaRPr lang="de-DE" dirty="0"/>
          </a:p>
          <a:p>
            <a:pPr marL="342900" lvl="0" indent="-342900">
              <a:buFont typeface="Symbol" pitchFamily="2" charset="2"/>
              <a:buChar char=""/>
            </a:pPr>
            <a:r>
              <a:rPr lang="es-ES" sz="1400" kern="50" dirty="0">
                <a:latin typeface="Times New Roman" panose="02020603050405020304" pitchFamily="18" charset="0"/>
              </a:rPr>
              <a:t>Los árboles de decisión se pueden aplicar tanto para regresión como clasificación</a:t>
            </a:r>
            <a:r>
              <a:rPr lang="de-DE" sz="1400" kern="50" dirty="0">
                <a:latin typeface="Times New Roman" panose="02020603050405020304" pitchFamily="18" charset="0"/>
              </a:rPr>
              <a:t> </a:t>
            </a:r>
          </a:p>
          <a:p>
            <a:pPr marL="342900" indent="-342900">
              <a:buFont typeface="Symbol" pitchFamily="2" charset="2"/>
              <a:buChar char=""/>
            </a:pPr>
            <a:r>
              <a:rPr lang="es-ES" sz="1400" kern="50" dirty="0">
                <a:latin typeface="Times New Roman" panose="02020603050405020304" pitchFamily="18" charset="0"/>
              </a:rPr>
              <a:t>Los árboles de clasificación sirven para predecir una respuesta cualitativa para clasificar una observación</a:t>
            </a:r>
            <a:r>
              <a:rPr lang="de-DE" sz="1400" kern="50" dirty="0">
                <a:latin typeface="Times New Roman" panose="02020603050405020304" pitchFamily="18" charset="0"/>
              </a:rPr>
              <a:t> </a:t>
            </a:r>
            <a:r>
              <a:rPr lang="es-ES" sz="1400" kern="50" dirty="0">
                <a:latin typeface="Times New Roman" panose="02020603050405020304" pitchFamily="18" charset="0"/>
              </a:rPr>
              <a:t>. </a:t>
            </a:r>
          </a:p>
          <a:p>
            <a:pPr marL="342900" indent="-342900">
              <a:buFont typeface="Symbol" pitchFamily="2" charset="2"/>
              <a:buChar char=""/>
            </a:pPr>
            <a:r>
              <a:rPr lang="es-ES" sz="1400" kern="50" dirty="0">
                <a:latin typeface="Times New Roman" panose="02020603050405020304" pitchFamily="18" charset="0"/>
              </a:rPr>
              <a:t>División binaria recursiva para “cultivar” un árbol de clasificación. Así se van subdividiendo los nodos en sub-nodos.</a:t>
            </a:r>
            <a:endParaRPr lang="de-DE" sz="1400" kern="50" dirty="0">
              <a:latin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s-ES" sz="1400" kern="50" dirty="0">
                <a:latin typeface="Times New Roman" panose="02020603050405020304" pitchFamily="18" charset="0"/>
              </a:rPr>
              <a:t>Un árbol de decisión consta de un nodo raíz, nodos interiores y nodos hoja (</a:t>
            </a:r>
            <a:r>
              <a:rPr lang="es-ES" sz="1400" kern="50" dirty="0" err="1">
                <a:latin typeface="Times New Roman" panose="02020603050405020304" pitchFamily="18" charset="0"/>
              </a:rPr>
              <a:t>leaf</a:t>
            </a:r>
            <a:r>
              <a:rPr lang="es-ES" sz="1400" kern="50" dirty="0">
                <a:latin typeface="Times New Roman" panose="02020603050405020304" pitchFamily="18" charset="0"/>
              </a:rPr>
              <a:t>) que están conectados por ramas (</a:t>
            </a:r>
            <a:r>
              <a:rPr lang="es-ES" sz="1400" kern="50" dirty="0" err="1">
                <a:latin typeface="Times New Roman" panose="02020603050405020304" pitchFamily="18" charset="0"/>
              </a:rPr>
              <a:t>branches</a:t>
            </a:r>
            <a:r>
              <a:rPr lang="es-ES" sz="1400" kern="50" dirty="0">
                <a:latin typeface="Times New Roman" panose="02020603050405020304" pitchFamily="18" charset="0"/>
              </a:rPr>
              <a:t>)</a:t>
            </a:r>
            <a:r>
              <a:rPr lang="de-DE" sz="1400" kern="50" dirty="0">
                <a:latin typeface="Times New Roman" panose="02020603050405020304" pitchFamily="18" charset="0"/>
              </a:rPr>
              <a:t> </a:t>
            </a:r>
            <a:endParaRPr lang="es-ES" sz="1400" kern="50" dirty="0">
              <a:latin typeface="Times New Roman" panose="02020603050405020304" pitchFamily="18" charset="0"/>
            </a:endParaRPr>
          </a:p>
          <a:p>
            <a:pPr marL="342900" indent="-342900">
              <a:buFont typeface="Symbol" pitchFamily="2" charset="2"/>
              <a:buChar char=""/>
            </a:pPr>
            <a:r>
              <a:rPr lang="es-ES" sz="1400" kern="50" dirty="0">
                <a:latin typeface="Times New Roman" panose="02020603050405020304" pitchFamily="18" charset="0"/>
              </a:rPr>
              <a:t>Entropía de Shannon: medida de la impureza de elementos en un conjunto de datos</a:t>
            </a:r>
            <a:r>
              <a:rPr lang="de-DE" sz="1400" kern="50" dirty="0">
                <a:latin typeface="Times New Roman" panose="02020603050405020304" pitchFamily="18" charset="0"/>
              </a:rPr>
              <a:t>. </a:t>
            </a:r>
          </a:p>
          <a:p>
            <a:pPr marL="342900" indent="-342900">
              <a:buFont typeface="Symbol" pitchFamily="2" charset="2"/>
              <a:buChar char=""/>
            </a:pPr>
            <a:r>
              <a:rPr lang="de-DE" sz="1400" kern="50" dirty="0">
                <a:latin typeface="Times New Roman" panose="02020603050405020304" pitchFamily="18" charset="0"/>
              </a:rPr>
              <a:t>El </a:t>
            </a:r>
            <a:r>
              <a:rPr lang="de-DE" sz="1400" kern="50" dirty="0" err="1">
                <a:latin typeface="Times New Roman" panose="02020603050405020304" pitchFamily="18" charset="0"/>
              </a:rPr>
              <a:t>valor</a:t>
            </a:r>
            <a:r>
              <a:rPr lang="de-DE" sz="1400" kern="50" dirty="0">
                <a:latin typeface="Times New Roman" panose="02020603050405020304" pitchFamily="18" charset="0"/>
              </a:rPr>
              <a:t> de la </a:t>
            </a:r>
            <a:r>
              <a:rPr lang="de-DE" sz="1400" kern="50" dirty="0" err="1">
                <a:latin typeface="Times New Roman" panose="02020603050405020304" pitchFamily="18" charset="0"/>
              </a:rPr>
              <a:t>entropía</a:t>
            </a:r>
            <a:r>
              <a:rPr lang="de-DE" sz="1400" kern="50" dirty="0">
                <a:latin typeface="Times New Roman" panose="02020603050405020304" pitchFamily="18" charset="0"/>
              </a:rPr>
              <a:t> </a:t>
            </a:r>
            <a:r>
              <a:rPr lang="de-DE" sz="1400" kern="50" dirty="0" err="1">
                <a:latin typeface="Times New Roman" panose="02020603050405020304" pitchFamily="18" charset="0"/>
              </a:rPr>
              <a:t>está</a:t>
            </a:r>
            <a:r>
              <a:rPr lang="de-DE" sz="1400" kern="50" dirty="0">
                <a:latin typeface="Times New Roman" panose="02020603050405020304" pitchFamily="18" charset="0"/>
              </a:rPr>
              <a:t> </a:t>
            </a:r>
            <a:r>
              <a:rPr lang="de-DE" sz="1400" kern="50" dirty="0" err="1">
                <a:latin typeface="Times New Roman" panose="02020603050405020304" pitchFamily="18" charset="0"/>
              </a:rPr>
              <a:t>función</a:t>
            </a:r>
            <a:r>
              <a:rPr lang="de-DE" sz="1400" kern="50" dirty="0">
                <a:latin typeface="Times New Roman" panose="02020603050405020304" pitchFamily="18" charset="0"/>
              </a:rPr>
              <a:t> de la </a:t>
            </a:r>
            <a:r>
              <a:rPr lang="de-DE" sz="1400" kern="50" dirty="0" err="1">
                <a:latin typeface="Times New Roman" panose="02020603050405020304" pitchFamily="18" charset="0"/>
              </a:rPr>
              <a:t>probabilidad</a:t>
            </a:r>
            <a:r>
              <a:rPr lang="de-DE" sz="1400" kern="50" dirty="0">
                <a:latin typeface="Times New Roman" panose="02020603050405020304" pitchFamily="18" charset="0"/>
              </a:rPr>
              <a:t> de </a:t>
            </a:r>
            <a:r>
              <a:rPr lang="de-DE" sz="1400" kern="50" dirty="0" err="1">
                <a:latin typeface="Times New Roman" panose="02020603050405020304" pitchFamily="18" charset="0"/>
              </a:rPr>
              <a:t>un</a:t>
            </a:r>
            <a:r>
              <a:rPr lang="de-DE" sz="1400" kern="50" dirty="0">
                <a:latin typeface="Times New Roman" panose="02020603050405020304" pitchFamily="18" charset="0"/>
              </a:rPr>
              <a:t> </a:t>
            </a:r>
            <a:r>
              <a:rPr lang="de-DE" sz="1400" kern="50" dirty="0" err="1">
                <a:latin typeface="Times New Roman" panose="02020603050405020304" pitchFamily="18" charset="0"/>
              </a:rPr>
              <a:t>resultado</a:t>
            </a:r>
            <a:r>
              <a:rPr lang="de-DE" sz="1400" kern="50" dirty="0">
                <a:latin typeface="Times New Roman" panose="02020603050405020304" pitchFamily="18" charset="0"/>
              </a:rPr>
              <a:t> (</a:t>
            </a:r>
            <a:r>
              <a:rPr lang="de-DE" sz="1400" kern="50" dirty="0" err="1">
                <a:latin typeface="Times New Roman" panose="02020603050405020304" pitchFamily="18" charset="0"/>
              </a:rPr>
              <a:t>con</a:t>
            </a:r>
            <a:r>
              <a:rPr lang="de-DE" sz="1400" kern="50" dirty="0">
                <a:latin typeface="Times New Roman" panose="02020603050405020304" pitchFamily="18" charset="0"/>
              </a:rPr>
              <a:t> </a:t>
            </a:r>
            <a:r>
              <a:rPr lang="de-DE" sz="1400" kern="50" dirty="0" err="1">
                <a:latin typeface="Times New Roman" panose="02020603050405020304" pitchFamily="18" charset="0"/>
              </a:rPr>
              <a:t>alta</a:t>
            </a:r>
            <a:r>
              <a:rPr lang="de-DE" sz="1400" kern="50" dirty="0">
                <a:latin typeface="Times New Roman" panose="02020603050405020304" pitchFamily="18" charset="0"/>
              </a:rPr>
              <a:t> </a:t>
            </a:r>
            <a:r>
              <a:rPr lang="de-DE" sz="1400" kern="50" dirty="0" err="1">
                <a:latin typeface="Times New Roman" panose="02020603050405020304" pitchFamily="18" charset="0"/>
              </a:rPr>
              <a:t>probabilidad</a:t>
            </a:r>
            <a:r>
              <a:rPr lang="de-DE" sz="1400" kern="50" dirty="0">
                <a:latin typeface="Times New Roman" panose="02020603050405020304" pitchFamily="18" charset="0"/>
              </a:rPr>
              <a:t> </a:t>
            </a:r>
            <a:r>
              <a:rPr lang="de-DE" sz="1400" kern="50" dirty="0">
                <a:latin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de-DE" sz="1400" kern="50" dirty="0" err="1">
                <a:latin typeface="Times New Roman" panose="02020603050405020304" pitchFamily="18" charset="0"/>
              </a:rPr>
              <a:t>baja</a:t>
            </a:r>
            <a:r>
              <a:rPr lang="de-DE" sz="1400" kern="50" dirty="0">
                <a:latin typeface="Times New Roman" panose="02020603050405020304" pitchFamily="18" charset="0"/>
              </a:rPr>
              <a:t> </a:t>
            </a:r>
            <a:r>
              <a:rPr lang="de-DE" sz="1400" kern="50" dirty="0" err="1">
                <a:latin typeface="Times New Roman" panose="02020603050405020304" pitchFamily="18" charset="0"/>
              </a:rPr>
              <a:t>entropía</a:t>
            </a:r>
            <a:r>
              <a:rPr lang="de-DE" sz="1400" kern="50" dirty="0">
                <a:latin typeface="Times New Roman" panose="02020603050405020304" pitchFamily="18" charset="0"/>
              </a:rPr>
              <a:t> </a:t>
            </a:r>
            <a:r>
              <a:rPr lang="de-DE" sz="1400" kern="50" dirty="0" err="1">
                <a:latin typeface="Times New Roman" panose="02020603050405020304" pitchFamily="18" charset="0"/>
              </a:rPr>
              <a:t>y</a:t>
            </a:r>
            <a:r>
              <a:rPr lang="de-DE" sz="1400" kern="50" dirty="0">
                <a:latin typeface="Times New Roman" panose="02020603050405020304" pitchFamily="18" charset="0"/>
              </a:rPr>
              <a:t> </a:t>
            </a:r>
            <a:r>
              <a:rPr lang="de-DE" sz="1400" kern="50" dirty="0" err="1">
                <a:latin typeface="Times New Roman" panose="02020603050405020304" pitchFamily="18" charset="0"/>
              </a:rPr>
              <a:t>viceversa</a:t>
            </a:r>
            <a:r>
              <a:rPr lang="de-DE" sz="1400" kern="50" dirty="0">
                <a:latin typeface="Times New Roman" panose="02020603050405020304" pitchFamily="18" charset="0"/>
              </a:rPr>
              <a:t>)</a:t>
            </a:r>
          </a:p>
          <a:p>
            <a:pPr marL="342900" indent="-342900">
              <a:buFont typeface="Symbol" pitchFamily="2" charset="2"/>
              <a:buChar char=""/>
            </a:pPr>
            <a:r>
              <a:rPr lang="de-DE" sz="1400" kern="50" dirty="0" err="1">
                <a:latin typeface="Times New Roman" panose="02020603050405020304" pitchFamily="18" charset="0"/>
              </a:rPr>
              <a:t>Método</a:t>
            </a:r>
            <a:r>
              <a:rPr lang="de-DE" sz="1400" kern="50" dirty="0">
                <a:latin typeface="Times New Roman" panose="02020603050405020304" pitchFamily="18" charset="0"/>
              </a:rPr>
              <a:t> ID3 </a:t>
            </a:r>
          </a:p>
          <a:p>
            <a:pPr marL="342900" indent="-342900">
              <a:buFont typeface="Symbol" pitchFamily="2" charset="2"/>
              <a:buChar char=""/>
            </a:pPr>
            <a:r>
              <a:rPr lang="de-DE" sz="1400" kern="50" dirty="0" err="1">
                <a:latin typeface="Times New Roman" panose="02020603050405020304" pitchFamily="18" charset="0"/>
              </a:rPr>
              <a:t>Calcular</a:t>
            </a:r>
            <a:r>
              <a:rPr lang="de-DE" sz="1400" kern="50" dirty="0">
                <a:latin typeface="Times New Roman" panose="02020603050405020304" pitchFamily="18" charset="0"/>
              </a:rPr>
              <a:t> la </a:t>
            </a:r>
            <a:r>
              <a:rPr lang="de-DE" sz="1400" kern="50" dirty="0" err="1">
                <a:latin typeface="Times New Roman" panose="02020603050405020304" pitchFamily="18" charset="0"/>
              </a:rPr>
              <a:t>entropía</a:t>
            </a:r>
            <a:r>
              <a:rPr lang="de-DE" sz="1400" kern="50" dirty="0">
                <a:latin typeface="Times New Roman" panose="02020603050405020304" pitchFamily="18" charset="0"/>
              </a:rPr>
              <a:t> </a:t>
            </a:r>
            <a:r>
              <a:rPr lang="de-DE" sz="1400" kern="50" dirty="0" err="1">
                <a:latin typeface="Times New Roman" panose="02020603050405020304" pitchFamily="18" charset="0"/>
              </a:rPr>
              <a:t>inicial</a:t>
            </a:r>
            <a:r>
              <a:rPr lang="de-DE" sz="1400" kern="50" dirty="0">
                <a:latin typeface="Times New Roman" panose="02020603050405020304" pitchFamily="18" charset="0"/>
              </a:rPr>
              <a:t> (OE) en </a:t>
            </a:r>
            <a:r>
              <a:rPr lang="de-DE" sz="1400" kern="50" dirty="0" err="1">
                <a:latin typeface="Times New Roman" panose="02020603050405020304" pitchFamily="18" charset="0"/>
              </a:rPr>
              <a:t>función</a:t>
            </a:r>
            <a:r>
              <a:rPr lang="de-DE" sz="1400" kern="50" dirty="0">
                <a:latin typeface="Times New Roman" panose="02020603050405020304" pitchFamily="18" charset="0"/>
              </a:rPr>
              <a:t> de los </a:t>
            </a:r>
            <a:r>
              <a:rPr lang="de-DE" sz="1400" kern="50" dirty="0" err="1">
                <a:latin typeface="Times New Roman" panose="02020603050405020304" pitchFamily="18" charset="0"/>
              </a:rPr>
              <a:t>valores</a:t>
            </a:r>
            <a:r>
              <a:rPr lang="de-DE" sz="1400" kern="50" dirty="0">
                <a:latin typeface="Times New Roman" panose="02020603050405020304" pitchFamily="18" charset="0"/>
              </a:rPr>
              <a:t> de la variable </a:t>
            </a:r>
            <a:r>
              <a:rPr lang="de-DE" sz="1400" kern="50" dirty="0" err="1">
                <a:latin typeface="Times New Roman" panose="02020603050405020304" pitchFamily="18" charset="0"/>
              </a:rPr>
              <a:t>categórica</a:t>
            </a:r>
            <a:r>
              <a:rPr lang="de-DE" sz="1400" kern="50" dirty="0">
                <a:latin typeface="Times New Roman" panose="02020603050405020304" pitchFamily="18" charset="0"/>
              </a:rPr>
              <a:t> (</a:t>
            </a:r>
            <a:r>
              <a:rPr lang="de-DE" sz="1400" kern="50" dirty="0" err="1">
                <a:latin typeface="Times New Roman" panose="02020603050405020304" pitchFamily="18" charset="0"/>
              </a:rPr>
              <a:t>outcome</a:t>
            </a:r>
            <a:r>
              <a:rPr lang="de-DE" sz="1400" kern="50" dirty="0">
                <a:latin typeface="Times New Roman" panose="02020603050405020304" pitchFamily="18" charset="0"/>
              </a:rPr>
              <a:t>). </a:t>
            </a:r>
          </a:p>
          <a:p>
            <a:pPr marL="342900" indent="-342900">
              <a:buFont typeface="Symbol" pitchFamily="2" charset="2"/>
              <a:buChar char=""/>
            </a:pPr>
            <a:r>
              <a:rPr lang="de-DE" sz="1400" kern="50" dirty="0" err="1">
                <a:latin typeface="Times New Roman" panose="02020603050405020304" pitchFamily="18" charset="0"/>
              </a:rPr>
              <a:t>Calcular</a:t>
            </a:r>
            <a:r>
              <a:rPr lang="de-DE" sz="1400" kern="50" dirty="0">
                <a:latin typeface="Times New Roman" panose="02020603050405020304" pitchFamily="18" charset="0"/>
              </a:rPr>
              <a:t> la </a:t>
            </a:r>
            <a:r>
              <a:rPr lang="de-DE" sz="1400" kern="50" dirty="0" err="1">
                <a:latin typeface="Times New Roman" panose="02020603050405020304" pitchFamily="18" charset="0"/>
              </a:rPr>
              <a:t>entropía</a:t>
            </a:r>
            <a:r>
              <a:rPr lang="de-DE" sz="1400" kern="50" dirty="0">
                <a:latin typeface="Times New Roman" panose="02020603050405020304" pitchFamily="18" charset="0"/>
              </a:rPr>
              <a:t> residual (RE) en </a:t>
            </a:r>
            <a:r>
              <a:rPr lang="de-DE" sz="1400" kern="50" dirty="0" err="1">
                <a:latin typeface="Times New Roman" panose="02020603050405020304" pitchFamily="18" charset="0"/>
              </a:rPr>
              <a:t>función</a:t>
            </a:r>
            <a:r>
              <a:rPr lang="de-DE" sz="1400" kern="50" dirty="0">
                <a:latin typeface="Times New Roman" panose="02020603050405020304" pitchFamily="18" charset="0"/>
              </a:rPr>
              <a:t> de las variables </a:t>
            </a:r>
            <a:r>
              <a:rPr lang="de-DE" sz="1400" kern="50" dirty="0" err="1">
                <a:latin typeface="Times New Roman" panose="02020603050405020304" pitchFamily="18" charset="0"/>
              </a:rPr>
              <a:t>explicativas</a:t>
            </a:r>
            <a:r>
              <a:rPr lang="de-DE" sz="1400" kern="50" dirty="0">
                <a:latin typeface="Times New Roman" panose="02020603050405020304" pitchFamily="18" charset="0"/>
              </a:rPr>
              <a:t> (</a:t>
            </a:r>
            <a:r>
              <a:rPr lang="de-DE" sz="1400" kern="50" dirty="0" err="1">
                <a:latin typeface="Times New Roman" panose="02020603050405020304" pitchFamily="18" charset="0"/>
              </a:rPr>
              <a:t>descriptive</a:t>
            </a:r>
            <a:r>
              <a:rPr lang="de-DE" sz="1400" kern="50" dirty="0">
                <a:latin typeface="Times New Roman" panose="02020603050405020304" pitchFamily="18" charset="0"/>
              </a:rPr>
              <a:t> feature)</a:t>
            </a:r>
          </a:p>
          <a:p>
            <a:pPr marL="342900" indent="-342900">
              <a:buFont typeface="Symbol" pitchFamily="2" charset="2"/>
              <a:buChar char=""/>
            </a:pPr>
            <a:r>
              <a:rPr lang="de-DE" sz="1400" kern="50" dirty="0" err="1">
                <a:latin typeface="Times New Roman" panose="02020603050405020304" pitchFamily="18" charset="0"/>
              </a:rPr>
              <a:t>Ganancia</a:t>
            </a:r>
            <a:r>
              <a:rPr lang="de-DE" sz="1400" kern="50" dirty="0">
                <a:latin typeface="Times New Roman" panose="02020603050405020304" pitchFamily="18" charset="0"/>
              </a:rPr>
              <a:t> de </a:t>
            </a:r>
            <a:r>
              <a:rPr lang="de-DE" sz="1400" kern="50" dirty="0" err="1">
                <a:latin typeface="Times New Roman" panose="02020603050405020304" pitchFamily="18" charset="0"/>
              </a:rPr>
              <a:t>información</a:t>
            </a:r>
            <a:r>
              <a:rPr lang="de-DE" sz="1400" kern="50" dirty="0">
                <a:latin typeface="Times New Roman" panose="02020603050405020304" pitchFamily="18" charset="0"/>
              </a:rPr>
              <a:t>: </a:t>
            </a:r>
            <a:r>
              <a:rPr lang="de-DE" sz="1400" kern="50" dirty="0" err="1">
                <a:latin typeface="Times New Roman" panose="02020603050405020304" pitchFamily="18" charset="0"/>
              </a:rPr>
              <a:t>medida</a:t>
            </a:r>
            <a:r>
              <a:rPr lang="de-DE" sz="1400" kern="50" dirty="0">
                <a:latin typeface="Times New Roman" panose="02020603050405020304" pitchFamily="18" charset="0"/>
              </a:rPr>
              <a:t> de </a:t>
            </a:r>
            <a:r>
              <a:rPr lang="de-DE" sz="1400" kern="50" dirty="0" err="1">
                <a:latin typeface="Times New Roman" panose="02020603050405020304" pitchFamily="18" charset="0"/>
              </a:rPr>
              <a:t>grado</a:t>
            </a:r>
            <a:r>
              <a:rPr lang="de-DE" sz="1400" kern="50" dirty="0">
                <a:latin typeface="Times New Roman" panose="02020603050405020304" pitchFamily="18" charset="0"/>
              </a:rPr>
              <a:t> de </a:t>
            </a:r>
            <a:r>
              <a:rPr lang="de-DE" sz="1400" kern="50" dirty="0" err="1">
                <a:latin typeface="Times New Roman" panose="02020603050405020304" pitchFamily="18" charset="0"/>
              </a:rPr>
              <a:t>información</a:t>
            </a:r>
            <a:r>
              <a:rPr lang="de-DE" sz="1400" kern="50" dirty="0">
                <a:latin typeface="Times New Roman" panose="02020603050405020304" pitchFamily="18" charset="0"/>
              </a:rPr>
              <a:t> = OE – RE</a:t>
            </a:r>
          </a:p>
          <a:p>
            <a:pPr marL="342900" indent="-342900">
              <a:buFont typeface="Symbol" pitchFamily="2" charset="2"/>
              <a:buChar char=""/>
            </a:pPr>
            <a:r>
              <a:rPr lang="de-DE" sz="1400" kern="50" dirty="0" err="1">
                <a:latin typeface="Times New Roman" panose="02020603050405020304" pitchFamily="18" charset="0"/>
              </a:rPr>
              <a:t>Seleccionar</a:t>
            </a:r>
            <a:r>
              <a:rPr lang="de-DE" sz="1400" kern="50" dirty="0">
                <a:latin typeface="Times New Roman" panose="02020603050405020304" pitchFamily="18" charset="0"/>
              </a:rPr>
              <a:t> la variable </a:t>
            </a:r>
            <a:r>
              <a:rPr lang="de-DE" sz="1400" kern="50" dirty="0" err="1">
                <a:latin typeface="Times New Roman" panose="02020603050405020304" pitchFamily="18" charset="0"/>
              </a:rPr>
              <a:t>que</a:t>
            </a:r>
            <a:r>
              <a:rPr lang="de-DE" sz="1400" kern="50" dirty="0">
                <a:latin typeface="Times New Roman" panose="02020603050405020304" pitchFamily="18" charset="0"/>
              </a:rPr>
              <a:t> da la </a:t>
            </a:r>
            <a:r>
              <a:rPr lang="de-DE" sz="1400" kern="50" dirty="0" err="1">
                <a:latin typeface="Times New Roman" panose="02020603050405020304" pitchFamily="18" charset="0"/>
              </a:rPr>
              <a:t>máxima</a:t>
            </a:r>
            <a:r>
              <a:rPr lang="de-DE" sz="1400" kern="50" dirty="0">
                <a:latin typeface="Times New Roman" panose="02020603050405020304" pitchFamily="18" charset="0"/>
              </a:rPr>
              <a:t> </a:t>
            </a:r>
            <a:r>
              <a:rPr lang="de-DE" sz="1400" kern="50" dirty="0" err="1">
                <a:latin typeface="Times New Roman" panose="02020603050405020304" pitchFamily="18" charset="0"/>
              </a:rPr>
              <a:t>ganancia</a:t>
            </a:r>
            <a:r>
              <a:rPr lang="de-DE" sz="1400" kern="50" dirty="0">
                <a:latin typeface="Times New Roman" panose="02020603050405020304" pitchFamily="18" charset="0"/>
              </a:rPr>
              <a:t> de </a:t>
            </a:r>
            <a:r>
              <a:rPr lang="de-DE" sz="1400" kern="50" dirty="0" err="1">
                <a:latin typeface="Times New Roman" panose="02020603050405020304" pitchFamily="18" charset="0"/>
              </a:rPr>
              <a:t>información</a:t>
            </a:r>
            <a:r>
              <a:rPr lang="de-DE" sz="1400" kern="50" dirty="0">
                <a:latin typeface="Times New Roman" panose="02020603050405020304" pitchFamily="18" charset="0"/>
              </a:rPr>
              <a:t> </a:t>
            </a:r>
            <a:r>
              <a:rPr lang="de-DE" sz="1400" kern="50" dirty="0" err="1">
                <a:latin typeface="Times New Roman" panose="02020603050405020304" pitchFamily="18" charset="0"/>
              </a:rPr>
              <a:t>como</a:t>
            </a:r>
            <a:r>
              <a:rPr lang="de-DE" sz="1400" kern="50" dirty="0">
                <a:latin typeface="Times New Roman" panose="02020603050405020304" pitchFamily="18" charset="0"/>
              </a:rPr>
              <a:t> </a:t>
            </a:r>
            <a:r>
              <a:rPr lang="de-DE" sz="1400" kern="50" dirty="0" err="1">
                <a:latin typeface="Times New Roman" panose="02020603050405020304" pitchFamily="18" charset="0"/>
              </a:rPr>
              <a:t>criterio</a:t>
            </a:r>
            <a:r>
              <a:rPr lang="de-DE" sz="1400" kern="50" dirty="0">
                <a:latin typeface="Times New Roman" panose="02020603050405020304" pitchFamily="18" charset="0"/>
              </a:rPr>
              <a:t> de </a:t>
            </a:r>
            <a:r>
              <a:rPr lang="de-DE" sz="1400" kern="50" dirty="0" err="1">
                <a:latin typeface="Times New Roman" panose="02020603050405020304" pitchFamily="18" charset="0"/>
              </a:rPr>
              <a:t>decisión</a:t>
            </a:r>
            <a:endParaRPr lang="de-DE" sz="1400" kern="50" dirty="0">
              <a:latin typeface="Times New Roman" panose="02020603050405020304" pitchFamily="18" charset="0"/>
            </a:endParaRPr>
          </a:p>
          <a:p>
            <a:pPr marL="342900" indent="-342900">
              <a:buFont typeface="Symbol" pitchFamily="2" charset="2"/>
              <a:buChar char=""/>
            </a:pPr>
            <a:r>
              <a:rPr lang="de-DE" sz="1400" kern="50" dirty="0" err="1">
                <a:latin typeface="Times New Roman" panose="02020603050405020304" pitchFamily="18" charset="0"/>
              </a:rPr>
              <a:t>Índice</a:t>
            </a:r>
            <a:r>
              <a:rPr lang="de-DE" sz="1400" kern="50" dirty="0">
                <a:latin typeface="Times New Roman" panose="02020603050405020304" pitchFamily="18" charset="0"/>
              </a:rPr>
              <a:t> de Gini </a:t>
            </a:r>
            <a:r>
              <a:rPr lang="es-ES" sz="1400" kern="50" dirty="0">
                <a:latin typeface="Times New Roman" panose="02020603050405020304" pitchFamily="18" charset="0"/>
              </a:rPr>
              <a:t>calcula la frecuencia de que una observación se clasifique incorrectamente cuando se selecciona al azar y sirve para elegir los cortes del árbol de decisión</a:t>
            </a:r>
          </a:p>
          <a:p>
            <a:pPr marL="342900" indent="-342900">
              <a:buFont typeface="Symbol" pitchFamily="2" charset="2"/>
              <a:buChar char=""/>
            </a:pPr>
            <a:r>
              <a:rPr lang="en-US" sz="1400" kern="50" dirty="0" err="1">
                <a:latin typeface="Times New Roman" panose="02020603050405020304" pitchFamily="18" charset="0"/>
              </a:rPr>
              <a:t>Comprobar</a:t>
            </a:r>
            <a:r>
              <a:rPr lang="en-US" sz="1400" kern="50" dirty="0">
                <a:latin typeface="Times New Roman" panose="02020603050405020304" pitchFamily="18" charset="0"/>
              </a:rPr>
              <a:t> </a:t>
            </a:r>
            <a:r>
              <a:rPr lang="en-US" sz="1400" kern="50" dirty="0" err="1">
                <a:latin typeface="Times New Roman" panose="02020603050405020304" pitchFamily="18" charset="0"/>
              </a:rPr>
              <a:t>si</a:t>
            </a:r>
            <a:r>
              <a:rPr lang="en-US" sz="1400" kern="50" dirty="0">
                <a:latin typeface="Times New Roman" panose="02020603050405020304" pitchFamily="18" charset="0"/>
              </a:rPr>
              <a:t> </a:t>
            </a:r>
            <a:r>
              <a:rPr lang="en-US" sz="1400" kern="50" dirty="0" err="1">
                <a:latin typeface="Times New Roman" panose="02020603050405020304" pitchFamily="18" charset="0"/>
              </a:rPr>
              <a:t>el</a:t>
            </a:r>
            <a:r>
              <a:rPr lang="en-US" sz="1400" kern="50" dirty="0">
                <a:latin typeface="Times New Roman" panose="02020603050405020304" pitchFamily="18" charset="0"/>
              </a:rPr>
              <a:t> </a:t>
            </a:r>
            <a:r>
              <a:rPr lang="en-US" sz="1400" kern="50" dirty="0" err="1">
                <a:latin typeface="Times New Roman" panose="02020603050405020304" pitchFamily="18" charset="0"/>
              </a:rPr>
              <a:t>nodo</a:t>
            </a:r>
            <a:r>
              <a:rPr lang="en-US" sz="1400" kern="50" dirty="0">
                <a:latin typeface="Times New Roman" panose="02020603050405020304" pitchFamily="18" charset="0"/>
              </a:rPr>
              <a:t> hoja </a:t>
            </a:r>
            <a:r>
              <a:rPr lang="en-US" sz="1400" kern="50" dirty="0" err="1">
                <a:latin typeface="Times New Roman" panose="02020603050405020304" pitchFamily="18" charset="0"/>
              </a:rPr>
              <a:t>clasifica</a:t>
            </a:r>
            <a:r>
              <a:rPr lang="en-US" sz="1400" kern="50" dirty="0">
                <a:latin typeface="Times New Roman" panose="02020603050405020304" pitchFamily="18" charset="0"/>
              </a:rPr>
              <a:t> </a:t>
            </a:r>
            <a:r>
              <a:rPr lang="en-US" sz="1400" kern="50" dirty="0" err="1">
                <a:latin typeface="Times New Roman" panose="02020603050405020304" pitchFamily="18" charset="0"/>
              </a:rPr>
              <a:t>correctamente</a:t>
            </a:r>
            <a:r>
              <a:rPr lang="en-US" sz="1400" kern="50" dirty="0">
                <a:latin typeface="Times New Roman" panose="02020603050405020304" pitchFamily="18" charset="0"/>
              </a:rPr>
              <a:t> </a:t>
            </a:r>
            <a:r>
              <a:rPr lang="en-US" sz="1400" kern="50" dirty="0" err="1">
                <a:latin typeface="Times New Roman" panose="02020603050405020304" pitchFamily="18" charset="0"/>
              </a:rPr>
              <a:t>todos</a:t>
            </a:r>
            <a:r>
              <a:rPr lang="en-US" sz="1400" kern="50" dirty="0">
                <a:latin typeface="Times New Roman" panose="02020603050405020304" pitchFamily="18" charset="0"/>
              </a:rPr>
              <a:t> </a:t>
            </a:r>
            <a:r>
              <a:rPr lang="en-US" sz="1400" kern="50" dirty="0" err="1">
                <a:latin typeface="Times New Roman" panose="02020603050405020304" pitchFamily="18" charset="0"/>
              </a:rPr>
              <a:t>los</a:t>
            </a:r>
            <a:r>
              <a:rPr lang="en-US" sz="1400" kern="50" dirty="0">
                <a:latin typeface="Times New Roman" panose="02020603050405020304" pitchFamily="18" charset="0"/>
              </a:rPr>
              <a:t> </a:t>
            </a:r>
            <a:r>
              <a:rPr lang="en-US" sz="1400" kern="50" dirty="0" err="1">
                <a:latin typeface="Times New Roman" panose="02020603050405020304" pitchFamily="18" charset="0"/>
              </a:rPr>
              <a:t>datos</a:t>
            </a:r>
            <a:r>
              <a:rPr lang="en-US" sz="1400" kern="50" dirty="0">
                <a:latin typeface="Times New Roman" panose="02020603050405020304" pitchFamily="18" charset="0"/>
              </a:rPr>
              <a:t>. </a:t>
            </a:r>
            <a:r>
              <a:rPr lang="en-US" sz="1400" kern="50" dirty="0" err="1">
                <a:latin typeface="Times New Roman" panose="02020603050405020304" pitchFamily="18" charset="0"/>
              </a:rPr>
              <a:t>Entonces</a:t>
            </a:r>
            <a:r>
              <a:rPr lang="en-US" sz="1400" kern="50" dirty="0">
                <a:latin typeface="Times New Roman" panose="02020603050405020304" pitchFamily="18" charset="0"/>
              </a:rPr>
              <a:t> paramos </a:t>
            </a:r>
            <a:r>
              <a:rPr lang="en-US" sz="1400" kern="50" dirty="0" err="1">
                <a:latin typeface="Times New Roman" panose="02020603050405020304" pitchFamily="18" charset="0"/>
              </a:rPr>
              <a:t>en</a:t>
            </a:r>
            <a:r>
              <a:rPr lang="en-US" sz="1400" kern="50" dirty="0">
                <a:latin typeface="Times New Roman" panose="02020603050405020304" pitchFamily="18" charset="0"/>
              </a:rPr>
              <a:t> </a:t>
            </a:r>
            <a:r>
              <a:rPr lang="en-US" sz="1400" kern="50" dirty="0" err="1">
                <a:latin typeface="Times New Roman" panose="02020603050405020304" pitchFamily="18" charset="0"/>
              </a:rPr>
              <a:t>esa</a:t>
            </a:r>
            <a:r>
              <a:rPr lang="en-US" sz="1400" kern="50" dirty="0">
                <a:latin typeface="Times New Roman" panose="02020603050405020304" pitchFamily="18" charset="0"/>
              </a:rPr>
              <a:t> </a:t>
            </a:r>
            <a:r>
              <a:rPr lang="en-US" sz="1400" kern="50" dirty="0" err="1">
                <a:latin typeface="Times New Roman" panose="02020603050405020304" pitchFamily="18" charset="0"/>
              </a:rPr>
              <a:t>rama</a:t>
            </a:r>
            <a:r>
              <a:rPr lang="de-DE" sz="1400" kern="50" dirty="0">
                <a:latin typeface="Times New Roman" panose="02020603050405020304" pitchFamily="18" charset="0"/>
              </a:rPr>
              <a:t> </a:t>
            </a:r>
            <a:endParaRPr lang="es-ES" sz="1400" kern="50" dirty="0">
              <a:latin typeface="Times New Roman" panose="02020603050405020304" pitchFamily="18" charset="0"/>
            </a:endParaRPr>
          </a:p>
          <a:p>
            <a:pPr marL="342900" indent="-342900">
              <a:buFont typeface="Symbol" pitchFamily="2" charset="2"/>
              <a:buChar char=""/>
            </a:pPr>
            <a:r>
              <a:rPr lang="es-ES" sz="1400" kern="50" dirty="0">
                <a:latin typeface="Times New Roman" panose="02020603050405020304" pitchFamily="18" charset="0"/>
              </a:rPr>
              <a:t>Poda para reducir el tamaño del árbol, eliminando sub-conjuntos de datos irrelevantes y los reemplaza por nodo hoja para evitar sobreajuste </a:t>
            </a:r>
            <a:r>
              <a:rPr lang="de-DE" sz="1400" kern="50" dirty="0">
                <a:latin typeface="Times New Roman" panose="02020603050405020304" pitchFamily="18" charset="0"/>
              </a:rPr>
              <a:t>    </a:t>
            </a:r>
            <a:r>
              <a:rPr lang="es-ES" sz="1400" kern="50" dirty="0">
                <a:latin typeface="Times New Roman" panose="02020603050405020304" pitchFamily="18" charset="0"/>
              </a:rPr>
              <a:t> </a:t>
            </a:r>
            <a:endParaRPr lang="de-DE" sz="1400" kern="50" dirty="0">
              <a:latin typeface="Times New Roman" panose="02020603050405020304" pitchFamily="18" charset="0"/>
            </a:endParaRPr>
          </a:p>
          <a:p>
            <a:r>
              <a:rPr lang="de-DE" sz="2000" dirty="0">
                <a:latin typeface="+mj-lt"/>
                <a:ea typeface="+mj-ea"/>
                <a:cs typeface="+mj-cs"/>
              </a:rPr>
              <a:t>Bosques </a:t>
            </a:r>
            <a:r>
              <a:rPr lang="de-DE" sz="2000" dirty="0" err="1">
                <a:latin typeface="+mj-lt"/>
                <a:ea typeface="+mj-ea"/>
                <a:cs typeface="+mj-cs"/>
              </a:rPr>
              <a:t>aleatorios</a:t>
            </a:r>
            <a:endParaRPr lang="de-DE" sz="2000" dirty="0">
              <a:latin typeface="+mj-lt"/>
              <a:ea typeface="+mj-ea"/>
              <a:cs typeface="+mj-cs"/>
            </a:endParaRPr>
          </a:p>
          <a:p>
            <a:pPr marL="342900" indent="-342900">
              <a:buFont typeface="Symbol" pitchFamily="2" charset="2"/>
              <a:buChar char=""/>
            </a:pPr>
            <a:r>
              <a:rPr lang="es-ES" sz="1400" kern="50" dirty="0">
                <a:latin typeface="Times New Roman" panose="02020603050405020304" pitchFamily="18" charset="0"/>
              </a:rPr>
              <a:t>Los bosques aleatorios son conjuntos (</a:t>
            </a:r>
            <a:r>
              <a:rPr lang="es-ES" sz="1400" kern="50" dirty="0" err="1">
                <a:latin typeface="Times New Roman" panose="02020603050405020304" pitchFamily="18" charset="0"/>
              </a:rPr>
              <a:t>ensembles</a:t>
            </a:r>
            <a:r>
              <a:rPr lang="es-ES" sz="1400" kern="50" dirty="0">
                <a:latin typeface="Times New Roman" panose="02020603050405020304" pitchFamily="18" charset="0"/>
              </a:rPr>
              <a:t>) de árboles de clasificación y de árboles de regresión</a:t>
            </a:r>
          </a:p>
          <a:p>
            <a:pPr marL="342900" indent="-342900">
              <a:buFont typeface="Symbol" pitchFamily="2" charset="2"/>
              <a:buChar char=""/>
            </a:pPr>
            <a:r>
              <a:rPr lang="es-ES" sz="1400" kern="50" dirty="0" err="1">
                <a:latin typeface="Times New Roman" panose="02020603050405020304" pitchFamily="18" charset="0"/>
              </a:rPr>
              <a:t>Bagging</a:t>
            </a:r>
            <a:r>
              <a:rPr lang="es-ES" sz="1400" kern="50" dirty="0">
                <a:latin typeface="Times New Roman" panose="02020603050405020304" pitchFamily="18" charset="0"/>
              </a:rPr>
              <a:t> (embolsado) para promediar los resultados del conjunto de árboles de clasificación</a:t>
            </a:r>
          </a:p>
          <a:p>
            <a:pPr marL="342900" indent="-342900">
              <a:buFont typeface="Symbol" pitchFamily="2" charset="2"/>
              <a:buChar char=""/>
            </a:pPr>
            <a:r>
              <a:rPr lang="es-ES" sz="1400" kern="50" dirty="0">
                <a:latin typeface="Times New Roman" panose="02020603050405020304" pitchFamily="18" charset="0"/>
              </a:rPr>
              <a:t>Toman en cuenta la decisión de la mayoría por voto</a:t>
            </a:r>
            <a:endParaRPr lang="de-DE" sz="1400" kern="50" dirty="0">
              <a:latin typeface="Times New Roman" panose="02020603050405020304" pitchFamily="18" charset="0"/>
            </a:endParaRPr>
          </a:p>
          <a:p>
            <a:pPr marL="342900" indent="-342900">
              <a:buFont typeface="Symbol" pitchFamily="2" charset="2"/>
              <a:buChar char=""/>
            </a:pPr>
            <a:r>
              <a:rPr lang="es-ES" sz="1400" kern="50" dirty="0">
                <a:latin typeface="Times New Roman" panose="02020603050405020304" pitchFamily="18" charset="0"/>
              </a:rPr>
              <a:t>Es un algoritmo donde todas las variables del conjunto de datos son utilizadas óptimamente</a:t>
            </a:r>
            <a:endParaRPr lang="de-DE" sz="1400" kern="50" dirty="0">
              <a:latin typeface="Times New Roman" panose="02020603050405020304" pitchFamily="18" charset="0"/>
            </a:endParaRPr>
          </a:p>
          <a:p>
            <a:pPr marL="342900" indent="-342900">
              <a:buFont typeface="Symbol" pitchFamily="2" charset="2"/>
              <a:buChar char=""/>
            </a:pPr>
            <a:r>
              <a:rPr lang="es-ES" sz="1400" kern="50" dirty="0">
                <a:latin typeface="Times New Roman" panose="02020603050405020304" pitchFamily="18" charset="0"/>
              </a:rPr>
              <a:t>La selección de variables es aleatoria, tal que las predicciones obtenidas a cada árbol se calculan en base a particiones locales</a:t>
            </a:r>
            <a:endParaRPr lang="de-DE" sz="1400" kern="50" dirty="0">
              <a:latin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Symbol" pitchFamily="2" charset="2"/>
              <a:buChar char=""/>
            </a:pPr>
            <a:endParaRPr lang="de-DE" sz="1600" kern="50" dirty="0">
              <a:latin typeface="Times New Roman" panose="02020603050405020304" pitchFamily="18" charset="0"/>
            </a:endParaRPr>
          </a:p>
          <a:p>
            <a:pPr marL="342900" indent="-342900">
              <a:buFont typeface="Symbol" pitchFamily="2" charset="2"/>
              <a:buChar char=""/>
            </a:pPr>
            <a:endParaRPr lang="de-DE" sz="1600" kern="50" dirty="0">
              <a:latin typeface="Times New Roman" panose="02020603050405020304" pitchFamily="18" charset="0"/>
            </a:endParaRPr>
          </a:p>
          <a:p>
            <a:pPr marL="342900" indent="-342900">
              <a:buFont typeface="Symbol" pitchFamily="2" charset="2"/>
              <a:buChar char=""/>
            </a:pPr>
            <a:endParaRPr lang="de-DE" sz="1600" kern="50" dirty="0">
              <a:latin typeface="Times New Roman" panose="02020603050405020304" pitchFamily="18" charset="0"/>
            </a:endParaRPr>
          </a:p>
          <a:p>
            <a:pPr marL="342900" indent="-342900">
              <a:buFont typeface="Symbol" pitchFamily="2" charset="2"/>
              <a:buChar char=""/>
            </a:pPr>
            <a:endParaRPr lang="de-DE" sz="1600" kern="50" dirty="0">
              <a:latin typeface="Times New Roman" panose="02020603050405020304" pitchFamily="18" charset="0"/>
            </a:endParaRPr>
          </a:p>
          <a:p>
            <a:pPr marL="342900" indent="-342900">
              <a:buFont typeface="Symbol" pitchFamily="2" charset="2"/>
              <a:buChar char=""/>
            </a:pPr>
            <a:endParaRPr lang="de-DE" sz="1600" kern="5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5320B7-978D-B1E8-667C-19D26D1E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TFM MADM UIB</a:t>
            </a:r>
          </a:p>
        </p:txBody>
      </p:sp>
    </p:spTree>
    <p:extLst>
      <p:ext uri="{BB962C8B-B14F-4D97-AF65-F5344CB8AC3E}">
        <p14:creationId xmlns:p14="http://schemas.microsoft.com/office/powerpoint/2010/main" val="1908192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3168</Words>
  <Application>Microsoft Macintosh PowerPoint</Application>
  <PresentationFormat>Breitbild</PresentationFormat>
  <Paragraphs>695</Paragraphs>
  <Slides>33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Symbol</vt:lpstr>
      <vt:lpstr>Times New Roman</vt:lpstr>
      <vt:lpstr>Wingdings</vt:lpstr>
      <vt:lpstr>Office</vt:lpstr>
      <vt:lpstr>Trabajo de Fin de Máster de Análisis de Datos Masivos (MAD) </vt:lpstr>
      <vt:lpstr>Introducción</vt:lpstr>
      <vt:lpstr>Introducción</vt:lpstr>
      <vt:lpstr>Antecedentes I </vt:lpstr>
      <vt:lpstr>Antecedentes II </vt:lpstr>
      <vt:lpstr>Antecedentes III </vt:lpstr>
      <vt:lpstr>Antecedentes IV </vt:lpstr>
      <vt:lpstr>Antecedentes V </vt:lpstr>
      <vt:lpstr>Antecedentes VI </vt:lpstr>
      <vt:lpstr>Implementación I </vt:lpstr>
      <vt:lpstr>Implementación II </vt:lpstr>
      <vt:lpstr>Dataset </vt:lpstr>
      <vt:lpstr>Dataset </vt:lpstr>
      <vt:lpstr>Dataset </vt:lpstr>
      <vt:lpstr>Dataset </vt:lpstr>
      <vt:lpstr>Análisis Exploratorio I</vt:lpstr>
      <vt:lpstr>Análisis Exploratorio II</vt:lpstr>
      <vt:lpstr>Análisis Exploratorio III</vt:lpstr>
      <vt:lpstr>Análisis Exploratorio IV</vt:lpstr>
      <vt:lpstr>Análisis Exploratorio V</vt:lpstr>
      <vt:lpstr>Validación </vt:lpstr>
      <vt:lpstr>Regresión Logística I </vt:lpstr>
      <vt:lpstr>Regresión Logística II</vt:lpstr>
      <vt:lpstr>K_Nearest Neighbors</vt:lpstr>
      <vt:lpstr>Árboles de decisión I</vt:lpstr>
      <vt:lpstr>Árboles de decisión II</vt:lpstr>
      <vt:lpstr>Bosques aleatorios I</vt:lpstr>
      <vt:lpstr>Curvas ROC I</vt:lpstr>
      <vt:lpstr>Curvas ROC II</vt:lpstr>
      <vt:lpstr>Aplicación práctica I </vt:lpstr>
      <vt:lpstr>Aplicación práctica II</vt:lpstr>
      <vt:lpstr>Resultados I</vt:lpstr>
      <vt:lpstr>Resultados II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Hedonic Pricing Airbnb</dc:title>
  <dc:creator>Jorge Lazo Rosado</dc:creator>
  <cp:lastModifiedBy>Jorge Lazo Rosado</cp:lastModifiedBy>
  <cp:revision>141</cp:revision>
  <dcterms:created xsi:type="dcterms:W3CDTF">2022-03-20T13:24:53Z</dcterms:created>
  <dcterms:modified xsi:type="dcterms:W3CDTF">2023-10-02T11:17:53Z</dcterms:modified>
</cp:coreProperties>
</file>