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86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7" r:id="rId13"/>
    <p:sldId id="269" r:id="rId14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008000"/>
    <a:srgbClr val="660066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86" autoAdjust="0"/>
    <p:restoredTop sz="94249" autoAdjust="0"/>
  </p:normalViewPr>
  <p:slideViewPr>
    <p:cSldViewPr snapToGrid="0">
      <p:cViewPr varScale="1">
        <p:scale>
          <a:sx n="64" d="100"/>
          <a:sy n="64" d="100"/>
        </p:scale>
        <p:origin x="852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01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FD8212-B7EE-4EF7-93CF-DD24B801E771}" type="datetimeFigureOut">
              <a:rPr lang="pt-PT" smtClean="0"/>
              <a:t>31/07/2021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1929F1-98C0-4DBA-96EE-D08AD7A6147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39242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1929F1-98C0-4DBA-96EE-D08AD7A61475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18531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 useBgFill="1">
        <p:nvSpPr>
          <p:cNvPr id="10" name="Rectangle 9"/>
          <p:cNvSpPr/>
          <p:nvPr/>
        </p:nvSpPr>
        <p:spPr>
          <a:xfrm>
            <a:off x="1307871" y="1267730"/>
            <a:ext cx="9576261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2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4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3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6" indent="0" algn="ctr">
              <a:buNone/>
              <a:defRPr sz="1600"/>
            </a:lvl2pPr>
            <a:lvl3pPr marL="914411" indent="0" algn="ctr">
              <a:buNone/>
              <a:defRPr sz="1600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1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292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C736E-8182-4418-A03B-F7846C21E902}" type="datetime1">
              <a:rPr lang="en-US" smtClean="0"/>
              <a:t>7/31/2021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871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1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B52F1-A19B-468B-8D21-3435B730B886}" type="datetime1">
              <a:rPr lang="en-US" smtClean="0"/>
              <a:t>7/31/2021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479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i="0">
                <a:solidFill>
                  <a:srgbClr val="002060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Clr>
                <a:srgbClr val="002060"/>
              </a:buClr>
              <a:defRPr sz="1800"/>
            </a:lvl1pPr>
            <a:lvl2pPr>
              <a:buClr>
                <a:srgbClr val="002060"/>
              </a:buClr>
              <a:defRPr sz="1600"/>
            </a:lvl2pPr>
            <a:lvl3pPr>
              <a:buClr>
                <a:srgbClr val="002060"/>
              </a:buClr>
              <a:defRPr sz="1400"/>
            </a:lvl3pPr>
            <a:lvl4pPr>
              <a:buClr>
                <a:srgbClr val="002060"/>
              </a:buClr>
              <a:defRPr sz="1400"/>
            </a:lvl4pPr>
            <a:lvl5pPr>
              <a:buClr>
                <a:srgbClr val="002060"/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63EB-3F02-47B3-924A-5B87E581EFC1}" type="datetime1">
              <a:rPr lang="en-US" smtClean="0"/>
              <a:t>7/31/2021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60768" y="6057712"/>
            <a:ext cx="838201" cy="365760"/>
          </a:xfrm>
        </p:spPr>
        <p:txBody>
          <a:bodyPr/>
          <a:lstStyle>
            <a:lvl1pPr>
              <a:defRPr sz="1500"/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290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 useBgFill="1">
        <p:nvSpPr>
          <p:cNvPr id="23" name="Rectangle 22"/>
          <p:cNvSpPr/>
          <p:nvPr/>
        </p:nvSpPr>
        <p:spPr>
          <a:xfrm>
            <a:off x="1307871" y="1267730"/>
            <a:ext cx="9576261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2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2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6"/>
            <a:ext cx="8933689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1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5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96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2" y="1344503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3477214-2519-404C-8CDC-EBE8F6E2B080}" type="datetime1">
              <a:rPr lang="en-US" smtClean="0"/>
              <a:t>7/31/2021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8" y="5177408"/>
            <a:ext cx="5660133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5" y="5177408"/>
            <a:ext cx="195834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007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1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1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896FC-194F-4389-8D5F-D88C2C559E21}" type="datetime1">
              <a:rPr lang="en-US" smtClean="0"/>
              <a:t>7/31/2021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41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50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6" indent="0">
              <a:buNone/>
              <a:defRPr sz="18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50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4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6" indent="0">
              <a:buNone/>
              <a:defRPr sz="18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4" y="2792472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B828A-9B13-4A64-98FF-3D7F53E44BF5}" type="datetime1">
              <a:rPr lang="en-US" smtClean="0"/>
              <a:t>7/31/2021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075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1545E-6D82-4CFE-A15F-2682B5A3D483}" type="datetime1">
              <a:rPr lang="en-US" smtClean="0"/>
              <a:t>7/31/2021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919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60EB6-37D6-486D-8A5C-AA90541147F9}" type="datetime1">
              <a:rPr lang="en-US" smtClean="0"/>
              <a:t>7/31/2021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495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7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1" y="607392"/>
            <a:ext cx="3161963" cy="1645920"/>
          </a:xfrm>
        </p:spPr>
        <p:txBody>
          <a:bodyPr anchor="b">
            <a:normAutofit/>
          </a:bodyPr>
          <a:lstStyle>
            <a:lvl1pPr algn="l" defTabSz="914411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2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1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6" indent="0">
              <a:buNone/>
              <a:defRPr sz="1200"/>
            </a:lvl2pPr>
            <a:lvl3pPr marL="914411" indent="0">
              <a:buNone/>
              <a:defRPr sz="1000"/>
            </a:lvl3pPr>
            <a:lvl4pPr marL="1371617" indent="0">
              <a:buNone/>
              <a:defRPr sz="900"/>
            </a:lvl4pPr>
            <a:lvl5pPr marL="1828823" indent="0">
              <a:buNone/>
              <a:defRPr sz="900"/>
            </a:lvl5pPr>
            <a:lvl6pPr marL="2286029" indent="0">
              <a:buNone/>
              <a:defRPr sz="900"/>
            </a:lvl6pPr>
            <a:lvl7pPr marL="2743234" indent="0">
              <a:buNone/>
              <a:defRPr sz="900"/>
            </a:lvl7pPr>
            <a:lvl8pPr marL="3200440" indent="0">
              <a:buNone/>
              <a:defRPr sz="900"/>
            </a:lvl8pPr>
            <a:lvl9pPr marL="365764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1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9C51704-1726-4338-8AEF-BC6E3F9E8F6B}" type="datetime1">
              <a:rPr lang="en-US" smtClean="0"/>
              <a:t>7/31/2021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9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526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600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8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55A60D8B-9BB1-4EE0-9477-AE9163A709F2}" type="datetime1">
              <a:rPr lang="en-US" smtClean="0"/>
              <a:t>7/31/2021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50" y="6035040"/>
            <a:ext cx="4588002" cy="365760"/>
          </a:xfrm>
        </p:spPr>
        <p:txBody>
          <a:bodyPr/>
          <a:lstStyle>
            <a:lvl1pPr marL="0" algn="r" defTabSz="914411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30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7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1" y="603504"/>
            <a:ext cx="3144773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1" y="2386584"/>
            <a:ext cx="3144773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6" indent="0">
              <a:buNone/>
              <a:defRPr sz="1200"/>
            </a:lvl2pPr>
            <a:lvl3pPr marL="914411" indent="0">
              <a:buNone/>
              <a:defRPr sz="1000"/>
            </a:lvl3pPr>
            <a:lvl4pPr marL="1371617" indent="0">
              <a:buNone/>
              <a:defRPr sz="900"/>
            </a:lvl4pPr>
            <a:lvl5pPr marL="1828823" indent="0">
              <a:buNone/>
              <a:defRPr sz="900"/>
            </a:lvl5pPr>
            <a:lvl6pPr marL="2286029" indent="0">
              <a:buNone/>
              <a:defRPr sz="900"/>
            </a:lvl6pPr>
            <a:lvl7pPr marL="2743234" indent="0">
              <a:buNone/>
              <a:defRPr sz="900"/>
            </a:lvl7pPr>
            <a:lvl8pPr marL="3200440" indent="0">
              <a:buNone/>
              <a:defRPr sz="900"/>
            </a:lvl8pPr>
            <a:lvl9pPr marL="365764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94357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Rectangle 6"/>
          <p:cNvSpPr/>
          <p:nvPr/>
        </p:nvSpPr>
        <p:spPr>
          <a:xfrm>
            <a:off x="234698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5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7B85A254-EA8A-48E1-AE96-36FF25D47ACE}" type="datetime1">
              <a:rPr lang="en-US" smtClean="0"/>
              <a:t>7/31/2021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1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6999" y="6035040"/>
            <a:ext cx="838201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724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0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1" r:id="rId11"/>
  </p:sldLayoutIdLst>
  <p:hf hdr="0" ftr="0" dt="0"/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lang="en-US" sz="3800" i="1" kern="1200" cap="none" spc="-7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2" indent="-182882" algn="l" defTabSz="914411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indent="-182882" algn="l" defTabSz="914411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9" indent="-182882" algn="l" defTabSz="914411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52" indent="-182882" algn="l" defTabSz="914411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76" indent="-182882" algn="l" defTabSz="914411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20" indent="-228603" algn="l" defTabSz="914411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24" indent="-228603" algn="l" defTabSz="914411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28" indent="-228603" algn="l" defTabSz="914411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31" indent="-228603" algn="l" defTabSz="914411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e.linkedin.com/in/dimitrisantos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linkedin.com/in/jos&#233;-barros-gouveia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ataplatform.cloud.ibm.com/registration/stepone/?utm_source=&amp;utm_medium=&amp;utm_campaign=&amp;utm_term=&amp;utm_content=&amp;context=cpdaas&amp;apps=data_science_experience,watson_machine_learning&amp;S_PKG=ov79393&amp;cm_mmca1=000038LA&amp;cm_mmca2=10012457&amp;cm_sp=Anaconda-_-WSlite1-_-ov79393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gicformulainvesting.com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bm.com/cloud/watson-studio?p1=Search&amp;p4=43700052310916220&amp;p5=e&amp;gclid=Cj0KCQjw3f6HBhDHARIsAD_i3D87RZWTJtQX-FaKUGUTJPH0GA9-wQlX2iIUUKTAReZI6xaBXuob-ywaAuCqEALw_wcB&amp;gclsrc=aw.d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mazon.com/Little-Book-Still-Beats-Market/dp/0470624159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solutions.refinitiv.com/datastream-macroeconomic-analysis/?utm_content=Refinitiv%20Brand%20Product-OTHER-EMEA-G-EN-Exact&amp;utm_medium=cpc&amp;utm_source=google&amp;utm_campaign=434508_PaidSearchEN&amp;elqCampaignId=13781&amp;utm_term=refinitiv%20datastream&amp;gclid=CjwKCAjwgISIBhBfEiwALE19SZg0y1k2uWcybFZ48Sznq-k0lEXuY_NXTANRyJoy-D0o3C_9i8fUjhoCINgQAvD_BwE&amp;gclsrc=aw.d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EC7E010-C712-408D-9787-0842AFC9F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503FCEF-A9BA-4991-9220-E36615FB8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D68E5E-C11C-4A60-9136-C5AE716BD8D2}"/>
              </a:ext>
            </a:extLst>
          </p:cNvPr>
          <p:cNvSpPr txBox="1"/>
          <p:nvPr/>
        </p:nvSpPr>
        <p:spPr>
          <a:xfrm>
            <a:off x="1921513" y="2083261"/>
            <a:ext cx="83489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4000" dirty="0">
                <a:solidFill>
                  <a:srgbClr val="002060"/>
                </a:solidFill>
              </a:rPr>
              <a:t>The Prestige Trading Algorithm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6BEAFB-5A8D-4C3D-ACF5-BA5975ADDB19}"/>
              </a:ext>
            </a:extLst>
          </p:cNvPr>
          <p:cNvSpPr txBox="1"/>
          <p:nvPr/>
        </p:nvSpPr>
        <p:spPr>
          <a:xfrm>
            <a:off x="4237891" y="4466031"/>
            <a:ext cx="37162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dirty="0"/>
              <a:t>Dimitri Santos </a:t>
            </a:r>
          </a:p>
          <a:p>
            <a:pPr algn="ctr"/>
            <a:r>
              <a:rPr lang="pt-PT" sz="2000" dirty="0"/>
              <a:t>José Gouveia</a:t>
            </a:r>
          </a:p>
          <a:p>
            <a:pPr algn="ctr"/>
            <a:endParaRPr lang="pt-PT" sz="2000" dirty="0"/>
          </a:p>
          <a:p>
            <a:pPr algn="ctr"/>
            <a:r>
              <a:rPr lang="pt-PT" sz="2000" dirty="0"/>
              <a:t>July 2021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2932E2-6266-44B4-8D11-099C121473D9}"/>
              </a:ext>
            </a:extLst>
          </p:cNvPr>
          <p:cNvSpPr txBox="1"/>
          <p:nvPr/>
        </p:nvSpPr>
        <p:spPr>
          <a:xfrm>
            <a:off x="1921513" y="2897529"/>
            <a:ext cx="83489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200" dirty="0">
                <a:solidFill>
                  <a:srgbClr val="002060"/>
                </a:solidFill>
              </a:rPr>
              <a:t>Automating a simple, yet profitable, trading strategy</a:t>
            </a:r>
          </a:p>
        </p:txBody>
      </p:sp>
      <p:pic>
        <p:nvPicPr>
          <p:cNvPr id="9" name="Picture 8" descr="Ic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C0C5F2CD-A4A3-4CDB-82FB-F9D7684E47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419" y="4579146"/>
            <a:ext cx="192503" cy="192503"/>
          </a:xfrm>
          <a:prstGeom prst="rect">
            <a:avLst/>
          </a:prstGeom>
        </p:spPr>
      </p:pic>
      <p:pic>
        <p:nvPicPr>
          <p:cNvPr id="16" name="Picture 15" descr="Icon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7D17887B-9D34-482F-BC0D-76BC1E67BC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419" y="4899455"/>
            <a:ext cx="192503" cy="192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696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19B44-735E-41D2-9A72-564E120A4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2. Is It Profitable?</a:t>
            </a:r>
          </a:p>
        </p:txBody>
      </p:sp>
      <p:pic>
        <p:nvPicPr>
          <p:cNvPr id="6" name="Content Placeholder 5" descr="A picture containing dark&#10;&#10;Description automatically generated">
            <a:extLst>
              <a:ext uri="{FF2B5EF4-FFF2-40B4-BE49-F238E27FC236}">
                <a16:creationId xmlns:a16="http://schemas.microsoft.com/office/drawing/2014/main" id="{3ECA6CAF-092B-40F4-9DED-6AC114C1AA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252" y="2124670"/>
            <a:ext cx="6216316" cy="414421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15369F-2080-4185-8B9A-E2009948E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79DBFE-C2EB-47B6-B36A-14FCBE9322EA}"/>
              </a:ext>
            </a:extLst>
          </p:cNvPr>
          <p:cNvSpPr txBox="1"/>
          <p:nvPr/>
        </p:nvSpPr>
        <p:spPr>
          <a:xfrm>
            <a:off x="1582056" y="2146444"/>
            <a:ext cx="47316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/>
              <a:t>Cumulative product of returns (with limit sell)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9AAA14-BDCE-4018-99AB-E7A6E6808EED}"/>
              </a:ext>
            </a:extLst>
          </p:cNvPr>
          <p:cNvSpPr txBox="1"/>
          <p:nvPr/>
        </p:nvSpPr>
        <p:spPr>
          <a:xfrm rot="16200000">
            <a:off x="-371548" y="3897454"/>
            <a:ext cx="25283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PT" sz="1200" dirty="0"/>
              <a:t>Cumulative product of returns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9D18C0-797B-45FC-B6D8-F83C655AA4D4}"/>
              </a:ext>
            </a:extLst>
          </p:cNvPr>
          <p:cNvSpPr txBox="1"/>
          <p:nvPr/>
        </p:nvSpPr>
        <p:spPr>
          <a:xfrm>
            <a:off x="6680260" y="2791110"/>
            <a:ext cx="4867038" cy="2509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b="1" dirty="0"/>
              <a:t>Including an 8% limit sell order</a:t>
            </a:r>
          </a:p>
          <a:p>
            <a:endParaRPr lang="en-US" sz="1900" b="1" dirty="0"/>
          </a:p>
          <a:p>
            <a:r>
              <a:rPr lang="en-US" sz="1900" b="1" dirty="0" err="1"/>
              <a:t>Backtesting</a:t>
            </a:r>
            <a:r>
              <a:rPr lang="en-US" sz="1900" b="1" dirty="0"/>
              <a:t> results:</a:t>
            </a:r>
          </a:p>
          <a:p>
            <a:endParaRPr lang="en-US" dirty="0"/>
          </a:p>
          <a:p>
            <a:pPr>
              <a:lnSpc>
                <a:spcPct val="150000"/>
              </a:lnSpc>
            </a:pPr>
            <a:r>
              <a:rPr lang="en-US" sz="1900" dirty="0"/>
              <a:t>Average yearly returns: </a:t>
            </a:r>
            <a:r>
              <a:rPr lang="en-US" sz="1900" b="1" dirty="0"/>
              <a:t>35</a:t>
            </a:r>
            <a:r>
              <a:rPr lang="en-US" b="1" dirty="0"/>
              <a:t>.35%</a:t>
            </a:r>
          </a:p>
          <a:p>
            <a:pPr>
              <a:lnSpc>
                <a:spcPct val="150000"/>
              </a:lnSpc>
            </a:pPr>
            <a:r>
              <a:rPr lang="en-US" sz="1900" dirty="0"/>
              <a:t>Average yearly standard deviation: </a:t>
            </a:r>
            <a:r>
              <a:rPr lang="en-US" sz="1900" b="1" dirty="0"/>
              <a:t>2</a:t>
            </a:r>
            <a:r>
              <a:rPr lang="en-US" b="1" dirty="0"/>
              <a:t>4.82%</a:t>
            </a:r>
          </a:p>
          <a:p>
            <a:pPr>
              <a:lnSpc>
                <a:spcPct val="150000"/>
              </a:lnSpc>
            </a:pPr>
            <a:r>
              <a:rPr lang="en-US" sz="1900" dirty="0"/>
              <a:t>Sharpe Ratio: </a:t>
            </a:r>
            <a:r>
              <a:rPr lang="en-US" b="1" dirty="0"/>
              <a:t>1.40</a:t>
            </a:r>
            <a:endParaRPr lang="pt-PT" b="1" dirty="0"/>
          </a:p>
        </p:txBody>
      </p:sp>
    </p:spTree>
    <p:extLst>
      <p:ext uri="{BB962C8B-B14F-4D97-AF65-F5344CB8AC3E}">
        <p14:creationId xmlns:p14="http://schemas.microsoft.com/office/powerpoint/2010/main" val="565907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14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6" name="Rectangle 16">
            <a:extLst>
              <a:ext uri="{FF2B5EF4-FFF2-40B4-BE49-F238E27FC236}">
                <a16:creationId xmlns:a16="http://schemas.microsoft.com/office/drawing/2014/main" id="{1E8D93C5-28EB-42D0-86CE-D80495565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47" name="Rectangle 18">
            <a:extLst>
              <a:ext uri="{FF2B5EF4-FFF2-40B4-BE49-F238E27FC236}">
                <a16:creationId xmlns:a16="http://schemas.microsoft.com/office/drawing/2014/main" id="{AB1B1E7D-F76D-4744-AF85-239E6998A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48" name="Rectangle 20">
            <a:extLst>
              <a:ext uri="{FF2B5EF4-FFF2-40B4-BE49-F238E27FC236}">
                <a16:creationId xmlns:a16="http://schemas.microsoft.com/office/drawing/2014/main" id="{3BB65211-00DB-45B6-A223-033B2D19C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9" name="Group 22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4DF524F-3FEF-4236-90C6-820E876A9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400A003-1BE9-49C2-8E57-DCD9B870F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3BF0991-F9A1-4282-99DB-92D70239F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Rectangle 27">
            <a:extLst>
              <a:ext uri="{FF2B5EF4-FFF2-40B4-BE49-F238E27FC236}">
                <a16:creationId xmlns:a16="http://schemas.microsoft.com/office/drawing/2014/main" id="{EA4E4267-CAF0-4C38-8DC6-CD3B1A9F0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29">
            <a:extLst>
              <a:ext uri="{FF2B5EF4-FFF2-40B4-BE49-F238E27FC236}">
                <a16:creationId xmlns:a16="http://schemas.microsoft.com/office/drawing/2014/main" id="{0EE3ACC5-126D-4BA4-8B45-7F0B5B839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384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" name="Rectangle 31">
            <a:extLst>
              <a:ext uri="{FF2B5EF4-FFF2-40B4-BE49-F238E27FC236}">
                <a16:creationId xmlns:a16="http://schemas.microsoft.com/office/drawing/2014/main" id="{AB2868F7-FE10-4289-A5BD-90763C7A2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3866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33">
            <a:extLst>
              <a:ext uri="{FF2B5EF4-FFF2-40B4-BE49-F238E27FC236}">
                <a16:creationId xmlns:a16="http://schemas.microsoft.com/office/drawing/2014/main" id="{BD94142C-10EE-487C-A327-404FDF358F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197" y="643464"/>
            <a:ext cx="4143830" cy="55663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54" name="Rectangle 35">
            <a:extLst>
              <a:ext uri="{FF2B5EF4-FFF2-40B4-BE49-F238E27FC236}">
                <a16:creationId xmlns:a16="http://schemas.microsoft.com/office/drawing/2014/main" id="{5F7FAC2D-7A74-4939-A917-A1A5AF935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1587" y="806860"/>
            <a:ext cx="3813048" cy="5239512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7C270F-BA33-4BCB-8FA9-077D657B4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045" y="2219001"/>
            <a:ext cx="3700988" cy="1209999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 defTabSz="914400">
              <a:lnSpc>
                <a:spcPct val="83000"/>
              </a:lnSpc>
            </a:pPr>
            <a:r>
              <a:rPr lang="pt-PT" sz="3200" dirty="0"/>
              <a:t>3. Implementing the </a:t>
            </a:r>
            <a:br>
              <a:rPr lang="pt-PT" sz="3200" dirty="0"/>
            </a:br>
            <a:r>
              <a:rPr lang="pt-PT" sz="3200" dirty="0"/>
              <a:t>Algorithm</a:t>
            </a:r>
            <a:endParaRPr lang="en-US" sz="3200" cap="all" spc="-1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5" name="Rectangle 37">
            <a:extLst>
              <a:ext uri="{FF2B5EF4-FFF2-40B4-BE49-F238E27FC236}">
                <a16:creationId xmlns:a16="http://schemas.microsoft.com/office/drawing/2014/main" id="{BA53A868-C420-4BAE-9244-EC162AF05C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7992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6" name="Straight Connector 39">
            <a:extLst>
              <a:ext uri="{FF2B5EF4-FFF2-40B4-BE49-F238E27FC236}">
                <a16:creationId xmlns:a16="http://schemas.microsoft.com/office/drawing/2014/main" id="{C2686EF3-81CC-419F-96C3-002A758803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82292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41">
            <a:extLst>
              <a:ext uri="{FF2B5EF4-FFF2-40B4-BE49-F238E27FC236}">
                <a16:creationId xmlns:a16="http://schemas.microsoft.com/office/drawing/2014/main" id="{F8D93CCA-A85E-4529-A6F0-8BB54D27B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73932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ECFA516-C18C-41AE-AFF2-A0D0A59C9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82292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7F1C4B49-FBEC-4D9D-BF46-3AEEB75722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7410" y="640855"/>
            <a:ext cx="6318392" cy="363307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F05C26-4705-482A-A481-038DEEFA9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6941" y="6397161"/>
            <a:ext cx="2023373" cy="228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457200">
              <a:lnSpc>
                <a:spcPct val="90000"/>
              </a:lnSpc>
              <a:spcAft>
                <a:spcPts val="600"/>
              </a:spcAft>
            </a:pPr>
            <a:fld id="{34B7E4EF-A1BD-40F4-AB7B-04F084DD991D}" type="slidenum">
              <a:rPr lang="en-US" sz="10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defTabSz="457200">
                <a:lnSpc>
                  <a:spcPct val="90000"/>
                </a:lnSpc>
                <a:spcAft>
                  <a:spcPts val="600"/>
                </a:spcAft>
              </a:pPr>
              <a:t>11</a:t>
            </a:fld>
            <a:endParaRPr lang="en-US" sz="10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D7F43A-6FC2-4E90-B73B-7472AE06110B}"/>
              </a:ext>
            </a:extLst>
          </p:cNvPr>
          <p:cNvSpPr txBox="1"/>
          <p:nvPr/>
        </p:nvSpPr>
        <p:spPr>
          <a:xfrm>
            <a:off x="5172221" y="4594666"/>
            <a:ext cx="6365845" cy="13548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PT" sz="1900" dirty="0"/>
              <a:t>Using the </a:t>
            </a:r>
            <a:r>
              <a:rPr lang="pt-PT" sz="1900" dirty="0">
                <a:hlinkClick r:id="rId4"/>
              </a:rPr>
              <a:t>IBM Watson Studio </a:t>
            </a:r>
            <a:r>
              <a:rPr lang="pt-PT" sz="1900" dirty="0"/>
              <a:t>to: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1900" dirty="0"/>
              <a:t>Run the code every day at 13h10 (GMT), automatically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1900" dirty="0"/>
              <a:t>Save the historical data</a:t>
            </a:r>
          </a:p>
        </p:txBody>
      </p:sp>
    </p:spTree>
    <p:extLst>
      <p:ext uri="{BB962C8B-B14F-4D97-AF65-F5344CB8AC3E}">
        <p14:creationId xmlns:p14="http://schemas.microsoft.com/office/powerpoint/2010/main" val="13168034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E8D93C5-28EB-42D0-86CE-D80495565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B1B1E7D-F76D-4744-AF85-239E6998A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BB65211-00DB-45B6-A223-033B2D19C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4DF524F-3FEF-4236-90C6-820E876A9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400A003-1BE9-49C2-8E57-DCD9B870F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3BF0991-F9A1-4282-99DB-92D70239F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1C3E817E-E139-426E-89E5-9DD346EC7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2ADD2F6-F7FC-464F-8F18-5BDBD27A7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A3A31F1-FA83-497F-98FF-9A5621DC55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7" y="0"/>
            <a:ext cx="8168743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02080F1A-CF7B-4DB7-9A5C-43D88DA348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11" y="1411615"/>
            <a:ext cx="6909386" cy="4422006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343FF9E2-8F7E-4BCC-9A50-C41AD8A56D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31468" y="164592"/>
            <a:ext cx="3708894" cy="654017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63F1DB-592C-4923-ABD0-49A5CE0AD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024" y="351646"/>
            <a:ext cx="3238829" cy="296914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83000"/>
              </a:lnSpc>
            </a:pPr>
            <a:r>
              <a:rPr lang="pt-PT" sz="3200" dirty="0"/>
              <a:t>3. Implementing The Algorithm</a:t>
            </a:r>
            <a:endParaRPr lang="en-US" sz="3000" cap="all" spc="-1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10CEE56-DAF7-486C-928E-BCB154422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9361" y="2885221"/>
            <a:ext cx="3353108" cy="2834344"/>
          </a:xfrm>
        </p:spPr>
        <p:txBody>
          <a:bodyPr vert="horz" lIns="91440" tIns="45720" rIns="91440" bIns="45720" rtlCol="0">
            <a:noAutofit/>
          </a:bodyPr>
          <a:lstStyle/>
          <a:p>
            <a:pPr defTabSz="9144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900" spc="8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</a:t>
            </a:r>
            <a:r>
              <a:rPr lang="en-US" sz="1900" spc="80" dirty="0">
                <a:solidFill>
                  <a:schemeClr val="tx1">
                    <a:lumMod val="85000"/>
                    <a:lumOff val="15000"/>
                  </a:schemeClr>
                </a:solidFill>
                <a:hlinkClick r:id="rId3"/>
              </a:rPr>
              <a:t>magic formula </a:t>
            </a:r>
            <a:r>
              <a:rPr lang="en-US" sz="1900" spc="8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website already ranks the top 50 performing stocks on a daily basis</a:t>
            </a:r>
          </a:p>
          <a:p>
            <a:pPr marL="0" indent="0" defTabSz="9144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None/>
            </a:pPr>
            <a:endParaRPr lang="en-US" sz="1900" spc="8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defTabSz="9144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900" spc="8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 </a:t>
            </a:r>
            <a:r>
              <a:rPr lang="en-US" sz="1900" spc="8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webscrap</a:t>
            </a:r>
            <a:r>
              <a:rPr lang="en-US" sz="1900" spc="8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that data and run the remaining steps in the code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7751BC8-250F-493B-BDF9-D45BA5991D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19318" y="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F0F044C-8394-47CB-8E3D-FA56B06939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33618" y="-1172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B2DCD75-B707-4C51-8ADC-813834C09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025258" y="-1172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4851414-8BB1-42EF-912B-608FCE07B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33618" y="644123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18B02A-E651-48A7-A917-5731E9474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3013" y="6392314"/>
            <a:ext cx="1005840" cy="228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457200">
              <a:lnSpc>
                <a:spcPct val="90000"/>
              </a:lnSpc>
              <a:spcAft>
                <a:spcPts val="600"/>
              </a:spcAft>
            </a:pPr>
            <a:fld id="{34B7E4EF-A1BD-40F4-AB7B-04F084DD991D}" type="slidenum">
              <a:rPr lang="en-US" sz="1000">
                <a:solidFill>
                  <a:schemeClr val="tx1">
                    <a:lumMod val="85000"/>
                    <a:lumOff val="15000"/>
                  </a:schemeClr>
                </a:solidFill>
              </a:rPr>
              <a:pPr defTabSz="457200">
                <a:lnSpc>
                  <a:spcPct val="90000"/>
                </a:lnSpc>
                <a:spcAft>
                  <a:spcPts val="600"/>
                </a:spcAft>
              </a:pPr>
              <a:t>12</a:t>
            </a:fld>
            <a:endParaRPr lang="en-US" sz="10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928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F3E1F-46A6-495F-BAD7-38A89752C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3. Implementing The Algorithm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914F6F-C783-40AD-B452-66C6E949E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9CCFC8-1845-46B4-B296-0B3D46506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810" y="2983833"/>
            <a:ext cx="8998893" cy="32842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40B09E7-C058-4FEF-9733-D4D4B1FBDE58}"/>
              </a:ext>
            </a:extLst>
          </p:cNvPr>
          <p:cNvSpPr txBox="1"/>
          <p:nvPr/>
        </p:nvSpPr>
        <p:spPr>
          <a:xfrm>
            <a:off x="1066800" y="1837794"/>
            <a:ext cx="9698489" cy="91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1900" dirty="0"/>
              <a:t>Lastly, an automatic email is sent with the stocks to buy and sell each day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sz="1900" dirty="0"/>
              <a:t>This approach was chosen so we can perform a final check of the firms before buying</a:t>
            </a:r>
          </a:p>
        </p:txBody>
      </p:sp>
    </p:spTree>
    <p:extLst>
      <p:ext uri="{BB962C8B-B14F-4D97-AF65-F5344CB8AC3E}">
        <p14:creationId xmlns:p14="http://schemas.microsoft.com/office/powerpoint/2010/main" val="2691139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6055-2215-4155-ABC2-FDF3A36B9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256A8-8BED-4BC6-A768-25B08BB6E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17711"/>
            <a:ext cx="10058400" cy="384962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PT" sz="1900" b="1" dirty="0"/>
              <a:t>1. Defining the strategy</a:t>
            </a:r>
          </a:p>
          <a:p>
            <a:pPr marL="342900" indent="-342900">
              <a:buAutoNum type="arabicPeriod"/>
            </a:pPr>
            <a:endParaRPr lang="pt-PT" dirty="0"/>
          </a:p>
          <a:p>
            <a:pPr marL="0" indent="0">
              <a:buNone/>
            </a:pPr>
            <a:r>
              <a:rPr lang="pt-PT" sz="1900" b="1" dirty="0"/>
              <a:t>2. Is it profitable?</a:t>
            </a:r>
          </a:p>
          <a:p>
            <a:r>
              <a:rPr lang="pt-PT" dirty="0"/>
              <a:t>Backtesting on a 20 year period, with over 5000 firms (&gt;28 million observations)</a:t>
            </a:r>
          </a:p>
          <a:p>
            <a:endParaRPr lang="pt-PT" dirty="0"/>
          </a:p>
          <a:p>
            <a:pPr marL="0" indent="0">
              <a:buNone/>
            </a:pPr>
            <a:r>
              <a:rPr lang="pt-PT" sz="1900" b="1" dirty="0"/>
              <a:t>3. Implementing the algorithm</a:t>
            </a:r>
          </a:p>
          <a:p>
            <a:r>
              <a:rPr lang="pt-PT" dirty="0"/>
              <a:t>Using </a:t>
            </a:r>
            <a:r>
              <a:rPr lang="pt-PT" dirty="0">
                <a:hlinkClick r:id="rId2"/>
              </a:rPr>
              <a:t>IBM Watson Studio</a:t>
            </a:r>
            <a:r>
              <a:rPr lang="pt-PT" dirty="0"/>
              <a:t> to run the code automatically in the cloud</a:t>
            </a:r>
          </a:p>
          <a:p>
            <a:r>
              <a:rPr lang="pt-PT" dirty="0"/>
              <a:t>Web scraping the data from the website </a:t>
            </a:r>
          </a:p>
          <a:p>
            <a:r>
              <a:rPr lang="pt-PT" dirty="0"/>
              <a:t>Sending which stocks to buy and sell via email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B9673E-F327-4B13-B819-1B5466320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871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1525A-C22E-4022-A134-249C8F344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1. Defining The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6A603-4915-40A2-88BE-C7FC56BF9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923817"/>
            <a:ext cx="10167257" cy="43203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b="1" dirty="0"/>
              <a:t>The process:</a:t>
            </a:r>
          </a:p>
          <a:p>
            <a:pPr marL="342900" indent="-342900">
              <a:buAutoNum type="arabicPeriod"/>
            </a:pPr>
            <a:r>
              <a:rPr lang="pt-PT" dirty="0"/>
              <a:t>Sample of all publicly traded </a:t>
            </a:r>
            <a:r>
              <a:rPr lang="pt-PT" sz="1700" b="1" dirty="0"/>
              <a:t>US stocks </a:t>
            </a:r>
            <a:r>
              <a:rPr lang="pt-PT" dirty="0"/>
              <a:t>with a </a:t>
            </a:r>
            <a:r>
              <a:rPr lang="pt-PT" sz="1700" b="1" dirty="0"/>
              <a:t>market cap above $50 Million</a:t>
            </a:r>
          </a:p>
          <a:p>
            <a:pPr marL="342900" indent="-342900">
              <a:buAutoNum type="arabicPeriod"/>
            </a:pPr>
            <a:r>
              <a:rPr lang="pt-PT" dirty="0"/>
              <a:t>Rank them according to two metrics: </a:t>
            </a:r>
            <a:r>
              <a:rPr lang="pt-PT" sz="1700" b="1" dirty="0"/>
              <a:t>Earnings Yield</a:t>
            </a:r>
            <a:r>
              <a:rPr lang="pt-PT" sz="1700" dirty="0"/>
              <a:t> </a:t>
            </a:r>
            <a:r>
              <a:rPr lang="pt-PT" dirty="0"/>
              <a:t>and </a:t>
            </a:r>
            <a:r>
              <a:rPr lang="pt-PT" sz="1700" b="1" dirty="0"/>
              <a:t>Return on Capital Invested</a:t>
            </a:r>
          </a:p>
          <a:p>
            <a:pPr marL="342900" indent="-342900">
              <a:buAutoNum type="arabicPeriod"/>
            </a:pPr>
            <a:r>
              <a:rPr lang="pt-PT" dirty="0"/>
              <a:t>Compute the final ranking as the sum of the previous two</a:t>
            </a:r>
          </a:p>
          <a:p>
            <a:pPr marL="342900" indent="-342900">
              <a:buAutoNum type="arabicPeriod"/>
            </a:pPr>
            <a:r>
              <a:rPr lang="pt-PT" dirty="0"/>
              <a:t>Keep track of the daily top 50 stocks</a:t>
            </a:r>
          </a:p>
          <a:p>
            <a:pPr marL="342900" indent="-342900">
              <a:buAutoNum type="arabicPeriod"/>
            </a:pPr>
            <a:r>
              <a:rPr lang="pt-PT" dirty="0"/>
              <a:t>Any new stock appearing on the top 50, that hadn’t been there for at least one week, is set to buy</a:t>
            </a:r>
          </a:p>
          <a:p>
            <a:pPr marL="342900" indent="-342900">
              <a:buAutoNum type="arabicPeriod"/>
            </a:pPr>
            <a:r>
              <a:rPr lang="pt-PT" dirty="0"/>
              <a:t>Keep these stocks for one week and then sell</a:t>
            </a:r>
            <a:endParaRPr lang="pt-PT" i="1" dirty="0"/>
          </a:p>
          <a:p>
            <a:endParaRPr lang="pt-PT" i="1" dirty="0"/>
          </a:p>
          <a:p>
            <a:pPr marL="0" indent="0">
              <a:buNone/>
            </a:pPr>
            <a:r>
              <a:rPr lang="pt-PT" sz="1400" dirty="0"/>
              <a:t>*Inspired from the investment strategy in </a:t>
            </a:r>
            <a:r>
              <a:rPr lang="pt-PT" sz="1400" i="1" dirty="0">
                <a:hlinkClick r:id="rId2"/>
              </a:rPr>
              <a:t>The Little Book That Still Beats the Market</a:t>
            </a:r>
            <a:r>
              <a:rPr lang="pt-PT" sz="1400" dirty="0"/>
              <a:t>, by Joel Greenblatt</a:t>
            </a:r>
          </a:p>
          <a:p>
            <a:endParaRPr lang="pt-PT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9C019C-ECA8-4F6F-B8B1-C9FBF8F13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049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220FB-065F-439F-A42B-D0ED46041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1. Defining The Strategy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A091DE-9D65-4939-8741-E6E5CCB50B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pt-PT" b="1" dirty="0"/>
                  <a:t>The metrics:</a:t>
                </a:r>
              </a:p>
              <a:p>
                <a:pPr marL="0" indent="0">
                  <a:buNone/>
                </a:pPr>
                <a:endParaRPr lang="pt-PT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PT" sz="1800" b="1" i="1" smtClean="0">
                          <a:latin typeface="Cambria Math" panose="02040503050406030204" pitchFamily="18" charset="0"/>
                        </a:rPr>
                        <m:t>𝑬𝒂𝒓𝒏𝒊𝒏𝒈𝒔</m:t>
                      </m:r>
                      <m:r>
                        <a:rPr lang="pt-PT" sz="18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PT" sz="1800" b="1" i="1" smtClean="0">
                          <a:latin typeface="Cambria Math" panose="02040503050406030204" pitchFamily="18" charset="0"/>
                        </a:rPr>
                        <m:t>𝒀𝒊𝒆𝒍𝒅</m:t>
                      </m:r>
                      <m:r>
                        <a:rPr lang="pt-PT" sz="18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800" b="0" i="1" smtClean="0">
                              <a:latin typeface="Cambria Math" panose="02040503050406030204" pitchFamily="18" charset="0"/>
                            </a:rPr>
                            <m:t>𝐸𝐵𝐼𝑇</m:t>
                          </m:r>
                        </m:num>
                        <m:den>
                          <m:r>
                            <a:rPr lang="pt-PT" sz="1800" b="0" i="1" smtClean="0">
                              <a:latin typeface="Cambria Math" panose="02040503050406030204" pitchFamily="18" charset="0"/>
                            </a:rPr>
                            <m:t>𝑀𝑎𝑟𝑘𝑒𝑡</m:t>
                          </m:r>
                          <m:r>
                            <a:rPr lang="pt-PT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PT" sz="1800" b="0" i="1" smtClean="0">
                              <a:latin typeface="Cambria Math" panose="02040503050406030204" pitchFamily="18" charset="0"/>
                            </a:rPr>
                            <m:t>𝑉𝑎𝑙𝑢𝑒</m:t>
                          </m:r>
                          <m:r>
                            <a:rPr lang="pt-PT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PT" sz="1800" b="0" i="1" smtClean="0">
                              <a:latin typeface="Cambria Math" panose="02040503050406030204" pitchFamily="18" charset="0"/>
                            </a:rPr>
                            <m:t>𝑃𝑟𝑒𝑓𝑒𝑟𝑟𝑒𝑑</m:t>
                          </m:r>
                          <m:r>
                            <a:rPr lang="pt-PT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PT" sz="1800" b="0" i="1" smtClean="0">
                              <a:latin typeface="Cambria Math" panose="02040503050406030204" pitchFamily="18" charset="0"/>
                            </a:rPr>
                            <m:t>𝑆𝑡𝑜𝑐𝑘</m:t>
                          </m:r>
                          <m:r>
                            <a:rPr lang="pt-PT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PT" sz="1800" b="0" i="1" smtClean="0">
                              <a:latin typeface="Cambria Math" panose="02040503050406030204" pitchFamily="18" charset="0"/>
                            </a:rPr>
                            <m:t>𝑁𝑒𝑡</m:t>
                          </m:r>
                          <m:r>
                            <a:rPr lang="pt-PT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PT" sz="1800" b="0" i="1" smtClean="0">
                              <a:latin typeface="Cambria Math" panose="02040503050406030204" pitchFamily="18" charset="0"/>
                            </a:rPr>
                            <m:t>𝐷𝑒𝑏𝑡</m:t>
                          </m:r>
                        </m:den>
                      </m:f>
                    </m:oMath>
                  </m:oMathPara>
                </a14:m>
                <a:endParaRPr lang="pt-PT" dirty="0"/>
              </a:p>
              <a:p>
                <a:pPr marL="0" indent="0">
                  <a:buNone/>
                </a:pPr>
                <a:endParaRPr lang="pt-PT" dirty="0"/>
              </a:p>
              <a:p>
                <a:pPr marL="0" indent="0">
                  <a:buNone/>
                </a:pPr>
                <a:endParaRPr lang="pt-PT" sz="200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PT" b="1" i="1" smtClean="0">
                          <a:latin typeface="Cambria Math" panose="02040503050406030204" pitchFamily="18" charset="0"/>
                        </a:rPr>
                        <m:t>𝑹𝒆𝒕𝒖𝒓𝒏</m:t>
                      </m:r>
                      <m:r>
                        <a:rPr lang="pt-PT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PT" b="1" i="1" smtClean="0">
                          <a:latin typeface="Cambria Math" panose="02040503050406030204" pitchFamily="18" charset="0"/>
                        </a:rPr>
                        <m:t>𝒐𝒏</m:t>
                      </m:r>
                      <m:r>
                        <a:rPr lang="pt-PT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PT" b="1" i="1" smtClean="0">
                          <a:latin typeface="Cambria Math" panose="02040503050406030204" pitchFamily="18" charset="0"/>
                        </a:rPr>
                        <m:t>𝑪𝒂𝒑𝒊𝒕𝒂𝒍</m:t>
                      </m:r>
                      <m:r>
                        <a:rPr lang="pt-PT" b="1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PT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𝐸𝐵𝐼𝑇</m:t>
                          </m:r>
                        </m:num>
                        <m:den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𝑊𝑜𝑟𝑘𝑖𝑛𝑔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𝐶𝑎𝑝𝑖𝑡𝑎𝑙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𝑁𝑒𝑡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𝐹𝑖𝑥𝑒𝑑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𝐴𝑠𝑠𝑒𝑡𝑠</m:t>
                          </m:r>
                        </m:den>
                      </m:f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A091DE-9D65-4939-8741-E6E5CCB50B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85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5BE4B7-061E-4A24-8D0F-E804A4A31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326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82E88-C359-4676-B976-2DA0FF78D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2. Is It Profitable?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0B98D-3CB0-457D-8D8E-9ED5A58A2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39545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1900" b="1" dirty="0"/>
              <a:t>Backtesting Data:</a:t>
            </a:r>
          </a:p>
          <a:p>
            <a:r>
              <a:rPr lang="pt-PT" sz="1900" dirty="0"/>
              <a:t>Extracted from </a:t>
            </a:r>
            <a:r>
              <a:rPr lang="pt-PT" sz="1900" dirty="0">
                <a:hlinkClick r:id="rId2"/>
              </a:rPr>
              <a:t>Refinitiv Datastream</a:t>
            </a:r>
            <a:endParaRPr lang="pt-PT" sz="1900" dirty="0"/>
          </a:p>
          <a:p>
            <a:r>
              <a:rPr lang="pt-PT" b="1" dirty="0"/>
              <a:t>5488* US stocks</a:t>
            </a:r>
            <a:r>
              <a:rPr lang="pt-PT" sz="1900" b="1" dirty="0"/>
              <a:t> </a:t>
            </a:r>
            <a:r>
              <a:rPr lang="pt-PT" sz="1900" dirty="0"/>
              <a:t>– all that were available in the Database for US, excluding financial fims and utilities</a:t>
            </a:r>
          </a:p>
          <a:p>
            <a:r>
              <a:rPr lang="pt-PT" sz="1900" dirty="0"/>
              <a:t>Daily returns on a </a:t>
            </a:r>
            <a:r>
              <a:rPr lang="pt-PT" b="1" dirty="0"/>
              <a:t>20 year period </a:t>
            </a:r>
            <a:r>
              <a:rPr lang="pt-PT" sz="1900" dirty="0"/>
              <a:t>(Dec 2000 to May 2020)</a:t>
            </a:r>
          </a:p>
          <a:p>
            <a:r>
              <a:rPr lang="pt-PT" sz="1900" dirty="0"/>
              <a:t>Over </a:t>
            </a:r>
            <a:r>
              <a:rPr lang="pt-PT" b="1" dirty="0"/>
              <a:t>28 million rows of data</a:t>
            </a:r>
          </a:p>
          <a:p>
            <a:pPr marL="0" indent="0">
              <a:buNone/>
            </a:pPr>
            <a:endParaRPr lang="pt-PT" sz="1500" dirty="0"/>
          </a:p>
          <a:p>
            <a:pPr marL="0" indent="0">
              <a:buNone/>
            </a:pPr>
            <a:r>
              <a:rPr lang="pt-PT" sz="1600" dirty="0"/>
              <a:t>*Really important to include stocks that became obsolute to this day, so we won’t have a survival bias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2F824A-253B-46A0-B5B5-3D46CB43B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030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79EDB-032F-410D-8C2F-F50CE0065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2. Is It Profitable?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B48A5-AB14-448D-B8E5-8214A2FD5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sz="1900" b="1" dirty="0"/>
              <a:t>Backtesting Data:</a:t>
            </a:r>
          </a:p>
          <a:p>
            <a:pPr marL="0" indent="0">
              <a:buNone/>
            </a:pPr>
            <a:r>
              <a:rPr lang="pt-PT" sz="1900" dirty="0"/>
              <a:t>Metrics extracted:</a:t>
            </a:r>
          </a:p>
          <a:p>
            <a:pPr lvl="1"/>
            <a:r>
              <a:rPr lang="pt-PT" sz="1900" dirty="0"/>
              <a:t>Daily Prices (on close, on open, low and high)</a:t>
            </a:r>
          </a:p>
          <a:p>
            <a:pPr lvl="1"/>
            <a:r>
              <a:rPr lang="pt-PT" sz="1900" dirty="0"/>
              <a:t>Market Capitalization</a:t>
            </a:r>
          </a:p>
          <a:p>
            <a:pPr lvl="1"/>
            <a:r>
              <a:rPr lang="pt-PT" sz="1900" dirty="0"/>
              <a:t>EBIT</a:t>
            </a:r>
          </a:p>
          <a:p>
            <a:pPr lvl="1"/>
            <a:r>
              <a:rPr lang="pt-PT" sz="1900" dirty="0"/>
              <a:t>Working Capital</a:t>
            </a:r>
          </a:p>
          <a:p>
            <a:pPr lvl="1"/>
            <a:r>
              <a:rPr lang="pt-PT" sz="1900" dirty="0"/>
              <a:t>Net Fixed Assets</a:t>
            </a:r>
          </a:p>
          <a:p>
            <a:pPr lvl="1"/>
            <a:r>
              <a:rPr lang="pt-PT" sz="1900" dirty="0"/>
              <a:t>Preferred Stock</a:t>
            </a:r>
          </a:p>
          <a:p>
            <a:pPr lvl="1"/>
            <a:r>
              <a:rPr lang="pt-PT" sz="1900" dirty="0"/>
              <a:t>Net Debt</a:t>
            </a:r>
            <a:endParaRPr lang="pt-PT" sz="1500" dirty="0"/>
          </a:p>
          <a:p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0F9603-20C2-4CF0-915A-AA629ECBC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349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A896B-5FAB-40AE-A971-A931033AE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2. Is It Profitable?</a:t>
            </a:r>
          </a:p>
        </p:txBody>
      </p:sp>
      <p:pic>
        <p:nvPicPr>
          <p:cNvPr id="12" name="Content Placeholder 11" descr="A picture containing histogram&#10;&#10;Description automatically generated">
            <a:extLst>
              <a:ext uri="{FF2B5EF4-FFF2-40B4-BE49-F238E27FC236}">
                <a16:creationId xmlns:a16="http://schemas.microsoft.com/office/drawing/2014/main" id="{21762B99-B3D6-48AE-B35F-DEBDB59E5C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10" y="1927664"/>
            <a:ext cx="6200219" cy="413347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6ECBFD-8C0C-4F0E-9FE8-572B86836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33472E-DB16-46C0-8F8A-50E115ABD90A}"/>
              </a:ext>
            </a:extLst>
          </p:cNvPr>
          <p:cNvSpPr txBox="1"/>
          <p:nvPr/>
        </p:nvSpPr>
        <p:spPr>
          <a:xfrm>
            <a:off x="1511480" y="1899796"/>
            <a:ext cx="4252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/>
              <a:t>Daily frequency of stocks o buy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4298413-2477-4559-94F1-F9F81A0F8738}"/>
              </a:ext>
            </a:extLst>
          </p:cNvPr>
          <p:cNvSpPr txBox="1"/>
          <p:nvPr/>
        </p:nvSpPr>
        <p:spPr>
          <a:xfrm>
            <a:off x="3947886" y="5919212"/>
            <a:ext cx="24670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Number of stocks to buy, per day</a:t>
            </a:r>
          </a:p>
        </p:txBody>
      </p:sp>
      <p:pic>
        <p:nvPicPr>
          <p:cNvPr id="15" name="Graphic 14" descr="Badge 4 with solid fill">
            <a:extLst>
              <a:ext uri="{FF2B5EF4-FFF2-40B4-BE49-F238E27FC236}">
                <a16:creationId xmlns:a16="http://schemas.microsoft.com/office/drawing/2014/main" id="{838EC413-5F7F-4320-9BFE-8B581D3F53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11791" y="2775153"/>
            <a:ext cx="1070844" cy="107084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31AF6F7-0622-4DDF-AC97-8C83E4FF2B34}"/>
              </a:ext>
            </a:extLst>
          </p:cNvPr>
          <p:cNvSpPr txBox="1"/>
          <p:nvPr/>
        </p:nvSpPr>
        <p:spPr>
          <a:xfrm>
            <a:off x="7281959" y="3930134"/>
            <a:ext cx="3730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Stocks to buy per week, on average</a:t>
            </a:r>
          </a:p>
        </p:txBody>
      </p:sp>
    </p:spTree>
    <p:extLst>
      <p:ext uri="{BB962C8B-B14F-4D97-AF65-F5344CB8AC3E}">
        <p14:creationId xmlns:p14="http://schemas.microsoft.com/office/powerpoint/2010/main" val="4221541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54DA4-5F26-49BB-AE66-E08E6BBB8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2. Is It Profitable?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D8F31-6FAC-4C5C-A323-12E0D67C7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Picture 5" descr="A picture containing dark&#10;&#10;Description automatically generated">
            <a:extLst>
              <a:ext uri="{FF2B5EF4-FFF2-40B4-BE49-F238E27FC236}">
                <a16:creationId xmlns:a16="http://schemas.microsoft.com/office/drawing/2014/main" id="{F6FB1ECC-6521-4E4D-BF36-EAF2D6FA3F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627" y="2146444"/>
            <a:ext cx="6103445" cy="406896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9D46461-F7A6-421C-9D90-FA3D326439EE}"/>
              </a:ext>
            </a:extLst>
          </p:cNvPr>
          <p:cNvSpPr txBox="1"/>
          <p:nvPr/>
        </p:nvSpPr>
        <p:spPr>
          <a:xfrm>
            <a:off x="1582056" y="2146444"/>
            <a:ext cx="47316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/>
              <a:t>Cumulative product of returns (original strategy)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D8E5CF-8F8B-4312-9735-F6B4F4AAABFE}"/>
              </a:ext>
            </a:extLst>
          </p:cNvPr>
          <p:cNvSpPr txBox="1"/>
          <p:nvPr/>
        </p:nvSpPr>
        <p:spPr>
          <a:xfrm rot="16200000">
            <a:off x="-371548" y="3897454"/>
            <a:ext cx="25283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PT" sz="1200" dirty="0"/>
              <a:t>Cumulative product of returns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53C011-9E0D-45F6-97FD-C5943B17D8F2}"/>
              </a:ext>
            </a:extLst>
          </p:cNvPr>
          <p:cNvSpPr txBox="1"/>
          <p:nvPr/>
        </p:nvSpPr>
        <p:spPr>
          <a:xfrm>
            <a:off x="6691272" y="3073830"/>
            <a:ext cx="4907113" cy="19242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b="1" dirty="0" err="1"/>
              <a:t>Backtesting</a:t>
            </a:r>
            <a:r>
              <a:rPr lang="en-US" sz="1900" b="1" dirty="0"/>
              <a:t> results:</a:t>
            </a:r>
          </a:p>
          <a:p>
            <a:endParaRPr lang="en-US" dirty="0"/>
          </a:p>
          <a:p>
            <a:pPr>
              <a:lnSpc>
                <a:spcPct val="150000"/>
              </a:lnSpc>
            </a:pPr>
            <a:r>
              <a:rPr lang="en-US" sz="1900" dirty="0"/>
              <a:t>Average yearly returns: </a:t>
            </a:r>
            <a:r>
              <a:rPr lang="en-US" b="1" dirty="0"/>
              <a:t>46.25%</a:t>
            </a:r>
          </a:p>
          <a:p>
            <a:pPr>
              <a:lnSpc>
                <a:spcPct val="150000"/>
              </a:lnSpc>
            </a:pPr>
            <a:r>
              <a:rPr lang="en-US" sz="1900" dirty="0"/>
              <a:t>Average yearly standard deviation: </a:t>
            </a:r>
            <a:r>
              <a:rPr lang="en-US" b="1" dirty="0"/>
              <a:t>44.97%</a:t>
            </a:r>
          </a:p>
          <a:p>
            <a:pPr>
              <a:lnSpc>
                <a:spcPct val="150000"/>
              </a:lnSpc>
            </a:pPr>
            <a:r>
              <a:rPr lang="en-US" sz="1900" dirty="0"/>
              <a:t>Sharpe Ratio: </a:t>
            </a:r>
            <a:r>
              <a:rPr lang="en-US" b="1" dirty="0"/>
              <a:t>1.02</a:t>
            </a:r>
            <a:endParaRPr lang="pt-PT" b="1" dirty="0"/>
          </a:p>
        </p:txBody>
      </p:sp>
    </p:spTree>
    <p:extLst>
      <p:ext uri="{BB962C8B-B14F-4D97-AF65-F5344CB8AC3E}">
        <p14:creationId xmlns:p14="http://schemas.microsoft.com/office/powerpoint/2010/main" val="3325269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AB83D-0468-4D91-A9AA-477D107A5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2. Is It Profitable?</a:t>
            </a:r>
          </a:p>
        </p:txBody>
      </p:sp>
      <p:pic>
        <p:nvPicPr>
          <p:cNvPr id="6" name="Content Placeholder 5" descr="A picture containing dark&#10;&#10;Description automatically generated">
            <a:extLst>
              <a:ext uri="{FF2B5EF4-FFF2-40B4-BE49-F238E27FC236}">
                <a16:creationId xmlns:a16="http://schemas.microsoft.com/office/drawing/2014/main" id="{3B9C365D-09E0-4B58-99A5-51A745352A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128" y="2123219"/>
            <a:ext cx="6176061" cy="411737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0AAB98-F3B9-4048-A773-1706CC762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6B4EF8-1ACF-4F39-9E21-27588F327CB0}"/>
              </a:ext>
            </a:extLst>
          </p:cNvPr>
          <p:cNvSpPr txBox="1"/>
          <p:nvPr/>
        </p:nvSpPr>
        <p:spPr>
          <a:xfrm rot="16200000">
            <a:off x="-371548" y="3897454"/>
            <a:ext cx="25283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PT" sz="1200" dirty="0"/>
              <a:t>Cumulative product of returns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4DD711-B350-4932-8A55-CA14B238A637}"/>
              </a:ext>
            </a:extLst>
          </p:cNvPr>
          <p:cNvSpPr txBox="1"/>
          <p:nvPr/>
        </p:nvSpPr>
        <p:spPr>
          <a:xfrm>
            <a:off x="1582056" y="2146444"/>
            <a:ext cx="47316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/>
              <a:t>Cumulative product of returns (with stop loss)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FCC501-B92C-4BF4-883F-B4DAF13B8B15}"/>
              </a:ext>
            </a:extLst>
          </p:cNvPr>
          <p:cNvSpPr txBox="1"/>
          <p:nvPr/>
        </p:nvSpPr>
        <p:spPr>
          <a:xfrm>
            <a:off x="6562935" y="2791110"/>
            <a:ext cx="5118709" cy="2509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b="1" dirty="0"/>
              <a:t>Including a -2% stoploss, on each stock</a:t>
            </a:r>
          </a:p>
          <a:p>
            <a:endParaRPr lang="en-US" sz="1900" b="1" dirty="0"/>
          </a:p>
          <a:p>
            <a:r>
              <a:rPr lang="en-US" sz="1900" b="1" dirty="0" err="1"/>
              <a:t>Backtesting</a:t>
            </a:r>
            <a:r>
              <a:rPr lang="en-US" sz="1900" b="1" dirty="0"/>
              <a:t> results:</a:t>
            </a:r>
          </a:p>
          <a:p>
            <a:endParaRPr lang="en-US" dirty="0"/>
          </a:p>
          <a:p>
            <a:pPr>
              <a:lnSpc>
                <a:spcPct val="150000"/>
              </a:lnSpc>
            </a:pPr>
            <a:r>
              <a:rPr lang="en-US" sz="1900" dirty="0"/>
              <a:t>Average yearly returns: </a:t>
            </a:r>
            <a:r>
              <a:rPr lang="en-US" sz="1900" b="1" dirty="0"/>
              <a:t>20</a:t>
            </a:r>
            <a:r>
              <a:rPr lang="en-US" b="1" dirty="0"/>
              <a:t>.89%</a:t>
            </a:r>
          </a:p>
          <a:p>
            <a:pPr>
              <a:lnSpc>
                <a:spcPct val="150000"/>
              </a:lnSpc>
            </a:pPr>
            <a:r>
              <a:rPr lang="en-US" sz="1900" dirty="0"/>
              <a:t>Average yearly standard deviation: </a:t>
            </a:r>
            <a:r>
              <a:rPr lang="en-US" sz="1900" b="1" dirty="0"/>
              <a:t>1</a:t>
            </a:r>
            <a:r>
              <a:rPr lang="en-US" b="1" dirty="0"/>
              <a:t>4.30%</a:t>
            </a:r>
          </a:p>
          <a:p>
            <a:pPr>
              <a:lnSpc>
                <a:spcPct val="150000"/>
              </a:lnSpc>
            </a:pPr>
            <a:r>
              <a:rPr lang="en-US" sz="1900" dirty="0"/>
              <a:t>Sharpe Ratio: </a:t>
            </a:r>
            <a:r>
              <a:rPr lang="en-US" b="1" dirty="0"/>
              <a:t>1.43</a:t>
            </a:r>
            <a:endParaRPr lang="pt-PT" b="1" dirty="0"/>
          </a:p>
        </p:txBody>
      </p:sp>
    </p:spTree>
    <p:extLst>
      <p:ext uri="{BB962C8B-B14F-4D97-AF65-F5344CB8AC3E}">
        <p14:creationId xmlns:p14="http://schemas.microsoft.com/office/powerpoint/2010/main" val="24018904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8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96A9A9"/>
      </a:accent1>
      <a:accent2>
        <a:srgbClr val="CB58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D0690C"/>
      </a:hlink>
      <a:folHlink>
        <a:srgbClr val="9696A0"/>
      </a:folHlink>
    </a:clrScheme>
    <a:fontScheme name="Savon">
      <a:majorFont>
        <a:latin typeface="Georgia Pro Cond Blac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10057</TotalTime>
  <Words>586</Words>
  <Application>Microsoft Office PowerPoint</Application>
  <PresentationFormat>Widescreen</PresentationFormat>
  <Paragraphs>107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Cambria Math</vt:lpstr>
      <vt:lpstr>Garamond</vt:lpstr>
      <vt:lpstr>Georgia Pro</vt:lpstr>
      <vt:lpstr>Georgia Pro Cond Black</vt:lpstr>
      <vt:lpstr>SavonVTI</vt:lpstr>
      <vt:lpstr>PowerPoint Presentation</vt:lpstr>
      <vt:lpstr>Project Overview</vt:lpstr>
      <vt:lpstr>1. Defining The Strategy</vt:lpstr>
      <vt:lpstr>1. Defining The Strategy</vt:lpstr>
      <vt:lpstr>2. Is It Profitable?</vt:lpstr>
      <vt:lpstr>2. Is It Profitable?</vt:lpstr>
      <vt:lpstr>2. Is It Profitable?</vt:lpstr>
      <vt:lpstr>2. Is It Profitable?</vt:lpstr>
      <vt:lpstr>2. Is It Profitable?</vt:lpstr>
      <vt:lpstr>2. Is It Profitable?</vt:lpstr>
      <vt:lpstr>3. Implementing the  Algorithm</vt:lpstr>
      <vt:lpstr>3. Implementing The Algorithm</vt:lpstr>
      <vt:lpstr>3. Implementing The Algorithm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José Gouveia</dc:creator>
  <cp:lastModifiedBy>José Gouveia</cp:lastModifiedBy>
  <cp:revision>73</cp:revision>
  <dcterms:created xsi:type="dcterms:W3CDTF">2020-05-25T22:49:17Z</dcterms:created>
  <dcterms:modified xsi:type="dcterms:W3CDTF">2021-08-01T18:34:15Z</dcterms:modified>
</cp:coreProperties>
</file>