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38"/>
  </p:notesMasterIdLst>
  <p:sldIdLst>
    <p:sldId id="256" r:id="rId4"/>
    <p:sldId id="257" r:id="rId5"/>
    <p:sldId id="258" r:id="rId6"/>
    <p:sldId id="259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3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8" r:id="rId29"/>
    <p:sldId id="286" r:id="rId30"/>
    <p:sldId id="287" r:id="rId31"/>
    <p:sldId id="285" r:id="rId32"/>
    <p:sldId id="289" r:id="rId33"/>
    <p:sldId id="290" r:id="rId34"/>
    <p:sldId id="292" r:id="rId35"/>
    <p:sldId id="293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c5ecfd-bf4e-49b4-84fc-7ce06e1f7d3d}">
          <p14:sldIdLst>
            <p14:sldId id="256"/>
          </p14:sldIdLst>
        </p14:section>
        <p14:section name="Introduction" id="{35f9ee44-2238-4029-9fa9-2049cdcbbd00}">
          <p14:sldIdLst>
            <p14:sldId id="257"/>
            <p14:sldId id="258"/>
            <p14:sldId id="259"/>
            <p14:sldId id="262"/>
            <p14:sldId id="263"/>
            <p14:sldId id="261"/>
            <p14:sldId id="264"/>
          </p14:sldIdLst>
        </p14:section>
        <p14:section name="Basis pursuit" id="{aa592862-06a0-44c1-9639-01503f8d5fcb}">
          <p14:sldIdLst>
            <p14:sldId id="267"/>
            <p14:sldId id="269"/>
            <p14:sldId id="270"/>
            <p14:sldId id="271"/>
            <p14:sldId id="266"/>
            <p14:sldId id="268"/>
          </p14:sldIdLst>
        </p14:section>
        <p14:section name="NSP and coherence" id="{84c75116-f924-4d3f-a2fb-a1d29b26a7b9}">
          <p14:sldIdLst>
            <p14:sldId id="272"/>
            <p14:sldId id="273"/>
            <p14:sldId id="279"/>
            <p14:sldId id="280"/>
            <p14:sldId id="281"/>
            <p14:sldId id="278"/>
            <p14:sldId id="275"/>
            <p14:sldId id="274"/>
          </p14:sldIdLst>
        </p14:section>
        <p14:section name="RIP" id="{11dffc44-8688-4476-a6f3-170e4d087ba1}">
          <p14:sldIdLst>
            <p14:sldId id="282"/>
            <p14:sldId id="283"/>
            <p14:sldId id="286"/>
            <p14:sldId id="285"/>
            <p14:sldId id="289"/>
            <p14:sldId id="284"/>
            <p14:sldId id="287"/>
            <p14:sldId id="288"/>
          </p14:sldIdLst>
        </p14:section>
        <p14:section name="Greedy algorithms" id="{800c4217-f018-4713-af3f-ea5f0c7168b6}">
          <p14:sldIdLst>
            <p14:sldId id="290"/>
            <p14:sldId id="292"/>
            <p14:sldId id="293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Sparse approximation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698500"/>
          </a:xfrm>
        </p:spPr>
        <p:txBody>
          <a:bodyPr/>
          <a:lstStyle/>
          <a:p>
            <a:r>
              <a:rPr lang="en-US"/>
              <a:t>Compressed sensing; Greedy methods; Applications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891405" y="4201795"/>
            <a:ext cx="2408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Jean-Luc Bouchot, Ph.D.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39995" y="1952625"/>
            <a:ext cx="6385560" cy="3956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Basis Pursuit: Geometric intuition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The optimisation problem reads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439670"/>
            <a:ext cx="467423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Basis Pursuit: the real setting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6235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Here, we 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The following theorem holds, ensuring that minimizers are sparse.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Let A be a m x N real matrix. Assume the uniqueness of the minimiser of Basis Pursuit. Then the solution is at most m sparse. 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6235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26770" y="3304540"/>
            <a:ext cx="10297795" cy="102489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Basis Pursuit as a linear program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6235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Practically speaking the Basis Pursuit can be solved through a linear program -- in the real case. 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Split the variable in its positive and negative parts. </a:t>
                </a:r>
                <a:endParaRPr lang="en-US"/>
              </a:p>
              <a:p>
                <a:pPr lvl="1">
                  <a:buFont typeface="Wingdings" panose="05000000000000000000" charset="0"/>
                  <a:buChar char="Ø"/>
                </a:pP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 indent="0">
                  <a:buFont typeface="Wingdings" panose="05000000000000000000" charset="0"/>
                  <a:buNone/>
                </a:pPr>
                <a:r>
                  <a:rPr lang="en-US"/>
                  <a:t>with the constraints </a:t>
                </a:r>
                <a:endParaRPr lang="en-US"/>
              </a:p>
              <a:p>
                <a:pPr lvl="1">
                  <a:buFont typeface="Wingdings" panose="05000000000000000000" charset="0"/>
                  <a:buChar char="Ø"/>
                </a:pPr>
                <a:r>
                  <a:rPr 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≥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≥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and basis pursuit finally reads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6235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5076190"/>
            <a:ext cx="10515600" cy="11010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Basis Pursuit on Complex spaces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151120"/>
          </a:xfrm>
        </p:spPr>
        <p:txBody>
          <a:bodyPr/>
          <a:p>
            <a:r>
              <a:rPr lang="en-US"/>
              <a:t>Counter example of sparsity of solution: 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Current point of view does not allow robustness to noise! </a:t>
            </a: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Known as Basis Pursuit Denoising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05475" cy="5269865"/>
          </a:xfrm>
        </p:spPr>
        <p:txBody>
          <a:bodyPr/>
          <a:p>
            <a:r>
              <a:rPr lang="en-US"/>
              <a:t>Implementation through a second order cone program: </a:t>
            </a:r>
            <a:endParaRPr lang="en-US"/>
          </a:p>
          <a:p>
            <a:pPr marL="0" indent="0">
              <a:buNone/>
            </a:pPr>
            <a:r>
              <a:rPr lang="en-US"/>
              <a:t>with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problem reads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2799715"/>
            <a:ext cx="2325370" cy="800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65" y="2519045"/>
            <a:ext cx="1822450" cy="1149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" y="4624705"/>
            <a:ext cx="5325110" cy="775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385" y="2656205"/>
            <a:ext cx="2190750" cy="16656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640" y="4624705"/>
            <a:ext cx="5928360" cy="1787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More optimisation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pPr marL="0" indent="0">
              <a:buNone/>
            </a:pPr>
            <a:r>
              <a:rPr lang="en-US"/>
              <a:t>All the following optimisation problems are equivalent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/>
              <a:t> Basis pursuit denoising 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endParaRPr lang="en-US"/>
          </a:p>
          <a:p>
            <a:pPr lvl="1">
              <a:buFont typeface="Wingdings" panose="05000000000000000000" charset="0"/>
              <a:buChar char="Ø"/>
            </a:pP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/>
              <a:t>LASSO 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endParaRPr lang="en-US"/>
          </a:p>
          <a:p>
            <a:pPr lvl="1">
              <a:buFont typeface="Wingdings" panose="05000000000000000000" charset="0"/>
              <a:buChar char="Ø"/>
            </a:pP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/>
              <a:t>Regularised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Content Placeholder 2"/>
          <p:cNvSpPr>
            <a:spLocks noGrp="1"/>
          </p:cNvSpPr>
          <p:nvPr/>
        </p:nvSpPr>
        <p:spPr>
          <a:xfrm>
            <a:off x="980440" y="173609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If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 say that the matrix A satisfies the null space property with respect to S 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it holds for all set S of size s (or smaller), we say that A satisfies the NSP of order s.</a:t>
            </a: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Null Space Property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82665" y="2924810"/>
                <a:ext cx="5615305" cy="1929130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 Given a matrix, every s sparse vector is the unique solution to the Basis Pursuit problem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</m:oMath>
                </a14:m>
                <a:r>
                  <a:rPr lang="en-US"/>
                  <a:t> if and only if A satisfies the NSP of order s.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82665" y="2924810"/>
                <a:ext cx="5615305" cy="1929130"/>
              </a:xfrm>
              <a:blipFill rotWithShape="1">
                <a:blip r:embed="rId1"/>
                <a:stretch>
                  <a:fillRect b="-836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121400" y="2886075"/>
            <a:ext cx="5534660" cy="172021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0" y="2072005"/>
            <a:ext cx="482727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NSP equivalent formulation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92765" cy="4351655"/>
          </a:xfrm>
        </p:spPr>
        <p:txBody>
          <a:bodyPr/>
          <a:p>
            <a:pPr marL="0" indent="0">
              <a:buNone/>
            </a:pPr>
            <a:r>
              <a:rPr lang="en-US"/>
              <a:t>Two formulations are of interest sometimes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2235" y="2954020"/>
            <a:ext cx="4367530" cy="11944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180" y="5300345"/>
            <a:ext cx="4924425" cy="10560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530" y="2460625"/>
            <a:ext cx="4284980" cy="7518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/>
            </p:nvSpPr>
            <p:spPr>
              <a:xfrm>
                <a:off x="980440" y="1736090"/>
                <a:ext cx="10944225" cy="2684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A matrix A, is said to satisfy the </a:t>
                </a:r>
                <a:r>
                  <a:rPr lang="en-US" b="1"/>
                  <a:t>robust null space property</a:t>
                </a:r>
                <a:r>
                  <a:rPr lang="en-US"/>
                  <a:t> with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&lt; </m:t>
                    </m:r>
                    <m:r>
                      <a:rPr lang="en-US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rPr>
                      <m:t>𝜌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&lt;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rPr>
                      <m:t>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/>
                  <a:t>, relative to a set S if 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holds for any N dimensional complex vector. 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we say that the matrix A satisfies the null space property with respect to S .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9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40" y="1736090"/>
                <a:ext cx="10944225" cy="2684145"/>
              </a:xfrm>
              <a:prstGeom prst="rect">
                <a:avLst/>
              </a:prstGeom>
              <a:blipFill rotWithShape="1">
                <a:blip r:embed="rId3"/>
                <a:stretch>
                  <a:fillRect b="-63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Robust and stable Null Space Property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17805" y="4171950"/>
                <a:ext cx="11912600" cy="2456815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 Suppose a given m x N complex matrix A satisfies the robust null space property of order s and with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&lt; </m:t>
                    </m:r>
                    <m:r>
                      <a:rPr lang="en-US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rPr>
                      <m:t>𝜌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&lt;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>
                    <a:sym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rPr>
                      <m:t>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&gt;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/>
                  <a:t>. Then, for any vector x, the solution x</a:t>
                </a:r>
                <a:r>
                  <a:rPr lang="en-US" baseline="30000"/>
                  <a:t>*</a:t>
                </a:r>
                <a:r>
                  <a:rPr lang="en-US"/>
                  <a:t> to the basis pursuit denoising problem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</m:oMath>
                </a14:m>
                <a:r>
                  <a:rPr lang="en-US"/>
                  <a:t> satisfies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17805" y="4171950"/>
                <a:ext cx="11912600" cy="2456815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44170" y="4135120"/>
            <a:ext cx="11741785" cy="219138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Coherence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Let A be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×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en-US"/>
                  <a:t> matrix with normalised columns. Its </a:t>
                </a:r>
                <a:r>
                  <a:rPr lang="en-US" i="1"/>
                  <a:t>coherence </a:t>
                </a:r>
                <a:r>
                  <a:rPr lang="en-US"/>
                  <a:t>is defined as 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More generally, we may define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coherence function, for some 1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≤ s ≤ N-1 as 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27425" y="2785110"/>
            <a:ext cx="2593340" cy="632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860" y="4843780"/>
            <a:ext cx="808228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Coherence and spectrum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>
                    <a:sym typeface="+mn-ea"/>
                  </a:rPr>
                  <a:t>Let A be an 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×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</m:oMath>
                  </m:oMathPara>
                </a14:m>
                <a:r>
                  <a:rPr lang="en-US">
                    <a:sym typeface="+mn-ea"/>
                  </a:rPr>
                  <a:t>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>
                    <a:sym typeface="+mn-ea"/>
                  </a:rPr>
                  <a:t>normalised columns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≤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≤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𝑁</m:t>
                    </m:r>
                  </m:oMath>
                </a14:m>
                <a:r>
                  <a:rPr lang="en-US">
                    <a:sym typeface="+mn-ea"/>
                  </a:rPr>
                  <a:t>. For all s-sparse vectors x</a:t>
                </a: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r>
                  <a:rPr lang="en-US">
                    <a:sym typeface="+mn-ea"/>
                  </a:rPr>
                  <a:t>Equivalently for any set S with cardinality s the eigenvalues of the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𝑆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>
                    <a:sym typeface="+mn-ea"/>
                  </a:rPr>
                  <a:t> lie in the interval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)]</m:t>
                    </m:r>
                  </m:oMath>
                </a14:m>
                <a:r>
                  <a:rPr lang="en-US">
                    <a:sym typeface="+mn-ea"/>
                  </a:rPr>
                  <a:t> . In particular,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)&lt;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r>
                  <a:rPr lang="en-US">
                    <a:sym typeface="+mn-ea"/>
                  </a:rPr>
                  <a:t>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𝑆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>
                    <a:sym typeface="+mn-ea"/>
                  </a:rPr>
                  <a:t> is invertible.</a:t>
                </a: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05" y="2835910"/>
            <a:ext cx="9166225" cy="76708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816610" y="1774190"/>
            <a:ext cx="10589895" cy="343662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9445" y="1974850"/>
            <a:ext cx="6320790" cy="22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Some vocabulary and 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i="1"/>
              <a:t>Sparsity</a:t>
            </a:r>
            <a:r>
              <a:rPr lang="en-US"/>
              <a:t> denotes the inherent </a:t>
            </a:r>
            <a:r>
              <a:rPr lang="en-US" i="1"/>
              <a:t>complexity</a:t>
            </a:r>
            <a:r>
              <a:rPr lang="en-US"/>
              <a:t> of a signal x.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ambient dimension is </a:t>
            </a:r>
            <a:r>
              <a:rPr lang="en-US" i="1"/>
              <a:t>large</a:t>
            </a:r>
            <a:r>
              <a:rPr lang="en-US"/>
              <a:t>: </a:t>
            </a:r>
            <a:endParaRPr lang="en-US"/>
          </a:p>
          <a:p>
            <a:pPr marL="457200" lvl="1" indent="0">
              <a:buNone/>
            </a:pPr>
            <a:r>
              <a:rPr lang="en-US"/>
              <a:t>m &lt;&lt; N 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933700"/>
            <a:ext cx="4707890" cy="511175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/>
        </p:nvSpPr>
        <p:spPr>
          <a:xfrm>
            <a:off x="701040" y="4687570"/>
            <a:ext cx="10652760" cy="168783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/>
              <a:t>Compressed sensing </a:t>
            </a:r>
            <a:r>
              <a:rPr lang="en-US"/>
              <a:t>problem: </a:t>
            </a:r>
            <a:endParaRPr lang="en-US"/>
          </a:p>
          <a:p>
            <a:pPr marL="0" indent="0" algn="ctr">
              <a:buNone/>
            </a:pPr>
            <a:r>
              <a:rPr lang="en-US"/>
              <a:t>How should the measurements and recovery be designed to ensure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49445" y="5646420"/>
            <a:ext cx="3293110" cy="6464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Small coherence is good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655"/>
              </a:xfrm>
            </p:spPr>
            <p:txBody>
              <a:bodyPr>
                <a:normAutofit lnSpcReduction="10000"/>
              </a:bodyPr>
              <a:p>
                <a:pPr marL="0" indent="0" algn="ctr">
                  <a:buNone/>
                </a:pPr>
                <a:r>
                  <a:rPr lang="en-US">
                    <a:sym typeface="+mn-ea"/>
                  </a:rPr>
                  <a:t>Let A be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×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en-US">
                    <a:sym typeface="+mn-ea"/>
                  </a:rPr>
                  <a:t>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>
                    <a:sym typeface="+mn-ea"/>
                  </a:rPr>
                  <a:t>normalised columns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≤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</m:t>
                    </m:r>
                  </m:oMath>
                </a14:m>
                <a:r>
                  <a:rPr lang="en-US">
                    <a:sym typeface="+mn-ea"/>
                  </a:rPr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&lt;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r>
                  <a:rPr lang="en-US">
                    <a:sym typeface="+mn-ea"/>
                  </a:rPr>
                  <a:t>, </a:t>
                </a: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r>
                  <a:rPr lang="en-US">
                    <a:sym typeface="+mn-ea"/>
                  </a:rPr>
                  <a:t>then for set S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𝑆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|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</m:t>
                    </m:r>
                  </m:oMath>
                </a14:m>
                <a:r>
                  <a:rPr lang="en-US">
                    <a:sym typeface="+mn-ea"/>
                  </a:rPr>
                  <a:t> , the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𝑆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>
                    <a:sym typeface="+mn-ea"/>
                  </a:rPr>
                  <a:t> is invertible and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>
                    <a:sym typeface="+mn-ea"/>
                  </a:rPr>
                  <a:t> is injective. In particular, this is true if </a:t>
                </a: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 &lt; 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655"/>
              </a:xfrm>
              <a:blipFill rotWithShape="1">
                <a:blip r:embed="rId1"/>
                <a:stretch>
                  <a:fillRect t="-65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16610" y="1734185"/>
            <a:ext cx="10685780" cy="262064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Small coherence matrices do exist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6235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>
                    <a:sym typeface="+mn-ea"/>
                  </a:rPr>
                  <a:t>Let A be an 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×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</m:oMath>
                  </m:oMathPara>
                </a14:m>
                <a:r>
                  <a:rPr lang="en-US">
                    <a:sym typeface="+mn-ea"/>
                  </a:rPr>
                  <a:t> matrix with 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>
                    <a:sym typeface="+mn-ea"/>
                  </a:rPr>
                  <a:t>normalised columns. Its coherence satisfies Welch bound</a:t>
                </a: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 ≥ 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𝑁−𝑚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𝑁−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r>
                  <a:rPr lang="en-US"/>
                  <a:t>Moreover, equality holds if and only if the columns of A form an equiangular tight frame.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6235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92480" y="1782445"/>
            <a:ext cx="10517505" cy="310007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Small coherence for basis pursuit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6235" cy="4351655"/>
              </a:xfrm>
            </p:spPr>
            <p:txBody>
              <a:bodyPr/>
              <a:p>
                <a:pPr marL="0" indent="0" algn="l">
                  <a:buNone/>
                </a:pPr>
                <a:endParaRPr lang="en-US"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en-US">
                    <a:sym typeface="+mn-ea"/>
                  </a:rPr>
                  <a:t>Let A be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×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en-US">
                    <a:sym typeface="+mn-ea"/>
                  </a:rPr>
                  <a:t>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>
                    <a:sym typeface="+mn-ea"/>
                  </a:rPr>
                  <a:t> normalised columns. If </a:t>
                </a: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 &lt; 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then every s-sparse vector is exactly recovered from the measurements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𝐴𝑥</m:t>
                    </m:r>
                  </m:oMath>
                </a14:m>
                <a:r>
                  <a:rPr lang="en-US">
                    <a:sym typeface="+mn-ea"/>
                  </a:rPr>
                  <a:t> via basis pursuit. </a:t>
                </a: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6235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84225" y="2319020"/>
            <a:ext cx="10582275" cy="236283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Restricted isometry property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6235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>
                    <a:sym typeface="+mn-ea"/>
                  </a:rPr>
                  <a:t>Let A be an 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×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</m:oMath>
                  </m:oMathPara>
                </a14:m>
                <a:r>
                  <a:rPr lang="en-US">
                    <a:sym typeface="+mn-ea"/>
                  </a:rPr>
                  <a:t> matrix.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=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/>
                  <a:t> its </a:t>
                </a:r>
                <a:r>
                  <a:rPr lang="en-US" i="1"/>
                  <a:t>restricted isometry constant,</a:t>
                </a:r>
                <a:r>
                  <a:rPr lang="en-US"/>
                  <a:t> as the smallest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𝛿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r>
                  <a:rPr lang="en-US"/>
                  <a:t> such that 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 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holds for all s-sparse vector. 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Equivalent formula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6235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26790" y="2766060"/>
            <a:ext cx="5139690" cy="706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415" y="5351780"/>
            <a:ext cx="5299075" cy="7162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Sparse recovery under RIP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>
                    <a:sym typeface="+mn-ea"/>
                  </a:rPr>
                  <a:t>Let A be an 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×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</m:oMath>
                  </m:oMathPara>
                </a14:m>
                <a:r>
                  <a:rPr lang="en-US">
                    <a:sym typeface="+mn-ea"/>
                  </a:rPr>
                  <a:t> matrix. Assume its 2s Restricted Isometry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>
                    <a:sym typeface="+mn-ea"/>
                  </a:rPr>
                  <a:t> satisfies </a:t>
                </a: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>
                    <a:sym typeface="+mn-ea"/>
                  </a:rPr>
                  <a:t>Then every s sparse vector x is the unique solution to the Basis Pursuit problem </a:t>
                </a: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endParaRPr lang="en-US"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86150" y="4652010"/>
            <a:ext cx="5219065" cy="75755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728345" y="1854200"/>
            <a:ext cx="10654030" cy="36290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460" y="4043680"/>
            <a:ext cx="3956685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6235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Let u and v be two vectors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𝑠𝑢𝑝𝑝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⋂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𝑠𝑢𝑝𝑝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= ∅</m:t>
                    </m:r>
                  </m:oMath>
                </a14:m>
                <a:r>
                  <a:rPr lang="en-US"/>
                  <a:t> and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𝑠𝑢𝑝𝑝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𝑠𝑢𝑝𝑝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/>
                  <a:t>. Then 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If u and v are two s dimensional vectors, such that 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then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6235" cy="4351655"/>
              </a:xfrm>
              <a:blipFill rotWithShape="1">
                <a:blip r:embed="rId2"/>
                <a:stretch>
                  <a:fillRect b="-8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Some auxiliary results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63060" y="2687320"/>
            <a:ext cx="4124960" cy="584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970" y="5266055"/>
            <a:ext cx="2559050" cy="78168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760095" y="1758315"/>
            <a:ext cx="10189845" cy="163385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60095" y="3792855"/>
            <a:ext cx="10190480" cy="251523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Towards small RIP matrices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pPr marL="0" indent="0">
              <a:buNone/>
            </a:pPr>
            <a:r>
              <a:rPr lang="en-US"/>
              <a:t>Estimating RICs is usually done using 3 ingredients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Concentration inequalities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Singular value estimation for a fixed 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Union bound and counting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Concentration inequalities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343015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>
                    <a:sym typeface="+mn-ea"/>
                  </a:rPr>
                  <a:t>Let A be an 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×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</m:oMath>
                  </m:oMathPara>
                </a14:m>
                <a:r>
                  <a:rPr lang="en-US">
                    <a:sym typeface="+mn-ea"/>
                  </a:rPr>
                  <a:t> matrix. We say that it satisfies a concentration inequality (with certain parameters) if</a:t>
                </a: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r>
                  <a:rPr lang="en-US">
                    <a:sym typeface="+mn-ea"/>
                  </a:rPr>
                  <a:t>holds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>
                    <a:sym typeface="+mn-ea"/>
                  </a:rPr>
                  <a:t>.</a:t>
                </a: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r>
                  <a:rPr lang="en-US">
                    <a:sym typeface="+mn-ea"/>
                  </a:rPr>
                  <a:t>The probability is taken over the realisations of the matrix elements.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343015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0785" y="3261995"/>
            <a:ext cx="6476365" cy="66230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/>
        </p:nvSpPr>
        <p:spPr>
          <a:xfrm>
            <a:off x="8610600" y="200469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ym typeface="+mn-ea"/>
              </a:rPr>
              <a:t>Examples: </a:t>
            </a:r>
            <a:endParaRPr 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/>
              <a:t>Gaussian matrices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Bernoulli matrices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Subgaussian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...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Covering the space with balls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Suppose that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×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en-US">
                    <a:sym typeface="+mn-ea"/>
                  </a:rPr>
                  <a:t> matrix A satisfies the concentration inequality. Then </a:t>
                </a: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r>
                  <a:rPr lang="en-US">
                    <a:sym typeface="+mn-ea"/>
                  </a:rPr>
                  <a:t>provided </a:t>
                </a: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𝑚</m:t>
                      </m:r>
                      <m:r>
                        <a:rPr lang="en-US">
                          <a:sym typeface="+mn-ea"/>
                        </a:rPr>
                        <m:t> </m:t>
                      </m:r>
                      <m:r>
                        <a:rPr lang="en-US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≥</m:t>
                      </m:r>
                      <m:r>
                        <a:rPr lang="en-US">
                          <a:sym typeface="+mn-ea"/>
                        </a:rPr>
                        <m:t> 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𝑠</m:t>
                      </m:r>
                    </m:oMath>
                  </m:oMathPara>
                </a14:m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proof is based on a covering argument.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18765" y="2708275"/>
            <a:ext cx="7119620" cy="62420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864235" y="1805940"/>
            <a:ext cx="10389870" cy="334899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(random) Matrices with small RIC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>
                    <a:sym typeface="+mn-ea"/>
                  </a:rPr>
                  <a:t>Suppose that A is an 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×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</m:oMath>
                  </m:oMathPara>
                </a14:m>
                <a:r>
                  <a:rPr lang="en-US">
                    <a:sym typeface="+mn-ea"/>
                  </a:rPr>
                  <a:t> matrix satisfying the concentration inequality.</a:t>
                </a:r>
                <a:endParaRPr lang="en-US">
                  <a:sym typeface="+mn-ea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provided </a:t>
                </a: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𝑠𝑙𝑛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𝑒𝑁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45" y="2894965"/>
            <a:ext cx="4867910" cy="67500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776605" y="1782445"/>
            <a:ext cx="10100945" cy="32918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5180" y="2096135"/>
            <a:ext cx="1697355" cy="624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Stability and robustness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920" y="1825625"/>
            <a:ext cx="5389880" cy="3178175"/>
          </a:xfrm>
        </p:spPr>
        <p:txBody>
          <a:bodyPr/>
          <a:p>
            <a:pPr marL="0" indent="0">
              <a:buNone/>
            </a:pPr>
            <a:r>
              <a:rPr lang="en-US"/>
              <a:t>What if x is not actually sparse?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where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denotes </a:t>
            </a:r>
            <a:r>
              <a:rPr lang="en-US" b="1"/>
              <a:t>the best s-term approximation </a:t>
            </a: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15940" cy="2758440"/>
          </a:xfrm>
        </p:spPr>
        <p:txBody>
          <a:bodyPr/>
          <a:p>
            <a:pPr marL="0" indent="0">
              <a:buNone/>
            </a:pPr>
            <a:r>
              <a:rPr lang="en-US"/>
              <a:t>What if the measurements are noisy?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where the noise is such that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usually random; can be adversarial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25" y="3226435"/>
            <a:ext cx="2091690" cy="620395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/>
        </p:nvSpPr>
        <p:spPr>
          <a:xfrm>
            <a:off x="701040" y="4687570"/>
            <a:ext cx="10652760" cy="168783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/>
              <a:t>The question becomes </a:t>
            </a:r>
            <a:endParaRPr lang="en-US"/>
          </a:p>
          <a:p>
            <a:pPr marL="0" indent="0" algn="ctr">
              <a:buNone/>
            </a:pPr>
            <a:r>
              <a:rPr lang="en-US"/>
              <a:t>Can we quantify the approximation results?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70" y="2313305"/>
            <a:ext cx="2429510" cy="5829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415" y="5591175"/>
            <a:ext cx="5551170" cy="633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930" y="3226435"/>
            <a:ext cx="2940050" cy="6457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More matrices with low RIC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Subsampled bounded orthonormal systems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t-designs (coming from physics)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Orthogonal matching pursuit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207125" cy="4351655"/>
              </a:xfrm>
            </p:spPr>
            <p:txBody>
              <a:bodyPr/>
              <a:p>
                <a:pPr>
                  <a:buFont typeface="Wingdings" panose="05000000000000000000" charset="0"/>
                  <a:buChar char="Ø"/>
                </a:pPr>
                <a:r>
                  <a:rPr lang="en-US"/>
                  <a:t>Start with a guess </a:t>
                </a:r>
                <a:endParaRPr lang="en-US"/>
              </a:p>
              <a:p>
                <a:pPr mar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  <a:p>
                <a:pPr>
                  <a:buFont typeface="Wingdings" panose="05000000000000000000" charset="0"/>
                  <a:buChar char="Ø"/>
                </a:pPr>
                <a:r>
                  <a:rPr lang="en-US">
                    <a:latin typeface="Cambria Math" panose="02040503050406030204" charset="0"/>
                    <a:cs typeface="Cambria Math" panose="02040503050406030204" charset="0"/>
                  </a:rPr>
                  <a:t>Iterate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𝑎𝑟𝑔𝑚𝑎𝑥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{|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|}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∪{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𝑎𝑟𝑔𝑚𝑖𝑛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𝐴𝑧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𝑠𝑢𝑝𝑝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>
                  <a:buFont typeface="Wingdings" panose="05000000000000000000" charset="0"/>
                  <a:buChar char="Ø"/>
                </a:pP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>
                  <a:buFont typeface="Wingdings" panose="05000000000000000000" charset="0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/>
                  <a:t> is the hard thresholding operator.</a:t>
                </a:r>
                <a:endParaRPr lang="en-US"/>
              </a:p>
              <a:p>
                <a:pPr>
                  <a:buFont typeface="Wingdings" panose="05000000000000000000" charset="0"/>
                  <a:buChar char="Ø"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207125" cy="4351655"/>
              </a:xfrm>
              <a:blipFill rotWithShape="1">
                <a:blip r:embed="rId1"/>
                <a:stretch>
                  <a:fillRect b="-105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1890" y="1825625"/>
            <a:ext cx="3851910" cy="4351655"/>
          </a:xfrm>
        </p:spPr>
        <p:txBody>
          <a:bodyPr/>
          <a:p>
            <a:pPr marL="0" indent="0">
              <a:buNone/>
            </a:pPr>
            <a:r>
              <a:rPr lang="en-US"/>
              <a:t>Some characteristics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very fast and efficient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Use of rank 1 updates for faster computations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better not make a mistake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Iterative Hard Thresholding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207125" cy="4351655"/>
              </a:xfrm>
            </p:spPr>
            <p:txBody>
              <a:bodyPr/>
              <a:p>
                <a:pPr>
                  <a:buFont typeface="Wingdings" panose="05000000000000000000" charset="0"/>
                  <a:buChar char="Ø"/>
                </a:pPr>
                <a:r>
                  <a:rPr lang="en-US"/>
                  <a:t>Start with a guess </a:t>
                </a:r>
                <a:endParaRPr lang="en-US"/>
              </a:p>
              <a:p>
                <a:pPr mar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>
                  <a:buFont typeface="Wingdings" panose="05000000000000000000" charset="0"/>
                  <a:buChar char="Ø"/>
                </a:pPr>
                <a:r>
                  <a:rPr lang="en-US">
                    <a:latin typeface="Cambria Math" panose="02040503050406030204" charset="0"/>
                    <a:cs typeface="Cambria Math" panose="02040503050406030204" charset="0"/>
                  </a:rPr>
                  <a:t>Iterate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+ 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>
                  <a:buFont typeface="Wingdings" panose="05000000000000000000" charset="0"/>
                  <a:buChar char="Ø"/>
                </a:pP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>
                  <a:buFont typeface="Wingdings" panose="05000000000000000000" charset="0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/>
                  <a:t> is the hard thresholding operator.</a:t>
                </a:r>
                <a:endParaRPr lang="en-US"/>
              </a:p>
              <a:p>
                <a:pPr>
                  <a:buFont typeface="Wingdings" panose="05000000000000000000" charset="0"/>
                  <a:buChar char="Ø"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207125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1890" y="1825625"/>
            <a:ext cx="3851910" cy="4351655"/>
          </a:xfrm>
        </p:spPr>
        <p:txBody>
          <a:bodyPr/>
          <a:p>
            <a:pPr marL="0" indent="0">
              <a:buNone/>
            </a:pPr>
            <a:r>
              <a:rPr lang="en-US"/>
              <a:t>Can be interpreted as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a fixed point problem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a gradient descent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a </a:t>
            </a:r>
            <a:r>
              <a:rPr lang="en-US" i="1"/>
              <a:t>learning</a:t>
            </a:r>
            <a:r>
              <a:rPr lang="en-US"/>
              <a:t> speed can be added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(graded) Hard Thresholding Pursuit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207125" cy="4351655"/>
              </a:xfrm>
            </p:spPr>
            <p:txBody>
              <a:bodyPr>
                <a:normAutofit lnSpcReduction="10000"/>
              </a:bodyPr>
              <a:p>
                <a:pPr>
                  <a:buFont typeface="Wingdings" panose="05000000000000000000" charset="0"/>
                  <a:buChar char="Ø"/>
                </a:pPr>
                <a:r>
                  <a:rPr lang="en-US"/>
                  <a:t>Start with a guess </a:t>
                </a:r>
                <a:endParaRPr lang="en-US"/>
              </a:p>
              <a:p>
                <a:pPr mar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>
                  <a:buFont typeface="Wingdings" panose="05000000000000000000" charset="0"/>
                  <a:buChar char="Ø"/>
                </a:pPr>
                <a:r>
                  <a:rPr lang="en-US">
                    <a:latin typeface="Cambria Math" panose="02040503050406030204" charset="0"/>
                    <a:cs typeface="Cambria Math" panose="02040503050406030204" charset="0"/>
                  </a:rPr>
                  <a:t>Iterate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+ 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𝑖𝑛𝑑𝑖𝑐𝑒𝑠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𝑙𝑎𝑟𝑔𝑒𝑠𝑡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𝑎𝑟𝑔𝑚𝑖𝑛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𝐴𝑧−𝑦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𝑠𝑢𝑝𝑝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>
                  <a:buFont typeface="Wingdings" panose="05000000000000000000" charset="0"/>
                  <a:buChar char="Ø"/>
                </a:pP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>
                  <a:buFont typeface="Wingdings" panose="05000000000000000000" charset="0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/>
                  <a:t> is the hard thresholding operator.</a:t>
                </a:r>
                <a:endParaRPr lang="en-US"/>
              </a:p>
              <a:p>
                <a:pPr>
                  <a:buFont typeface="Wingdings" panose="05000000000000000000" charset="0"/>
                  <a:buChar char="Ø"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207125" cy="4351655"/>
              </a:xfrm>
              <a:blipFill rotWithShape="1">
                <a:blip r:embed="rId1"/>
                <a:stretch>
                  <a:fillRect t="-65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501890" y="1825625"/>
                <a:ext cx="3851910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Interestingly</a:t>
                </a:r>
                <a:endParaRPr lang="en-US"/>
              </a:p>
              <a:p>
                <a:pPr>
                  <a:buFont typeface="Wingdings" panose="05000000000000000000" charset="0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 means stop</a:t>
                </a:r>
                <a:endParaRPr lang="en-US"/>
              </a:p>
              <a:p>
                <a:pPr>
                  <a:buFont typeface="Wingdings" panose="05000000000000000000" charset="0"/>
                  <a:buChar char="Ø"/>
                </a:pPr>
                <a:r>
                  <a:rPr lang="en-US"/>
                  <a:t>Increases support size for graded version </a:t>
                </a:r>
                <a:endParaRPr lang="en-US"/>
              </a:p>
              <a:p>
                <a:pPr>
                  <a:buFont typeface="Wingdings" panose="05000000000000000000" charset="0"/>
                  <a:buChar char="Ø"/>
                </a:pPr>
                <a:r>
                  <a:rPr lang="en-US"/>
                  <a:t>a </a:t>
                </a:r>
                <a:r>
                  <a:rPr lang="en-US" i="1"/>
                  <a:t>learning</a:t>
                </a:r>
                <a:r>
                  <a:rPr lang="en-US"/>
                  <a:t> speed can be added</a:t>
                </a:r>
                <a:endParaRPr lang="en-US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501890" y="1825625"/>
                <a:ext cx="3851910" cy="435165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Applications: MRI Denoising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5725" y="1369060"/>
            <a:ext cx="3454400" cy="3200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53130" y="3253740"/>
            <a:ext cx="3454400" cy="3200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 descr="Phantom_noiseless_FCS_T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55" y="1501775"/>
            <a:ext cx="4687570" cy="46875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72490" y="4818380"/>
            <a:ext cx="908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Original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797425" y="2903855"/>
            <a:ext cx="692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Noisy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916670" y="1000760"/>
            <a:ext cx="3043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Recovery with TV minimization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Applications: Fourier approximation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6" name="Content Placeholder 10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66165" y="2324735"/>
            <a:ext cx="4724400" cy="335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Content Placeholder 10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9365" y="2324735"/>
            <a:ext cx="4826000" cy="3352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134485" y="2454910"/>
            <a:ext cx="3923030" cy="946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Naive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>
            <a:normAutofit lnSpcReduction="10000"/>
          </a:bodyPr>
          <a:p>
            <a:r>
              <a:rPr lang="en-US"/>
              <a:t>Cast the problem as an optimisation program</a:t>
            </a:r>
            <a:endParaRPr lang="en-US"/>
          </a:p>
          <a:p>
            <a:r>
              <a:rPr lang="en-US"/>
              <a:t>Note that </a:t>
            </a:r>
            <a:endParaRPr lang="en-US"/>
          </a:p>
          <a:p>
            <a:endParaRPr lang="en-US"/>
          </a:p>
          <a:p>
            <a:r>
              <a:rPr lang="en-US"/>
              <a:t>These two statements are equivalent </a:t>
            </a:r>
            <a:endParaRPr lang="en-US"/>
          </a:p>
          <a:p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/>
              <a:t> x is the unique s sparse solution of  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/>
              <a:t> x is the unique solution of </a:t>
            </a:r>
            <a:endParaRPr lang="en-US"/>
          </a:p>
          <a:p>
            <a:endParaRPr lang="en-US"/>
          </a:p>
          <a:p>
            <a:r>
              <a:rPr lang="en-US"/>
              <a:t>==&gt; Combinatorial problem!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70" y="4032250"/>
            <a:ext cx="1655445" cy="514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820" y="4445635"/>
            <a:ext cx="3768725" cy="531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Minimum number of measurements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57581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Assume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Δ is an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admissible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recovery procedure, then m ≥ 2s.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This is a consequence of the following property.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N.B. Partial Vandermonde matrices allow such a recovery.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2945130"/>
            <a:ext cx="10881995" cy="215519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38200" y="2945130"/>
            <a:ext cx="11023600" cy="2287270"/>
            <a:chOff x="1231" y="5145"/>
            <a:chExt cx="17360" cy="3602"/>
          </a:xfrm>
        </p:grpSpPr>
        <p:grpSp>
          <p:nvGrpSpPr>
            <p:cNvPr id="12" name="Group 11"/>
            <p:cNvGrpSpPr/>
            <p:nvPr/>
          </p:nvGrpSpPr>
          <p:grpSpPr>
            <a:xfrm>
              <a:off x="1231" y="5145"/>
              <a:ext cx="17360" cy="3602"/>
              <a:chOff x="1231" y="5145"/>
              <a:chExt cx="17360" cy="3602"/>
            </a:xfrm>
          </p:grpSpPr>
          <p:sp>
            <p:nvSpPr>
              <p:cNvPr id="9" name="Rectangles 8"/>
              <p:cNvSpPr/>
              <p:nvPr/>
            </p:nvSpPr>
            <p:spPr>
              <a:xfrm>
                <a:off x="1231" y="5145"/>
                <a:ext cx="17360" cy="3602"/>
              </a:xfrm>
              <a:prstGeom prst="rect">
                <a:avLst/>
              </a:prstGeom>
              <a:noFill/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 Recovery from Fourier information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48850" cy="4643755"/>
          </a:xfrm>
        </p:spPr>
        <p:txBody>
          <a:bodyPr/>
          <a:p>
            <a:pPr marL="0" indent="0">
              <a:buNone/>
            </a:pPr>
            <a:r>
              <a:rPr lang="en-US"/>
              <a:t>Fourier matrices extend the previous result. We have the following theorem: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any 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≥ 2s, there exists a practical procedure to recover any 2s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sparse vector from its first m = 2s Fourier measurements.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N.B. This is unstable numerically and lacks stability and robustness.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38200" y="3143885"/>
            <a:ext cx="9505950" cy="14884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Basis pursuit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 b="1"/>
                  <a:t>Idea</a:t>
                </a:r>
                <a:r>
                  <a:rPr lang="en-US" b="1" i="1"/>
                  <a:t>: </a:t>
                </a:r>
                <a:r>
                  <a:rPr lang="en-US"/>
                  <a:t>Replace the combinatoiral problem into an easier one. </a:t>
                </a:r>
                <a:endParaRPr lang="en-US"/>
              </a:p>
              <a:p>
                <a:pPr marL="0" indent="0">
                  <a:buNone/>
                </a:pPr>
                <a:r>
                  <a:rPr lang="en-US" b="1"/>
                  <a:t>Solution</a:t>
                </a:r>
                <a:r>
                  <a:rPr lang="en-US"/>
                  <a:t>: </a:t>
                </a:r>
                <a:r>
                  <a:rPr lang="en-US">
                    <a:sym typeface="+mn-ea"/>
                  </a:rPr>
                  <a:t>Replace the l0 minimisation with lp minimisation</a:t>
                </a:r>
                <a:endParaRPr lang="en-US"/>
              </a:p>
              <a:p>
                <a:pPr marL="0" indent="0">
                  <a:buNone/>
                </a:pPr>
                <a:r>
                  <a:rPr lang="en-US" b="1"/>
                  <a:t>Remark 1</a:t>
                </a:r>
                <a:r>
                  <a:rPr lang="en-US"/>
                  <a:t>: If 0 &lt; p &lt; 1: the problem is non convex</a:t>
                </a:r>
                <a:endParaRPr lang="en-US"/>
              </a:p>
              <a:p>
                <a:pPr marL="0" indent="0">
                  <a:buNone/>
                </a:pPr>
                <a:r>
                  <a:rPr lang="en-US" b="1"/>
                  <a:t>Remark 0</a:t>
                </a:r>
                <a:r>
                  <a:rPr lang="en-US"/>
                  <a:t>: If p &gt; 1: s-sparse solutions aren</a:t>
                </a:r>
                <a:r>
                  <a:rPr lang="fr-FR" altLang="en-US"/>
                  <a:t>’</a:t>
                </a:r>
                <a:r>
                  <a:rPr lang="en-US" altLang="fr-FR"/>
                  <a:t>t solutions</a:t>
                </a:r>
                <a:endParaRPr lang="en-US" altLang="fr-FR"/>
              </a:p>
              <a:p>
                <a:pPr marL="0" indent="0">
                  <a:buNone/>
                </a:pPr>
                <a:r>
                  <a:rPr lang="en-US" altLang="fr-FR" b="1"/>
                  <a:t>Choice</a:t>
                </a:r>
                <a:r>
                  <a:rPr lang="en-US" altLang="fr-FR"/>
                  <a:t>: p=1 allows for recovery of sparse solution and convexity!</a:t>
                </a:r>
                <a:endParaRPr lang="en-US" altLang="fr-FR"/>
              </a:p>
              <a:p>
                <a:pPr marL="0" indent="0">
                  <a:buNone/>
                </a:pPr>
                <a:endParaRPr lang="en-US" altLang="fr-FR"/>
              </a:p>
              <a:p>
                <a:pPr marL="0" indent="0">
                  <a:buNone/>
                </a:pPr>
                <a:r>
                  <a:rPr lang="en-US" altLang="fr-FR"/>
                  <a:t>Note: p=1 is also known to be </a:t>
                </a:r>
                <a:r>
                  <a:rPr lang="en-US" altLang="fr-FR" i="1"/>
                  <a:t>the convex relaxation</a:t>
                </a:r>
                <a:r>
                  <a:rPr lang="en-US" altLang="fr-FR"/>
                  <a:t> of </a:t>
                </a:r>
                <a14:m>
                  <m:oMath xmlns:m="http://schemas.openxmlformats.org/officeDocument/2006/math">
                    <m:r>
                      <a:rPr lang="en-US" altLang="fr-FR" i="1">
                        <a:latin typeface="Cambria Math" panose="02040503050406030204" charset="0"/>
                        <a:cs typeface="Cambria Math" panose="02040503050406030204" charset="0"/>
                      </a:rPr>
                      <m:t>ℓ</m:t>
                    </m:r>
                    <m:r>
                      <a:rPr lang="en-US" altLang="fr-FR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fr-FR"/>
                  <a:t>. </a:t>
                </a:r>
                <a:endParaRPr lang="en-US" altLang="fr-FR" b="1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Compressed sensing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8590</Words>
  <Application>WPS Presentation</Application>
  <PresentationFormat>Widescreen</PresentationFormat>
  <Paragraphs>463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SimSun</vt:lpstr>
      <vt:lpstr>Wingdings</vt:lpstr>
      <vt:lpstr>Wingdings</vt:lpstr>
      <vt:lpstr>Cambria Math</vt:lpstr>
      <vt:lpstr>Calibri Light</vt:lpstr>
      <vt:lpstr>Calibri</vt:lpstr>
      <vt:lpstr>Microsoft YaHei</vt:lpstr>
      <vt:lpstr>Arial Unicode MS</vt:lpstr>
      <vt:lpstr>Office Theme</vt:lpstr>
      <vt:lpstr>1_Office Theme</vt:lpstr>
      <vt:lpstr>Sparse approximation</vt:lpstr>
      <vt:lpstr>Some vocabulary and problem statement</vt:lpstr>
      <vt:lpstr>Stability and robustness</vt:lpstr>
      <vt:lpstr>Applications: MRI Denoising</vt:lpstr>
      <vt:lpstr>Applications: Fourier approximation</vt:lpstr>
      <vt:lpstr>Naive approach</vt:lpstr>
      <vt:lpstr>Minimum number of measurements</vt:lpstr>
      <vt:lpstr>Example: Recovery from Fourier information</vt:lpstr>
      <vt:lpstr>Basis pursuit</vt:lpstr>
      <vt:lpstr>Basis Pursuit: Geometric intuition</vt:lpstr>
      <vt:lpstr>Basis Pursuit: the real setting</vt:lpstr>
      <vt:lpstr>Basis Pursuit as a linear program</vt:lpstr>
      <vt:lpstr>Basis Pursuit on Complex spaces</vt:lpstr>
      <vt:lpstr>More optimisation problems</vt:lpstr>
      <vt:lpstr>The Null Space Property</vt:lpstr>
      <vt:lpstr>NSP equivalent formulation</vt:lpstr>
      <vt:lpstr>Robust and stable Null Space Property</vt:lpstr>
      <vt:lpstr>Coherence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Iterative Hard Thresholding</vt:lpstr>
      <vt:lpstr>Iterative Hard Thresholding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approximation</dc:title>
  <dc:creator/>
  <cp:lastModifiedBy>jlbou</cp:lastModifiedBy>
  <cp:revision>100</cp:revision>
  <dcterms:created xsi:type="dcterms:W3CDTF">2022-12-05T00:49:00Z</dcterms:created>
  <dcterms:modified xsi:type="dcterms:W3CDTF">2022-12-12T02:07:55Z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546B87A897234410A6A7DFF0038E9348</vt:lpwstr>
  </property>
  <property fmtid="{D5CDD505-2E9C-101B-9397-08002B2CF9AE}" pid="3" name="KSOProductBuildVer">
    <vt:lpwstr>1033-11.2.0.11417</vt:lpwstr>
  </property>
</Properties>
</file>