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40982bf9_77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340982bf9_7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36631dc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36631dc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6631dc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36631dc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40982bf9_7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340982bf9_77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a4362900_2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72a4362900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340982bf9_77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340982bf9_77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a4362900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72a4362900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2a4362900_2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growth in our on-line presence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Surpassed by $5M</a:t>
            </a:r>
            <a:endParaRPr/>
          </a:p>
        </p:txBody>
      </p:sp>
      <p:sp>
        <p:nvSpPr>
          <p:cNvPr id="201" name="Google Shape;201;g72a4362900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a43629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a43629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40982bf9_77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340982bf9_77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2a4362900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72a4362900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a43629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2a43629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348478b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348478b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2bf8bc07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2bf8bc07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171" y="3235746"/>
            <a:ext cx="21831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1028700" y="3242884"/>
            <a:ext cx="480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057900" y="10731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685807" y="1637851"/>
            <a:ext cx="3810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514350" y="2349500"/>
            <a:ext cx="39837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"/>
          </p:nvPr>
        </p:nvSpPr>
        <p:spPr>
          <a:xfrm>
            <a:off x="4800600" y="1637851"/>
            <a:ext cx="38289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4"/>
          </p:nvPr>
        </p:nvSpPr>
        <p:spPr>
          <a:xfrm>
            <a:off x="4629150" y="2349500"/>
            <a:ext cx="40005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514350" y="1143000"/>
            <a:ext cx="30861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514350" y="2343149"/>
            <a:ext cx="3086100" cy="2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514350" y="1143000"/>
            <a:ext cx="51549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514350" y="2343149"/>
            <a:ext cx="5154900" cy="2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514333" y="3523020"/>
            <a:ext cx="81165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511295" y="706079"/>
            <a:ext cx="8116500" cy="26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514350" y="4137536"/>
            <a:ext cx="8115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514350" y="565149"/>
            <a:ext cx="81153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768350" y="2736850"/>
            <a:ext cx="75978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68350" y="565150"/>
            <a:ext cx="7613700" cy="1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977899" y="2524167"/>
            <a:ext cx="7194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768350" y="2969897"/>
            <a:ext cx="76137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57188" y="70008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" sz="6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8238172" y="202596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" sz="6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768371" y="843526"/>
            <a:ext cx="76095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768350" y="2736236"/>
            <a:ext cx="7608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5860839" y="284162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514350" y="284162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3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4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5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6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516464" y="3143250"/>
            <a:ext cx="2588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28"/>
          <p:cNvSpPr>
            <a:spLocks noGrp="1"/>
          </p:cNvSpPr>
          <p:nvPr>
            <p:ph type="pic" idx="2"/>
          </p:nvPr>
        </p:nvSpPr>
        <p:spPr>
          <a:xfrm>
            <a:off x="516464" y="1771650"/>
            <a:ext cx="2588700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3"/>
          </p:nvPr>
        </p:nvSpPr>
        <p:spPr>
          <a:xfrm>
            <a:off x="516464" y="3655323"/>
            <a:ext cx="25887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4"/>
          </p:nvPr>
        </p:nvSpPr>
        <p:spPr>
          <a:xfrm>
            <a:off x="3280697" y="3143250"/>
            <a:ext cx="2586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5"/>
          </p:nvPr>
        </p:nvSpPr>
        <p:spPr>
          <a:xfrm>
            <a:off x="3280697" y="1771650"/>
            <a:ext cx="2586600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6"/>
          </p:nvPr>
        </p:nvSpPr>
        <p:spPr>
          <a:xfrm>
            <a:off x="3280698" y="3655322"/>
            <a:ext cx="25866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7"/>
          </p:nvPr>
        </p:nvSpPr>
        <p:spPr>
          <a:xfrm>
            <a:off x="6037298" y="3143250"/>
            <a:ext cx="2592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7" name="Google Shape;167;p28"/>
          <p:cNvSpPr>
            <a:spLocks noGrp="1"/>
          </p:cNvSpPr>
          <p:nvPr>
            <p:ph type="pic" idx="8"/>
          </p:nvPr>
        </p:nvSpPr>
        <p:spPr>
          <a:xfrm>
            <a:off x="6037391" y="1771650"/>
            <a:ext cx="2586000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9"/>
          </p:nvPr>
        </p:nvSpPr>
        <p:spPr>
          <a:xfrm>
            <a:off x="6037298" y="3655321"/>
            <a:ext cx="25893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3063000" y="-902731"/>
            <a:ext cx="3018000" cy="81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 rot="5400000">
            <a:off x="6394350" y="1250900"/>
            <a:ext cx="29274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 rot="5400000">
            <a:off x="2381150" y="-1054150"/>
            <a:ext cx="2927400" cy="6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5860839" y="284956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514350" y="285750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>
            <a:off x="971300" y="1202850"/>
            <a:ext cx="78477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Maximizing Revenue through Customer Insights</a:t>
            </a:r>
            <a:endParaRPr sz="4800"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"/>
          </p:nvPr>
        </p:nvSpPr>
        <p:spPr>
          <a:xfrm>
            <a:off x="1028700" y="2724149"/>
            <a:ext cx="7086600" cy="1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" sz="1300"/>
              <a:t>Group C, Team Alpha</a:t>
            </a:r>
            <a:endParaRPr sz="11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" sz="1300"/>
              <a:t>E-Commerce Team</a:t>
            </a:r>
            <a:endParaRPr sz="11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" sz="1300"/>
              <a:t>Blackwell Industries</a:t>
            </a:r>
            <a:endParaRPr sz="13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body" idx="2"/>
          </p:nvPr>
        </p:nvSpPr>
        <p:spPr>
          <a:xfrm>
            <a:off x="6466800" y="1137275"/>
            <a:ext cx="2677200" cy="328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</a:t>
            </a:r>
            <a:r>
              <a:rPr lang="en" sz="1600" u="sng"/>
              <a:t>nsights Gained</a:t>
            </a:r>
            <a:endParaRPr sz="1800" u="sng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Age above 60(Baby Boomers &amp; Silent Generation) prefers online shopping comparatively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Millennials are the major contributors for In-store shopping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Total Millennials shopping Online is less comparatively to the Generation X</a:t>
            </a:r>
            <a:endParaRPr sz="1400"/>
          </a:p>
        </p:txBody>
      </p:sp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2796525" y="165250"/>
            <a:ext cx="6347400" cy="96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2700"/>
              <a:t>WHO ARE THE CUSTOMERS FOR ONLINE &amp; IN-STORE SHOPPING?</a:t>
            </a:r>
            <a:endParaRPr sz="2700"/>
          </a:p>
        </p:txBody>
      </p:sp>
      <p:sp>
        <p:nvSpPr>
          <p:cNvPr id="261" name="Google Shape;261;p40"/>
          <p:cNvSpPr txBox="1"/>
          <p:nvPr/>
        </p:nvSpPr>
        <p:spPr>
          <a:xfrm>
            <a:off x="1495600" y="3784300"/>
            <a:ext cx="518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 why millennials tends to shop In-store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if the millennials have the potential to spend more, if we promote Online shopping to them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061063"/>
            <a:ext cx="2817650" cy="26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225" y="1065300"/>
            <a:ext cx="2900200" cy="26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2518725" y="275830"/>
            <a:ext cx="6457800" cy="96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2700"/>
              <a:t>INFLUENCE OF AGE IN SHOPPING METHOD?</a:t>
            </a:r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body" idx="4294967295"/>
          </p:nvPr>
        </p:nvSpPr>
        <p:spPr>
          <a:xfrm>
            <a:off x="5746200" y="1245725"/>
            <a:ext cx="33978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Insights Gained</a:t>
            </a:r>
            <a:endParaRPr sz="16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Millennials spend more on online even though the total transactions is less via online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Both Baby Boomers &amp; Silent Generation shoppers tend to shop &amp; spend more online than in-store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270" name="Google Shape;270;p41"/>
          <p:cNvSpPr txBox="1"/>
          <p:nvPr/>
        </p:nvSpPr>
        <p:spPr>
          <a:xfrm>
            <a:off x="5627850" y="3346325"/>
            <a:ext cx="35160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Promote online shopping to Millennials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Encourage Baby Boomers to continue the same trend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1925"/>
            <a:ext cx="5593801" cy="3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43925" y="1360075"/>
            <a:ext cx="5482800" cy="346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Region 4 is the most mature market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Regions 1 &amp; 2 present untapped areas of growth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youngest customers are our most profitable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/>
              <a:t>Recommendations</a:t>
            </a:r>
            <a:endParaRPr sz="1600" u="sng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Launch </a:t>
            </a:r>
            <a:r>
              <a:rPr lang="en" sz="1600" b="1"/>
              <a:t>awareness campaign </a:t>
            </a:r>
            <a:r>
              <a:rPr lang="en" sz="1600"/>
              <a:t>in Region 1 to drive current and net-new customers to our online offerings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Conduct </a:t>
            </a:r>
            <a:r>
              <a:rPr lang="en" sz="1600" b="1"/>
              <a:t>cost-benefit analysis </a:t>
            </a:r>
            <a:r>
              <a:rPr lang="en" sz="1600"/>
              <a:t>of establishing a brick-and-mortar presence in Region 2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Boost ad-presence targeting younger market </a:t>
            </a:r>
            <a:r>
              <a:rPr lang="en" sz="1600"/>
              <a:t>across </a:t>
            </a:r>
            <a:r>
              <a:rPr lang="en" sz="1600" b="1"/>
              <a:t>Regions 1-3</a:t>
            </a:r>
            <a:r>
              <a:rPr lang="en" sz="1600"/>
              <a:t> </a:t>
            </a:r>
            <a:r>
              <a:rPr lang="en" sz="1600" b="1"/>
              <a:t> &amp;</a:t>
            </a:r>
            <a:r>
              <a:rPr lang="en" sz="1600"/>
              <a:t> </a:t>
            </a:r>
            <a:r>
              <a:rPr lang="en" sz="1600" b="1"/>
              <a:t>Baby Boomers in Region 4</a:t>
            </a:r>
            <a:r>
              <a:rPr lang="en" sz="1600"/>
              <a:t> to attract more lucrative customers and maximize revenue potential</a:t>
            </a:r>
            <a:endParaRPr sz="1600"/>
          </a:p>
        </p:txBody>
      </p:sp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-245950" y="542575"/>
            <a:ext cx="59040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600"/>
              <a:t>SUMMARY &amp; KEY OPPORTUNITIES</a:t>
            </a:r>
            <a:endParaRPr sz="2600"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650" y="0"/>
            <a:ext cx="36173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212350" y="289650"/>
            <a:ext cx="87594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2700"/>
              <a:t>UNLOCKING DATA DRIVEN DECISIONS WITH </a:t>
            </a:r>
            <a:endParaRPr sz="270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2700"/>
              <a:t>DATA MINING</a:t>
            </a:r>
            <a:endParaRPr sz="2700"/>
          </a:p>
        </p:txBody>
      </p:sp>
      <p:sp>
        <p:nvSpPr>
          <p:cNvPr id="284" name="Google Shape;284;p43"/>
          <p:cNvSpPr txBox="1">
            <a:spLocks noGrp="1"/>
          </p:cNvSpPr>
          <p:nvPr>
            <p:ph type="body" idx="1"/>
          </p:nvPr>
        </p:nvSpPr>
        <p:spPr>
          <a:xfrm>
            <a:off x="491350" y="1201325"/>
            <a:ext cx="81681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What percent of customers are new customers?  Will a typical online customers repeat business more or less than a typical in-store customer?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What’s the average income of people in the different regions? Do people in Region 4 make more money than those in Region 2?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What are future sales projections based on historical sales? Will we hit revenue goals?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What products have the customers bought before and regularly purchase? This can help in bundle recommendations and alerting best deals.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Data Mining can untie the hidden pattern about the influence of age in the shopping, which in turn can answer the question what products can attract a particular age group.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Data Mining techniques like Recommender Systems can help companies analyze which competitive items outperform others , and why; valuable in up-sell opportunities, bundling, and future inventory planning.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13" y="3031680"/>
            <a:ext cx="3483413" cy="195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5" y="0"/>
            <a:ext cx="475297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2498425" y="1143105"/>
            <a:ext cx="6457800" cy="96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You.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400" y="0"/>
            <a:ext cx="46326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>
            <a:spLocks noGrp="1"/>
          </p:cNvSpPr>
          <p:nvPr>
            <p:ph type="title" idx="4294967295"/>
          </p:nvPr>
        </p:nvSpPr>
        <p:spPr>
          <a:xfrm>
            <a:off x="249050" y="269725"/>
            <a:ext cx="3295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/>
              <a:t>OUR OBJECTIVE</a:t>
            </a:r>
            <a:endParaRPr sz="3000"/>
          </a:p>
        </p:txBody>
      </p:sp>
      <p:sp>
        <p:nvSpPr>
          <p:cNvPr id="198" name="Google Shape;198;p32"/>
          <p:cNvSpPr txBox="1"/>
          <p:nvPr/>
        </p:nvSpPr>
        <p:spPr>
          <a:xfrm>
            <a:off x="-76200" y="1620625"/>
            <a:ext cx="4632600" cy="24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client demographics</a:t>
            </a:r>
            <a:r>
              <a:rPr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across            4 regions of Blackwell Electronics to i</a:t>
            </a: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nvestigate and </a:t>
            </a:r>
            <a:r>
              <a:rPr lang="en"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 from customer purchase behavior. </a:t>
            </a:r>
            <a:endParaRPr sz="16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recommendations geared towards </a:t>
            </a:r>
            <a:r>
              <a:rPr lang="en" sz="16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expanding our presence</a:t>
            </a:r>
            <a:r>
              <a:rPr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all regions and </a:t>
            </a:r>
            <a:r>
              <a:rPr lang="en" sz="16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maximizing revenue </a:t>
            </a:r>
            <a:r>
              <a:rPr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generated from e-commerce sales.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90700" y="362300"/>
            <a:ext cx="8055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3600"/>
              <a:t>BLACKWELL ELECTRONICS DATA</a:t>
            </a:r>
            <a:endParaRPr sz="3600"/>
          </a:p>
        </p:txBody>
      </p:sp>
      <p:sp>
        <p:nvSpPr>
          <p:cNvPr id="204" name="Google Shape;204;p33"/>
          <p:cNvSpPr txBox="1"/>
          <p:nvPr/>
        </p:nvSpPr>
        <p:spPr>
          <a:xfrm>
            <a:off x="774400" y="-2384923"/>
            <a:ext cx="79722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Data Mining Methods, team put together analysis on recent online and in-store sales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provided transaction information by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of shopper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Amount spent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50% bought in store and 50% bought online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Region purchased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items 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average transaction was ~$836</a:t>
            </a:r>
            <a:r>
              <a:rPr lang="en" sz="1400" baseline="-25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❏"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Overall, Region 4 had the highest amount of spendin</a:t>
            </a: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Char char="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Online surpassed in-store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02125" y="1603925"/>
            <a:ext cx="37110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From Blackwell Electronics</a:t>
            </a:r>
            <a:endParaRPr u="sng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age range 18-85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Millennials (18-40)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Generation X (41-60)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Baby Boomers(61-80)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Silent Generation (81+)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 of items per transaction(1-8)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Amount spent($5-$3000)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Region(1,2,3,4)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In-Store or Online Purchase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129200" y="1332200"/>
            <a:ext cx="38985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 Highlights</a:t>
            </a:r>
            <a:endParaRPr u="sng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Seeing growth in online presence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Sales online   $35.89M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Sales in-store $30.95M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t="4058"/>
          <a:stretch/>
        </p:blipFill>
        <p:spPr>
          <a:xfrm>
            <a:off x="4847661" y="2501425"/>
            <a:ext cx="3410064" cy="2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-344975" y="406000"/>
            <a:ext cx="9059100" cy="96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BLACKWELL’S REGIONAL SALES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4726450" y="1587450"/>
            <a:ext cx="43635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 Gained</a:t>
            </a:r>
            <a:endParaRPr sz="16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Highest revenue generator is Region 4, 50% ($33.4M) with an avg. sales/transaction $1,284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Region 2 provides the biggest opportunity to increase sales 7% ($5M) with an avg. sales/transaction $252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  <a:endParaRPr sz="16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what marketing techniques are being used in Region 4 and apply them throughout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and contrast these company wide result to the online vs. in-store findings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u="sng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1629550"/>
            <a:ext cx="4239900" cy="3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55350" cy="260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06450"/>
            <a:ext cx="3455350" cy="23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705300" y="303600"/>
            <a:ext cx="53733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2700"/>
              <a:t>REGIONAL SALES BY SHOPPING METHOD</a:t>
            </a:r>
            <a:endParaRPr sz="1100"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2"/>
          </p:nvPr>
        </p:nvSpPr>
        <p:spPr>
          <a:xfrm>
            <a:off x="4444375" y="1588000"/>
            <a:ext cx="4424400" cy="3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" sz="1600" u="sng"/>
              <a:t>Insights Gained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Top regions 4 &amp; 3, respectively, spend 1.5 to 3 times more online than in-store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Region 1 buys in-store only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Region 2 buys online only (least online)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 u="sng"/>
              <a:t>Recommendations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Consider online marketing in untapped regions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Target customers strategically on factors that make a difference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Explore age as key demographic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895425" y="316100"/>
            <a:ext cx="67533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2700"/>
              <a:t>DIFFERENCES IN AGE OF CUSTOMERS BETWEEN REGIONS</a:t>
            </a:r>
            <a:endParaRPr sz="11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2"/>
          </p:nvPr>
        </p:nvSpPr>
        <p:spPr>
          <a:xfrm>
            <a:off x="5429325" y="1571800"/>
            <a:ext cx="3714600" cy="3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76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" sz="1400" u="sng"/>
              <a:t>Insights Gained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Regions 4 attracts mostly younger customers with the most millennials and Gen X transactions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Region 2 draws in an older demographic, being the only one with Silent Generation shoppers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</a:t>
            </a:r>
            <a:r>
              <a:rPr lang="en" sz="1400" u="sng"/>
              <a:t>Recommendations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Consider ramping up direct marketing activities to the untapped millennial market in region 2</a:t>
            </a:r>
            <a:endParaRPr sz="1400"/>
          </a:p>
          <a:p>
            <a:pPr marL="1778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endParaRPr sz="1100"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9750"/>
            <a:ext cx="5276926" cy="22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2342450" y="92855"/>
            <a:ext cx="6457800" cy="96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REVENUE BY AGE GROUP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14350" y="1645925"/>
            <a:ext cx="3157500" cy="178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4669175" y="1062752"/>
            <a:ext cx="4000500" cy="4080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/>
              <a:t>Insights Gained</a:t>
            </a:r>
            <a:endParaRPr sz="1600" u="sng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600"/>
              <a:t>Millennials (18-40) contribute almost 48.5% ($32.43M) to the total revenue</a:t>
            </a:r>
            <a:endParaRPr sz="16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600"/>
              <a:t>Generation X (41-60) contributes 41.5% to the total revenue</a:t>
            </a:r>
            <a:endParaRPr sz="16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600"/>
              <a:t>Baby boomers (61-80) and Silent generation(81+) contribute only 10% to total revenue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/>
              <a:t>Recommendations</a:t>
            </a:r>
            <a:endParaRPr sz="1600" u="sng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600"/>
              <a:t>Target Baby boomers to increase revenue(Design Changes to website/ Special deals/ focus on Customer service in store)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t="2930" b="-2929"/>
          <a:stretch/>
        </p:blipFill>
        <p:spPr>
          <a:xfrm>
            <a:off x="97175" y="801775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5" y="3435725"/>
            <a:ext cx="2515450" cy="1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847575" y="125100"/>
            <a:ext cx="4862400" cy="96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AMOUNT PER TRANSACTION 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2"/>
          </p:nvPr>
        </p:nvSpPr>
        <p:spPr>
          <a:xfrm>
            <a:off x="4649250" y="947025"/>
            <a:ext cx="4301700" cy="419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/>
              <a:t>Insights Gained</a:t>
            </a:r>
            <a:endParaRPr sz="1500" u="sng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Char char="•"/>
            </a:pPr>
            <a:r>
              <a:rPr lang="en" sz="1500"/>
              <a:t>Average amount per transaction spent by the same age group differs by region</a:t>
            </a:r>
            <a:endParaRPr sz="15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Char char="•"/>
            </a:pPr>
            <a:r>
              <a:rPr lang="en" sz="1500"/>
              <a:t>Customers spend more on an average per transaction in Region-4 followed by Region-3,1 and 2</a:t>
            </a:r>
            <a:endParaRPr sz="15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Baby boomers spend more on an average per transaction than millennials in Region-4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u="sng"/>
              <a:t>Recommendations</a:t>
            </a:r>
            <a:endParaRPr sz="1500" u="sng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500"/>
              <a:t>Collect more data to understand  why customers in Region-4 spend more and Region-2 spend less</a:t>
            </a:r>
            <a:r>
              <a:rPr lang="en" sz="1400"/>
              <a:t>.</a:t>
            </a:r>
            <a:endParaRPr sz="1500"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1300"/>
            <a:ext cx="4572000" cy="3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85385" y="135775"/>
            <a:ext cx="8605615" cy="713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                		REGIONAL SALES BY AGE GROUPS</a:t>
            </a:r>
            <a:endParaRPr sz="2700"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2"/>
          </p:nvPr>
        </p:nvSpPr>
        <p:spPr>
          <a:xfrm>
            <a:off x="4400100" y="753275"/>
            <a:ext cx="4590900" cy="4249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/>
              <a:t>Insights Gained</a:t>
            </a:r>
            <a:endParaRPr sz="1500" u="sng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500"/>
              <a:t>Millennials(18-40) contribute the most to revenue in all the regions, except Region-2.</a:t>
            </a:r>
            <a:endParaRPr sz="15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500"/>
              <a:t>In Region-4, though baby boomers (above 60) spent more on an average than millennials, their #transactions is less and hence their contribution to total revenue is lesser</a:t>
            </a:r>
            <a:endParaRPr sz="15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Millennials (18-40) in Region-4 alone contribute $18M (27%) of total revenue 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u="sng"/>
              <a:t>Recommendations</a:t>
            </a:r>
            <a:endParaRPr sz="1500" u="sng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500"/>
              <a:t>Do more marketing in Region 1,2 and target millennials in particular.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Target baby boomers in Region 4.</a:t>
            </a:r>
            <a:endParaRPr sz="15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1205500"/>
            <a:ext cx="4328075" cy="3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On-screen Show (16:9)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Arial</vt:lpstr>
      <vt:lpstr>Simple Light</vt:lpstr>
      <vt:lpstr>Vapor Trail</vt:lpstr>
      <vt:lpstr>Maximizing Revenue through Customer Insights</vt:lpstr>
      <vt:lpstr>OUR OBJECTIVE</vt:lpstr>
      <vt:lpstr>BLACKWELL ELECTRONICS DATA</vt:lpstr>
      <vt:lpstr>BLACKWELL’S REGIONAL SALES</vt:lpstr>
      <vt:lpstr>REGIONAL SALES BY SHOPPING METHOD</vt:lpstr>
      <vt:lpstr>DIFFERENCES IN AGE OF CUSTOMERS BETWEEN REGIONS</vt:lpstr>
      <vt:lpstr>SALES REVENUE BY AGE GROUP</vt:lpstr>
      <vt:lpstr>AVERAGE AMOUNT PER TRANSACTION </vt:lpstr>
      <vt:lpstr>                  REGIONAL SALES BY AGE GROUPS</vt:lpstr>
      <vt:lpstr>WHO ARE THE CUSTOMERS FOR ONLINE &amp; IN-STORE SHOPPING?</vt:lpstr>
      <vt:lpstr>INFLUENCE OF AGE IN SHOPPING METHOD?</vt:lpstr>
      <vt:lpstr>SUMMARY &amp; KEY OPPORTUNITIES</vt:lpstr>
      <vt:lpstr>UNLOCKING DATA DRIVEN DECISIONS WITH  DATA MINING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Revenue through Customer Insights</dc:title>
  <cp:lastModifiedBy>Jennifer</cp:lastModifiedBy>
  <cp:revision>1</cp:revision>
  <dcterms:modified xsi:type="dcterms:W3CDTF">2020-04-16T01:19:26Z</dcterms:modified>
</cp:coreProperties>
</file>