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97" r:id="rId4"/>
    <p:sldId id="259" r:id="rId5"/>
    <p:sldId id="261" r:id="rId6"/>
    <p:sldId id="268" r:id="rId7"/>
    <p:sldId id="266" r:id="rId8"/>
    <p:sldId id="267" r:id="rId9"/>
    <p:sldId id="264" r:id="rId10"/>
    <p:sldId id="265" r:id="rId11"/>
    <p:sldId id="270" r:id="rId12"/>
    <p:sldId id="272" r:id="rId13"/>
    <p:sldId id="263" r:id="rId14"/>
    <p:sldId id="262" r:id="rId15"/>
    <p:sldId id="269" r:id="rId16"/>
    <p:sldId id="274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2" r:id="rId31"/>
    <p:sldId id="273" r:id="rId32"/>
    <p:sldId id="298" r:id="rId33"/>
    <p:sldId id="296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Energy Use % by Submeter in</a:t>
            </a:r>
            <a:r>
              <a:rPr lang="en-US" baseline="0" dirty="0"/>
              <a:t> 3-Year Span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Total Use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09C-42E2-9796-C47296E335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09C-42E2-9796-C47296E335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09C-42E2-9796-C47296E335B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3"/>
                <c:pt idx="0">
                  <c:v>Kitchen</c:v>
                </c:pt>
                <c:pt idx="1">
                  <c:v>Laundry</c:v>
                </c:pt>
                <c:pt idx="2">
                  <c:v>Water Heater &amp; AC</c:v>
                </c:pt>
              </c:strCache>
            </c:strRef>
          </c:cat>
          <c:val>
            <c:numRef>
              <c:f>Sheet1!$B$3:$B$5</c:f>
              <c:numCache>
                <c:formatCode>#,##0</c:formatCode>
                <c:ptCount val="3"/>
                <c:pt idx="0">
                  <c:v>1819989</c:v>
                </c:pt>
                <c:pt idx="1">
                  <c:v>2108410</c:v>
                </c:pt>
                <c:pt idx="2">
                  <c:v>9758843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9C-42E2-9796-C47296E335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6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81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ve bulbs and one of them is glowing">
            <a:extLst>
              <a:ext uri="{FF2B5EF4-FFF2-40B4-BE49-F238E27FC236}">
                <a16:creationId xmlns:a16="http://schemas.microsoft.com/office/drawing/2014/main" id="{24CFDAB7-040B-4088-917F-4FA6B0B9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52" name="Rectangle 42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79EBF-2550-4FC7-9B27-BCBF65A6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Visualizing &amp; Forecasting Residential Energy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A01D5-25C1-4A53-88B6-B59EA1B4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Jennifer Brosnahan</a:t>
            </a:r>
          </a:p>
        </p:txBody>
      </p:sp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7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Hourly Energy Use for 1 Week: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Aug 4-11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Noticeable difference in energy use Aug 5 on.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Kitchen: reveals 1 spike of 39 Watts on Aug 5, with no more use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Laundry: 1 spike of 71 Watts late Aug 4. Can see 2-3 Watts intervals rest of week.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Water Heater/AC: High of 30 Watts occurred on Aug 5, followed by 1-2 Watt regular intervals with 12-Watt spikes about once/day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Recommendation: </a:t>
            </a:r>
            <a:r>
              <a:rPr lang="en-US" sz="1300" dirty="0">
                <a:solidFill>
                  <a:srgbClr val="FFFFFF"/>
                </a:solidFill>
              </a:rPr>
              <a:t>Explore hourly use the following week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30422" y="292261"/>
            <a:ext cx="7991091" cy="62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Hourly Energy Use for 1 Week: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Aug 11-18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Kitchen: Appears to be no energy use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Laundry: 1-2 Watts daily intervals, however, also notice time periods of no energy use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Water Heater/AC: 1-Watt regular intervals with 12-Watt spikes about once/day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Recommendation: </a:t>
            </a:r>
            <a:r>
              <a:rPr lang="en-US" sz="1500" dirty="0">
                <a:solidFill>
                  <a:srgbClr val="FFFFFF"/>
                </a:solidFill>
              </a:rPr>
              <a:t>Explore hourly use the following week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43281" y="269172"/>
            <a:ext cx="7930346" cy="6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Hourly Energy Use for 1 Week: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Aug 18-25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Kitchen: Appears to be no energy use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Laundry: Appears no energy used Aug 18-19, but used other days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Water Heater/AC: 1 Watt regular daily intervals, with some spikes</a:t>
            </a: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Recommendation: </a:t>
            </a:r>
            <a:r>
              <a:rPr lang="en-US" sz="1400" dirty="0">
                <a:solidFill>
                  <a:srgbClr val="FFFFFF"/>
                </a:solidFill>
              </a:rPr>
              <a:t>Explore hourly use Aug 18 to see if Laundry room sub-meter is used or not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8603" y="289368"/>
            <a:ext cx="7915974" cy="63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Hourly Energy Use for 1 Day: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Aug 18,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Kitchen: No energy used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Laundry: Reveals energy is being used at 1-2 Watt regular intervals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Water Heater/AC: 1-Watt hourly intervals with spikes throughout the day</a:t>
            </a: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r>
              <a:rPr lang="en-US" sz="1500" b="1" dirty="0">
                <a:solidFill>
                  <a:srgbClr val="FFFFFF"/>
                </a:solidFill>
              </a:rPr>
              <a:t>Recommendation: </a:t>
            </a:r>
            <a:r>
              <a:rPr lang="en-US" sz="1500" dirty="0">
                <a:solidFill>
                  <a:srgbClr val="FFFFFF"/>
                </a:solidFill>
              </a:rPr>
              <a:t>Compare sub-meter energy use to another day in different time period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8604" y="289367"/>
            <a:ext cx="7901449" cy="62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Hourly Energy Use for 1 Day: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Jan 9,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Energy use in kitchen indicates residence was occupied. 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Laundry has same 1-2 Watt pattern as Aug 18, 2008. 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Water Heater &amp; AC consistently run during the day on this day in January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12112" y="67669"/>
            <a:ext cx="7803126" cy="6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9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9" name="Straight Connector 1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Insights from Energy Visualizations</a:t>
            </a:r>
          </a:p>
        </p:txBody>
      </p:sp>
      <p:cxnSp>
        <p:nvCxnSpPr>
          <p:cNvPr id="121" name="Straight Connector 1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46224"/>
            <a:ext cx="5977938" cy="3568619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Water Heater &amp; AC sub-meter consistently uses more energy than other sub-meters, with regular spikes occurring most days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Seasonal patterns show peak energy use for Water Heater &amp; AC in winter months, with steady decline reaching lows in summer months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Sharp extended decline for all sub-meters seen from Aug 5</a:t>
            </a:r>
            <a:r>
              <a:rPr lang="en-US" sz="1700" baseline="30000" dirty="0">
                <a:solidFill>
                  <a:srgbClr val="FFFFFF"/>
                </a:solidFill>
              </a:rPr>
              <a:t>th</a:t>
            </a:r>
            <a:r>
              <a:rPr lang="en-US" sz="1700" dirty="0">
                <a:solidFill>
                  <a:srgbClr val="FFFFFF"/>
                </a:solidFill>
              </a:rPr>
              <a:t>-Aug 31</a:t>
            </a:r>
            <a:r>
              <a:rPr lang="en-US" sz="1700" baseline="30000" dirty="0">
                <a:solidFill>
                  <a:srgbClr val="FFFFFF"/>
                </a:solidFill>
              </a:rPr>
              <a:t>st</a:t>
            </a:r>
            <a:r>
              <a:rPr lang="en-US" sz="1700" dirty="0">
                <a:solidFill>
                  <a:srgbClr val="FFFFFF"/>
                </a:solidFill>
              </a:rPr>
              <a:t>, 2008 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No energy used from kitchen sub-meter during this time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Lower energy use from Laundry and Water Heater/AC sub-meters at regular intervals during this time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Although energy use is lowest in summer months, Aug 2008 sharp, extended decline is atypical of other years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Picture 6" descr="Five bulbs and one of them is glowing">
            <a:extLst>
              <a:ext uri="{FF2B5EF4-FFF2-40B4-BE49-F238E27FC236}">
                <a16:creationId xmlns:a16="http://schemas.microsoft.com/office/drawing/2014/main" id="{666E22BD-9371-4967-B77C-D64244307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6" r="10268"/>
          <a:stretch/>
        </p:blipFill>
        <p:spPr>
          <a:xfrm>
            <a:off x="7492409" y="0"/>
            <a:ext cx="4699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4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83810-9776-4B21-BC60-012C6E9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Forecasting Energy Use into 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AA456-E679-436F-93CA-D2DCDD79D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7" r="32914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0802-C781-4537-8B23-426BD2CD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Utilize various forecasting techniques on each sub-meter to predict energy use into 2010: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</a:rPr>
              <a:t>Time Series Visualizations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</a:rPr>
              <a:t>Seasonal Forecasting Visuals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</a:rPr>
              <a:t>A Deeper Look at Seasonality, Trends, and Randomness in Energy Use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</a:rPr>
              <a:t>Non-Seasonal Forecasting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2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83810-9776-4B21-BC60-012C6E9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Time-Series Observation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AA456-E679-436F-93CA-D2DCDD79D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7" r="32914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0802-C781-4537-8B23-426BD2CD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Sub-meter 1 Kitchen: Collected 1 observation daily at 6:00pm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Sub-meter 2 Laundry: Collected 1 observation daily at 7:00pm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Sub-meter 3 Water Heater &amp; AC: Collected 1 observation weekly on Monday at 8:00pm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Sub-meters 1 and 2 were collected more frequently since total use was significantly lower than Sub-meter 3</a:t>
            </a:r>
          </a:p>
        </p:txBody>
      </p:sp>
    </p:spTree>
    <p:extLst>
      <p:ext uri="{BB962C8B-B14F-4D97-AF65-F5344CB8AC3E}">
        <p14:creationId xmlns:p14="http://schemas.microsoft.com/office/powerpoint/2010/main" val="313919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Visualizations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3-Year Period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Kitchen sub-meter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Less frequent spikes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Yields lowest total energy use (1,819,989 Watts) 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Laundry sub-meter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frequent spikes than kitchen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Yields slightly more total energy than kitchen (2,108,410 Watts)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90CA2FE-950A-4962-999E-DEC7A718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31" y="202352"/>
            <a:ext cx="6777299" cy="2914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809B8-7C80-475A-88E4-AE3CF9BF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14" y="3592409"/>
            <a:ext cx="6785255" cy="29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Visualizations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3-Year Period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Water Heater &amp; AC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Collected on Weekly basis vs. Daily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Shows relatively consistent energy use over time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Some lulls in 2008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F892D-AEAE-4CD2-8FC5-8E6F717B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20" y="1897380"/>
            <a:ext cx="73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FC60-EF2F-44E4-9620-698B4C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CEC9AFB-BF16-47F7-8663-A8F20CD6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r="42954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BF0-FFB9-4154-9175-E542942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A law firm has contacted IOT Analytics to conduct an in-depth analysis of power consumption data for a residential home.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The law firm’s client claims to have not been occupying a specific residence at the time of an undisclosed event during Summer of 2008.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The law firm is collecting evidentiary proof points of residential energy use records from 2007 to 2010.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3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25-Day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Seasonal Forecast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Sub-meter 1: Kitchen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Daily observation frequency at 6:00pm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3-year time period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80% confidence intervals ranges from -9.8 to 10.7 (negative values)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R2 (confidence): .313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RMSE (error): 6.56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33B1AF-24BB-4044-9FCF-A69B6333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97" y="1676619"/>
            <a:ext cx="73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25-Day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Seasonal Forecast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Sub-meter 2: Laundry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Daily observation frequency at 7:00pm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3-year time period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80% confidence interval ranges from -12.7 to 33.7 (negative values)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R2 (confidence): .334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RMSE (error): 7.91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E0B4C-6BD5-4300-8B15-46343167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02" y="1676619"/>
            <a:ext cx="73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25-Day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Seasonal Forecast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Sub-meter 3: Water Heater &amp; AC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Weekly observation frequency, Mondays at 8:00pm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3-year time period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80% confidence interval ranges from -13.1 to 20 (negative values)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R2 (confidence): .358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RMSE (error): 7.08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1E9EE-822F-4FBB-BCDB-A444BD8E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97" y="1891128"/>
            <a:ext cx="73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7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25-Day</a:t>
            </a:r>
            <a:br>
              <a:rPr lang="en-US" sz="3700" dirty="0"/>
            </a:br>
            <a:r>
              <a:rPr lang="en-US" sz="3700" dirty="0"/>
              <a:t>Seasonal Forecast: </a:t>
            </a:r>
            <a:br>
              <a:rPr lang="en-US" sz="3700" dirty="0"/>
            </a:br>
            <a:r>
              <a:rPr lang="en-US" sz="3700" dirty="0"/>
              <a:t>R2 &amp; RMSE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R2 (confidence): the closer to 1.0, the better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RMSE (error): the lower it is to 0, the better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Overall, the forecast for sub-meter 3 is most accurate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All predicted negative values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dirty="0"/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8861D1-2696-418E-B2E9-86024B5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65401"/>
              </p:ext>
            </p:extLst>
          </p:nvPr>
        </p:nvGraphicFramePr>
        <p:xfrm>
          <a:off x="4471946" y="1532266"/>
          <a:ext cx="7473381" cy="379346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854426">
                  <a:extLst>
                    <a:ext uri="{9D8B030D-6E8A-4147-A177-3AD203B41FA5}">
                      <a16:colId xmlns:a16="http://schemas.microsoft.com/office/drawing/2014/main" val="669565289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763922784"/>
                    </a:ext>
                  </a:extLst>
                </a:gridCol>
                <a:gridCol w="1265274">
                  <a:extLst>
                    <a:ext uri="{9D8B030D-6E8A-4147-A177-3AD203B41FA5}">
                      <a16:colId xmlns:a16="http://schemas.microsoft.com/office/drawing/2014/main" val="1877203986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513817387"/>
                    </a:ext>
                  </a:extLst>
                </a:gridCol>
                <a:gridCol w="1695541">
                  <a:extLst>
                    <a:ext uri="{9D8B030D-6E8A-4147-A177-3AD203B41FA5}">
                      <a16:colId xmlns:a16="http://schemas.microsoft.com/office/drawing/2014/main" val="2819088996"/>
                    </a:ext>
                  </a:extLst>
                </a:gridCol>
              </a:tblGrid>
              <a:tr h="965256">
                <a:tc>
                  <a:txBody>
                    <a:bodyPr/>
                    <a:lstStyle/>
                    <a:p>
                      <a:endParaRPr lang="en-US" sz="2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80% low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80% high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75080"/>
                  </a:ext>
                </a:extLst>
              </a:tr>
              <a:tr h="718994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Kitchen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.313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6.56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-9.8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10.7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441323"/>
                  </a:ext>
                </a:extLst>
              </a:tr>
              <a:tr h="835667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Laundry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.334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7.91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-12.7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33.7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07953"/>
                  </a:ext>
                </a:extLst>
              </a:tr>
              <a:tr h="1269563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Water Heater/AC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.358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7.08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-13.1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1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3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Trend, Seasonality, and Randomness Breakdown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Kitchen Sub-meter 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Trend reveals steady decline from 1.1 mid-2007 to low of 0.6 mid-2008 then rise to 1.8 mid-2009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Reveals seasonality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Reveals some randomness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6354E-44A1-4C99-977C-090A82BF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33" y="1360982"/>
            <a:ext cx="7543486" cy="35831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67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Trend, Seasonality, and Randomness Breakdown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Laundry Sub-meter 2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Trend reveals decline from high of 2.4 March 2008 to low of 1.6 in March 2009, then rise to 2.1 mid-2009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Reveals significant seasonality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Reveals some randomness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921A8-B500-415A-B735-48003E03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39" y="1380547"/>
            <a:ext cx="7503632" cy="35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Trend, Seasonality, and Randomness Breakdown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Water Heater &amp; AC Sub-meter 3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Trend reveals steady decline from high of 6 mid-2007 to low of 1 late-2008, then increase to 4 mid-2009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Seasonal effects show decreased use Q3s and peak use Q1s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Reveals some randomness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0855A-F7CA-4A8C-AFB3-999051FE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27" y="1676619"/>
            <a:ext cx="73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Trend, Seasonality, and Randomness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Summary Statistics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dirty="0"/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674F088-9519-474E-B478-1729F014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18819"/>
              </p:ext>
            </p:extLst>
          </p:nvPr>
        </p:nvGraphicFramePr>
        <p:xfrm>
          <a:off x="4303432" y="1304631"/>
          <a:ext cx="7473381" cy="379153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79228">
                  <a:extLst>
                    <a:ext uri="{9D8B030D-6E8A-4147-A177-3AD203B41FA5}">
                      <a16:colId xmlns:a16="http://schemas.microsoft.com/office/drawing/2014/main" val="4143192075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657755689"/>
                    </a:ext>
                  </a:extLst>
                </a:gridCol>
                <a:gridCol w="1212112">
                  <a:extLst>
                    <a:ext uri="{9D8B030D-6E8A-4147-A177-3AD203B41FA5}">
                      <a16:colId xmlns:a16="http://schemas.microsoft.com/office/drawing/2014/main" val="1250848880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257607162"/>
                    </a:ext>
                  </a:extLst>
                </a:gridCol>
                <a:gridCol w="2011251">
                  <a:extLst>
                    <a:ext uri="{9D8B030D-6E8A-4147-A177-3AD203B41FA5}">
                      <a16:colId xmlns:a16="http://schemas.microsoft.com/office/drawing/2014/main" val="36749552"/>
                    </a:ext>
                  </a:extLst>
                </a:gridCol>
              </a:tblGrid>
              <a:tr h="965256">
                <a:tc>
                  <a:txBody>
                    <a:bodyPr/>
                    <a:lstStyle/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Seasonal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Trend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Random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marL="147091" marR="210130" marT="42026" marB="315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43303"/>
                  </a:ext>
                </a:extLst>
              </a:tr>
              <a:tr h="718994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Kitchen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365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6730"/>
                  </a:ext>
                </a:extLst>
              </a:tr>
              <a:tr h="83566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Laundry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1090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365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08073"/>
                  </a:ext>
                </a:extLst>
              </a:tr>
              <a:tr h="1269563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Water Heater/AC</a:t>
                      </a:r>
                    </a:p>
                  </a:txBody>
                  <a:tcPr marL="147091" marR="210130" marT="42026" marB="315195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47091" marR="210130" marT="42026" marB="315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2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8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Non-Seasonal Forecasting: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Sub 1 Kitchen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Holt-Winters: Seasonality is removed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Prediction trend is 1.52 Watts per minute (vs. 1.16 average 2007-2009)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Lower variance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No negative values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C6A77-DC7F-4FD1-BDFD-BA68CEC7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6" y="213618"/>
            <a:ext cx="7073628" cy="33675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BB85A2-3CA4-49F5-B69A-F36C0F4A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88" y="3362446"/>
            <a:ext cx="73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Non-Seasonal Forecasting: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Sub 2 Laundry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Holt-Winters: Seasonality is removed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Prediction trend is 2.44 Watts (vs. 1.34 average from 2007-2009)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Lower variance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No negative values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068B6-6946-4D4A-BD0B-7EB4F43A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65" y="144999"/>
            <a:ext cx="7033942" cy="334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A55FA-EE52-42CC-AA7E-5D5E7DF9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66" y="3453765"/>
            <a:ext cx="7033942" cy="33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FC60-EF2F-44E4-9620-698B4C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Objectives</a:t>
            </a:r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4CEC9AFB-BF16-47F7-8663-A8F20CD6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4" r="579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BF0-FFB9-4154-9175-E542942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Conduct in-depth analysis of power use by sub-meter for residential home from 2007 to 2010.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Visualize energy use patterns on high level (3-year time period) and precise-level (during Summer of 2008).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Use electrical power data from 2007 through 2009 to forecast energy use by sub-meter into 2010.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Discover insights from visualizations and forecasts.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0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Non-Seasonal Forecasting: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Water-Heater/AC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Holt-Winters: Seasonality is removed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Prediction trend is 4.89 Watts (vs. 6.21 average from 2007-2009)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Lower variance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No negative values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2994B-D992-41B8-8FA4-F2DB0A89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25" y="55605"/>
            <a:ext cx="7021182" cy="3342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FE877-F2EE-46EE-A5F1-D4B3703B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25" y="3348667"/>
            <a:ext cx="7117245" cy="33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9" name="Straight Connector 1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Insights from Energy Forecasting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City lights focused in magnifying glass">
            <a:extLst>
              <a:ext uri="{FF2B5EF4-FFF2-40B4-BE49-F238E27FC236}">
                <a16:creationId xmlns:a16="http://schemas.microsoft.com/office/drawing/2014/main" id="{9295C06C-8269-4A9F-8DF3-80362DC0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r="2746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1" name="Straight Connector 1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6784" y="2546224"/>
            <a:ext cx="5977936" cy="3794937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Although Seasonal Forecasting (Linear Regression) accounted for variation through the years, it also predicted negative energy use values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Non-Seasonal Forecasting (Holt-Winters) had smaller variance, but no negative values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Forecasted energy use varies from average use by sub-meter: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Predicted Kitchen use is 0.36 Watts higher than average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Predicted Laundry use is 1.1 Watts higher than average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Predicted Water Heater/AC use is 1.32 Watts lower than average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FC60-EF2F-44E4-9620-698B4C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Objectives</a:t>
            </a:r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4CEC9AFB-BF16-47F7-8663-A8F20CD6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4" r="579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BF0-FFB9-4154-9175-E542942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Conducted in-depth analysis of power use by sub-meter for residential home from 2007 to 2010.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Visualized energy use patterns on high level (3-year time period) and precise-level (during Summer of 2008).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Used electrical power data from 2007 through 2009 to forecast energy use by sub-meter into 2010.</a:t>
            </a:r>
          </a:p>
          <a:p>
            <a:pPr marL="182880" indent="-182880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Gained insights from visualizations and forecasts.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90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FC60-EF2F-44E4-9620-698B4C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Energy Saving Recommendations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4CEC9AFB-BF16-47F7-8663-A8F20CD6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0" t="-1" r="6156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BF0-FFB9-4154-9175-E542942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</a:rPr>
              <a:t>Reset HVAC controls to reduce daily Water Heater &amp; AC spikes noted throughout the year to save energy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</a:rPr>
              <a:t>Reset AC thermometer in winter months to higher temperature setting to reduce energy use during peak season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</a:rPr>
              <a:t>Minimize sharp peaks in demand, as observed in July 2008, to cut energy costs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</a:rPr>
              <a:t>Takes steps to lower Kitchen and Laundry energy use in 2010, since forecasted use is higher than average. 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1700">
              <a:solidFill>
                <a:srgbClr val="FFFFFF"/>
              </a:solidFill>
            </a:endParaRP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accent6">
                  <a:lumMod val="50000"/>
                </a:schemeClr>
              </a:buClr>
              <a:buNone/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4CEC9AFB-BF16-47F7-8663-A8F20CD6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0" b="86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5FC60-EF2F-44E4-9620-698B4CEB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Lessons Learned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BF0-FFB9-4154-9175-E542942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 err="1"/>
              <a:t>DateTime</a:t>
            </a:r>
            <a:r>
              <a:rPr lang="en-US" sz="1700" dirty="0"/>
              <a:t> is extremely difficult to pull apart, subset, and analyze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 err="1"/>
              <a:t>Tidyr</a:t>
            </a:r>
            <a:r>
              <a:rPr lang="en-US" sz="1700" dirty="0"/>
              <a:t> gather() and </a:t>
            </a:r>
            <a:r>
              <a:rPr lang="en-US" sz="1700" dirty="0" err="1"/>
              <a:t>Dplyr</a:t>
            </a:r>
            <a:r>
              <a:rPr lang="en-US" sz="1700" dirty="0"/>
              <a:t> filter(), </a:t>
            </a:r>
            <a:r>
              <a:rPr lang="en-US" sz="1700" dirty="0" err="1"/>
              <a:t>summarise</a:t>
            </a:r>
            <a:r>
              <a:rPr lang="en-US" sz="1700" dirty="0"/>
              <a:t>(), </a:t>
            </a:r>
            <a:r>
              <a:rPr lang="en-US" sz="1700" dirty="0" err="1"/>
              <a:t>group_by</a:t>
            </a:r>
            <a:r>
              <a:rPr lang="en-US" sz="1700" dirty="0"/>
              <a:t>(), and %&gt;% were lifesavers once I figured out how to use.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/>
              <a:t>I prefer ggplot2 over </a:t>
            </a:r>
            <a:r>
              <a:rPr lang="en-US" sz="1700" dirty="0" err="1"/>
              <a:t>plotly</a:t>
            </a:r>
            <a:r>
              <a:rPr lang="en-US" sz="1700" dirty="0"/>
              <a:t> code from plan of attack. I found ggplot2 more efficient and fun.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/>
              <a:t>Just when I was about to give up I finally discovered the code to label </a:t>
            </a:r>
            <a:r>
              <a:rPr lang="en-US" sz="1700" dirty="0" err="1"/>
              <a:t>DateTime</a:t>
            </a:r>
            <a:r>
              <a:rPr lang="en-US" sz="1700" dirty="0"/>
              <a:t>:</a:t>
            </a:r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/>
              <a:t>P &lt;- </a:t>
            </a:r>
            <a:r>
              <a:rPr lang="en-US" sz="1700" dirty="0" err="1"/>
              <a:t>scale_x_date</a:t>
            </a:r>
            <a:r>
              <a:rPr lang="en-US" sz="1700" dirty="0"/>
              <a:t>(labels = </a:t>
            </a:r>
            <a:r>
              <a:rPr lang="en-US" sz="1700" dirty="0" err="1"/>
              <a:t>date_format</a:t>
            </a:r>
            <a:r>
              <a:rPr lang="en-US" sz="1700" dirty="0"/>
              <a:t>('%b %d'), breaks = </a:t>
            </a:r>
            <a:r>
              <a:rPr lang="en-US" sz="1700" dirty="0" err="1"/>
              <a:t>date_breaks</a:t>
            </a:r>
            <a:r>
              <a:rPr lang="en-US" sz="1700" dirty="0"/>
              <a:t>('1 day')) +</a:t>
            </a:r>
          </a:p>
          <a:p>
            <a:pPr marL="0" indent="0">
              <a:lnSpc>
                <a:spcPct val="11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sz="1700" dirty="0"/>
              <a:t>           theme(</a:t>
            </a:r>
            <a:r>
              <a:rPr lang="en-US" sz="1700" dirty="0" err="1"/>
              <a:t>axis.text.x</a:t>
            </a:r>
            <a:r>
              <a:rPr lang="en-US" sz="1700" dirty="0"/>
              <a:t> = </a:t>
            </a:r>
            <a:r>
              <a:rPr lang="en-US" sz="1700" dirty="0" err="1"/>
              <a:t>element_text</a:t>
            </a:r>
            <a:r>
              <a:rPr lang="en-US" sz="1700" dirty="0"/>
              <a:t>(angle = 45, </a:t>
            </a:r>
            <a:r>
              <a:rPr lang="en-US" sz="1700" dirty="0" err="1"/>
              <a:t>hjust</a:t>
            </a:r>
            <a:r>
              <a:rPr lang="en-US" sz="1700" dirty="0"/>
              <a:t> = 1, </a:t>
            </a:r>
            <a:r>
              <a:rPr lang="en-US" sz="1700" dirty="0" err="1"/>
              <a:t>vjust</a:t>
            </a:r>
            <a:r>
              <a:rPr lang="en-US" sz="1700" dirty="0"/>
              <a:t> = 1, size = 8)) +</a:t>
            </a:r>
          </a:p>
          <a:p>
            <a:pPr marL="0" indent="0">
              <a:lnSpc>
                <a:spcPct val="110000"/>
              </a:lnSpc>
              <a:buClr>
                <a:schemeClr val="accent6">
                  <a:lumMod val="50000"/>
                </a:schemeClr>
              </a:buClr>
              <a:buNone/>
            </a:pPr>
            <a:endParaRPr lang="en-US" sz="1700" dirty="0"/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1700" dirty="0"/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1700" dirty="0"/>
          </a:p>
          <a:p>
            <a:pPr marL="182880" indent="-182880">
              <a:lnSpc>
                <a:spcPct val="110000"/>
              </a:lnSpc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1700" dirty="0"/>
          </a:p>
          <a:p>
            <a:pPr marL="0" indent="0">
              <a:lnSpc>
                <a:spcPct val="110000"/>
              </a:lnSpc>
              <a:buClr>
                <a:schemeClr val="accent6">
                  <a:lumMod val="50000"/>
                </a:schemeClr>
              </a:buClr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1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3810-9776-4B21-BC60-012C6E96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0802-C781-4537-8B23-426BD2CD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Data consists of energy consumed per minute for 3 different sub-meters in residential home from 2007 through 2009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1,569,894 total minute observations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Energy amount used each minute for each of 3 sub-meters: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Sub-meter 1: Kitchen (dishwasher, oven, microwave)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Sub-meter 2: Laundry (washing machine, drier, fridge, light)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Sub-meter 3: Electric Water Heater and AC</a:t>
            </a:r>
          </a:p>
        </p:txBody>
      </p:sp>
    </p:spTree>
    <p:extLst>
      <p:ext uri="{BB962C8B-B14F-4D97-AF65-F5344CB8AC3E}">
        <p14:creationId xmlns:p14="http://schemas.microsoft.com/office/powerpoint/2010/main" val="313573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2F5-4E43-4E03-9963-7878D26D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Energy Use by Sub-Meter </a:t>
            </a:r>
            <a:br>
              <a:rPr lang="en-US" dirty="0"/>
            </a:br>
            <a:r>
              <a:rPr lang="en-US" dirty="0"/>
              <a:t>(2007 to 2010)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B0643-A10F-43D4-9D9E-D7742438C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Sub-meter 1: Kitchen</a:t>
            </a:r>
          </a:p>
          <a:p>
            <a:pPr lvl="1"/>
            <a:r>
              <a:rPr lang="en-US" dirty="0"/>
              <a:t>Least total energy used (1,819,989 Watts)</a:t>
            </a:r>
          </a:p>
          <a:p>
            <a:pPr lvl="1"/>
            <a:r>
              <a:rPr lang="en-US" dirty="0"/>
              <a:t>Average 1.16 Watts per minute</a:t>
            </a:r>
          </a:p>
          <a:p>
            <a:pPr lvl="1"/>
            <a:r>
              <a:rPr lang="en-US" dirty="0"/>
              <a:t>Largest energy range (0-82 Watts)</a:t>
            </a:r>
          </a:p>
          <a:p>
            <a:r>
              <a:rPr lang="en-US" dirty="0"/>
              <a:t>Sub-meter 2: Laundry</a:t>
            </a:r>
          </a:p>
          <a:p>
            <a:pPr lvl="1"/>
            <a:r>
              <a:rPr lang="en-US" dirty="0"/>
              <a:t>Total energy used (2,108,410 Watts)</a:t>
            </a:r>
          </a:p>
          <a:p>
            <a:pPr lvl="1"/>
            <a:r>
              <a:rPr lang="en-US" dirty="0"/>
              <a:t>Average 1.34 Watts per minute</a:t>
            </a:r>
          </a:p>
          <a:p>
            <a:pPr lvl="1"/>
            <a:r>
              <a:rPr lang="en-US" dirty="0"/>
              <a:t>Energy range (0-78 Watts)</a:t>
            </a:r>
          </a:p>
          <a:p>
            <a:r>
              <a:rPr lang="en-US" dirty="0"/>
              <a:t>Sub-meter 3: Water Heater &amp; AC</a:t>
            </a:r>
          </a:p>
          <a:p>
            <a:pPr lvl="1"/>
            <a:r>
              <a:rPr lang="en-US" dirty="0"/>
              <a:t>Most total energy used (9,758,843 Watts)</a:t>
            </a:r>
          </a:p>
          <a:p>
            <a:pPr lvl="1"/>
            <a:r>
              <a:rPr lang="en-US" dirty="0"/>
              <a:t>Average 6.21 Watts per minute</a:t>
            </a:r>
          </a:p>
          <a:p>
            <a:pPr lvl="1"/>
            <a:r>
              <a:rPr lang="en-US" dirty="0"/>
              <a:t>Smallest energy range (0-32 Watts)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07C86-E4B0-4D4A-B729-59789C88C5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8967794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27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0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0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0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Seasonal Patterns: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Monthly Energy Use Across 3 Years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Water Heater &amp; AC consistently use more energy than other sub-meters across years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Seasonal patterns show peak energy use for Water Heater &amp; AC in winter months, with steady decline reaching lows in summer months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Sharp decline for all sub-meters seen in August 2008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b="1">
                <a:solidFill>
                  <a:srgbClr val="FFFFFF"/>
                </a:solidFill>
              </a:rPr>
              <a:t>Recommendation: </a:t>
            </a:r>
            <a:r>
              <a:rPr lang="en-US" sz="1300">
                <a:solidFill>
                  <a:srgbClr val="FFFFFF"/>
                </a:solidFill>
              </a:rPr>
              <a:t>Explore Summer 2008 dip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90848" y="231494"/>
            <a:ext cx="7508781" cy="63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Summer 2008: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Daily Energy Use from Jul-Sept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Notice steep drop in energy use in all sub-meters from Aug 5-Aug 29, 2008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Water Heater &amp; AC consistently use more energy than other sub-meters, even during August time period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Recommendation: </a:t>
            </a:r>
            <a:r>
              <a:rPr lang="en-US" sz="1500" dirty="0">
                <a:solidFill>
                  <a:srgbClr val="FFFFFF"/>
                </a:solidFill>
              </a:rPr>
              <a:t>Compare Summer months across years to see if 2008 is pattern or anomaly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43281" y="396567"/>
            <a:ext cx="7945407" cy="62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Summer Comparison: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Daily Energy Use Jul-Sept by Year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Steep, extended drop in energy use is seen in Aug 2008 only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Water Heater &amp; AC consistently uses more energy than other sub-meters across years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Less steep drop is seen for short duration beginning of Aug 2009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Recommendation: </a:t>
            </a:r>
            <a:r>
              <a:rPr lang="en-US" sz="1400">
                <a:solidFill>
                  <a:srgbClr val="FFFFFF"/>
                </a:solidFill>
              </a:rPr>
              <a:t>Explore on microscopic level weeks and days within August 2008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80868" y="312516"/>
            <a:ext cx="7770560" cy="62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ACB1-C1E2-4C5A-B80B-955C885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Hourly Energy Use for 1 week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Jul 29-Aug 4 2008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A278-C134-4C8F-A63C-7971AA30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Kitchen: used 4 times in 1 week period, 19-37 Watts/time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Laundry: 1 higher use of 35 Watts, otherwise 2-3 Watts regular intervals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Water Heater/AC: Range of 2-30 Watts used more frequently throughout the week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Recommendation: </a:t>
            </a:r>
            <a:r>
              <a:rPr lang="en-US" sz="1500" dirty="0">
                <a:solidFill>
                  <a:srgbClr val="FFFFFF"/>
                </a:solidFill>
              </a:rPr>
              <a:t>Explore hourly use the following week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75E18-31CB-498F-8B3A-08A3106D5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43282" y="98185"/>
            <a:ext cx="8043034" cy="67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0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1911</Words>
  <Application>Microsoft Office PowerPoint</Application>
  <PresentationFormat>Widescreen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Courier New</vt:lpstr>
      <vt:lpstr>Univers</vt:lpstr>
      <vt:lpstr>Univers Condensed</vt:lpstr>
      <vt:lpstr>RetrospectVTI</vt:lpstr>
      <vt:lpstr>Visualizing &amp; Forecasting Residential Energy Data</vt:lpstr>
      <vt:lpstr>Background</vt:lpstr>
      <vt:lpstr>Business Objectives</vt:lpstr>
      <vt:lpstr>Data Description</vt:lpstr>
      <vt:lpstr>Summary of Energy Use by Sub-Meter  (2007 to 2010)</vt:lpstr>
      <vt:lpstr>Seasonal Patterns: Monthly Energy Use Across 3 Years</vt:lpstr>
      <vt:lpstr>Summer 2008: Daily Energy Use from Jul-Sept 2008</vt:lpstr>
      <vt:lpstr>Summer Comparison: Daily Energy Use Jul-Sept by Year</vt:lpstr>
      <vt:lpstr>Hourly Energy Use for 1 week Jul 29-Aug 4 2008</vt:lpstr>
      <vt:lpstr>Hourly Energy Use for 1 Week: Aug 4-11 2008</vt:lpstr>
      <vt:lpstr>Hourly Energy Use for 1 Week: Aug 11-18 2008</vt:lpstr>
      <vt:lpstr>Hourly Energy Use for 1 Week: Aug 18-25 2008</vt:lpstr>
      <vt:lpstr>Hourly Energy Use for 1 Day: Aug 18, 2008</vt:lpstr>
      <vt:lpstr>Hourly Energy Use for 1 Day: Jan 9, 2008</vt:lpstr>
      <vt:lpstr>Top Insights from Energy Visualizations</vt:lpstr>
      <vt:lpstr>Forecasting Energy Use into 2010</vt:lpstr>
      <vt:lpstr>Time-Series Observation Frequency</vt:lpstr>
      <vt:lpstr>Time Series Visualizations 3-Year Period</vt:lpstr>
      <vt:lpstr>Time Series Visualizations 3-Year Period</vt:lpstr>
      <vt:lpstr>25-Day Seasonal Forecast</vt:lpstr>
      <vt:lpstr>25-Day Seasonal Forecast</vt:lpstr>
      <vt:lpstr>25-Day Seasonal Forecast</vt:lpstr>
      <vt:lpstr>25-Day Seasonal Forecast:  R2 &amp; RMSE</vt:lpstr>
      <vt:lpstr>Trend, Seasonality, and Randomness Breakdown</vt:lpstr>
      <vt:lpstr>Trend, Seasonality, and Randomness Breakdown</vt:lpstr>
      <vt:lpstr>Trend, Seasonality, and Randomness Breakdown</vt:lpstr>
      <vt:lpstr>Trend, Seasonality, and Randomness</vt:lpstr>
      <vt:lpstr>Non-Seasonal Forecasting: Sub 1 Kitchen </vt:lpstr>
      <vt:lpstr>Non-Seasonal Forecasting: Sub 2 Laundry </vt:lpstr>
      <vt:lpstr>Non-Seasonal Forecasting: Water-Heater/AC </vt:lpstr>
      <vt:lpstr>Top Insights from Energy Forecasting</vt:lpstr>
      <vt:lpstr>Business Objectives</vt:lpstr>
      <vt:lpstr>Energy Saving Recommendations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&amp; Forecasting Residential Energy Data</dc:title>
  <dc:creator>Jennifer</dc:creator>
  <cp:lastModifiedBy>Jennifer</cp:lastModifiedBy>
  <cp:revision>3</cp:revision>
  <dcterms:created xsi:type="dcterms:W3CDTF">2020-08-15T06:29:10Z</dcterms:created>
  <dcterms:modified xsi:type="dcterms:W3CDTF">2020-08-16T20:14:03Z</dcterms:modified>
</cp:coreProperties>
</file>