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4" r:id="rId2"/>
    <p:sldId id="256" r:id="rId3"/>
    <p:sldId id="257" r:id="rId4"/>
    <p:sldId id="353" r:id="rId5"/>
    <p:sldId id="258" r:id="rId6"/>
    <p:sldId id="354" r:id="rId7"/>
    <p:sldId id="355" r:id="rId8"/>
    <p:sldId id="356" r:id="rId9"/>
    <p:sldId id="357" r:id="rId10"/>
    <p:sldId id="358" r:id="rId11"/>
    <p:sldId id="344" r:id="rId12"/>
    <p:sldId id="347" r:id="rId13"/>
    <p:sldId id="308" r:id="rId14"/>
    <p:sldId id="30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5230" autoAdjust="0"/>
  </p:normalViewPr>
  <p:slideViewPr>
    <p:cSldViewPr>
      <p:cViewPr varScale="1">
        <p:scale>
          <a:sx n="90" d="100"/>
          <a:sy n="90" d="100"/>
        </p:scale>
        <p:origin x="16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B3D23-1F78-46BF-A5F3-A3DF6F394D12}" type="datetimeFigureOut">
              <a:rPr lang="es-US" smtClean="0"/>
              <a:t>8/2/2024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57FFB-82B3-416C-A645-9631D4186B10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9148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0A92E-BBFF-442F-81C4-30170A6DDE96}" type="slidenum">
              <a:rPr lang="es-US" smtClean="0"/>
              <a:t>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87843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12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61263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13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63363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14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5385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2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15857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5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809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3337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27587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8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874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9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4911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10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7162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57FFB-82B3-416C-A645-9631D4186B10}" type="slidenum">
              <a:rPr lang="es-US" smtClean="0"/>
              <a:t>11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16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076" y="1282700"/>
            <a:ext cx="8083847" cy="1536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050" y="2911475"/>
            <a:ext cx="11169015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02128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kov.com/tutorials/java-nio/index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696" y="1787708"/>
            <a:ext cx="3801103" cy="3276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93E63-112D-7947-F4BE-F30E0160F80F}"/>
              </a:ext>
            </a:extLst>
          </p:cNvPr>
          <p:cNvSpPr txBox="1"/>
          <p:nvPr/>
        </p:nvSpPr>
        <p:spPr>
          <a:xfrm>
            <a:off x="6233982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7AE22-CFD6-736C-5FEE-0AF442E02D3C}"/>
              </a:ext>
            </a:extLst>
          </p:cNvPr>
          <p:cNvSpPr/>
          <p:nvPr/>
        </p:nvSpPr>
        <p:spPr>
          <a:xfrm>
            <a:off x="4572000" y="2816993"/>
            <a:ext cx="7620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PROGRAMACIÓN EN JAVA</a:t>
            </a:r>
          </a:p>
        </p:txBody>
      </p:sp>
    </p:spTree>
    <p:extLst>
      <p:ext uri="{BB962C8B-B14F-4D97-AF65-F5344CB8AC3E}">
        <p14:creationId xmlns:p14="http://schemas.microsoft.com/office/powerpoint/2010/main" val="206610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69121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Serialización de objetos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065148" y="609600"/>
            <a:ext cx="10471177" cy="1342034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Permite convertir objetos en secuencias de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Útil para guardar el estado de objetos en archivos o enviarlos por 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 clase debe implementar la interfaz </a:t>
            </a:r>
            <a:r>
              <a:rPr lang="es-ES" sz="2400" dirty="0" err="1"/>
              <a:t>Serializable</a:t>
            </a:r>
            <a:endParaRPr lang="es-ES" sz="2400" dirty="0">
              <a:latin typeface="Segoe UI"/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6995-A69C-B212-413E-C569D6BC3E05}"/>
              </a:ext>
            </a:extLst>
          </p:cNvPr>
          <p:cNvSpPr txBox="1"/>
          <p:nvPr/>
        </p:nvSpPr>
        <p:spPr>
          <a:xfrm>
            <a:off x="1385837" y="2109676"/>
            <a:ext cx="9829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 dirty="0" err="1">
                <a:solidFill>
                  <a:srgbClr val="C678DD"/>
                </a:solidFill>
                <a:effectLst/>
              </a:rPr>
              <a:t>class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D19A66"/>
                </a:solidFill>
                <a:effectLst/>
              </a:rPr>
              <a:t>Persona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C678DD"/>
                </a:solidFill>
                <a:effectLst/>
              </a:rPr>
              <a:t>implements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Serializable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{</a:t>
            </a:r>
            <a:r>
              <a:rPr lang="es-US" sz="1600" dirty="0"/>
              <a:t> </a:t>
            </a:r>
          </a:p>
          <a:p>
            <a:pPr marL="339725"/>
            <a:r>
              <a:rPr lang="es-US" sz="1600" dirty="0" err="1">
                <a:solidFill>
                  <a:srgbClr val="C678DD"/>
                </a:solidFill>
                <a:effectLst/>
              </a:rPr>
              <a:t>private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String</a:t>
            </a:r>
            <a:r>
              <a:rPr lang="es-US" sz="1600" dirty="0"/>
              <a:t> nombre</a:t>
            </a:r>
            <a:r>
              <a:rPr lang="es-US" sz="1600" dirty="0">
                <a:solidFill>
                  <a:srgbClr val="ABB2BF"/>
                </a:solidFill>
                <a:effectLst/>
              </a:rPr>
              <a:t>;</a:t>
            </a:r>
            <a:r>
              <a:rPr lang="es-US" sz="1600" dirty="0"/>
              <a:t> </a:t>
            </a:r>
          </a:p>
          <a:p>
            <a:pPr marL="339725"/>
            <a:r>
              <a:rPr lang="es-US" sz="1600" dirty="0" err="1">
                <a:solidFill>
                  <a:srgbClr val="C678DD"/>
                </a:solidFill>
                <a:effectLst/>
              </a:rPr>
              <a:t>private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C678DD"/>
                </a:solidFill>
                <a:effectLst/>
              </a:rPr>
              <a:t>int</a:t>
            </a:r>
            <a:r>
              <a:rPr lang="es-US" sz="1600" dirty="0"/>
              <a:t> edad</a:t>
            </a:r>
            <a:r>
              <a:rPr lang="es-US" sz="1600" dirty="0">
                <a:solidFill>
                  <a:srgbClr val="ABB2BF"/>
                </a:solidFill>
                <a:effectLst/>
              </a:rPr>
              <a:t>;</a:t>
            </a:r>
            <a:r>
              <a:rPr lang="es-US" sz="1600" dirty="0"/>
              <a:t> </a:t>
            </a:r>
          </a:p>
          <a:p>
            <a:pPr marL="339725"/>
            <a:r>
              <a:rPr lang="es-US" sz="1600" i="1" dirty="0">
                <a:solidFill>
                  <a:srgbClr val="5C6370"/>
                </a:solidFill>
                <a:effectLst/>
              </a:rPr>
              <a:t>// Constructor, </a:t>
            </a:r>
            <a:r>
              <a:rPr lang="es-US" sz="1600" i="1" dirty="0" err="1">
                <a:solidFill>
                  <a:srgbClr val="5C6370"/>
                </a:solidFill>
                <a:effectLst/>
              </a:rPr>
              <a:t>getters</a:t>
            </a:r>
            <a:r>
              <a:rPr lang="es-US" sz="1600" i="1" dirty="0">
                <a:solidFill>
                  <a:srgbClr val="5C6370"/>
                </a:solidFill>
                <a:effectLst/>
              </a:rPr>
              <a:t> y </a:t>
            </a:r>
            <a:r>
              <a:rPr lang="es-US" sz="1600" i="1" dirty="0" err="1">
                <a:solidFill>
                  <a:srgbClr val="5C6370"/>
                </a:solidFill>
                <a:effectLst/>
              </a:rPr>
              <a:t>setters</a:t>
            </a:r>
            <a:r>
              <a:rPr lang="es-US" sz="1600" i="1" dirty="0">
                <a:solidFill>
                  <a:srgbClr val="5C6370"/>
                </a:solidFill>
                <a:effectLst/>
              </a:rPr>
              <a:t>...</a:t>
            </a:r>
            <a:r>
              <a:rPr lang="es-US" sz="1600" dirty="0"/>
              <a:t> </a:t>
            </a:r>
          </a:p>
          <a:p>
            <a:r>
              <a:rPr lang="es-US" sz="1600" dirty="0">
                <a:solidFill>
                  <a:srgbClr val="ABB2BF"/>
                </a:solidFill>
                <a:effectLst/>
              </a:rPr>
              <a:t>}</a:t>
            </a:r>
            <a:r>
              <a:rPr lang="es-US" sz="1600" dirty="0"/>
              <a:t> </a:t>
            </a:r>
          </a:p>
          <a:p>
            <a:endParaRPr lang="es-US" sz="1600" i="1" dirty="0">
              <a:solidFill>
                <a:srgbClr val="5C6370"/>
              </a:solidFill>
              <a:effectLst/>
            </a:endParaRPr>
          </a:p>
          <a:p>
            <a:r>
              <a:rPr lang="es-US" sz="1600" i="1" dirty="0">
                <a:solidFill>
                  <a:srgbClr val="5C6370"/>
                </a:solidFill>
                <a:effectLst/>
              </a:rPr>
              <a:t>// Serializar</a:t>
            </a:r>
            <a:r>
              <a:rPr lang="es-US" sz="1600" dirty="0"/>
              <a:t> </a:t>
            </a:r>
          </a:p>
          <a:p>
            <a:r>
              <a:rPr lang="es-US" sz="1600" dirty="0">
                <a:solidFill>
                  <a:srgbClr val="C678DD"/>
                </a:solidFill>
                <a:effectLst/>
              </a:rPr>
              <a:t>try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ObjectOutputStream</a:t>
            </a:r>
            <a:r>
              <a:rPr lang="es-US" sz="1600" dirty="0"/>
              <a:t> </a:t>
            </a:r>
            <a:r>
              <a:rPr lang="es-US" sz="1600" dirty="0" err="1"/>
              <a:t>oos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61AFEF"/>
                </a:solidFill>
                <a:effectLst/>
              </a:rPr>
              <a:t>=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C678DD"/>
                </a:solidFill>
                <a:effectLst/>
              </a:rPr>
              <a:t>new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ObjectOutputStream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C678DD"/>
                </a:solidFill>
                <a:effectLst/>
              </a:rPr>
              <a:t>new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FileOutputStream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98C379"/>
                </a:solidFill>
                <a:effectLst/>
              </a:rPr>
              <a:t>"</a:t>
            </a:r>
            <a:r>
              <a:rPr lang="es-US" sz="1600" dirty="0" err="1">
                <a:solidFill>
                  <a:srgbClr val="98C379"/>
                </a:solidFill>
                <a:effectLst/>
              </a:rPr>
              <a:t>persona.ser</a:t>
            </a:r>
            <a:r>
              <a:rPr lang="es-US" sz="1600" dirty="0">
                <a:solidFill>
                  <a:srgbClr val="98C379"/>
                </a:solidFill>
                <a:effectLst/>
              </a:rPr>
              <a:t>"</a:t>
            </a:r>
            <a:r>
              <a:rPr lang="es-US" sz="1600" dirty="0">
                <a:solidFill>
                  <a:srgbClr val="ABB2BF"/>
                </a:solidFill>
                <a:effectLst/>
              </a:rPr>
              <a:t>)))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{</a:t>
            </a:r>
            <a:r>
              <a:rPr lang="es-US" sz="1600" dirty="0"/>
              <a:t> </a:t>
            </a:r>
          </a:p>
          <a:p>
            <a:pPr marL="287338"/>
            <a:r>
              <a:rPr lang="es-US" sz="1600" dirty="0">
                <a:solidFill>
                  <a:srgbClr val="D19A66"/>
                </a:solidFill>
                <a:effectLst/>
              </a:rPr>
              <a:t>Persona</a:t>
            </a:r>
            <a:r>
              <a:rPr lang="es-US" sz="1600" dirty="0"/>
              <a:t> p </a:t>
            </a:r>
            <a:r>
              <a:rPr lang="es-US" sz="1600" dirty="0">
                <a:solidFill>
                  <a:srgbClr val="61AFEF"/>
                </a:solidFill>
                <a:effectLst/>
              </a:rPr>
              <a:t>=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C678DD"/>
                </a:solidFill>
                <a:effectLst/>
              </a:rPr>
              <a:t>new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D19A66"/>
                </a:solidFill>
                <a:effectLst/>
              </a:rPr>
              <a:t>Persona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98C379"/>
                </a:solidFill>
                <a:effectLst/>
              </a:rPr>
              <a:t>"Juan"</a:t>
            </a:r>
            <a:r>
              <a:rPr lang="es-US" sz="1600" dirty="0">
                <a:solidFill>
                  <a:srgbClr val="ABB2BF"/>
                </a:solidFill>
                <a:effectLst/>
              </a:rPr>
              <a:t>,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D19A66"/>
                </a:solidFill>
                <a:effectLst/>
              </a:rPr>
              <a:t>30</a:t>
            </a:r>
            <a:r>
              <a:rPr lang="es-US" sz="1600" dirty="0">
                <a:solidFill>
                  <a:srgbClr val="ABB2BF"/>
                </a:solidFill>
                <a:effectLst/>
              </a:rPr>
              <a:t>);</a:t>
            </a:r>
            <a:r>
              <a:rPr lang="es-US" sz="1600" dirty="0"/>
              <a:t> </a:t>
            </a:r>
          </a:p>
          <a:p>
            <a:pPr marL="287338"/>
            <a:r>
              <a:rPr lang="es-US" sz="1600" dirty="0" err="1"/>
              <a:t>oos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>
                <a:solidFill>
                  <a:srgbClr val="61AFEF"/>
                </a:solidFill>
                <a:effectLst/>
              </a:rPr>
              <a:t>writeObject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/>
              <a:t>p</a:t>
            </a:r>
            <a:r>
              <a:rPr lang="es-US" sz="1600" dirty="0">
                <a:solidFill>
                  <a:srgbClr val="ABB2BF"/>
                </a:solidFill>
                <a:effectLst/>
              </a:rPr>
              <a:t>);</a:t>
            </a:r>
            <a:r>
              <a:rPr lang="es-US" sz="1600" dirty="0"/>
              <a:t> </a:t>
            </a:r>
          </a:p>
          <a:p>
            <a:r>
              <a:rPr lang="es-US" sz="1600" dirty="0">
                <a:solidFill>
                  <a:srgbClr val="ABB2BF"/>
                </a:solidFill>
                <a:effectLst/>
              </a:rPr>
              <a:t>}</a:t>
            </a:r>
            <a:r>
              <a:rPr lang="es-US" sz="1600" dirty="0"/>
              <a:t> </a:t>
            </a:r>
          </a:p>
          <a:p>
            <a:endParaRPr lang="es-US" sz="1600" i="1" dirty="0">
              <a:solidFill>
                <a:srgbClr val="5C6370"/>
              </a:solidFill>
              <a:effectLst/>
            </a:endParaRPr>
          </a:p>
          <a:p>
            <a:r>
              <a:rPr lang="es-US" sz="1600" i="1" dirty="0">
                <a:solidFill>
                  <a:srgbClr val="5C6370"/>
                </a:solidFill>
                <a:effectLst/>
              </a:rPr>
              <a:t>// </a:t>
            </a:r>
            <a:r>
              <a:rPr lang="es-US" sz="1600" i="1" dirty="0" err="1">
                <a:solidFill>
                  <a:srgbClr val="5C6370"/>
                </a:solidFill>
                <a:effectLst/>
              </a:rPr>
              <a:t>Deserializar</a:t>
            </a:r>
            <a:r>
              <a:rPr lang="es-US" sz="1600" dirty="0"/>
              <a:t> </a:t>
            </a:r>
          </a:p>
          <a:p>
            <a:r>
              <a:rPr lang="es-US" sz="1600" dirty="0">
                <a:solidFill>
                  <a:srgbClr val="C678DD"/>
                </a:solidFill>
                <a:effectLst/>
              </a:rPr>
              <a:t>try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ObjectInputStream</a:t>
            </a:r>
            <a:r>
              <a:rPr lang="es-US" sz="1600" dirty="0"/>
              <a:t> </a:t>
            </a:r>
            <a:r>
              <a:rPr lang="es-US" sz="1600" dirty="0" err="1"/>
              <a:t>ois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61AFEF"/>
                </a:solidFill>
                <a:effectLst/>
              </a:rPr>
              <a:t>=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C678DD"/>
                </a:solidFill>
                <a:effectLst/>
              </a:rPr>
              <a:t>new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ObjectInputStream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C678DD"/>
                </a:solidFill>
                <a:effectLst/>
              </a:rPr>
              <a:t>new</a:t>
            </a:r>
            <a:r>
              <a:rPr lang="es-US" sz="1600" dirty="0"/>
              <a:t> </a:t>
            </a:r>
            <a:r>
              <a:rPr lang="es-US" sz="1600" dirty="0" err="1">
                <a:solidFill>
                  <a:srgbClr val="D19A66"/>
                </a:solidFill>
                <a:effectLst/>
              </a:rPr>
              <a:t>FileInputStream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98C379"/>
                </a:solidFill>
                <a:effectLst/>
              </a:rPr>
              <a:t>"</a:t>
            </a:r>
            <a:r>
              <a:rPr lang="es-US" sz="1600" dirty="0" err="1">
                <a:solidFill>
                  <a:srgbClr val="98C379"/>
                </a:solidFill>
                <a:effectLst/>
              </a:rPr>
              <a:t>persona.ser</a:t>
            </a:r>
            <a:r>
              <a:rPr lang="es-US" sz="1600" dirty="0">
                <a:solidFill>
                  <a:srgbClr val="98C379"/>
                </a:solidFill>
                <a:effectLst/>
              </a:rPr>
              <a:t>"</a:t>
            </a:r>
            <a:r>
              <a:rPr lang="es-US" sz="1600" dirty="0">
                <a:solidFill>
                  <a:srgbClr val="ABB2BF"/>
                </a:solidFill>
                <a:effectLst/>
              </a:rPr>
              <a:t>)))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{</a:t>
            </a:r>
            <a:r>
              <a:rPr lang="es-US" sz="1600" dirty="0"/>
              <a:t> </a:t>
            </a:r>
          </a:p>
          <a:p>
            <a:pPr marL="287338"/>
            <a:r>
              <a:rPr lang="es-US" sz="1600" dirty="0">
                <a:solidFill>
                  <a:srgbClr val="D19A66"/>
                </a:solidFill>
                <a:effectLst/>
              </a:rPr>
              <a:t>Persona</a:t>
            </a:r>
            <a:r>
              <a:rPr lang="es-US" sz="1600" dirty="0"/>
              <a:t> p </a:t>
            </a:r>
            <a:r>
              <a:rPr lang="es-US" sz="1600" dirty="0">
                <a:solidFill>
                  <a:srgbClr val="61AFEF"/>
                </a:solidFill>
                <a:effectLst/>
              </a:rPr>
              <a:t>=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>
                <a:solidFill>
                  <a:srgbClr val="D19A66"/>
                </a:solidFill>
                <a:effectLst/>
              </a:rPr>
              <a:t>Persona</a:t>
            </a:r>
            <a:r>
              <a:rPr lang="es-US" sz="1600" dirty="0">
                <a:solidFill>
                  <a:srgbClr val="ABB2BF"/>
                </a:solidFill>
                <a:effectLst/>
              </a:rPr>
              <a:t>)</a:t>
            </a:r>
            <a:r>
              <a:rPr lang="es-US" sz="1600" dirty="0"/>
              <a:t> </a:t>
            </a:r>
            <a:r>
              <a:rPr lang="es-US" sz="1600" dirty="0" err="1"/>
              <a:t>ois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>
                <a:solidFill>
                  <a:srgbClr val="61AFEF"/>
                </a:solidFill>
                <a:effectLst/>
              </a:rPr>
              <a:t>readObject</a:t>
            </a:r>
            <a:r>
              <a:rPr lang="es-US" sz="1600" dirty="0">
                <a:solidFill>
                  <a:srgbClr val="ABB2BF"/>
                </a:solidFill>
                <a:effectLst/>
              </a:rPr>
              <a:t>();</a:t>
            </a:r>
            <a:r>
              <a:rPr lang="es-US" sz="1600" dirty="0"/>
              <a:t> </a:t>
            </a:r>
          </a:p>
          <a:p>
            <a:pPr marL="287338"/>
            <a:r>
              <a:rPr lang="es-US" sz="1600" dirty="0" err="1">
                <a:solidFill>
                  <a:srgbClr val="D19A66"/>
                </a:solidFill>
                <a:effectLst/>
              </a:rPr>
              <a:t>System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/>
              <a:t>out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>
                <a:solidFill>
                  <a:srgbClr val="61AFEF"/>
                </a:solidFill>
                <a:effectLst/>
              </a:rPr>
              <a:t>println</a:t>
            </a:r>
            <a:r>
              <a:rPr lang="es-US" sz="1600" dirty="0">
                <a:solidFill>
                  <a:srgbClr val="ABB2BF"/>
                </a:solidFill>
                <a:effectLst/>
              </a:rPr>
              <a:t>(</a:t>
            </a:r>
            <a:r>
              <a:rPr lang="es-US" sz="1600" dirty="0" err="1"/>
              <a:t>p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>
                <a:solidFill>
                  <a:srgbClr val="61AFEF"/>
                </a:solidFill>
                <a:effectLst/>
              </a:rPr>
              <a:t>getNombre</a:t>
            </a:r>
            <a:r>
              <a:rPr lang="es-US" sz="1600" dirty="0">
                <a:solidFill>
                  <a:srgbClr val="ABB2BF"/>
                </a:solidFill>
                <a:effectLst/>
              </a:rPr>
              <a:t>()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61AFEF"/>
                </a:solidFill>
                <a:effectLst/>
              </a:rPr>
              <a:t>+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98C379"/>
                </a:solidFill>
                <a:effectLst/>
              </a:rPr>
              <a:t>", "</a:t>
            </a:r>
            <a:r>
              <a:rPr lang="es-US" sz="1600" dirty="0"/>
              <a:t> </a:t>
            </a:r>
            <a:r>
              <a:rPr lang="es-US" sz="1600" dirty="0">
                <a:solidFill>
                  <a:srgbClr val="61AFEF"/>
                </a:solidFill>
                <a:effectLst/>
              </a:rPr>
              <a:t>+</a:t>
            </a:r>
            <a:r>
              <a:rPr lang="es-US" sz="1600" dirty="0"/>
              <a:t> </a:t>
            </a:r>
            <a:r>
              <a:rPr lang="es-US" sz="1600" dirty="0" err="1"/>
              <a:t>p</a:t>
            </a:r>
            <a:r>
              <a:rPr lang="es-US" sz="1600" dirty="0" err="1">
                <a:solidFill>
                  <a:srgbClr val="ABB2BF"/>
                </a:solidFill>
                <a:effectLst/>
              </a:rPr>
              <a:t>.</a:t>
            </a:r>
            <a:r>
              <a:rPr lang="es-US" sz="1600" dirty="0" err="1">
                <a:solidFill>
                  <a:srgbClr val="61AFEF"/>
                </a:solidFill>
                <a:effectLst/>
              </a:rPr>
              <a:t>getEdad</a:t>
            </a:r>
            <a:r>
              <a:rPr lang="es-US" sz="1600" dirty="0">
                <a:solidFill>
                  <a:srgbClr val="ABB2BF"/>
                </a:solidFill>
                <a:effectLst/>
              </a:rPr>
              <a:t>());</a:t>
            </a:r>
            <a:r>
              <a:rPr lang="es-US" sz="1600" dirty="0"/>
              <a:t> </a:t>
            </a:r>
          </a:p>
          <a:p>
            <a:r>
              <a:rPr lang="es-US" sz="1600" dirty="0">
                <a:solidFill>
                  <a:srgbClr val="ABB2BF"/>
                </a:solidFill>
                <a:effectLst/>
              </a:rPr>
              <a:t>}</a:t>
            </a:r>
            <a:endParaRPr lang="es-US" sz="1600" dirty="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0E7CC36-8149-4F40-9AA9-8F6183DE265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B7086-1428-ACDB-62E0-16220CF7DAC8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  <p:extLst>
      <p:ext uri="{BB962C8B-B14F-4D97-AF65-F5344CB8AC3E}">
        <p14:creationId xmlns:p14="http://schemas.microsoft.com/office/powerpoint/2010/main" val="404185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" y="-572708"/>
            <a:ext cx="12420599" cy="1430520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z="4400" spc="175" dirty="0"/>
              <a:t>Ejercicio práctico</a:t>
            </a:r>
            <a:endParaRPr sz="4000" spc="9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68D17-A516-120C-D42D-B309762E86A7}"/>
              </a:ext>
            </a:extLst>
          </p:cNvPr>
          <p:cNvSpPr txBox="1"/>
          <p:nvPr/>
        </p:nvSpPr>
        <p:spPr>
          <a:xfrm>
            <a:off x="304800" y="1074509"/>
            <a:ext cx="9601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000" b="1" dirty="0">
              <a:solidFill>
                <a:srgbClr val="5C6370"/>
              </a:solidFill>
            </a:endParaRPr>
          </a:p>
          <a:p>
            <a:r>
              <a:rPr lang="es-ES" sz="2000" b="1" dirty="0">
                <a:solidFill>
                  <a:srgbClr val="5C6370"/>
                </a:solidFill>
              </a:rPr>
              <a:t>Crear un sistema de registro de logs:</a:t>
            </a:r>
          </a:p>
          <a:p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Implementar una clase </a:t>
            </a:r>
            <a:r>
              <a:rPr lang="es-ES" sz="2000" dirty="0" err="1">
                <a:solidFill>
                  <a:srgbClr val="5C6370"/>
                </a:solidFill>
              </a:rPr>
              <a:t>Logger</a:t>
            </a:r>
            <a:r>
              <a:rPr lang="es-ES" sz="2000" dirty="0">
                <a:solidFill>
                  <a:srgbClr val="5C6370"/>
                </a:solidFill>
              </a:rPr>
              <a:t> que escriba mensajes en un archivo de texto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Incluir niveles de log (INFO, WARNING, ERROR)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Usar </a:t>
            </a:r>
            <a:r>
              <a:rPr lang="es-ES" sz="2000" dirty="0" err="1">
                <a:solidFill>
                  <a:srgbClr val="5C6370"/>
                </a:solidFill>
              </a:rPr>
              <a:t>BufferedWriter</a:t>
            </a:r>
            <a:r>
              <a:rPr lang="es-ES" sz="2000" dirty="0">
                <a:solidFill>
                  <a:srgbClr val="5C6370"/>
                </a:solidFill>
              </a:rPr>
              <a:t> para mejorar el rendimiento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Implementar un método para leer y mostrar los logs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Usar try-</a:t>
            </a:r>
            <a:r>
              <a:rPr lang="es-ES" sz="2000" dirty="0" err="1">
                <a:solidFill>
                  <a:srgbClr val="5C6370"/>
                </a:solidFill>
              </a:rPr>
              <a:t>with</a:t>
            </a:r>
            <a:r>
              <a:rPr lang="es-ES" sz="2000" dirty="0">
                <a:solidFill>
                  <a:srgbClr val="5C6370"/>
                </a:solidFill>
              </a:rPr>
              <a:t>-</a:t>
            </a:r>
            <a:r>
              <a:rPr lang="es-ES" sz="2000" dirty="0" err="1">
                <a:solidFill>
                  <a:srgbClr val="5C6370"/>
                </a:solidFill>
              </a:rPr>
              <a:t>resources</a:t>
            </a:r>
            <a:r>
              <a:rPr lang="es-ES" sz="2000" dirty="0">
                <a:solidFill>
                  <a:srgbClr val="5C6370"/>
                </a:solidFill>
              </a:rPr>
              <a:t> para manejar los recursos correctamente</a:t>
            </a:r>
          </a:p>
          <a:p>
            <a:pPr marL="1254125" indent="-457200">
              <a:buFont typeface="+mj-lt"/>
              <a:buAutoNum type="arabicPeriod"/>
            </a:pPr>
            <a:endParaRPr lang="es-ES" sz="2000" b="1" dirty="0">
              <a:solidFill>
                <a:srgbClr val="5C6370"/>
              </a:solidFill>
            </a:endParaRPr>
          </a:p>
          <a:p>
            <a:pPr marL="796925"/>
            <a:r>
              <a:rPr lang="es-ES" sz="2000" b="1" dirty="0">
                <a:solidFill>
                  <a:srgbClr val="5C6370"/>
                </a:solidFill>
              </a:rPr>
              <a:t>Para la solución revise la clase MainLogger.java en su repositorio.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21CF3-03AC-7C66-B529-C11D2DA35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3BEB817-5518-3C43-D33E-283FDC7A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7257A-6EBE-54F3-3454-05E611835D4B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  <p:extLst>
      <p:ext uri="{BB962C8B-B14F-4D97-AF65-F5344CB8AC3E}">
        <p14:creationId xmlns:p14="http://schemas.microsoft.com/office/powerpoint/2010/main" val="192757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456340"/>
            <a:ext cx="12420599" cy="1430520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z="4400" spc="175" dirty="0"/>
              <a:t>Tarea</a:t>
            </a:r>
            <a:endParaRPr sz="4000" spc="9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68D17-A516-120C-D42D-B309762E86A7}"/>
              </a:ext>
            </a:extLst>
          </p:cNvPr>
          <p:cNvSpPr txBox="1"/>
          <p:nvPr/>
        </p:nvSpPr>
        <p:spPr>
          <a:xfrm>
            <a:off x="-76200" y="1196729"/>
            <a:ext cx="117348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Extiende el sistema de logs para que soporte múltiples archivos de log (uno por día)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Implementa un sistema de rotación de logs (crear un nuevo archivo cuando el actual alcance cierto tamaño)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Añade la opción de comprimir logs antiguos usando java.util.zip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Crea un método para buscar entradas de log por fecha o nivel de log</a:t>
            </a:r>
          </a:p>
          <a:p>
            <a:pPr marL="1254125" indent="-457200">
              <a:buFont typeface="+mj-lt"/>
              <a:buAutoNum type="arabicPeriod"/>
            </a:pPr>
            <a:endParaRPr lang="es-ES" sz="2000" dirty="0">
              <a:solidFill>
                <a:srgbClr val="5C6370"/>
              </a:solidFill>
            </a:endParaRPr>
          </a:p>
          <a:p>
            <a:pPr marL="1254125" indent="-457200">
              <a:buFont typeface="+mj-lt"/>
              <a:buAutoNum type="arabicPeriod"/>
            </a:pPr>
            <a:r>
              <a:rPr lang="es-ES" sz="2000" dirty="0">
                <a:solidFill>
                  <a:srgbClr val="5C6370"/>
                </a:solidFill>
              </a:rPr>
              <a:t>Implementa un sistema de configuración que lea parámetros</a:t>
            </a:r>
            <a:br>
              <a:rPr lang="es-ES" sz="2000" dirty="0">
                <a:solidFill>
                  <a:srgbClr val="5C6370"/>
                </a:solidFill>
              </a:rPr>
            </a:br>
            <a:r>
              <a:rPr lang="es-ES" sz="2000" dirty="0">
                <a:solidFill>
                  <a:srgbClr val="5C6370"/>
                </a:solidFill>
              </a:rPr>
              <a:t> (como nivel de log mínimo a escribir) desde un archivo de propiedades</a:t>
            </a:r>
            <a:endParaRPr lang="es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821CF3-03AC-7C66-B529-C11D2DA35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3BEB817-5518-3C43-D33E-283FDC7A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37257A-6EBE-54F3-3454-05E611835D4B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  <p:extLst>
      <p:ext uri="{BB962C8B-B14F-4D97-AF65-F5344CB8AC3E}">
        <p14:creationId xmlns:p14="http://schemas.microsoft.com/office/powerpoint/2010/main" val="272221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7336"/>
            <a:ext cx="108554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5400" spc="175" dirty="0"/>
              <a:t>Recursos adicionales</a:t>
            </a:r>
            <a:endParaRPr sz="5400" spc="17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5FA58-D70F-B5B8-D894-5B3D11843A70}"/>
              </a:ext>
            </a:extLst>
          </p:cNvPr>
          <p:cNvSpPr txBox="1"/>
          <p:nvPr/>
        </p:nvSpPr>
        <p:spPr>
          <a:xfrm>
            <a:off x="6259382" y="65375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15189-2C0D-3D5D-25E3-CE1F11216B24}"/>
              </a:ext>
            </a:extLst>
          </p:cNvPr>
          <p:cNvSpPr txBox="1"/>
          <p:nvPr/>
        </p:nvSpPr>
        <p:spPr>
          <a:xfrm>
            <a:off x="1098352" y="2459504"/>
            <a:ext cx="10636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Java I/O Tutorial: </a:t>
            </a:r>
            <a:r>
              <a:rPr lang="pt-BR" sz="2400" dirty="0">
                <a:hlinkClick r:id="rId3"/>
              </a:rPr>
              <a:t>docs.oracle.com/</a:t>
            </a:r>
            <a:r>
              <a:rPr lang="pt-BR" sz="2400" dirty="0" err="1">
                <a:hlinkClick r:id="rId3"/>
              </a:rPr>
              <a:t>javase</a:t>
            </a:r>
            <a:r>
              <a:rPr lang="pt-BR" sz="2400" dirty="0">
                <a:hlinkClick r:id="rId3"/>
              </a:rPr>
              <a:t>/tutorial/</a:t>
            </a:r>
            <a:r>
              <a:rPr lang="pt-BR" sz="2400" dirty="0" err="1">
                <a:hlinkClick r:id="rId3"/>
              </a:rPr>
              <a:t>essential</a:t>
            </a:r>
            <a:r>
              <a:rPr lang="pt-BR" sz="2400" dirty="0">
                <a:hlinkClick r:id="rId3"/>
              </a:rPr>
              <a:t>/</a:t>
            </a:r>
            <a:r>
              <a:rPr lang="pt-BR" sz="2400" dirty="0" err="1">
                <a:hlinkClick r:id="rId3"/>
              </a:rPr>
              <a:t>io</a:t>
            </a:r>
            <a:r>
              <a:rPr lang="pt-BR" sz="2400" dirty="0">
                <a:hlinkClick r:id="rId3"/>
              </a:rPr>
              <a:t>/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Java NIO Tutorial: </a:t>
            </a:r>
            <a:r>
              <a:rPr lang="es-ES" sz="2400" dirty="0">
                <a:hlinkClick r:id="rId4"/>
              </a:rPr>
              <a:t>jenkov.com/</a:t>
            </a:r>
            <a:r>
              <a:rPr lang="es-ES" sz="2400" dirty="0" err="1">
                <a:hlinkClick r:id="rId4"/>
              </a:rPr>
              <a:t>tutorials</a:t>
            </a:r>
            <a:r>
              <a:rPr lang="es-ES" sz="2400" dirty="0">
                <a:hlinkClick r:id="rId4"/>
              </a:rPr>
              <a:t>/java-</a:t>
            </a:r>
            <a:r>
              <a:rPr lang="es-ES" sz="2400" dirty="0" err="1">
                <a:hlinkClick r:id="rId4"/>
              </a:rPr>
              <a:t>nio</a:t>
            </a:r>
            <a:r>
              <a:rPr lang="es-ES" sz="2400" dirty="0">
                <a:hlinkClick r:id="rId4"/>
              </a:rPr>
              <a:t>/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7009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6700" y="2868590"/>
            <a:ext cx="4038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7200" spc="175" dirty="0"/>
              <a:t>Gracias!</a:t>
            </a:r>
            <a:endParaRPr sz="7200" spc="17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5FA58-D70F-B5B8-D894-5B3D11843A70}"/>
              </a:ext>
            </a:extLst>
          </p:cNvPr>
          <p:cNvSpPr txBox="1"/>
          <p:nvPr/>
        </p:nvSpPr>
        <p:spPr>
          <a:xfrm>
            <a:off x="6259382" y="65375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  <p:extLst>
      <p:ext uri="{BB962C8B-B14F-4D97-AF65-F5344CB8AC3E}">
        <p14:creationId xmlns:p14="http://schemas.microsoft.com/office/powerpoint/2010/main" val="355989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721" y="1143000"/>
            <a:ext cx="1220972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US" sz="4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Programación Orientada a Objetos en JAVA</a:t>
            </a:r>
            <a:br>
              <a:rPr lang="es-US" sz="4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s-US" sz="4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</a:t>
            </a:r>
            <a:r>
              <a:rPr lang="es-ES" sz="4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Archivos y Flujos de E/S en Java</a:t>
            </a:r>
            <a:r>
              <a:rPr lang="es-US" sz="4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endParaRPr sz="4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6A137-ACD9-8723-1D21-60CEDF47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5555" y="3840095"/>
            <a:ext cx="2016854" cy="2482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0B4E56-4673-3461-29FF-BBF0E7190D5F}"/>
              </a:ext>
            </a:extLst>
          </p:cNvPr>
          <p:cNvSpPr txBox="1"/>
          <p:nvPr/>
        </p:nvSpPr>
        <p:spPr>
          <a:xfrm>
            <a:off x="6233982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0633"/>
            <a:ext cx="8083847" cy="1536064"/>
          </a:xfrm>
          <a:prstGeom prst="rect">
            <a:avLst/>
          </a:prstGeom>
        </p:spPr>
        <p:txBody>
          <a:bodyPr vert="horz" wrap="square" lIns="0" tIns="5461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Objetivos</a:t>
            </a:r>
            <a:r>
              <a:rPr spc="455" dirty="0"/>
              <a:t> </a:t>
            </a:r>
            <a:r>
              <a:rPr spc="80" dirty="0"/>
              <a:t>de</a:t>
            </a:r>
            <a:r>
              <a:rPr spc="455" dirty="0"/>
              <a:t> </a:t>
            </a:r>
            <a:r>
              <a:rPr spc="90" dirty="0"/>
              <a:t>la</a:t>
            </a:r>
            <a:r>
              <a:rPr spc="455" dirty="0"/>
              <a:t> </a:t>
            </a:r>
            <a:r>
              <a:rPr spc="165" dirty="0"/>
              <a:t>sesión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399" y="1820023"/>
            <a:ext cx="11277601" cy="353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Comprender los conceptos básicos de E/S en Java</a:t>
            </a: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Aprender a trabajar con archivos usando la clase File</a:t>
            </a: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Utilizar flujos de bytes y caracteres para leer y escribir datos</a:t>
            </a: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Entender y aplicar el uso de buffers para mejorar el rendimiento</a:t>
            </a: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Practicar con ejercicios de manejo de archivos y flujos</a:t>
            </a:r>
            <a:endParaRPr sz="28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04D7D9E-BDC0-2E33-C65E-583B5091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2" y="6050452"/>
            <a:ext cx="571500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E9065-7921-45A8-B411-7F018E0F755A}"/>
              </a:ext>
            </a:extLst>
          </p:cNvPr>
          <p:cNvSpPr txBox="1"/>
          <p:nvPr/>
        </p:nvSpPr>
        <p:spPr>
          <a:xfrm>
            <a:off x="6233982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0633"/>
            <a:ext cx="9988847" cy="1336263"/>
          </a:xfrm>
          <a:prstGeom prst="rect">
            <a:avLst/>
          </a:prstGeom>
        </p:spPr>
        <p:txBody>
          <a:bodyPr vert="horz" wrap="square" lIns="0" tIns="5461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lang="es-ES" spc="185" dirty="0"/>
              <a:t>Introducción a E/S en Java</a:t>
            </a:r>
            <a:endParaRPr spc="165" dirty="0"/>
          </a:p>
        </p:txBody>
      </p:sp>
      <p:sp>
        <p:nvSpPr>
          <p:cNvPr id="4" name="object 4"/>
          <p:cNvSpPr txBox="1"/>
          <p:nvPr/>
        </p:nvSpPr>
        <p:spPr>
          <a:xfrm>
            <a:off x="595181" y="1414372"/>
            <a:ext cx="11277601" cy="407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E/S: Entrada/Salida (Input/Output)</a:t>
            </a: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endParaRPr lang="es-ES" sz="2800" spc="180" dirty="0">
              <a:solidFill>
                <a:srgbClr val="202128"/>
              </a:solidFill>
              <a:latin typeface="Segoe UI"/>
              <a:cs typeface="Segoe UI"/>
            </a:endParaRP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Java proporciona clases para manejar E/S en el paquete java.io</a:t>
            </a:r>
          </a:p>
          <a:p>
            <a:pPr marL="12700" marR="729615">
              <a:lnSpc>
                <a:spcPct val="116700"/>
              </a:lnSpc>
              <a:spcBef>
                <a:spcPts val="95"/>
              </a:spcBef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endParaRPr lang="es-ES" sz="2800" spc="180" dirty="0">
              <a:solidFill>
                <a:srgbClr val="202128"/>
              </a:solidFill>
              <a:latin typeface="Segoe UI"/>
              <a:cs typeface="Segoe UI"/>
            </a:endParaRPr>
          </a:p>
          <a:p>
            <a:pPr marL="469900" marR="729615" indent="-457200">
              <a:lnSpc>
                <a:spcPct val="1167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Dos tipos principales de flujos:</a:t>
            </a:r>
          </a:p>
          <a:p>
            <a:pPr marL="1031875" marR="729615" lvl="2" indent="-457200">
              <a:lnSpc>
                <a:spcPct val="1167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b="1" spc="180" dirty="0">
                <a:solidFill>
                  <a:srgbClr val="202128"/>
                </a:solidFill>
                <a:latin typeface="Segoe UI"/>
                <a:cs typeface="Segoe UI"/>
              </a:rPr>
              <a:t>Flujos de bytes</a:t>
            </a: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: para datos binarios</a:t>
            </a:r>
          </a:p>
          <a:p>
            <a:pPr marL="1031875" marR="729615" lvl="2" indent="-457200">
              <a:lnSpc>
                <a:spcPct val="116700"/>
              </a:lnSpc>
              <a:spcBef>
                <a:spcPts val="95"/>
              </a:spcBef>
              <a:buFont typeface="Courier New" panose="02070309020205020404" pitchFamily="49" charset="0"/>
              <a:buChar char="o"/>
              <a:tabLst>
                <a:tab pos="1946910" algn="l"/>
                <a:tab pos="2302510" algn="l"/>
                <a:tab pos="2545715" algn="l"/>
                <a:tab pos="3241675" algn="l"/>
                <a:tab pos="4008120" algn="l"/>
                <a:tab pos="4347845" algn="l"/>
                <a:tab pos="4961255" algn="l"/>
                <a:tab pos="5304790" algn="l"/>
                <a:tab pos="6169660" algn="l"/>
                <a:tab pos="6774180" algn="l"/>
              </a:tabLst>
            </a:pPr>
            <a:r>
              <a:rPr lang="es-ES" sz="2800" b="1" spc="180" dirty="0">
                <a:solidFill>
                  <a:srgbClr val="202128"/>
                </a:solidFill>
                <a:latin typeface="Segoe UI"/>
                <a:cs typeface="Segoe UI"/>
              </a:rPr>
              <a:t>Flujos de caracteres</a:t>
            </a:r>
            <a:r>
              <a:rPr lang="es-ES" sz="2800" spc="180" dirty="0">
                <a:solidFill>
                  <a:srgbClr val="202128"/>
                </a:solidFill>
                <a:latin typeface="Segoe UI"/>
                <a:cs typeface="Segoe UI"/>
              </a:rPr>
              <a:t>: para datos de texto</a:t>
            </a:r>
            <a:endParaRPr sz="28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04D7D9E-BDC0-2E33-C65E-583B50911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2" y="6050452"/>
            <a:ext cx="571500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E9065-7921-45A8-B411-7F018E0F755A}"/>
              </a:ext>
            </a:extLst>
          </p:cNvPr>
          <p:cNvSpPr txBox="1"/>
          <p:nvPr/>
        </p:nvSpPr>
        <p:spPr>
          <a:xfrm>
            <a:off x="6233982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</p:spTree>
    <p:extLst>
      <p:ext uri="{BB962C8B-B14F-4D97-AF65-F5344CB8AC3E}">
        <p14:creationId xmlns:p14="http://schemas.microsoft.com/office/powerpoint/2010/main" val="26309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7677E-B429-A1E9-C236-038007EFF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9418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La Clase File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965542" y="2104306"/>
            <a:ext cx="5250591" cy="972702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r>
              <a:rPr lang="es-ES" sz="2400" dirty="0"/>
              <a:t>Representa una ruta de archivo o directorio en el sistema de archivos</a:t>
            </a:r>
            <a:endParaRPr lang="es-ES" sz="24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8A4C6A-9789-762E-B364-FF392666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BB0A1-FFF5-E25A-3F6F-C6D286D2FA6F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55D4-0E05-C025-DA7C-C882E0DE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542" y="3439633"/>
            <a:ext cx="7394152" cy="1400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7677E-B429-A1E9-C236-038007EFF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69121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Flujos de bytes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035023" y="881409"/>
            <a:ext cx="9912968" cy="2080698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InputStream</a:t>
            </a:r>
            <a:r>
              <a:rPr lang="es-ES" sz="2400" dirty="0"/>
              <a:t>: clase abstracta para leer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OutputStream</a:t>
            </a:r>
            <a:r>
              <a:rPr lang="es-ES" sz="2400" dirty="0"/>
              <a:t>: clase abstracta para escribir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Implementaciones comunes: </a:t>
            </a:r>
            <a:r>
              <a:rPr lang="es-ES" sz="2400" dirty="0" err="1"/>
              <a:t>FileInputStream</a:t>
            </a:r>
            <a:r>
              <a:rPr lang="es-ES" sz="2400" dirty="0"/>
              <a:t>, </a:t>
            </a:r>
            <a:r>
              <a:rPr lang="es-ES" sz="2400" dirty="0" err="1"/>
              <a:t>FileOutputStream</a:t>
            </a:r>
            <a:endParaRPr lang="es-ES" sz="24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8A4C6A-9789-762E-B364-FF392666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BB0A1-FFF5-E25A-3F6F-C6D286D2FA6F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55D4-0E05-C025-DA7C-C882E0DE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119" y="3581400"/>
            <a:ext cx="7835819" cy="20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3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7677E-B429-A1E9-C236-038007EFF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69121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Flujos de caracteres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035023" y="881409"/>
            <a:ext cx="9912968" cy="2080698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Reader: clase abstracta para leer caracteres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/>
              <a:t>Writer</a:t>
            </a:r>
            <a:r>
              <a:rPr lang="es-ES" sz="2400" dirty="0"/>
              <a:t>: clase abstracta para escribir caracteres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Implementaciones comunes: </a:t>
            </a:r>
            <a:r>
              <a:rPr lang="es-ES" sz="2400" dirty="0" err="1"/>
              <a:t>FileReader</a:t>
            </a:r>
            <a:r>
              <a:rPr lang="es-ES" sz="2400" dirty="0"/>
              <a:t>, </a:t>
            </a:r>
            <a:r>
              <a:rPr lang="es-ES" sz="2400" dirty="0" err="1"/>
              <a:t>FileWriter</a:t>
            </a:r>
            <a:endParaRPr lang="es-ES" sz="24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8A4C6A-9789-762E-B364-FF392666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BB0A1-FFF5-E25A-3F6F-C6D286D2FA6F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55D4-0E05-C025-DA7C-C882E0DE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3184877"/>
            <a:ext cx="6981976" cy="275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7677E-B429-A1E9-C236-038007EFF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69121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Buffers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035022" y="881409"/>
            <a:ext cx="10471177" cy="1711366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Mejoran el rendimiento al reducir las llamadas al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Clases principales: </a:t>
            </a:r>
            <a:r>
              <a:rPr lang="es-ES" sz="2400" dirty="0" err="1"/>
              <a:t>BufferedReader</a:t>
            </a:r>
            <a:r>
              <a:rPr lang="es-ES" sz="2400" dirty="0"/>
              <a:t>, </a:t>
            </a:r>
            <a:r>
              <a:rPr lang="es-ES" sz="2400" dirty="0" err="1"/>
              <a:t>BufferedWriter</a:t>
            </a:r>
            <a:r>
              <a:rPr lang="es-ES" sz="2400" dirty="0"/>
              <a:t>, </a:t>
            </a:r>
            <a:r>
              <a:rPr lang="es-ES" sz="2400" dirty="0" err="1"/>
              <a:t>BufferedInputStream</a:t>
            </a:r>
            <a:r>
              <a:rPr lang="es-ES" sz="2400" dirty="0"/>
              <a:t>, </a:t>
            </a:r>
            <a:r>
              <a:rPr lang="es-ES" sz="2400" dirty="0" err="1"/>
              <a:t>BufferedOutputStream</a:t>
            </a:r>
            <a:endParaRPr lang="es-ES" sz="24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8A4C6A-9789-762E-B364-FF392666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BB0A1-FFF5-E25A-3F6F-C6D286D2FA6F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55D4-0E05-C025-DA7C-C882E0DE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5400" y="3106260"/>
            <a:ext cx="8037864" cy="25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E7677E-B429-A1E9-C236-038007EFF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4" t="6112" r="9236" b="12497"/>
          <a:stretch/>
        </p:blipFill>
        <p:spPr>
          <a:xfrm>
            <a:off x="9489557" y="3817120"/>
            <a:ext cx="2702443" cy="3040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-769121"/>
            <a:ext cx="10287000" cy="1538242"/>
          </a:xfrm>
          <a:prstGeom prst="rect">
            <a:avLst/>
          </a:prstGeom>
        </p:spPr>
        <p:txBody>
          <a:bodyPr vert="horz" wrap="square" lIns="0" tIns="746125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lang="es-US" spc="175" dirty="0"/>
              <a:t>Try-</a:t>
            </a:r>
            <a:r>
              <a:rPr lang="es-US" spc="175" dirty="0" err="1"/>
              <a:t>with</a:t>
            </a:r>
            <a:r>
              <a:rPr lang="es-US" spc="175" dirty="0"/>
              <a:t>-</a:t>
            </a:r>
            <a:r>
              <a:rPr lang="es-US" spc="175" dirty="0" err="1"/>
              <a:t>resources</a:t>
            </a:r>
            <a:endParaRPr spc="95" dirty="0"/>
          </a:p>
        </p:txBody>
      </p:sp>
      <p:sp>
        <p:nvSpPr>
          <p:cNvPr id="3" name="object 3"/>
          <p:cNvSpPr txBox="1"/>
          <p:nvPr/>
        </p:nvSpPr>
        <p:spPr>
          <a:xfrm>
            <a:off x="1035022" y="881409"/>
            <a:ext cx="10471177" cy="2080698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Introducido en Java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Cierra automáticamente los recursos que implementan </a:t>
            </a:r>
            <a:r>
              <a:rPr lang="es-ES" sz="2400" dirty="0" err="1"/>
              <a:t>AutoCloseable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Evita fugas de recursos y simplifica el código</a:t>
            </a:r>
            <a:endParaRPr lang="es-ES" sz="2400" dirty="0">
              <a:latin typeface="Segoe UI"/>
              <a:cs typeface="Segoe UI"/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8A4C6A-9789-762E-B364-FF392666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823" y="6154258"/>
            <a:ext cx="5715000" cy="714375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8BB0A1-FFF5-E25A-3F6F-C6D286D2FA6F}"/>
              </a:ext>
            </a:extLst>
          </p:cNvPr>
          <p:cNvSpPr txBox="1"/>
          <p:nvPr/>
        </p:nvSpPr>
        <p:spPr>
          <a:xfrm>
            <a:off x="-1295400" y="6550223"/>
            <a:ext cx="5958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US" sz="1400" dirty="0"/>
              <a:t>Materia PJA-001 material creado por el Ing. Jim Requena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955D4-0E05-C025-DA7C-C882E0DE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3363623"/>
            <a:ext cx="8723060" cy="238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1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D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6983</TotalTime>
  <Words>707</Words>
  <Application>Microsoft Office PowerPoint</Application>
  <PresentationFormat>Widescreen</PresentationFormat>
  <Paragraphs>117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Courier New</vt:lpstr>
      <vt:lpstr>Segoe UI</vt:lpstr>
      <vt:lpstr>Office Theme</vt:lpstr>
      <vt:lpstr>PowerPoint Presentation</vt:lpstr>
      <vt:lpstr>Programación Orientada a Objetos en JAVA (Archivos y Flujos de E/S en Java)</vt:lpstr>
      <vt:lpstr>Objetivos de la sesión</vt:lpstr>
      <vt:lpstr>Introducción a E/S en Java</vt:lpstr>
      <vt:lpstr>La Clase File</vt:lpstr>
      <vt:lpstr>Flujos de bytes</vt:lpstr>
      <vt:lpstr>Flujos de caracteres</vt:lpstr>
      <vt:lpstr>Buffers</vt:lpstr>
      <vt:lpstr>Try-with-resources</vt:lpstr>
      <vt:lpstr>Serialización de objetos</vt:lpstr>
      <vt:lpstr>Ejercicio práctico</vt:lpstr>
      <vt:lpstr>Tarea</vt:lpstr>
      <vt:lpstr>Recursos adicionales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Presentación: Fundamentos de Java I</dc:title>
  <dc:creator>Jim</dc:creator>
  <cp:lastModifiedBy>Jimmy Nataniel Requena Llorentty</cp:lastModifiedBy>
  <cp:revision>24</cp:revision>
  <dcterms:created xsi:type="dcterms:W3CDTF">2024-07-11T19:27:54Z</dcterms:created>
  <dcterms:modified xsi:type="dcterms:W3CDTF">2024-08-03T00:07:28Z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2024-07-11T00:00:00Z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2024-07-11T00:00:00Z</vt:filetime>
  </property>
  <property fmtid="{D5CDD505-2E9C-101B-9397-08002B2CF9AE}" pid="5" name="Producer">
    <vt:lpwstr>Created by Marp</vt:lpwstr>
  </property>
</Properties>
</file>