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3" d="100"/>
          <a:sy n="93" d="100"/>
        </p:scale>
        <p:origin x="24" y="-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CAE4-1DED-478D-A8EE-BD771A83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778D-2A5E-4140-A941-E60EA96A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C8EA-7D79-43A7-8241-B12F043F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822B-AD5B-4EED-975B-1D91FA5D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07A8-EAE1-49A4-AD46-63B9A17A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296D-E8EC-437E-AA6E-C77887F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2AF39-85EA-411B-8A57-1E996DFC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FAE9-71A7-4E87-BBDC-1348EA8E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3FCA-3DD0-4AFA-A8FB-7655542A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BA75-D0AE-4C74-9EAF-686C42C9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2E33-CD37-480D-B005-D095BFA2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BCA73-175D-407B-A014-87FAD2DA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7DAE-CB60-4D65-A8BB-22C871F7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0C9-03D4-4804-A820-BBCA43A4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359A-5A25-4408-9AD2-E1787BBA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15D3-6F2D-41A6-ACA3-3C1F7527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27-82FB-4144-8885-F10ACF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6F84-ECA6-4F13-93B3-30D2EE08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E773-3DB6-4670-94D0-30CDB4EA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BE73-AC1D-4657-8323-50517963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2937-6C22-4BDD-BC89-926998F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E723-C73C-4114-8634-5C2C3566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3A78-6925-4BBD-A9EA-9CD4E5A4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485D-0C8A-47BF-BD4B-06699056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4C27-E988-4CA0-9F20-0C8ECA4A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101B-D7A4-4E13-B5FE-0CDEF097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8878-BAB0-46A0-B510-5AC751249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FF90-E153-4CB1-83E7-F59FC115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D1A5-6967-48AF-A36C-C7E8687C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13EB-58D0-49CA-8489-F3DDD230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90576-D07A-43BF-B3B0-6878F014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ECFD-BFF1-4F77-B633-392F352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0D3D-930C-4ABE-A771-93823834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F36C-25CF-4425-90DE-A1CBCA85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5EA1-7FBE-4A9A-9E69-0A64EF436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9844B-5BFC-49A4-9A0D-BEC53415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C9BFC-1B46-4B99-8AD5-FE0ADF5D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C6426-E588-4758-97EA-296071E9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F3A1-4600-4D61-89F3-D4B0D213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2A42-57BD-4A98-B45B-5B45D55E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62B8-E182-48C9-9856-39968887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C8D21-3FE8-4FD2-94B4-0A92BC11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E3DC1-4FF1-4F95-A5E0-0AE571BC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E259-9C0B-4C9B-A6EE-988B2372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9A0A5-6AF8-4B94-8FBC-7D934B5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19CD8-A034-403C-8E86-8BD6B503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BD44-1952-40AB-8D7D-8F64B01C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F50B-14DA-41C4-A48E-76ADFC2E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B0EAA-E485-4A0A-BC57-09F00F2E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B0685-2F4E-4199-8DFE-D3FAAAF1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6BA58-297E-47FE-A851-01A42F16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3C00-54A1-4993-9F62-050E4193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0D29-8460-4C20-89AF-B262E01D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ABD3-FCD9-426B-8CA8-8B83813CE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E1950-BF2E-441E-AC79-B24A2D0F7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8251-3A18-42FD-96E1-A4DE118B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2E985-0689-4BA8-8C8C-D9260946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59A0-7979-43DB-B063-BEFCEC8D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E8A-F2B6-486B-B145-034C7E11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1DB3-4BDC-44AA-B061-99B4556A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C93F-982A-46E4-ACEC-6EA6AB5DE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2D4B-308A-44C9-B71E-2A02128083F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5BDA-1988-4C02-BECB-6BDEDB775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55AC-1736-4545-9F11-014830C27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F2C6-4AD8-47E6-BB5C-761C2838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serinstitute.org/studies/economic-freedom-of-north-america-2020" TargetMode="External"/><Relationship Id="rId2" Type="http://schemas.openxmlformats.org/officeDocument/2006/relationships/hyperlink" Target="https://www.freedominthe50states.org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dicators.kauffman.org/wp-content/uploads/sites/2/2021/04/Kauffman_Indicators_New_Employer_Business_Data_April_2021.cs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0C22-292D-4799-85D7-ED451285E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3CA1-9A76-4035-AD59-F756AE42C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Measuring Institutions</a:t>
            </a:r>
          </a:p>
        </p:txBody>
      </p:sp>
    </p:spTree>
    <p:extLst>
      <p:ext uri="{BB962C8B-B14F-4D97-AF65-F5344CB8AC3E}">
        <p14:creationId xmlns:p14="http://schemas.microsoft.com/office/powerpoint/2010/main" val="262318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1572-26A4-42B1-9726-CBD80152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7F17-2542-44F4-9D4F-53F230D7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A. Money growth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B. Standard deviation of inflation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C. Inflation: most recent year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D. Freedom to own foreign currency bank accounts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C0DE-2FC3-4403-8277-45D2D7F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Freedom to Trade Internationally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0625-5BAE-4CE0-AC5F-5B17BDCC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A. Tariffs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 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  Revenue from trade taxes (% of trade sector)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(ii)  Mean tariff rate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(iii) Standard deviation of tariff rates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B. Regulatory trade barriers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  Non-tariff trade barriers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(ii)  Compliance costs of importing and exporting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C. Black-market exchange rates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D. Controls of the movement of capital and people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  Foreign ownership / investment restrictions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(ii)  Capital controls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(iii) Freedom of foreigners to visit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441-B033-49FB-9013-2933E385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867A-D232-4C6A-8682-BCCA6178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A. Credit market regulations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  Ownership of banks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(ii)  Private sector credit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(iii) Interest rate controls / negative real interest rates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B. Labor market regulations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  Hiring regulations and minimum wage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 (ii)  Hiring and firing regulations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 (iii) Centralized collective bargaining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(iv)  Hours regulations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(v)   Mandated cost of worker dismissal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(vi)  Conscription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C. Business regulations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  Administrative requirements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(ii)  Bureaucracy costs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(iii) Starting a business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(iv)  Extra payments / bribes / favoritism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(v)   Licensing restrictions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(vi)  Cost of tax 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9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5B0F-A2B0-4B5E-A5FE-41316260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9E5D6-D4B9-43CE-B7DB-419E29BA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7" t="25893" r="1481" b="5881"/>
          <a:stretch/>
        </p:blipFill>
        <p:spPr>
          <a:xfrm>
            <a:off x="0" y="1060363"/>
            <a:ext cx="12192000" cy="4860687"/>
          </a:xfrm>
        </p:spPr>
      </p:pic>
    </p:spTree>
    <p:extLst>
      <p:ext uri="{BB962C8B-B14F-4D97-AF65-F5344CB8AC3E}">
        <p14:creationId xmlns:p14="http://schemas.microsoft.com/office/powerpoint/2010/main" val="283504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21DAF01-5861-4B38-A25C-CB740AD900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80" y="27825"/>
            <a:ext cx="8669039" cy="68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276C299-CB7A-48B8-8A2B-CCDD3EC1B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6" y="0"/>
            <a:ext cx="8739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7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7338-6D3B-4DA9-B6CF-F13C2C75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Freedom of United States / </a:t>
            </a:r>
            <a:br>
              <a:rPr lang="en-US" dirty="0"/>
            </a:br>
            <a:r>
              <a:rPr lang="en-US" dirty="0"/>
              <a:t>North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B541-246A-4F9C-934E-7E142399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Economic Freedom in U.S. / North America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Freedom in the 50 States</a:t>
            </a:r>
            <a:r>
              <a:rPr lang="en-US" dirty="0"/>
              <a:t> (Cato)</a:t>
            </a:r>
          </a:p>
          <a:p>
            <a:pPr lvl="1"/>
            <a:r>
              <a:rPr lang="en-US" dirty="0">
                <a:hlinkClick r:id="rId3"/>
              </a:rPr>
              <a:t>Economic Freedom of North America</a:t>
            </a:r>
            <a:r>
              <a:rPr lang="en-US" dirty="0"/>
              <a:t> (Fraser)</a:t>
            </a:r>
          </a:p>
          <a:p>
            <a:endParaRPr lang="en-US" dirty="0"/>
          </a:p>
          <a:p>
            <a:r>
              <a:rPr lang="en-US" dirty="0"/>
              <a:t>Entrepreneurship</a:t>
            </a:r>
          </a:p>
          <a:p>
            <a:pPr lvl="1"/>
            <a:r>
              <a:rPr lang="en-US" dirty="0"/>
              <a:t>Kauffman Index </a:t>
            </a:r>
          </a:p>
          <a:p>
            <a:pPr lvl="1"/>
            <a:r>
              <a:rPr lang="en-US" dirty="0">
                <a:hlinkClick r:id="rId4"/>
              </a:rPr>
              <a:t>https://indicators.kauffman.org/wp-content/uploads/sites/2/2021/04/Kauffman_Indicators_New_Employer_Business_Data_April_2021.csv</a:t>
            </a:r>
            <a:r>
              <a:rPr lang="en-US" dirty="0"/>
              <a:t>  </a:t>
            </a:r>
          </a:p>
          <a:p>
            <a:r>
              <a:rPr lang="en-US" dirty="0"/>
              <a:t>Project Idea: Compare explanatory power of </a:t>
            </a:r>
            <a:r>
              <a:rPr lang="en-US" i="1" dirty="0"/>
              <a:t>Freedom in the 50 States </a:t>
            </a:r>
            <a:r>
              <a:rPr lang="en-US" dirty="0"/>
              <a:t>to </a:t>
            </a:r>
            <a:r>
              <a:rPr lang="en-US" i="1" dirty="0"/>
              <a:t>Economic Freedom of North America </a:t>
            </a:r>
            <a:r>
              <a:rPr lang="en-US" dirty="0"/>
              <a:t>for </a:t>
            </a:r>
            <a:r>
              <a:rPr lang="en-US" i="1" dirty="0"/>
              <a:t>Kauffman Index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0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934-7F9E-4128-8891-1B71B8EC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003A1F-C9FC-4777-901C-6453D9AB62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26" y="36163"/>
            <a:ext cx="8679348" cy="67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5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C1B5-7114-4F2B-BAAE-9C3BBB22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3B4B-4628-4472-A0E3-F6A54342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668"/>
            <a:ext cx="10515600" cy="4900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Panel Data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multiindex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Usual </a:t>
            </a:r>
            <a:r>
              <a:rPr lang="en-US" i="1" dirty="0"/>
              <a:t>Geographic Entity</a:t>
            </a:r>
            <a:r>
              <a:rPr lang="en-US" dirty="0"/>
              <a:t>, </a:t>
            </a:r>
            <a:r>
              <a:rPr lang="en-US" i="1" dirty="0"/>
              <a:t>Year</a:t>
            </a:r>
          </a:p>
          <a:p>
            <a:r>
              <a:rPr lang="en-US" dirty="0"/>
              <a:t>Finding</a:t>
            </a:r>
          </a:p>
          <a:p>
            <a:pPr lvl="1"/>
            <a:r>
              <a:rPr lang="en-US" dirty="0"/>
              <a:t>All necessary data will not typically be available from a single source</a:t>
            </a:r>
          </a:p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Data indices must be matched</a:t>
            </a:r>
          </a:p>
          <a:p>
            <a:pPr lvl="1"/>
            <a:r>
              <a:rPr lang="en-US" dirty="0"/>
              <a:t>Null values accommodated</a:t>
            </a:r>
          </a:p>
          <a:p>
            <a:pPr lvl="1"/>
            <a:r>
              <a:rPr lang="en-US" dirty="0"/>
              <a:t>Data types matched</a:t>
            </a:r>
          </a:p>
          <a:p>
            <a:r>
              <a:rPr lang="en-US" dirty="0"/>
              <a:t>Analyzing</a:t>
            </a:r>
          </a:p>
          <a:p>
            <a:pPr lvl="1"/>
            <a:r>
              <a:rPr lang="en-US" dirty="0"/>
              <a:t>Visualization</a:t>
            </a:r>
          </a:p>
          <a:p>
            <a:pPr lvl="2"/>
            <a:r>
              <a:rPr lang="en-US" dirty="0"/>
              <a:t>Be creative, don’t waste any opportunity to clearly present and reinforce dimension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Difference in Means, OLS, Panel Regression</a:t>
            </a:r>
          </a:p>
          <a:p>
            <a:pPr lvl="3"/>
            <a:r>
              <a:rPr lang="en-US" dirty="0"/>
              <a:t>Look for economic </a:t>
            </a:r>
            <a:r>
              <a:rPr lang="en-US" i="1" dirty="0"/>
              <a:t>and </a:t>
            </a:r>
            <a:r>
              <a:rPr lang="en-US" dirty="0"/>
              <a:t>statistical  significance</a:t>
            </a:r>
          </a:p>
          <a:p>
            <a:pPr lvl="1"/>
            <a:r>
              <a:rPr lang="en-US" dirty="0"/>
              <a:t>Visualizations and statistics are complements, not substitutes!</a:t>
            </a:r>
          </a:p>
        </p:txBody>
      </p:sp>
    </p:spTree>
    <p:extLst>
      <p:ext uri="{BB962C8B-B14F-4D97-AF65-F5344CB8AC3E}">
        <p14:creationId xmlns:p14="http://schemas.microsoft.com/office/powerpoint/2010/main" val="1034542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lyze sales compensation payout sensitivity using python ...">
            <a:extLst>
              <a:ext uri="{FF2B5EF4-FFF2-40B4-BE49-F238E27FC236}">
                <a16:creationId xmlns:a16="http://schemas.microsoft.com/office/drawing/2014/main" id="{88CDA57E-50BF-43D3-AEC6-181DCB860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811" y="2092154"/>
            <a:ext cx="503237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E933E-ED9B-4C63-B341-9EE86C1A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5AC2-2E70-45B8-ADFA-F0F7C87C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installed Anaconda and included it in the system path</a:t>
            </a:r>
          </a:p>
          <a:p>
            <a:r>
              <a:rPr lang="en-US" dirty="0"/>
              <a:t>Single tool for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management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Report writing!</a:t>
            </a:r>
          </a:p>
          <a:p>
            <a:r>
              <a:rPr lang="en-US" dirty="0"/>
              <a:t>Easy to share with collaborators!</a:t>
            </a:r>
          </a:p>
        </p:txBody>
      </p:sp>
    </p:spTree>
    <p:extLst>
      <p:ext uri="{BB962C8B-B14F-4D97-AF65-F5344CB8AC3E}">
        <p14:creationId xmlns:p14="http://schemas.microsoft.com/office/powerpoint/2010/main" val="28034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1B35-0316-4489-BC29-00D2427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6FCC-1B83-4C64-8D23-F080F540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Institutions and Productivity</a:t>
            </a:r>
          </a:p>
          <a:p>
            <a:r>
              <a:rPr lang="en-US" dirty="0"/>
              <a:t>Measuring Institutions</a:t>
            </a:r>
          </a:p>
          <a:p>
            <a:pPr lvl="1"/>
            <a:r>
              <a:rPr lang="en-US" dirty="0"/>
              <a:t>Economic Freedom Index</a:t>
            </a:r>
          </a:p>
          <a:p>
            <a:pPr lvl="2"/>
            <a:r>
              <a:rPr lang="en-US" dirty="0"/>
              <a:t>Components</a:t>
            </a:r>
          </a:p>
          <a:p>
            <a:pPr lvl="2"/>
            <a:r>
              <a:rPr lang="en-US" dirty="0"/>
              <a:t>Level of Analysis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Managing Panel Data</a:t>
            </a:r>
          </a:p>
          <a:p>
            <a:pPr lvl="1"/>
            <a:r>
              <a:rPr lang="en-US" dirty="0"/>
              <a:t>Finding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Analyzing</a:t>
            </a:r>
          </a:p>
        </p:txBody>
      </p:sp>
    </p:spTree>
    <p:extLst>
      <p:ext uri="{BB962C8B-B14F-4D97-AF65-F5344CB8AC3E}">
        <p14:creationId xmlns:p14="http://schemas.microsoft.com/office/powerpoint/2010/main" val="196951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6B2F-03EE-4C14-A8A3-4B71952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work!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34A84B-3AD3-4C2B-8003-F92DFDDA0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87" y="1390232"/>
            <a:ext cx="7565326" cy="53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BB0DF3-19B7-48F5-ADFB-579AF1400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87" y="487952"/>
            <a:ext cx="12243432" cy="578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52EF-EB9C-4721-B8A3-EEA8FD1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Institutions and Production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90A18-A6EC-4B4C-96A5-EB4FDBCF9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Production Function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Technology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Institutions, productive technology, patents (proxy for innovation)</a:t>
                </a:r>
              </a:p>
              <a:p>
                <a:r>
                  <a:rPr lang="en-US" dirty="0"/>
                  <a:t>Human Capital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years of/expenditure on education</a:t>
                </a:r>
              </a:p>
              <a:p>
                <a:r>
                  <a:rPr lang="en-US" dirty="0"/>
                  <a:t>Logs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𝑙𝑛𝐿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390A18-A6EC-4B4C-96A5-EB4FDBCF9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9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789E-5678-4769-9EBD-55696F70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B175-BAFE-45E8-ACE2-9FD71DC5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Technology</a:t>
            </a:r>
          </a:p>
          <a:p>
            <a:pPr lvl="1"/>
            <a:r>
              <a:rPr lang="en-US" dirty="0"/>
              <a:t>Rules of the Game</a:t>
            </a:r>
          </a:p>
          <a:p>
            <a:pPr lvl="2"/>
            <a:r>
              <a:rPr lang="en-US" dirty="0"/>
              <a:t>Rule of law</a:t>
            </a:r>
          </a:p>
          <a:p>
            <a:pPr lvl="2"/>
            <a:r>
              <a:rPr lang="en-US" dirty="0"/>
              <a:t>Alienable Property Rights</a:t>
            </a:r>
          </a:p>
          <a:p>
            <a:pPr lvl="1"/>
            <a:r>
              <a:rPr lang="en-US" dirty="0"/>
              <a:t>Human (Social) Capital</a:t>
            </a:r>
          </a:p>
          <a:p>
            <a:pPr lvl="2"/>
            <a:r>
              <a:rPr lang="en-US" dirty="0"/>
              <a:t>Shared knowledge/procedures/values/morals</a:t>
            </a:r>
          </a:p>
          <a:p>
            <a:r>
              <a:rPr lang="en-US" dirty="0"/>
              <a:t>At the end of the day, good institutions lower transactions costs (costs of doing business)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0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8057-1563-404E-AE8C-D69B31A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87"/>
            <a:ext cx="10515600" cy="541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Economic Freedom Index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D43615-D5FB-40D9-8B7B-254229CB42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95" y="635663"/>
            <a:ext cx="8555810" cy="61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1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EBE94-C14C-4DA6-A5F1-0A7F0BD90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5" t="31929" r="2399" b="21494"/>
          <a:stretch/>
        </p:blipFill>
        <p:spPr>
          <a:xfrm>
            <a:off x="0" y="2618015"/>
            <a:ext cx="12192000" cy="42399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79E8-18C0-4298-A195-918B0C23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45" y="53591"/>
            <a:ext cx="10515600" cy="4351338"/>
          </a:xfrm>
        </p:spPr>
        <p:txBody>
          <a:bodyPr/>
          <a:lstStyle/>
          <a:p>
            <a:r>
              <a:rPr lang="en-US" dirty="0"/>
              <a:t>Size of Government</a:t>
            </a:r>
          </a:p>
          <a:p>
            <a:r>
              <a:rPr lang="en-US" dirty="0"/>
              <a:t>Legal Systems and Property Rights</a:t>
            </a:r>
          </a:p>
          <a:p>
            <a:r>
              <a:rPr lang="en-US" dirty="0"/>
              <a:t>Sound Money</a:t>
            </a:r>
          </a:p>
          <a:p>
            <a:r>
              <a:rPr lang="en-US" dirty="0"/>
              <a:t>Freedom to Trade Internationally,</a:t>
            </a:r>
          </a:p>
          <a:p>
            <a:r>
              <a:rPr lang="en-US" dirty="0"/>
              <a:t>Regulation</a:t>
            </a:r>
          </a:p>
        </p:txBody>
      </p:sp>
    </p:spTree>
    <p:extLst>
      <p:ext uri="{BB962C8B-B14F-4D97-AF65-F5344CB8AC3E}">
        <p14:creationId xmlns:p14="http://schemas.microsoft.com/office/powerpoint/2010/main" val="319044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5BA8-91BE-442E-BBCB-3C13FC80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C254-5075-427A-8B61-93D11A30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A. Government consumption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B. Transfers and subsidies    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C. Government enterprises and investment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D. Top marginal tax rate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)  Top marginal income tax rate</a:t>
            </a:r>
          </a:p>
          <a:p>
            <a:pPr lvl="1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(ii) Top marginal income and payroll tax rate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E. State ownership of assets</a:t>
            </a:r>
          </a:p>
        </p:txBody>
      </p:sp>
    </p:spTree>
    <p:extLst>
      <p:ext uri="{BB962C8B-B14F-4D97-AF65-F5344CB8AC3E}">
        <p14:creationId xmlns:p14="http://schemas.microsoft.com/office/powerpoint/2010/main" val="24270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8059-DDCE-4170-8A69-8E2CAF2B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System and Property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0E5A-B622-4DEF-9562-7BDB70B0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A. Judicial independence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B. Impartial courts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C. Protection of property rights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D. Military interference in rule of law and politics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E. Integrity of the legal system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F. Legal enforcement of contracts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G. Regulatory costs of the sale of real property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H. Reliability of police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I. Business costs of crime</a:t>
            </a:r>
          </a:p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Georgia" panose="02040502050405020303" pitchFamily="18" charset="0"/>
              </a:rPr>
              <a:t>J. Gender Disparity Adjustment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4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722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Georgia</vt:lpstr>
      <vt:lpstr>Office Theme</vt:lpstr>
      <vt:lpstr>Data Workshop</vt:lpstr>
      <vt:lpstr>Outline</vt:lpstr>
      <vt:lpstr>PowerPoint Presentation</vt:lpstr>
      <vt:lpstr>Institutions and Production Function</vt:lpstr>
      <vt:lpstr>Institutions</vt:lpstr>
      <vt:lpstr>Economic Freedom Index</vt:lpstr>
      <vt:lpstr>PowerPoint Presentation</vt:lpstr>
      <vt:lpstr>Size of Government</vt:lpstr>
      <vt:lpstr>Legal System and Property Rights</vt:lpstr>
      <vt:lpstr>Sound Money</vt:lpstr>
      <vt:lpstr> Freedom to Trade Internationally</vt:lpstr>
      <vt:lpstr>Regulation</vt:lpstr>
      <vt:lpstr>PowerPoint Presentation</vt:lpstr>
      <vt:lpstr>PowerPoint Presentation</vt:lpstr>
      <vt:lpstr>PowerPoint Presentation</vt:lpstr>
      <vt:lpstr>Economic Freedom of United States /  North America</vt:lpstr>
      <vt:lpstr>PowerPoint Presentation</vt:lpstr>
      <vt:lpstr>Data</vt:lpstr>
      <vt:lpstr>Python</vt:lpstr>
      <vt:lpstr>Get to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Institutions I</dc:title>
  <dc:creator>James Caton</dc:creator>
  <cp:lastModifiedBy>James Caton</cp:lastModifiedBy>
  <cp:revision>15</cp:revision>
  <dcterms:created xsi:type="dcterms:W3CDTF">2021-06-10T23:41:00Z</dcterms:created>
  <dcterms:modified xsi:type="dcterms:W3CDTF">2021-06-11T13:20:25Z</dcterms:modified>
</cp:coreProperties>
</file>