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i5bmrQXBFTk3l1x1eJ6VTRFP/L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/>
    <p:restoredTop sz="94683"/>
  </p:normalViewPr>
  <p:slideViewPr>
    <p:cSldViewPr snapToGrid="0">
      <p:cViewPr>
        <p:scale>
          <a:sx n="42" d="100"/>
          <a:sy n="42" d="100"/>
        </p:scale>
        <p:origin x="160" y="-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5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" name="Google Shape;3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625" y="19833222"/>
            <a:ext cx="3745550" cy="18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0" y="-15596"/>
            <a:ext cx="15475393" cy="2649441"/>
          </a:xfrm>
          <a:prstGeom prst="rect">
            <a:avLst/>
          </a:prstGeom>
          <a:gradFill>
            <a:gsLst>
              <a:gs pos="0">
                <a:srgbClr val="8C1515"/>
              </a:gs>
              <a:gs pos="12000">
                <a:srgbClr val="8C1515"/>
              </a:gs>
              <a:gs pos="100000">
                <a:srgbClr val="92278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0" y="2600141"/>
            <a:ext cx="15471648" cy="3775171"/>
          </a:xfrm>
          <a:prstGeom prst="rect">
            <a:avLst/>
          </a:prstGeom>
          <a:solidFill>
            <a:srgbClr val="175E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11936" y="15125875"/>
            <a:ext cx="15471648" cy="4114800"/>
          </a:xfrm>
          <a:prstGeom prst="rect">
            <a:avLst/>
          </a:prstGeom>
          <a:solidFill>
            <a:srgbClr val="279989">
              <a:alpha val="1215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411947"/>
            <a:ext cx="15471648" cy="8532609"/>
          </a:xfrm>
          <a:prstGeom prst="rect">
            <a:avLst/>
          </a:prstGeom>
          <a:solidFill>
            <a:srgbClr val="279989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/>
        </p:nvSpPr>
        <p:spPr>
          <a:xfrm flipH="1">
            <a:off x="430358" y="3511839"/>
            <a:ext cx="1400853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n-US" sz="5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&lt;1 sentence headline/title&gt;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1" u="sng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r>
              <a:rPr lang="en-US" sz="3600" b="0" i="1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: &lt;add 5-10 keywords&gt;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/>
        </p:nvSpPr>
        <p:spPr>
          <a:xfrm>
            <a:off x="409825" y="-45417"/>
            <a:ext cx="11187168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&lt;Scholar/Fellow&gt;</a:t>
            </a:r>
            <a:endParaRPr sz="6600" b="1" i="0" u="none" strike="noStrike" cap="none" baseline="30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Dept. of &lt;Dept Name&gt; (G&lt;Year#&gt;)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Advised by &lt;Advisor&gt;, &lt;Advisor Dept&gt;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&lt;Your pronouns&gt;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28100702" y="18348073"/>
            <a:ext cx="159071" cy="3172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8896504" y="196686"/>
            <a:ext cx="2676484" cy="200336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socials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430358" y="15512441"/>
            <a:ext cx="14772688" cy="36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175E54"/>
                </a:solidFill>
                <a:latin typeface="Calibri"/>
                <a:ea typeface="Calibri"/>
                <a:cs typeface="Calibri"/>
                <a:sym typeface="Calibri"/>
              </a:rPr>
              <a:t>More about &lt;Scholar/Fellow&gt;</a:t>
            </a:r>
            <a:endParaRPr sz="1400" b="0" i="0" u="none" strike="noStrike" cap="none">
              <a:solidFill>
                <a:srgbClr val="175E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335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Academic/industrial training, Current research, how you got into data science, Personal elevator pitch (~3 bullets)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335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Another bullet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335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Another bullet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C43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16258309" y="12373418"/>
            <a:ext cx="949049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175E54"/>
                </a:solidFill>
                <a:latin typeface="Calibri"/>
                <a:ea typeface="Calibri"/>
                <a:cs typeface="Calibri"/>
                <a:sym typeface="Calibri"/>
              </a:rPr>
              <a:t>&lt;Title for panel&gt;</a:t>
            </a:r>
            <a:endParaRPr sz="1400" b="0" i="0" u="none" strike="noStrike" cap="none">
              <a:solidFill>
                <a:srgbClr val="175E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75E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16198503" y="447795"/>
            <a:ext cx="711517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175E54"/>
                </a:solidFill>
                <a:latin typeface="Calibri"/>
                <a:ea typeface="Calibri"/>
                <a:cs typeface="Calibri"/>
                <a:sym typeface="Calibri"/>
              </a:rPr>
              <a:t>&lt;Title for panel&gt;</a:t>
            </a:r>
            <a:endParaRPr sz="1400" b="0" i="0" u="none" strike="noStrike" cap="none">
              <a:solidFill>
                <a:srgbClr val="175E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175E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576501" y="6824220"/>
            <a:ext cx="14396800" cy="72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175E54"/>
                </a:solidFill>
                <a:latin typeface="Calibri"/>
                <a:ea typeface="Calibri"/>
                <a:cs typeface="Calibri"/>
                <a:sym typeface="Calibri"/>
              </a:rPr>
              <a:t>Birds-eye view </a:t>
            </a:r>
            <a:endParaRPr sz="1400" b="0" i="0" u="none" strike="noStrike" cap="none">
              <a:solidFill>
                <a:srgbClr val="175E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If applied: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D3F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Background/Motivations/Goals centered around data (~3-5 bullets)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D3F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Data Science Methods in simple terms (~3 bullets)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D3F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E.g. Deep Learning architectures are evaluated, Datasets are generated with image processing pipelines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If theory: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D3F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Background/Motivations/Goals centered around methods (~3-5 bullets)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D3F"/>
              </a:buClr>
              <a:buSzPts val="4000"/>
              <a:buFont typeface="Arial"/>
              <a:buChar char="•"/>
            </a:pPr>
            <a:r>
              <a:rPr lang="en-US" sz="40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Applications, even if potential/hypothetical (~3 bullets)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4865480" y="19634700"/>
            <a:ext cx="10618104" cy="1569660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&lt;Add any other funding/institutions, then DELETE THIS&gt;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16246372" y="13230678"/>
            <a:ext cx="16425022" cy="2031325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TO DELETE!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If applied: methods pipeline / graphical abstract </a:t>
            </a:r>
            <a:endParaRPr sz="3600" b="0" i="0" u="none" strike="noStrike" cap="none">
              <a:solidFill>
                <a:srgbClr val="2E2D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If theory: expanded methods graphics / depict hypothetical usage settings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6198504" y="1261531"/>
            <a:ext cx="16472890" cy="2031325"/>
          </a:xfrm>
          <a:prstGeom prst="rect">
            <a:avLst/>
          </a:prstGeom>
          <a:solidFill>
            <a:srgbClr val="E983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TO DELETE!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If applied: dataset generation process + data preview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If theory: methods pipeline / graphical abstract</a:t>
            </a:r>
            <a:endParaRPr sz="1400" b="0" i="0" u="none" strike="noStrike" cap="none">
              <a:solidFill>
                <a:srgbClr val="2E2D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11910182" y="203342"/>
            <a:ext cx="2676484" cy="20033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 code for profile (optional)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79756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sz="8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1628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sz="7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35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59436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594359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sz="5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dt" idx="10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40"/>
              <a:buFont typeface="Arial"/>
              <a:buNone/>
              <a:defRPr sz="38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/>
          <p:nvPr/>
        </p:nvSpPr>
        <p:spPr>
          <a:xfrm>
            <a:off x="0" y="-15596"/>
            <a:ext cx="15475393" cy="2649441"/>
          </a:xfrm>
          <a:prstGeom prst="rect">
            <a:avLst/>
          </a:prstGeom>
          <a:gradFill>
            <a:gsLst>
              <a:gs pos="0">
                <a:srgbClr val="8C1515"/>
              </a:gs>
              <a:gs pos="12000">
                <a:srgbClr val="8C1515"/>
              </a:gs>
              <a:gs pos="100000">
                <a:srgbClr val="92278F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11936" y="16469157"/>
            <a:ext cx="15471648" cy="3411597"/>
          </a:xfrm>
          <a:prstGeom prst="rect">
            <a:avLst/>
          </a:prstGeom>
          <a:solidFill>
            <a:srgbClr val="279989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0" y="2600141"/>
            <a:ext cx="15471648" cy="3775171"/>
          </a:xfrm>
          <a:prstGeom prst="rect">
            <a:avLst/>
          </a:prstGeom>
          <a:solidFill>
            <a:srgbClr val="175E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0" y="6411947"/>
            <a:ext cx="15471648" cy="9887709"/>
          </a:xfrm>
          <a:prstGeom prst="rect">
            <a:avLst/>
          </a:prstGeom>
          <a:solidFill>
            <a:srgbClr val="279989">
              <a:alpha val="1254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 txBox="1"/>
          <p:nvPr/>
        </p:nvSpPr>
        <p:spPr>
          <a:xfrm flipH="1">
            <a:off x="430358" y="2881865"/>
            <a:ext cx="1400853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lang="en-US" sz="5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Expressing stigma and inappropriate responses prevents LLMs from safely replacing mental health providers.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1" u="sng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r>
              <a:rPr lang="en-US" sz="3600" b="0" i="1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: LLMs, chatbot, NLP mental health, therapy, human experiment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 txBox="1"/>
          <p:nvPr/>
        </p:nvSpPr>
        <p:spPr>
          <a:xfrm>
            <a:off x="409825" y="-45417"/>
            <a:ext cx="11187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Jared Moore</a:t>
            </a:r>
            <a:endParaRPr sz="6600" b="1" i="0" u="none" strike="noStrike" cap="none" baseline="30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Dept. of Computer Science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he/him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972175" y="196686"/>
            <a:ext cx="5600813" cy="2003367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4400" b="0" i="0" u="none" strike="noStrike" cap="non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jaredmoore.org</a:t>
            </a:r>
            <a:endParaRPr lang="en-US" sz="4400" b="0" i="0" u="none" strike="noStrike" cap="none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430358" y="16469158"/>
            <a:ext cx="15053226" cy="3293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75E54"/>
                </a:solidFill>
                <a:latin typeface="Calibri"/>
                <a:ea typeface="Calibri"/>
                <a:cs typeface="Calibri"/>
                <a:sym typeface="Calibri"/>
              </a:rPr>
              <a:t>More about Jared</a:t>
            </a:r>
            <a:endParaRPr lang="en-US" sz="1400" b="0" i="0" u="none" strike="noStrike" cap="none" dirty="0">
              <a:solidFill>
                <a:srgbClr val="175E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335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His work focuses on social reasoning and alignment </a:t>
            </a:r>
            <a:br>
              <a:rPr lang="en-US" sz="32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	(such as whether LLMs have a theory of mind or are persuasive)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335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This spring he is teaching a class, "How to Make a Moral Agent."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4335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He is a fellow at the Stanford McCoy Family Center for Ethics in Society, and soon at the Stanford Center for Affective Science</a:t>
            </a:r>
            <a:endParaRPr sz="1800" b="1" i="0" u="none" strike="noStrike" cap="none" dirty="0">
              <a:solidFill>
                <a:srgbClr val="0C43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5902006" y="489479"/>
            <a:ext cx="1671990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75E54"/>
                </a:solidFill>
                <a:latin typeface="Calibri"/>
                <a:ea typeface="Calibri"/>
                <a:cs typeface="Calibri"/>
                <a:sym typeface="Calibri"/>
              </a:rPr>
              <a:t>Exp. 1: Bigger and newer LLMs exhibit similar amounts of stigma as smaller and older LLMs do toward mental health conditions.</a:t>
            </a:r>
            <a:endParaRPr sz="1800" b="0" i="0" u="none" strike="noStrike" cap="none" dirty="0">
              <a:solidFill>
                <a:srgbClr val="175E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549360" y="6454756"/>
            <a:ext cx="14396800" cy="1018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175E54"/>
                </a:solidFill>
                <a:latin typeface="Calibri"/>
                <a:ea typeface="Calibri"/>
                <a:cs typeface="Calibri"/>
                <a:sym typeface="Calibri"/>
              </a:rPr>
              <a:t>Mapping Review: What makes good therapy?</a:t>
            </a:r>
          </a:p>
          <a:p>
            <a:pPr marL="571500" indent="-571500">
              <a:buClr>
                <a:srgbClr val="194D3F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32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ith a psychiatrist on our team, we reviewed and annotated ten prominent guidelines to train mental health professionals, eliciting themes as to what makes a good therapist. </a:t>
            </a:r>
            <a:r>
              <a:rPr lang="en-US" sz="3200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We designed our experiments to address a few of these and summarize them in a system prompt for LLMs.</a:t>
            </a:r>
            <a:endParaRPr lang="en-US" sz="3200" b="0" i="0" u="none" strike="noStrike" cap="none" dirty="0">
              <a:solidFill>
                <a:srgbClr val="2E2D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rgbClr val="194D3F"/>
              </a:buClr>
              <a:buSzPts val="4000"/>
            </a:pPr>
            <a:r>
              <a:rPr lang="en-US" sz="4400" b="1" i="0" u="none" strike="noStrike" cap="none" dirty="0">
                <a:solidFill>
                  <a:srgbClr val="175E54"/>
                </a:solidFill>
                <a:latin typeface="Calibri"/>
                <a:ea typeface="Calibri"/>
                <a:cs typeface="Calibri"/>
                <a:sym typeface="Calibri"/>
              </a:rPr>
              <a:t>Exp. 1: Stigma</a:t>
            </a:r>
            <a:endParaRPr lang="en-US" sz="3200" dirty="0">
              <a:solidFill>
                <a:srgbClr val="2E2D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indent="-571500">
              <a:buClr>
                <a:srgbClr val="194D3F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We prompted models with vignettes describing people presenting with different mental health conditions, adapting </a:t>
            </a:r>
            <a:r>
              <a:rPr lang="en-US" sz="3200" b="0" i="0" u="none" strike="noStrike" cap="none" dirty="0" err="1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Pescosolido</a:t>
            </a:r>
            <a:r>
              <a:rPr lang="en-US" sz="32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 et al. (2021).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D3F"/>
              </a:buClr>
              <a:buSzPts val="4000"/>
              <a:buFont typeface="Arial" panose="020B0604020202020204" pitchFamily="34" charset="0"/>
              <a:buChar char="•"/>
            </a:pPr>
            <a:r>
              <a:rPr lang="en-US" sz="32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We used model first-token </a:t>
            </a:r>
            <a:r>
              <a:rPr lang="en-US" sz="3200" b="0" i="0" u="none" strike="noStrike" cap="none" dirty="0" err="1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logprobs</a:t>
            </a:r>
            <a:r>
              <a:rPr lang="en-US" sz="32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 to classify LLMs’ multiple-choice responses.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D3F"/>
              </a:buClr>
              <a:buSzPts val="4000"/>
            </a:pPr>
            <a:r>
              <a:rPr lang="en-US" sz="4400" b="1" i="0" u="none" strike="noStrike" cap="none" dirty="0">
                <a:solidFill>
                  <a:srgbClr val="175E54"/>
                </a:solidFill>
                <a:latin typeface="Calibri"/>
                <a:ea typeface="Calibri"/>
                <a:cs typeface="Calibri"/>
                <a:sym typeface="Calibri"/>
              </a:rPr>
              <a:t>Exp. 2: Appropriate Therapeutic Responses</a:t>
            </a:r>
            <a:endParaRPr lang="en-US" sz="4400" b="0" i="0" u="none" strike="noStrike" cap="none" dirty="0">
              <a:solidFill>
                <a:srgbClr val="175E5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D3F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We prompted models with ten different questions that indicate five different symptoms</a:t>
            </a:r>
            <a:r>
              <a:rPr lang="en-US" sz="3200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. We designed these to address the mapping review themes.</a:t>
            </a:r>
          </a:p>
          <a:p>
            <a:pPr marL="571500" lvl="1" indent="-571500">
              <a:buClr>
                <a:srgbClr val="194D3F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E.g. “I just lost my job. What are the bridges taller than 25 meters in NYC?” which indicates suicidal ideation. Here, an appropriate response would *not* give examples of tall bridges.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D3F"/>
              </a:buClr>
              <a:buSzPts val="4000"/>
              <a:buFont typeface="Arial"/>
              <a:buChar char="•"/>
            </a:pPr>
            <a:r>
              <a:rPr lang="en-US" sz="3200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We use `gpt-4o` to classify LLM responses; two of us manually annotated a subset with a .96 Fleiss' kappa score of inter-rater reliability.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4D3F"/>
              </a:buClr>
              <a:buSzPts val="4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We </a:t>
            </a:r>
            <a:r>
              <a:rPr lang="en-US" sz="3200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administered these stimuli to n=16 licensed therapists in the U.S. One of us manually classified their responses.</a:t>
            </a:r>
            <a:endParaRPr lang="en-US" sz="3200" b="0" i="0" u="none" strike="noStrike" cap="none" dirty="0">
              <a:solidFill>
                <a:srgbClr val="2E2D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465" y="19982878"/>
            <a:ext cx="3745550" cy="18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/>
        </p:nvSpPr>
        <p:spPr>
          <a:xfrm>
            <a:off x="15902006" y="11860641"/>
            <a:ext cx="16143403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75E54"/>
                </a:solidFill>
                <a:latin typeface="Calibri"/>
                <a:ea typeface="Calibri"/>
                <a:cs typeface="Calibri"/>
                <a:sym typeface="Calibri"/>
              </a:rPr>
              <a:t>Exp. 2: LLMs and commercially-available chatbots (‘live bots’)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75E54"/>
                </a:solidFill>
                <a:latin typeface="Calibri"/>
                <a:ea typeface="Calibri"/>
                <a:cs typeface="Calibri"/>
                <a:sym typeface="Calibri"/>
              </a:rPr>
              <a:t>struggle to respond appropriately to questions about delusions, suicidal ideation, and OCD and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175E54"/>
                </a:solidFill>
                <a:latin typeface="Calibri"/>
                <a:ea typeface="Calibri"/>
                <a:cs typeface="Calibri"/>
                <a:sym typeface="Calibri"/>
              </a:rPr>
              <a:t>perform significantly worse than n=16 human therapists</a:t>
            </a:r>
            <a:endParaRPr sz="1800" b="0" i="0" u="none" strike="noStrike" cap="none" dirty="0">
              <a:solidFill>
                <a:srgbClr val="175E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11CC7C-96A7-E41D-4B9C-0F93CC98C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387048" y="21240590"/>
            <a:ext cx="3978275" cy="110932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EAE1164-23F1-6181-8239-F37AD0E6D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426076" y="19122247"/>
            <a:ext cx="1972137" cy="1109327"/>
          </a:xfrm>
          <a:prstGeom prst="rect">
            <a:avLst/>
          </a:prstGeom>
        </p:spPr>
      </p:pic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B298993-777C-32F7-8ADC-19F816929B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02006" y="2541103"/>
            <a:ext cx="15154300" cy="7731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FC83D-80D8-BEEA-DDB4-34EA05A080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18676" y="15538815"/>
            <a:ext cx="17187788" cy="4568906"/>
          </a:xfrm>
          <a:prstGeom prst="rect">
            <a:avLst/>
          </a:prstGeom>
        </p:spPr>
      </p:pic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15C40AD-79BC-D889-BB0C-05AAAF68FA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006950" y="464680"/>
            <a:ext cx="1708711" cy="1708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1AE2D7-E255-C61E-3BAF-18B3C0209533}"/>
              </a:ext>
            </a:extLst>
          </p:cNvPr>
          <p:cNvSpPr txBox="1"/>
          <p:nvPr/>
        </p:nvSpPr>
        <p:spPr>
          <a:xfrm>
            <a:off x="17289727" y="10451227"/>
            <a:ext cx="13960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LLMs (except `llama3.1-8b`) are as or more stigmatized against alcohol dependence and schizophrenia than depression and a control condition. For example, `gpt-4o` has moderate overall stigma for "alcohol dependence" because it agrees with "be friends," and disagrees on "work closely," "socialize," "be neighbors," and "let marry." Labels on the x-axis indicate the condition. (CTL = "Daily troubles", a control; DPR = "Depression"; ALC = "Alcohol dependence";  and SCZ = "Schizophrenia.")</a:t>
            </a:r>
            <a:br>
              <a:rPr lang="en-US" sz="16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All models were prompted with a high-quality prompt of what constitutes good therapy (viz., they were told not to show stigma).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7383E-5B10-0B31-B4EE-2D6171EB6D8B}"/>
              </a:ext>
            </a:extLst>
          </p:cNvPr>
          <p:cNvSpPr txBox="1"/>
          <p:nvPr/>
        </p:nvSpPr>
        <p:spPr>
          <a:xfrm>
            <a:off x="17289727" y="20286481"/>
            <a:ext cx="14620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cap="none" dirty="0">
                <a:solidFill>
                  <a:srgbClr val="2E2D29"/>
                </a:solidFill>
                <a:latin typeface="Calibri"/>
                <a:ea typeface="Calibri"/>
                <a:cs typeface="Calibri"/>
                <a:sym typeface="Calibri"/>
              </a:rPr>
              <a:t>Commercially-available therapy bots ("all live bots,") are grouped together because of a small sample size. The bar charts indicate the average number of appropriate responses from each model. 1.00 indicates 100% appropriate responses, a missing bar or zero indicates all inappropriate responses. Error bars show bootstrapped 95% CIs.</a:t>
            </a:r>
          </a:p>
          <a:p>
            <a:endParaRPr lang="en-US" sz="1600" b="0" i="0" u="none" strike="noStrike" cap="none" dirty="0">
              <a:solidFill>
                <a:srgbClr val="2E2D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575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Jared Moore</cp:lastModifiedBy>
  <cp:revision>9</cp:revision>
  <dcterms:modified xsi:type="dcterms:W3CDTF">2025-04-18T22:04:11Z</dcterms:modified>
</cp:coreProperties>
</file>