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50" r:id="rId1"/>
  </p:sldMasterIdLst>
  <p:sldIdLst>
    <p:sldId id="258" r:id="rId2"/>
    <p:sldId id="259" r:id="rId3"/>
    <p:sldId id="257" r:id="rId4"/>
    <p:sldId id="260" r:id="rId5"/>
    <p:sldId id="272" r:id="rId6"/>
    <p:sldId id="262" r:id="rId7"/>
    <p:sldId id="264" r:id="rId8"/>
    <p:sldId id="268" r:id="rId9"/>
    <p:sldId id="261" r:id="rId10"/>
    <p:sldId id="267" r:id="rId11"/>
    <p:sldId id="266" r:id="rId12"/>
    <p:sldId id="273" r:id="rId13"/>
    <p:sldId id="270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8F40A-0A6E-4F29-A071-666504DFCC22}" v="271" dt="2020-05-16T01:25:09.748"/>
    <p1510:client id="{17EFBD65-66A8-467A-B239-0B20D8C6FB15}" v="770" dt="2020-05-17T20:01:58.370"/>
    <p1510:client id="{1E743395-F4C3-4940-9D1F-9A9D19B88B81}" v="223" dt="2020-05-16T07:45:40.272"/>
    <p1510:client id="{252B1937-D6A4-4975-8449-A7F8E7000E7D}" v="65" dt="2020-05-17T23:17:30.033"/>
    <p1510:client id="{2F71A9E5-ED09-475D-A171-12E98DEA0232}" v="317" dt="2020-05-17T01:45:30.729"/>
    <p1510:client id="{3636BEC4-A474-4E7C-82F0-4B8E1D82B2CA}" v="75" dt="2020-05-17T17:12:03.535"/>
    <p1510:client id="{4F664F97-8921-4E8A-81C0-47F94C75D78B}" v="260" dt="2020-05-16T23:22:47.530"/>
    <p1510:client id="{5A677BAB-A358-47C6-8BED-36E596C5BB32}" v="1495" dt="2020-05-16T04:29:12.636"/>
    <p1510:client id="{5B3CD5B8-0FD7-4137-9DE4-D1AC644688C1}" v="321" dt="2020-05-16T02:20:34.931"/>
    <p1510:client id="{6A098939-BAD8-46F8-9B37-5BE507F430DC}" v="336" dt="2020-05-17T02:38:29.761"/>
    <p1510:client id="{9E4B522D-C4FC-4C6C-B6E0-F7E4FC26BA93}" v="58" dt="2020-05-16T00:39:32.392"/>
    <p1510:client id="{A79A1646-5205-4EEB-ACF4-C83AECFA7986}" v="1447" dt="2020-05-16T17:57:15.664"/>
    <p1510:client id="{ACD9948E-D52F-49C8-9A85-69E2CAC9F43D}" v="2" dt="2020-05-17T23:41:57.654"/>
    <p1510:client id="{B17FE15B-4FB8-41D8-B6D3-8AC74D7F908E}" v="1008" dt="2020-05-16T16:45:56.332"/>
    <p1510:client id="{B7B16C05-8186-4C07-ADF8-32A8D643A88B}" v="14" dt="2020-05-17T18:46:31.488"/>
    <p1510:client id="{C8F47812-F794-4863-AF0B-6D7613E9770B}" v="458" dt="2020-05-16T19:17:30.644"/>
    <p1510:client id="{C91B899A-5444-479D-900E-88F378435C0C}" v="103" dt="2020-05-16T22:17:19.322"/>
    <p1510:client id="{CE9AB107-214E-4B84-8AAC-E166D407CDD8}" v="2" dt="2020-05-17T16:39:37.616"/>
    <p1510:client id="{D6933A9C-EE36-4CE8-A8B6-DAC1B63CC8C6}" v="544" dt="2020-05-16T03:53:57.743"/>
    <p1510:client id="{DD606C3D-1A63-49BA-A55D-6EA94B697646}" v="116" dt="2020-05-17T23:27:20.395"/>
    <p1510:client id="{F8A844A3-39D3-4DDE-A13C-A8DBE0177A54}" v="432" dt="2020-05-17T01:03:09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5/17/20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5/17/20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5/17/20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7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5/17/20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4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2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5/17/20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4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09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43" r:id="rId6"/>
    <p:sldLayoutId id="2147484339" r:id="rId7"/>
    <p:sldLayoutId id="2147484340" r:id="rId8"/>
    <p:sldLayoutId id="2147484341" r:id="rId9"/>
    <p:sldLayoutId id="2147484342" r:id="rId10"/>
    <p:sldLayoutId id="214748434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2D624B2D-09F4-43C4-B31F-5915B640B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" t="44" b="12909"/>
          <a:stretch/>
        </p:blipFill>
        <p:spPr>
          <a:xfrm>
            <a:off x="-258911" y="-66"/>
            <a:ext cx="14009919" cy="686440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A8459B5-0ACF-4813-B5AC-E89FD3E421FC}"/>
              </a:ext>
            </a:extLst>
          </p:cNvPr>
          <p:cNvSpPr txBox="1"/>
          <p:nvPr/>
        </p:nvSpPr>
        <p:spPr>
          <a:xfrm>
            <a:off x="7173144" y="3063013"/>
            <a:ext cx="5115462" cy="43550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endParaRPr lang="es-ES" sz="2400" b="1"/>
          </a:p>
          <a:p>
            <a:pPr algn="ctr">
              <a:spcAft>
                <a:spcPts val="600"/>
              </a:spcAft>
            </a:pPr>
            <a:endParaRPr lang="es-ES"/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EQUIPO 6:</a:t>
            </a:r>
          </a:p>
          <a:p>
            <a:pPr algn="ctr">
              <a:spcAft>
                <a:spcPts val="600"/>
              </a:spcAft>
            </a:pPr>
            <a:endParaRPr lang="es-ES">
              <a:latin typeface="Franklin Gothic Demi"/>
            </a:endParaRP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Daniela Ruíz Martínez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Ismael Solano Ramírez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José Luis Cordero Rodríguez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María Fernanda Vázquez Hernández 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Santiago Ayala Moreno</a:t>
            </a:r>
          </a:p>
          <a:p>
            <a:pPr algn="ctr">
              <a:spcAft>
                <a:spcPts val="600"/>
              </a:spcAft>
            </a:pPr>
            <a:r>
              <a:rPr lang="es-ES">
                <a:latin typeface="Franklin Gothic Demi"/>
              </a:rPr>
              <a:t>Tonantzin Real Rojas </a:t>
            </a:r>
          </a:p>
          <a:p>
            <a:pPr>
              <a:spcAft>
                <a:spcPts val="600"/>
              </a:spcAft>
            </a:pPr>
            <a:endParaRPr lang="es-ES"/>
          </a:p>
          <a:p>
            <a:pPr>
              <a:spcAft>
                <a:spcPts val="600"/>
              </a:spcAft>
            </a:pPr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2101BE-2E40-42F8-9686-4FBA2A618A78}"/>
              </a:ext>
            </a:extLst>
          </p:cNvPr>
          <p:cNvSpPr txBox="1"/>
          <p:nvPr/>
        </p:nvSpPr>
        <p:spPr>
          <a:xfrm>
            <a:off x="1208737" y="612276"/>
            <a:ext cx="983123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sz="4800" b="1">
                <a:latin typeface="Franklin Gothic Demi"/>
                <a:ea typeface="+mn-lt"/>
                <a:cs typeface="+mn-lt"/>
              </a:rPr>
              <a:t>El ingreso de la Ciudad de México: una introspección de su distribución en Álvaro Obregón </a:t>
            </a:r>
            <a:endParaRPr lang="es-MX" sz="4800" b="1">
              <a:latin typeface="Franklin Gothic Demi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371205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CFFCCD0-1365-461A-8041-52C0026B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98667"/>
            <a:ext cx="11029615" cy="600556"/>
          </a:xfrm>
        </p:spPr>
        <p:txBody>
          <a:bodyPr>
            <a:no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</a:rPr>
              <a:t>Datos atípicos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45BA074-C6E4-4B40-B518-3D4A4E3FF638}"/>
              </a:ext>
            </a:extLst>
          </p:cNvPr>
          <p:cNvSpPr txBox="1"/>
          <p:nvPr/>
        </p:nvSpPr>
        <p:spPr>
          <a:xfrm>
            <a:off x="161481" y="3861758"/>
            <a:ext cx="57938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MX">
                <a:ea typeface="+mn-lt"/>
                <a:cs typeface="+mn-lt"/>
              </a:rPr>
              <a:t>Las observaciones atípicas invalidaban al modelo debido a que afectaban al supuesto de normalidad en los errores.</a:t>
            </a:r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D50D12D-F411-4657-8FA3-B1D2AD7BA1FA}"/>
              </a:ext>
            </a:extLst>
          </p:cNvPr>
          <p:cNvSpPr txBox="1"/>
          <p:nvPr/>
        </p:nvSpPr>
        <p:spPr>
          <a:xfrm>
            <a:off x="6400309" y="3861758"/>
            <a:ext cx="5786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/>
              <a:t>Para la corrección de este problema</a:t>
            </a:r>
            <a:r>
              <a:rPr lang="es-MX">
                <a:ea typeface="+mn-lt"/>
                <a:cs typeface="+mn-lt"/>
              </a:rPr>
              <a:t> se decidió estimar dichos datos aberrantes </a:t>
            </a:r>
            <a:endParaRPr lang="es-MX"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D7241162-82DE-4974-8879-2F74BF6C1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42"/>
          <a:stretch/>
        </p:blipFill>
        <p:spPr>
          <a:xfrm>
            <a:off x="1190975" y="667033"/>
            <a:ext cx="3719346" cy="3107830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AB4BD978-637C-41C4-A6F8-39B435B3E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89" b="-327"/>
          <a:stretch/>
        </p:blipFill>
        <p:spPr>
          <a:xfrm>
            <a:off x="7531580" y="621525"/>
            <a:ext cx="3710643" cy="31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3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CFFCCD0-1365-461A-8041-52C0026B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98667"/>
            <a:ext cx="11029615" cy="600556"/>
          </a:xfrm>
        </p:spPr>
        <p:txBody>
          <a:bodyPr>
            <a:no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</a:rPr>
              <a:t>NORMALIDAD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45BA074-C6E4-4B40-B518-3D4A4E3FF638}"/>
              </a:ext>
            </a:extLst>
          </p:cNvPr>
          <p:cNvSpPr txBox="1"/>
          <p:nvPr/>
        </p:nvSpPr>
        <p:spPr>
          <a:xfrm>
            <a:off x="503552" y="3964931"/>
            <a:ext cx="510108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/>
              <a:t>Histograma con corrección de datos atípicos.</a:t>
            </a:r>
          </a:p>
          <a:p>
            <a:pPr algn="ctr">
              <a:spcAft>
                <a:spcPts val="600"/>
              </a:spcAft>
            </a:pPr>
            <a:endParaRPr lang="es-MX"/>
          </a:p>
          <a:p>
            <a:pPr algn="ctr">
              <a:spcAft>
                <a:spcPts val="600"/>
              </a:spcAft>
            </a:pPr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D50D12D-F411-4657-8FA3-B1D2AD7BA1FA}"/>
              </a:ext>
            </a:extLst>
          </p:cNvPr>
          <p:cNvSpPr txBox="1"/>
          <p:nvPr/>
        </p:nvSpPr>
        <p:spPr>
          <a:xfrm>
            <a:off x="5888966" y="3861758"/>
            <a:ext cx="65388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/>
              <a:t>Histograma con transformación potencia.</a:t>
            </a:r>
          </a:p>
          <a:p>
            <a:pPr algn="ctr">
              <a:spcAft>
                <a:spcPts val="600"/>
              </a:spcAft>
            </a:pPr>
            <a:endParaRPr lang="es-MX"/>
          </a:p>
          <a:p>
            <a:pPr algn="ctr">
              <a:spcAft>
                <a:spcPts val="600"/>
              </a:spcAft>
            </a:pPr>
            <a:endParaRPr lang="es-MX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E80051-C700-419A-8819-F5DFFF0B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470750"/>
            <a:ext cx="2743200" cy="40366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78BDFC8-9829-415C-BA78-EB44DF26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383" y="4239387"/>
            <a:ext cx="367778" cy="319547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F99D619-0F90-4FA4-8962-5BA8F3CB7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568" y="4536107"/>
            <a:ext cx="2743200" cy="504602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2C53CCAF-20C2-4A5B-A762-1454B0BD8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" y="661248"/>
            <a:ext cx="5260848" cy="327998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9AB09CB-12FE-4659-8408-4D4EC8B9E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5248" y="636864"/>
            <a:ext cx="5376672" cy="33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306306-5DC1-475E-B090-3E2548C3B18E}"/>
              </a:ext>
            </a:extLst>
          </p:cNvPr>
          <p:cNvSpPr txBox="1"/>
          <p:nvPr/>
        </p:nvSpPr>
        <p:spPr>
          <a:xfrm>
            <a:off x="3163824" y="5407152"/>
            <a:ext cx="6388608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cap="all">
                <a:solidFill>
                  <a:schemeClr val="bg1"/>
                </a:solidFill>
              </a:rPr>
              <a:t>HETEROSCEDASTICIDAD</a:t>
            </a:r>
          </a:p>
          <a:p>
            <a:pPr algn="ctr"/>
            <a:r>
              <a:rPr lang="en-US">
                <a:latin typeface="Franklin Gothic Demi"/>
              </a:rPr>
              <a:t>​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6DB35F7-800C-45A5-9A03-CD8D488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92" y="847927"/>
            <a:ext cx="4715435" cy="288367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5AA2DC7-8ACE-48C0-935F-A9C7B568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28" y="815811"/>
            <a:ext cx="4760976" cy="29525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B5ECCB-FA7B-450F-9659-413367E12C8E}"/>
              </a:ext>
            </a:extLst>
          </p:cNvPr>
          <p:cNvSpPr txBox="1"/>
          <p:nvPr/>
        </p:nvSpPr>
        <p:spPr>
          <a:xfrm>
            <a:off x="1408176" y="4242816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Prueba</a:t>
            </a:r>
            <a:r>
              <a:rPr lang="en-US" sz="1600"/>
              <a:t> de White:</a:t>
            </a:r>
          </a:p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07B9A36-223F-44BA-9C0C-D60D88AE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072" y="6455561"/>
            <a:ext cx="11029615" cy="600556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A38CBC06-A837-4028-86C5-574B69DF9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184" y="4561719"/>
            <a:ext cx="3585882" cy="462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7A1625-ECA3-4B1F-8A60-1D81D0189A32}"/>
              </a:ext>
            </a:extLst>
          </p:cNvPr>
          <p:cNvSpPr txBox="1"/>
          <p:nvPr/>
        </p:nvSpPr>
        <p:spPr>
          <a:xfrm>
            <a:off x="7370064" y="4200144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ea typeface="+mn-lt"/>
                <a:cs typeface="+mn-lt"/>
              </a:rPr>
              <a:t>Prueba</a:t>
            </a:r>
            <a:r>
              <a:rPr lang="en-US" sz="1600">
                <a:ea typeface="+mn-lt"/>
                <a:cs typeface="+mn-lt"/>
              </a:rPr>
              <a:t> de White:</a:t>
            </a:r>
            <a:endParaRPr lang="en-US" sz="1600"/>
          </a:p>
          <a:p>
            <a:pPr algn="l"/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3FA5F107-A5D2-4FB7-A0F0-D0E404285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208" y="4564914"/>
            <a:ext cx="3511296" cy="4591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3E3666-D1C0-4015-958C-BD56CA568CC8}"/>
              </a:ext>
            </a:extLst>
          </p:cNvPr>
          <p:cNvSpPr txBox="1"/>
          <p:nvPr/>
        </p:nvSpPr>
        <p:spPr>
          <a:xfrm>
            <a:off x="1916811" y="3873626"/>
            <a:ext cx="3633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 </a:t>
            </a:r>
            <a:r>
              <a:rPr lang="en-US" err="1"/>
              <a:t>correción</a:t>
            </a:r>
            <a:r>
              <a:rPr lang="en-US"/>
              <a:t> de </a:t>
            </a:r>
            <a:r>
              <a:rPr lang="en-US" err="1"/>
              <a:t>datos</a:t>
            </a:r>
            <a:r>
              <a:rPr lang="en-US"/>
              <a:t> </a:t>
            </a:r>
            <a:r>
              <a:rPr lang="en-US" err="1"/>
              <a:t>atípicos</a:t>
            </a:r>
            <a:r>
              <a:rPr lang="en-US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2FF9C3-672F-493B-BC26-D6BA1BA020F5}"/>
              </a:ext>
            </a:extLst>
          </p:cNvPr>
          <p:cNvSpPr txBox="1"/>
          <p:nvPr/>
        </p:nvSpPr>
        <p:spPr>
          <a:xfrm>
            <a:off x="7479792" y="3828288"/>
            <a:ext cx="3157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 </a:t>
            </a:r>
            <a:r>
              <a:rPr lang="en-US" err="1"/>
              <a:t>transformación</a:t>
            </a:r>
            <a:r>
              <a:rPr lang="en-US"/>
              <a:t> </a:t>
            </a:r>
            <a:r>
              <a:rPr lang="en-US" err="1"/>
              <a:t>potencia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22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BD1C3-C4EC-433C-BA14-F04129AC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71" y="2152650"/>
            <a:ext cx="3467280" cy="1722419"/>
          </a:xfrm>
        </p:spPr>
        <p:txBody>
          <a:bodyPr>
            <a:normAutofit/>
          </a:bodyPr>
          <a:lstStyle/>
          <a:p>
            <a:r>
              <a:rPr lang="es-ES" sz="3600"/>
              <a:t>CONCLUSIONESy 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814B9-0CE0-4AA4-AD85-CA7ADE2E2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678" y="968162"/>
            <a:ext cx="7000241" cy="4658216"/>
          </a:xfrm>
        </p:spPr>
        <p:txBody>
          <a:bodyPr>
            <a:normAutofit/>
          </a:bodyPr>
          <a:lstStyle/>
          <a:p>
            <a:pPr marL="305435" indent="-305435"/>
            <a:endParaRPr lang="es-ES" dirty="0"/>
          </a:p>
          <a:p>
            <a:pPr marL="305435" indent="-305435" algn="just"/>
            <a:r>
              <a:rPr lang="es-ES" sz="1900" dirty="0">
                <a:ea typeface="+mn-lt"/>
                <a:cs typeface="+mn-lt"/>
              </a:rPr>
              <a:t>Las variables con menor impacto son económicas o financieras.</a:t>
            </a:r>
            <a:endParaRPr lang="es-ES" sz="1900" dirty="0"/>
          </a:p>
          <a:p>
            <a:pPr marL="305435" indent="-305435" algn="just"/>
            <a:r>
              <a:rPr lang="es-ES" sz="1900" dirty="0"/>
              <a:t>Por otro lado, las variables que tienen mayor impacto en nuestro estudio son edad y preparación escolar, lo cual concuerda con que un mayor salario en México requiere una mejor preparación académica. </a:t>
            </a:r>
            <a:endParaRPr lang="es-ES" dirty="0"/>
          </a:p>
          <a:p>
            <a:pPr marL="305435" indent="-305435" algn="just"/>
            <a:r>
              <a:rPr lang="es-ES" sz="1900" dirty="0"/>
              <a:t>Nuestros resultados se basan en la ENIGH de 2018 y no de años anteriores. </a:t>
            </a:r>
          </a:p>
          <a:p>
            <a:pPr marL="305435" indent="-305435" algn="just"/>
            <a:r>
              <a:rPr lang="es-ES" sz="1900" dirty="0"/>
              <a:t>No es adecuado generalizar nuestros resultados para un estudio sobre el ingreso en la Ciudad de México.</a:t>
            </a:r>
          </a:p>
        </p:txBody>
      </p:sp>
    </p:spTree>
    <p:extLst>
      <p:ext uri="{BB962C8B-B14F-4D97-AF65-F5344CB8AC3E}">
        <p14:creationId xmlns:p14="http://schemas.microsoft.com/office/powerpoint/2010/main" val="351550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34D440-E359-4CB9-B8E8-81977A86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195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16">
            <a:extLst>
              <a:ext uri="{FF2B5EF4-FFF2-40B4-BE49-F238E27FC236}">
                <a16:creationId xmlns:a16="http://schemas.microsoft.com/office/drawing/2014/main" id="{C813690A-B78D-48C8-B621-20693869C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1" t="3393" r="4120" b="3396"/>
          <a:stretch/>
        </p:blipFill>
        <p:spPr>
          <a:xfrm>
            <a:off x="930302" y="690033"/>
            <a:ext cx="2580168" cy="2588263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A9C22EEE-888E-4CB6-8508-A4CA4EF98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54" y="3989837"/>
            <a:ext cx="2995083" cy="20320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88FC14-B788-4FBC-9C5E-BC4892F5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06" y="0"/>
            <a:ext cx="7571045" cy="6858000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16FCE6-D086-4D0A-95F7-B1F91896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707" y="578599"/>
            <a:ext cx="6400367" cy="131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INGRESO COMO VARIABLE De INTERÉS 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FE6527-08C6-4777-94BC-0BC35E329D7B}"/>
              </a:ext>
            </a:extLst>
          </p:cNvPr>
          <p:cNvSpPr txBox="1"/>
          <p:nvPr/>
        </p:nvSpPr>
        <p:spPr>
          <a:xfrm>
            <a:off x="5207590" y="2194527"/>
            <a:ext cx="6397545" cy="40616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El </a:t>
            </a:r>
            <a:r>
              <a:rPr lang="en-US" err="1">
                <a:solidFill>
                  <a:srgbClr val="FFFFFF"/>
                </a:solidFill>
              </a:rPr>
              <a:t>ingreso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resulta</a:t>
            </a:r>
            <a:r>
              <a:rPr lang="en-US">
                <a:solidFill>
                  <a:srgbClr val="FFFFFF"/>
                </a:solidFill>
              </a:rPr>
              <a:t> ser </a:t>
            </a:r>
            <a:r>
              <a:rPr lang="en-US" err="1">
                <a:solidFill>
                  <a:srgbClr val="FFFFFF"/>
                </a:solidFill>
              </a:rPr>
              <a:t>apropiado</a:t>
            </a:r>
            <a:r>
              <a:rPr lang="en-US">
                <a:solidFill>
                  <a:srgbClr val="FFFFFF"/>
                </a:solidFill>
              </a:rPr>
              <a:t> para </a:t>
            </a:r>
            <a:r>
              <a:rPr lang="en-US" err="1">
                <a:solidFill>
                  <a:srgbClr val="FFFFFF"/>
                </a:solidFill>
              </a:rPr>
              <a:t>poder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explicar</a:t>
            </a:r>
            <a:r>
              <a:rPr lang="en-US">
                <a:solidFill>
                  <a:srgbClr val="FFFFFF"/>
                </a:solidFill>
              </a:rPr>
              <a:t> el </a:t>
            </a:r>
            <a:r>
              <a:rPr lang="en-US" err="1">
                <a:solidFill>
                  <a:srgbClr val="FFFFFF"/>
                </a:solidFill>
              </a:rPr>
              <a:t>desempeño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algún</a:t>
            </a:r>
            <a:r>
              <a:rPr lang="en-US">
                <a:solidFill>
                  <a:srgbClr val="FFFFFF"/>
                </a:solidFill>
              </a:rPr>
              <a:t> sector </a:t>
            </a:r>
            <a:r>
              <a:rPr lang="en-US" err="1">
                <a:solidFill>
                  <a:srgbClr val="FFFFFF"/>
                </a:solidFill>
              </a:rPr>
              <a:t>económico</a:t>
            </a:r>
            <a:r>
              <a:rPr lang="en-US">
                <a:solidFill>
                  <a:srgbClr val="FFFFFF"/>
                </a:solidFill>
              </a:rPr>
              <a:t> en </a:t>
            </a:r>
            <a:r>
              <a:rPr lang="en-US" err="1">
                <a:solidFill>
                  <a:srgbClr val="FFFFFF"/>
                </a:solidFill>
              </a:rPr>
              <a:t>específico</a:t>
            </a:r>
            <a:r>
              <a:rPr lang="en-US">
                <a:solidFill>
                  <a:srgbClr val="FFFFFF"/>
                </a:solidFill>
              </a:rPr>
              <a:t>.</a:t>
            </a:r>
            <a:endParaRPr lang="es-ES"/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rgbClr val="FFFFFF"/>
                </a:solidFill>
              </a:rPr>
              <a:t>Nuestro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estudio</a:t>
            </a:r>
            <a:r>
              <a:rPr lang="en-US">
                <a:solidFill>
                  <a:srgbClr val="FFFFFF"/>
                </a:solidFill>
              </a:rPr>
              <a:t> se </a:t>
            </a:r>
            <a:r>
              <a:rPr lang="en-US" err="1">
                <a:solidFill>
                  <a:srgbClr val="FFFFFF"/>
                </a:solidFill>
              </a:rPr>
              <a:t>enfoca</a:t>
            </a:r>
            <a:r>
              <a:rPr lang="en-US">
                <a:solidFill>
                  <a:srgbClr val="FFFFFF"/>
                </a:solidFill>
              </a:rPr>
              <a:t> en el </a:t>
            </a:r>
            <a:r>
              <a:rPr lang="en-US" err="1">
                <a:solidFill>
                  <a:srgbClr val="FFFFFF"/>
                </a:solidFill>
              </a:rPr>
              <a:t>ingreso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percibido</a:t>
            </a:r>
            <a:r>
              <a:rPr lang="en-US">
                <a:solidFill>
                  <a:srgbClr val="FFFFFF"/>
                </a:solidFill>
              </a:rPr>
              <a:t> por los </a:t>
            </a:r>
            <a:r>
              <a:rPr lang="en-US" err="1">
                <a:solidFill>
                  <a:srgbClr val="FFFFFF"/>
                </a:solidFill>
              </a:rPr>
              <a:t>habitantes</a:t>
            </a:r>
            <a:r>
              <a:rPr lang="en-US">
                <a:solidFill>
                  <a:srgbClr val="FFFFFF"/>
                </a:solidFill>
              </a:rPr>
              <a:t> de la </a:t>
            </a:r>
            <a:r>
              <a:rPr lang="en-US" err="1">
                <a:solidFill>
                  <a:srgbClr val="FFFFFF"/>
                </a:solidFill>
              </a:rPr>
              <a:t>alcladía</a:t>
            </a:r>
            <a:r>
              <a:rPr lang="en-US">
                <a:solidFill>
                  <a:srgbClr val="FFFFFF"/>
                </a:solidFill>
              </a:rPr>
              <a:t> Álvaro Obregón, en la Ciudad de México. 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>
              <a:solidFill>
                <a:srgbClr val="FFFFFF"/>
              </a:solidFill>
            </a:endParaRP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El </a:t>
            </a:r>
            <a:r>
              <a:rPr lang="en-US" err="1">
                <a:solidFill>
                  <a:srgbClr val="FFFFFF"/>
                </a:solidFill>
              </a:rPr>
              <a:t>siguiente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trabajo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investigación</a:t>
            </a:r>
            <a:r>
              <a:rPr lang="en-US">
                <a:solidFill>
                  <a:srgbClr val="FFFFFF"/>
                </a:solidFill>
              </a:rPr>
              <a:t> se </a:t>
            </a:r>
            <a:r>
              <a:rPr lang="en-US" err="1">
                <a:solidFill>
                  <a:srgbClr val="FFFFFF"/>
                </a:solidFill>
              </a:rPr>
              <a:t>realizó</a:t>
            </a:r>
            <a:r>
              <a:rPr lang="en-US">
                <a:solidFill>
                  <a:srgbClr val="FFFFFF"/>
                </a:solidFill>
              </a:rPr>
              <a:t> a </a:t>
            </a:r>
            <a:r>
              <a:rPr lang="en-US" err="1">
                <a:solidFill>
                  <a:srgbClr val="FFFFFF"/>
                </a:solidFill>
              </a:rPr>
              <a:t>partir</a:t>
            </a:r>
            <a:r>
              <a:rPr lang="en-US">
                <a:solidFill>
                  <a:srgbClr val="FFFFFF"/>
                </a:solidFill>
              </a:rPr>
              <a:t> del </a:t>
            </a:r>
            <a:r>
              <a:rPr lang="en-US" err="1">
                <a:solidFill>
                  <a:srgbClr val="FFFFFF"/>
                </a:solidFill>
              </a:rPr>
              <a:t>análisis</a:t>
            </a:r>
            <a:r>
              <a:rPr lang="en-US">
                <a:solidFill>
                  <a:srgbClr val="FFFFFF"/>
                </a:solidFill>
              </a:rPr>
              <a:t> de un conjunto de variables </a:t>
            </a:r>
            <a:r>
              <a:rPr lang="en-US" err="1">
                <a:solidFill>
                  <a:srgbClr val="FFFFFF"/>
                </a:solidFill>
              </a:rPr>
              <a:t>sociodemográficas</a:t>
            </a:r>
            <a:r>
              <a:rPr lang="en-US">
                <a:solidFill>
                  <a:srgbClr val="FFFFFF"/>
                </a:solidFill>
              </a:rPr>
              <a:t>. </a:t>
            </a:r>
            <a:endParaRPr lang="en-US"/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  <a:p>
            <a:pPr marL="285750" indent="-2857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Para la </a:t>
            </a:r>
            <a:r>
              <a:rPr lang="en-US" err="1">
                <a:solidFill>
                  <a:srgbClr val="FFFFFF"/>
                </a:solidFill>
              </a:rPr>
              <a:t>elaboración</a:t>
            </a:r>
            <a:r>
              <a:rPr lang="en-US">
                <a:solidFill>
                  <a:srgbClr val="FFFFFF"/>
                </a:solidFill>
              </a:rPr>
              <a:t> del </a:t>
            </a:r>
            <a:r>
              <a:rPr lang="en-US" err="1">
                <a:solidFill>
                  <a:srgbClr val="FFFFFF"/>
                </a:solidFill>
              </a:rPr>
              <a:t>reporte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consultamos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distintas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fuentes</a:t>
            </a:r>
            <a:r>
              <a:rPr lang="en-US">
                <a:solidFill>
                  <a:srgbClr val="FFFFFF"/>
                </a:solidFill>
              </a:rPr>
              <a:t>; entre </a:t>
            </a:r>
            <a:r>
              <a:rPr lang="en-US" err="1">
                <a:solidFill>
                  <a:srgbClr val="FFFFFF"/>
                </a:solidFill>
              </a:rPr>
              <a:t>ellas</a:t>
            </a:r>
            <a:r>
              <a:rPr lang="en-US">
                <a:solidFill>
                  <a:srgbClr val="FFFFFF"/>
                </a:solidFill>
              </a:rPr>
              <a:t>, la base de </a:t>
            </a:r>
            <a:r>
              <a:rPr lang="en-US" err="1">
                <a:solidFill>
                  <a:srgbClr val="FFFFFF"/>
                </a:solidFill>
              </a:rPr>
              <a:t>datos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ofrecida</a:t>
            </a:r>
            <a:r>
              <a:rPr lang="en-US">
                <a:solidFill>
                  <a:srgbClr val="FFFFFF"/>
                </a:solidFill>
              </a:rPr>
              <a:t> por la ENIGH 2018.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35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50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52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6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8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60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64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8C132D-42C8-499D-8D5A-F31AFB72EF22}"/>
              </a:ext>
            </a:extLst>
          </p:cNvPr>
          <p:cNvSpPr txBox="1"/>
          <p:nvPr/>
        </p:nvSpPr>
        <p:spPr>
          <a:xfrm>
            <a:off x="771148" y="1037967"/>
            <a:ext cx="3054091" cy="47091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2800" b="0" kern="12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¿CUÁLES SON NUESTROS OBJETIVOS?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EBB756-3FD1-441A-856B-939B99BC9480}"/>
              </a:ext>
            </a:extLst>
          </p:cNvPr>
          <p:cNvSpPr txBox="1"/>
          <p:nvPr/>
        </p:nvSpPr>
        <p:spPr>
          <a:xfrm>
            <a:off x="4534935" y="1426156"/>
            <a:ext cx="6725899" cy="47201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Construir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regresión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lineal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múltiple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explicar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ingreso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un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número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reducido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variables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explicativas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Estudiar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las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diferencias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ingreso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acuerdo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con las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características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socioeconómicas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las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familias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extender la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aplicabilidad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nuestros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resultados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9B09A0-12BC-44E4-A54D-85DE87253A2E}"/>
              </a:ext>
            </a:extLst>
          </p:cNvPr>
          <p:cNvSpPr txBox="1"/>
          <p:nvPr/>
        </p:nvSpPr>
        <p:spPr>
          <a:xfrm>
            <a:off x="4537495" y="1518249"/>
            <a:ext cx="75452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s-MX" sz="2000"/>
              <a:t>Nuestros tres propósitos principales son: </a:t>
            </a:r>
          </a:p>
        </p:txBody>
      </p:sp>
    </p:spTree>
    <p:extLst>
      <p:ext uri="{BB962C8B-B14F-4D97-AF65-F5344CB8AC3E}">
        <p14:creationId xmlns:p14="http://schemas.microsoft.com/office/powerpoint/2010/main" val="11295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85D325-CD0D-4F07-BC13-BAB1FB6D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VARIABLES DEL MODELO: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2AC680-C41C-4998-B1AE-AA65D436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n-US" b="1" err="1"/>
              <a:t>Ingreso</a:t>
            </a:r>
            <a:r>
              <a:rPr lang="en-US" b="1"/>
              <a:t>. </a:t>
            </a:r>
            <a:r>
              <a:rPr lang="es">
                <a:ea typeface="+mn-lt"/>
                <a:cs typeface="+mn-lt"/>
              </a:rPr>
              <a:t>Suma de los ingresos por trabajo, rentas y transferencias privadas y/o públicas.</a:t>
            </a:r>
          </a:p>
          <a:p>
            <a:pPr marL="305435" indent="-305435"/>
            <a:r>
              <a:rPr lang="en-US" b="1" err="1"/>
              <a:t>Gastos</a:t>
            </a:r>
            <a:r>
              <a:rPr lang="en-US" b="1"/>
              <a:t> </a:t>
            </a:r>
            <a:r>
              <a:rPr lang="en-US" b="1" err="1"/>
              <a:t>monetarios</a:t>
            </a:r>
            <a:r>
              <a:rPr lang="en-US"/>
              <a:t>. Suma de los </a:t>
            </a:r>
            <a:r>
              <a:rPr lang="en-US" err="1"/>
              <a:t>gastos</a:t>
            </a:r>
            <a:r>
              <a:rPr lang="en-US"/>
              <a:t> que </a:t>
            </a:r>
            <a:r>
              <a:rPr lang="en-US" err="1"/>
              <a:t>hacen</a:t>
            </a:r>
            <a:r>
              <a:rPr lang="en-US"/>
              <a:t> los </a:t>
            </a:r>
            <a:r>
              <a:rPr lang="en-US" err="1"/>
              <a:t>hogares</a:t>
            </a:r>
            <a:r>
              <a:rPr lang="en-US"/>
              <a:t> en </a:t>
            </a:r>
            <a:r>
              <a:rPr lang="en-US" err="1"/>
              <a:t>bienes</a:t>
            </a:r>
            <a:r>
              <a:rPr lang="en-US"/>
              <a:t> y </a:t>
            </a:r>
            <a:r>
              <a:rPr lang="en-US" err="1"/>
              <a:t>servicios</a:t>
            </a:r>
            <a:r>
              <a:rPr lang="en-US"/>
              <a:t>.</a:t>
            </a:r>
          </a:p>
          <a:p>
            <a:pPr marL="305435" indent="-305435"/>
            <a:r>
              <a:rPr lang="en-US" b="1" err="1"/>
              <a:t>Erogaciones</a:t>
            </a:r>
            <a:r>
              <a:rPr lang="en-US" b="1"/>
              <a:t> </a:t>
            </a:r>
            <a:r>
              <a:rPr lang="en-US" b="1" err="1"/>
              <a:t>totales</a:t>
            </a:r>
            <a:r>
              <a:rPr lang="en-US"/>
              <a:t>. Suma de </a:t>
            </a:r>
            <a:r>
              <a:rPr lang="en-US" err="1"/>
              <a:t>depósitos</a:t>
            </a:r>
            <a:r>
              <a:rPr lang="en-US"/>
              <a:t> de </a:t>
            </a:r>
            <a:r>
              <a:rPr lang="en-US" err="1"/>
              <a:t>ahorro</a:t>
            </a:r>
            <a:r>
              <a:rPr lang="en-US"/>
              <a:t>, </a:t>
            </a:r>
            <a:r>
              <a:rPr lang="en-US" err="1"/>
              <a:t>pago</a:t>
            </a:r>
            <a:r>
              <a:rPr lang="en-US"/>
              <a:t> por </a:t>
            </a:r>
            <a:r>
              <a:rPr lang="en-US" err="1"/>
              <a:t>tarjeta</a:t>
            </a:r>
            <a:r>
              <a:rPr lang="en-US"/>
              <a:t> de </a:t>
            </a:r>
            <a:r>
              <a:rPr lang="en-US" err="1"/>
              <a:t>crédito</a:t>
            </a:r>
            <a:r>
              <a:rPr lang="en-US"/>
              <a:t> y </a:t>
            </a:r>
            <a:r>
              <a:rPr lang="en-US" err="1"/>
              <a:t>pago</a:t>
            </a:r>
            <a:r>
              <a:rPr lang="en-US"/>
              <a:t> de </a:t>
            </a:r>
            <a:r>
              <a:rPr lang="en-US" err="1"/>
              <a:t>deudas</a:t>
            </a:r>
            <a:r>
              <a:rPr lang="en-US"/>
              <a:t>. </a:t>
            </a:r>
          </a:p>
          <a:p>
            <a:pPr marL="0" indent="0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01EAFD-6201-446C-BF76-69644F9B9E6A}"/>
              </a:ext>
            </a:extLst>
          </p:cNvPr>
          <p:cNvSpPr/>
          <p:nvPr/>
        </p:nvSpPr>
        <p:spPr>
          <a:xfrm>
            <a:off x="7364083" y="455763"/>
            <a:ext cx="4428224" cy="611037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4" descr="Imagen que contiene foto, grande, blanco&#10;&#10;Descripción generada con confianza muy alta">
            <a:extLst>
              <a:ext uri="{FF2B5EF4-FFF2-40B4-BE49-F238E27FC236}">
                <a16:creationId xmlns:a16="http://schemas.microsoft.com/office/drawing/2014/main" id="{4179DFFA-5B6B-4AAB-B5DF-5710EA20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605" y="3633506"/>
            <a:ext cx="4039455" cy="2494364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FB432853-F8F9-43BC-BCC6-20520353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84" y="922319"/>
            <a:ext cx="4039455" cy="24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2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2AC680-C41C-4998-B1AE-AA65D436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 algn="just"/>
            <a:r>
              <a:rPr lang="es-ES" b="1">
                <a:ea typeface="+mn-lt"/>
                <a:cs typeface="+mn-lt"/>
              </a:rPr>
              <a:t>Edad. </a:t>
            </a:r>
            <a:r>
              <a:rPr lang="es-ES">
                <a:ea typeface="+mn-lt"/>
                <a:cs typeface="+mn-lt"/>
              </a:rPr>
              <a:t>Rango de 20-90 años.</a:t>
            </a:r>
            <a:endParaRPr lang="en-US">
              <a:ea typeface="+mn-lt"/>
              <a:cs typeface="+mn-lt"/>
            </a:endParaRPr>
          </a:p>
          <a:p>
            <a:pPr marL="305435" indent="-305435" algn="just"/>
            <a:r>
              <a:rPr lang="es-ES" b="1">
                <a:ea typeface="+mn-lt"/>
                <a:cs typeface="+mn-lt"/>
              </a:rPr>
              <a:t>Sexo. </a:t>
            </a:r>
            <a:r>
              <a:rPr lang="es-ES">
                <a:ea typeface="+mn-lt"/>
                <a:cs typeface="+mn-lt"/>
              </a:rPr>
              <a:t>57.6% hombres y 42.4% mujeres.</a:t>
            </a:r>
          </a:p>
          <a:p>
            <a:pPr marL="305435" indent="-305435" algn="just"/>
            <a:r>
              <a:rPr lang="es-ES" b="1">
                <a:ea typeface="+mn-lt"/>
                <a:cs typeface="+mn-lt"/>
              </a:rPr>
              <a:t>Años escolarizados. </a:t>
            </a:r>
            <a:r>
              <a:rPr lang="es-ES">
                <a:ea typeface="+mn-lt"/>
                <a:cs typeface="+mn-lt"/>
              </a:rPr>
              <a:t>Grado escolar máximo aprobado por el jefe.</a:t>
            </a:r>
            <a:endParaRPr lang="en-US">
              <a:ea typeface="+mn-lt"/>
              <a:cs typeface="+mn-lt"/>
            </a:endParaRPr>
          </a:p>
          <a:p>
            <a:pPr marL="305435" indent="-305435" algn="just"/>
            <a:r>
              <a:rPr lang="es-ES" b="1">
                <a:ea typeface="+mn-lt"/>
                <a:cs typeface="+mn-lt"/>
              </a:rPr>
              <a:t>Estrato socioeconómico</a:t>
            </a:r>
            <a:r>
              <a:rPr lang="es-ES">
                <a:ea typeface="+mn-lt"/>
                <a:cs typeface="+mn-lt"/>
              </a:rPr>
              <a:t>. Clasificación en 4 categorías por características físicas de la vivienda</a:t>
            </a:r>
            <a:endParaRPr lang="en-US"/>
          </a:p>
          <a:p>
            <a:pPr marL="0" indent="0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01EAFD-6201-446C-BF76-69644F9B9E6A}"/>
              </a:ext>
            </a:extLst>
          </p:cNvPr>
          <p:cNvSpPr/>
          <p:nvPr/>
        </p:nvSpPr>
        <p:spPr>
          <a:xfrm>
            <a:off x="7364083" y="455763"/>
            <a:ext cx="4428224" cy="611037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Imagen que contiene blanco, negro, pájaro, reloj&#10;&#10;Descripción generada con confianza muy alta">
            <a:extLst>
              <a:ext uri="{FF2B5EF4-FFF2-40B4-BE49-F238E27FC236}">
                <a16:creationId xmlns:a16="http://schemas.microsoft.com/office/drawing/2014/main" id="{ADAB1250-30AA-4196-95C1-E0C10D78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086" y="770090"/>
            <a:ext cx="4042707" cy="2613302"/>
          </a:xfrm>
          <a:prstGeom prst="rect">
            <a:avLst/>
          </a:prstGeom>
        </p:spPr>
      </p:pic>
      <p:pic>
        <p:nvPicPr>
          <p:cNvPr id="17" name="Imagen 7">
            <a:extLst>
              <a:ext uri="{FF2B5EF4-FFF2-40B4-BE49-F238E27FC236}">
                <a16:creationId xmlns:a16="http://schemas.microsoft.com/office/drawing/2014/main" id="{2BBF19CD-B314-4D95-9A62-A4989B192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24" y="3797500"/>
            <a:ext cx="4047226" cy="24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7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521D1-1BEA-42FE-BF3A-D0C3FE4B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59" y="850323"/>
            <a:ext cx="7007950" cy="1188720"/>
          </a:xfrm>
        </p:spPr>
        <p:txBody>
          <a:bodyPr/>
          <a:lstStyle/>
          <a:p>
            <a:r>
              <a:rPr lang="es-ES"/>
              <a:t>Modelo de regresión lineal múltiple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9D1F41D-4120-495B-8AC6-8EF4F562B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79405"/>
              </p:ext>
            </p:extLst>
          </p:nvPr>
        </p:nvGraphicFramePr>
        <p:xfrm>
          <a:off x="402166" y="3386666"/>
          <a:ext cx="4499478" cy="203657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292395">
                  <a:extLst>
                    <a:ext uri="{9D8B030D-6E8A-4147-A177-3AD203B41FA5}">
                      <a16:colId xmlns:a16="http://schemas.microsoft.com/office/drawing/2014/main" val="4097228292"/>
                    </a:ext>
                  </a:extLst>
                </a:gridCol>
                <a:gridCol w="1118512">
                  <a:extLst>
                    <a:ext uri="{9D8B030D-6E8A-4147-A177-3AD203B41FA5}">
                      <a16:colId xmlns:a16="http://schemas.microsoft.com/office/drawing/2014/main" val="3589819223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436660286"/>
                    </a:ext>
                  </a:extLst>
                </a:gridCol>
              </a:tblGrid>
              <a:tr h="267462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s-ES" sz="1300">
                        <a:effectLst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Estadístico t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Valor p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21894459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Ordenada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-3.628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4.425*10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22145086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Edad (X</a:t>
                      </a:r>
                      <a:r>
                        <a:rPr lang="es-ES" sz="1300" baseline="-25000">
                          <a:effectLst/>
                        </a:rPr>
                        <a:t>1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3.609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4.290*10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-4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2225365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Erogaciones totales(X</a:t>
                      </a:r>
                      <a:r>
                        <a:rPr lang="es-ES" sz="1300" baseline="-25000">
                          <a:effectLst/>
                        </a:rPr>
                        <a:t>2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2.805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5.767*10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73762247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Gasto monetario(X</a:t>
                      </a:r>
                      <a:r>
                        <a:rPr lang="es-ES" sz="1300" baseline="-25000">
                          <a:effectLst/>
                        </a:rPr>
                        <a:t>3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10.548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&lt; 2*10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-16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69267098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Sexo(X</a:t>
                      </a:r>
                      <a:r>
                        <a:rPr lang="es-ES" sz="1300" baseline="-25000">
                          <a:effectLst/>
                        </a:rPr>
                        <a:t>4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-1.556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0.122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40971007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Años escolarizados(X</a:t>
                      </a:r>
                      <a:r>
                        <a:rPr lang="es-ES" sz="1300" baseline="-25000">
                          <a:effectLst/>
                        </a:rPr>
                        <a:t>5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3.063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2.642*10</a:t>
                      </a:r>
                      <a:r>
                        <a:rPr lang="es-ES" sz="1300" b="0" i="0" u="none" strike="noStrike" baseline="30000" noProof="0">
                          <a:effectLst/>
                          <a:latin typeface="Franklin Gothic Book"/>
                        </a:rPr>
                        <a:t>-3</a:t>
                      </a:r>
                      <a:endParaRPr lang="es-ES" sz="13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159876630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Estrato socioeconómico(X</a:t>
                      </a:r>
                      <a:r>
                        <a:rPr lang="es-ES" sz="1300" baseline="-25000">
                          <a:effectLst/>
                        </a:rPr>
                        <a:t>6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1.420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0" i="0" u="none" strike="noStrike" noProof="0">
                          <a:effectLst/>
                          <a:latin typeface="Franklin Gothic Book"/>
                        </a:rPr>
                        <a:t>0.158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976791386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32FC739-A5FF-4726-BFB6-EF17BC86369D}"/>
              </a:ext>
            </a:extLst>
          </p:cNvPr>
          <p:cNvSpPr txBox="1"/>
          <p:nvPr/>
        </p:nvSpPr>
        <p:spPr>
          <a:xfrm>
            <a:off x="739776" y="2941109"/>
            <a:ext cx="3748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accent1"/>
                </a:solidFill>
              </a:rPr>
              <a:t>Pruebas t aplicadas al modelo base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2ED25B-FCE2-4312-9197-01134365073D}"/>
              </a:ext>
            </a:extLst>
          </p:cNvPr>
          <p:cNvSpPr txBox="1"/>
          <p:nvPr/>
        </p:nvSpPr>
        <p:spPr>
          <a:xfrm>
            <a:off x="6274858" y="2941108"/>
            <a:ext cx="5473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accent1"/>
                </a:solidFill>
              </a:rPr>
              <a:t>Modelo obtenido tras eliminación de variables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3450CDC-22B8-421C-A07E-F19656F3B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905"/>
              </p:ext>
            </p:extLst>
          </p:nvPr>
        </p:nvGraphicFramePr>
        <p:xfrm>
          <a:off x="5344583" y="3481916"/>
          <a:ext cx="6466356" cy="144399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42582">
                  <a:extLst>
                    <a:ext uri="{9D8B030D-6E8A-4147-A177-3AD203B41FA5}">
                      <a16:colId xmlns:a16="http://schemas.microsoft.com/office/drawing/2014/main" val="101191107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46841924"/>
                    </a:ext>
                  </a:extLst>
                </a:gridCol>
                <a:gridCol w="1100665">
                  <a:extLst>
                    <a:ext uri="{9D8B030D-6E8A-4147-A177-3AD203B41FA5}">
                      <a16:colId xmlns:a16="http://schemas.microsoft.com/office/drawing/2014/main" val="2446604331"/>
                    </a:ext>
                  </a:extLst>
                </a:gridCol>
                <a:gridCol w="1164166">
                  <a:extLst>
                    <a:ext uri="{9D8B030D-6E8A-4147-A177-3AD203B41FA5}">
                      <a16:colId xmlns:a16="http://schemas.microsoft.com/office/drawing/2014/main" val="742668304"/>
                    </a:ext>
                  </a:extLst>
                </a:gridCol>
                <a:gridCol w="1015943">
                  <a:extLst>
                    <a:ext uri="{9D8B030D-6E8A-4147-A177-3AD203B41FA5}">
                      <a16:colId xmlns:a16="http://schemas.microsoft.com/office/drawing/2014/main" val="336846704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s-ES" sz="1300">
                        <a:effectLst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Coeficiente estimado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Error estándar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Estadístico t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Valor p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250248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Ordenada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-74452.911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2.146*10</a:t>
                      </a:r>
                      <a:r>
                        <a:rPr lang="es-ES" sz="1300" baseline="30000">
                          <a:effectLst/>
                        </a:rPr>
                        <a:t>4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-3.469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6.960*10</a:t>
                      </a:r>
                      <a:r>
                        <a:rPr lang="es-ES" sz="1300" baseline="30000">
                          <a:effectLst/>
                        </a:rPr>
                        <a:t>-4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507541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Edad (X</a:t>
                      </a:r>
                      <a:r>
                        <a:rPr lang="es-ES" sz="1300" baseline="-25000">
                          <a:effectLst/>
                        </a:rPr>
                        <a:t>1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998.405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2.720*10</a:t>
                      </a:r>
                      <a:r>
                        <a:rPr lang="es-ES" sz="1300" baseline="30000">
                          <a:effectLst/>
                        </a:rPr>
                        <a:t>2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3.671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3.440*10</a:t>
                      </a:r>
                      <a:r>
                        <a:rPr lang="es-ES" sz="1300" baseline="30000">
                          <a:effectLst/>
                        </a:rPr>
                        <a:t>-4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502509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Erogaciones totales (X</a:t>
                      </a:r>
                      <a:r>
                        <a:rPr lang="es-ES" sz="1300" baseline="-25000">
                          <a:effectLst/>
                        </a:rPr>
                        <a:t>2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0.673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2.286*10</a:t>
                      </a:r>
                      <a:r>
                        <a:rPr lang="es-ES" sz="1300" baseline="30000">
                          <a:effectLst/>
                        </a:rPr>
                        <a:t>-1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2.943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3.814*10</a:t>
                      </a:r>
                      <a:r>
                        <a:rPr lang="es-ES" sz="1300" baseline="30000">
                          <a:effectLst/>
                        </a:rPr>
                        <a:t>-3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878421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Gasto monetario (X</a:t>
                      </a:r>
                      <a:r>
                        <a:rPr lang="es-ES" sz="1300" baseline="-25000">
                          <a:effectLst/>
                        </a:rPr>
                        <a:t>3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1.228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1.146*10</a:t>
                      </a:r>
                      <a:r>
                        <a:rPr lang="es-ES" sz="1300" baseline="30000">
                          <a:effectLst/>
                        </a:rPr>
                        <a:t>-1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10.716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&lt; 2*10</a:t>
                      </a:r>
                      <a:r>
                        <a:rPr lang="es-ES" sz="1300" baseline="30000">
                          <a:effectLst/>
                        </a:rPr>
                        <a:t>-16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36105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Años escolarizados (X</a:t>
                      </a:r>
                      <a:r>
                        <a:rPr lang="es-ES" sz="1300" baseline="-25000">
                          <a:effectLst/>
                        </a:rPr>
                        <a:t>4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6390.161</a:t>
                      </a: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1.724*10</a:t>
                      </a:r>
                      <a:r>
                        <a:rPr lang="es-ES" sz="1300" baseline="30000">
                          <a:effectLst/>
                        </a:rPr>
                        <a:t>3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3.706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3.030*10</a:t>
                      </a:r>
                      <a:r>
                        <a:rPr lang="es-ES" sz="1300" baseline="30000">
                          <a:effectLst/>
                        </a:rPr>
                        <a:t>-4</a:t>
                      </a:r>
                      <a:endParaRPr lang="es-ES" sz="1300">
                        <a:effectLst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430222488"/>
                  </a:ext>
                </a:extLst>
              </a:tr>
            </a:tbl>
          </a:graphicData>
        </a:graphic>
      </p:graphicFrame>
      <p:pic>
        <p:nvPicPr>
          <p:cNvPr id="6" name="Imagen 8">
            <a:extLst>
              <a:ext uri="{FF2B5EF4-FFF2-40B4-BE49-F238E27FC236}">
                <a16:creationId xmlns:a16="http://schemas.microsoft.com/office/drawing/2014/main" id="{91701E81-C766-49FC-8F0B-AC4FF5E0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5130388"/>
            <a:ext cx="5695950" cy="3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6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17120-ADAE-42D5-B962-0FEE533D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93" y="930741"/>
            <a:ext cx="11029616" cy="988332"/>
          </a:xfrm>
        </p:spPr>
        <p:txBody>
          <a:bodyPr/>
          <a:lstStyle/>
          <a:p>
            <a:r>
              <a:rPr lang="es-ES"/>
              <a:t>VALIDACIÓN DE SUPUESTOS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9941AB-3B49-4515-BAE7-DFBD89D5B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849" y="2754750"/>
            <a:ext cx="5194767" cy="3633047"/>
          </a:xfrm>
        </p:spPr>
        <p:txBody>
          <a:bodyPr>
            <a:normAutofit/>
          </a:bodyPr>
          <a:lstStyle/>
          <a:p>
            <a:pPr marL="305435" indent="-305435"/>
            <a:r>
              <a:rPr lang="es-ES" b="1" dirty="0">
                <a:ea typeface="+mn-lt"/>
                <a:cs typeface="+mn-lt"/>
              </a:rPr>
              <a:t>Media del error</a:t>
            </a:r>
            <a:endParaRPr lang="es-ES" dirty="0"/>
          </a:p>
          <a:p>
            <a:pPr marL="0" indent="0" algn="just">
              <a:buNone/>
            </a:pPr>
            <a:r>
              <a:rPr lang="es-ES" dirty="0">
                <a:ea typeface="+mn-lt"/>
                <a:cs typeface="+mn-lt"/>
              </a:rPr>
              <a:t>Al utilizar Mínimos Cuadrados Ordinarios e incluir el intercepto      sabemos que, por construcción, la suma de los residuos debe ser cero. 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>
              <a:ea typeface="+mn-lt"/>
              <a:cs typeface="+mn-lt"/>
            </a:endParaRPr>
          </a:p>
          <a:p>
            <a:pPr marL="305435" indent="-305435"/>
            <a:endParaRPr lang="es-ES" b="1" dirty="0"/>
          </a:p>
          <a:p>
            <a:pPr marL="305435" indent="-305435"/>
            <a:endParaRPr lang="es-ES" dirty="0"/>
          </a:p>
        </p:txBody>
      </p:sp>
      <p:pic>
        <p:nvPicPr>
          <p:cNvPr id="5" name="Imagen 5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9F632FA9-3EED-48B5-A559-E985C743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46" y="3817758"/>
            <a:ext cx="286809" cy="359833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9091B0A-D313-4DC8-882D-24B6DC01E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2010289"/>
            <a:ext cx="5194769" cy="3633047"/>
          </a:xfrm>
        </p:spPr>
        <p:txBody>
          <a:bodyPr/>
          <a:lstStyle/>
          <a:p>
            <a:r>
              <a:rPr lang="es-ES" b="1" dirty="0" err="1">
                <a:ea typeface="+mn-lt"/>
                <a:cs typeface="+mn-lt"/>
              </a:rPr>
              <a:t>Autocorrelación</a:t>
            </a:r>
            <a:endParaRPr lang="es-E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s-MX" dirty="0">
                <a:ea typeface="+mn-lt"/>
                <a:cs typeface="+mn-lt"/>
              </a:rPr>
              <a:t>Debido a que nuestra base de datos no es una serie de tiempo ni tiene datos ordenados, no es posible hacer un análisis de autocorrelación de los errores.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78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692FA88B-7B5B-47D5-931B-9CEA558505CD}"/>
              </a:ext>
            </a:extLst>
          </p:cNvPr>
          <p:cNvSpPr txBox="1">
            <a:spLocks/>
          </p:cNvSpPr>
          <p:nvPr/>
        </p:nvSpPr>
        <p:spPr>
          <a:xfrm>
            <a:off x="581192" y="5398667"/>
            <a:ext cx="11029615" cy="600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>
                <a:solidFill>
                  <a:schemeClr val="bg1"/>
                </a:solidFill>
              </a:rPr>
              <a:t>LINEALIDAD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A9BC5C6F-3530-46FE-920C-CC5906D85CCF}"/>
              </a:ext>
            </a:extLst>
          </p:cNvPr>
          <p:cNvSpPr txBox="1">
            <a:spLocks/>
          </p:cNvSpPr>
          <p:nvPr/>
        </p:nvSpPr>
        <p:spPr>
          <a:xfrm>
            <a:off x="994954" y="1330537"/>
            <a:ext cx="10202198" cy="32085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900">
                <a:ea typeface="+mn-lt"/>
                <a:cs typeface="+mn-lt"/>
              </a:rPr>
              <a:t>Nuestro modelo es lineal tanto en los parámetros como en las variables explicativas.</a:t>
            </a:r>
            <a:endParaRPr lang="es-ES" sz="1900"/>
          </a:p>
          <a:p>
            <a:pPr marL="0" indent="0" algn="just">
              <a:buNone/>
            </a:pPr>
            <a:endParaRPr lang="es-ES" sz="1900">
              <a:ea typeface="+mn-lt"/>
              <a:cs typeface="+mn-lt"/>
            </a:endParaRP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1900">
                <a:ea typeface="+mn-lt"/>
                <a:cs typeface="+mn-lt"/>
              </a:rPr>
              <a:t>1. Por uso de Regresión Lineal Múltiple (RLM) es lineal en los parámetros. 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1900">
                <a:ea typeface="+mn-lt"/>
                <a:cs typeface="+mn-lt"/>
              </a:rPr>
              <a:t>2. Las variables independientes entran en el modelo como combinación lineal de los parámetros.</a:t>
            </a:r>
            <a:endParaRPr lang="es-ES" sz="1900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41B9EAAC-1076-4929-BC28-8700F84C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71" y="3726481"/>
            <a:ext cx="4539342" cy="4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5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F4406B-5F37-442A-A864-605BE605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98667"/>
            <a:ext cx="11029615" cy="600556"/>
          </a:xfrm>
        </p:spPr>
        <p:txBody>
          <a:bodyPr>
            <a:no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</a:rPr>
              <a:t>COLINEALIDAD</a:t>
            </a:r>
            <a:endParaRPr lang="es-MX">
              <a:solidFill>
                <a:schemeClr val="bg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C1A5E76-1EA0-482B-8A87-1DB7ACEA3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32765"/>
              </p:ext>
            </p:extLst>
          </p:nvPr>
        </p:nvGraphicFramePr>
        <p:xfrm>
          <a:off x="5935053" y="2247659"/>
          <a:ext cx="4448887" cy="153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120">
                  <a:extLst>
                    <a:ext uri="{9D8B030D-6E8A-4147-A177-3AD203B41FA5}">
                      <a16:colId xmlns:a16="http://schemas.microsoft.com/office/drawing/2014/main" val="835229782"/>
                    </a:ext>
                  </a:extLst>
                </a:gridCol>
                <a:gridCol w="1604850">
                  <a:extLst>
                    <a:ext uri="{9D8B030D-6E8A-4147-A177-3AD203B41FA5}">
                      <a16:colId xmlns:a16="http://schemas.microsoft.com/office/drawing/2014/main" val="3231612949"/>
                    </a:ext>
                  </a:extLst>
                </a:gridCol>
                <a:gridCol w="1350917">
                  <a:extLst>
                    <a:ext uri="{9D8B030D-6E8A-4147-A177-3AD203B41FA5}">
                      <a16:colId xmlns:a16="http://schemas.microsoft.com/office/drawing/2014/main" val="4103108338"/>
                    </a:ext>
                  </a:extLst>
                </a:gridCol>
              </a:tblGrid>
              <a:tr h="337038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s-ES" sz="1000">
                          <a:effectLst/>
                        </a:rPr>
                        <a:t> Variable 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s-ES" sz="1000">
                          <a:effectLst/>
                        </a:rPr>
                        <a:t>FIV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s-ES" sz="1000">
                          <a:effectLst/>
                        </a:rPr>
                        <a:t>R^2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786818827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1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1.229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0.187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66460520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2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1.823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0.452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963686281"/>
                  </a:ext>
                </a:extLst>
              </a:tr>
              <a:tr h="306916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3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2.120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0.528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4188065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X</a:t>
                      </a:r>
                      <a:r>
                        <a:rPr lang="es-ES" sz="1000" baseline="-25000">
                          <a:effectLst/>
                        </a:rPr>
                        <a:t>4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1.536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9525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0.349</a:t>
                      </a:r>
                      <a:endParaRPr lang="es-E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42271744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7B0783A-1CFC-41EB-BB01-E9D4F17B7C7A}"/>
              </a:ext>
            </a:extLst>
          </p:cNvPr>
          <p:cNvSpPr txBox="1"/>
          <p:nvPr/>
        </p:nvSpPr>
        <p:spPr>
          <a:xfrm>
            <a:off x="1043397" y="1043796"/>
            <a:ext cx="401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>
                <a:ea typeface="+mn-lt"/>
                <a:cs typeface="+mn-lt"/>
              </a:rPr>
              <a:t>1. Utilizamos la descomposición espectral de la matriz para verificar que los eigenvalores distaran de cero:</a:t>
            </a:r>
            <a:endParaRPr lang="es-ES"/>
          </a:p>
          <a:p>
            <a:pPr algn="just"/>
            <a:endParaRPr lang="es-E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E02ABBC7-C9F5-460E-BFD8-DF7C7E1E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43" y="2624305"/>
            <a:ext cx="3018367" cy="318621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5FCF994C-D1EC-42FC-8A72-9A0F1BC9D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80" y="2311621"/>
            <a:ext cx="3390180" cy="30819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0330A20-7638-4890-95D8-E8DAC8B8C1DC}"/>
              </a:ext>
            </a:extLst>
          </p:cNvPr>
          <p:cNvSpPr txBox="1"/>
          <p:nvPr/>
        </p:nvSpPr>
        <p:spPr>
          <a:xfrm>
            <a:off x="1051484" y="3194908"/>
            <a:ext cx="39496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ea typeface="+mn-lt"/>
                <a:cs typeface="+mn-lt"/>
              </a:rPr>
              <a:t>2. Calculamos el Factor de Inflación de la Varianza (FIV)</a:t>
            </a:r>
            <a:endParaRPr lang="es-ES"/>
          </a:p>
          <a:p>
            <a:pPr algn="l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41D14A-7B3F-4BB0-A3E4-448591B31A65}"/>
              </a:ext>
            </a:extLst>
          </p:cNvPr>
          <p:cNvSpPr txBox="1"/>
          <p:nvPr/>
        </p:nvSpPr>
        <p:spPr>
          <a:xfrm>
            <a:off x="5835650" y="1041400"/>
            <a:ext cx="3399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ea typeface="+mn-lt"/>
                <a:cs typeface="+mn-lt"/>
              </a:rPr>
              <a:t>para los modelos de regresión:</a:t>
            </a:r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2FB206-FCC8-4FB5-8DF4-24DFD4835892}"/>
              </a:ext>
            </a:extLst>
          </p:cNvPr>
          <p:cNvSpPr txBox="1"/>
          <p:nvPr/>
        </p:nvSpPr>
        <p:spPr>
          <a:xfrm>
            <a:off x="5761567" y="4110567"/>
            <a:ext cx="4965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Por lo tanto, </a:t>
            </a:r>
            <a:r>
              <a:rPr lang="es-ES" b="1"/>
              <a:t>no hay colinealidad</a:t>
            </a:r>
            <a:r>
              <a:rPr lang="es-ES"/>
              <a:t> en el modelo. 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B7C81F2-A705-4F0F-A426-98D5C4378C56}"/>
              </a:ext>
            </a:extLst>
          </p:cNvPr>
          <p:cNvCxnSpPr/>
          <p:nvPr/>
        </p:nvCxnSpPr>
        <p:spPr>
          <a:xfrm flipV="1">
            <a:off x="10094384" y="2171701"/>
            <a:ext cx="586316" cy="292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86A9BE8-3CEC-4030-A85D-E1EC34C831BE}"/>
              </a:ext>
            </a:extLst>
          </p:cNvPr>
          <p:cNvCxnSpPr>
            <a:cxnSpLocks/>
          </p:cNvCxnSpPr>
          <p:nvPr/>
        </p:nvCxnSpPr>
        <p:spPr>
          <a:xfrm flipV="1">
            <a:off x="8739717" y="2097617"/>
            <a:ext cx="586316" cy="292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661F024-B7CB-4C38-9819-9E0E575258B4}"/>
              </a:ext>
            </a:extLst>
          </p:cNvPr>
          <p:cNvSpPr txBox="1"/>
          <p:nvPr/>
        </p:nvSpPr>
        <p:spPr>
          <a:xfrm>
            <a:off x="9155339" y="1712232"/>
            <a:ext cx="1229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      &lt; 10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26D7A0-8B1E-430E-B1E6-523BDA53AF5F}"/>
              </a:ext>
            </a:extLst>
          </p:cNvPr>
          <p:cNvSpPr txBox="1"/>
          <p:nvPr/>
        </p:nvSpPr>
        <p:spPr>
          <a:xfrm>
            <a:off x="10495491" y="1712231"/>
            <a:ext cx="1229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     &lt; 0.9</a:t>
            </a:r>
          </a:p>
        </p:txBody>
      </p:sp>
      <p:pic>
        <p:nvPicPr>
          <p:cNvPr id="18" name="Imagen 11">
            <a:extLst>
              <a:ext uri="{FF2B5EF4-FFF2-40B4-BE49-F238E27FC236}">
                <a16:creationId xmlns:a16="http://schemas.microsoft.com/office/drawing/2014/main" id="{C1F9DBBB-637E-453F-98B5-AA2CDBB8B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07" t="37452" r="88344" b="49035"/>
          <a:stretch/>
        </p:blipFill>
        <p:spPr>
          <a:xfrm>
            <a:off x="8907611" y="1669032"/>
            <a:ext cx="649317" cy="539805"/>
          </a:xfrm>
          <a:prstGeom prst="rect">
            <a:avLst/>
          </a:prstGeom>
        </p:spPr>
      </p:pic>
      <p:pic>
        <p:nvPicPr>
          <p:cNvPr id="19" name="Imagen 11">
            <a:extLst>
              <a:ext uri="{FF2B5EF4-FFF2-40B4-BE49-F238E27FC236}">
                <a16:creationId xmlns:a16="http://schemas.microsoft.com/office/drawing/2014/main" id="{60FF918B-371F-4C80-8CC8-B41779FA50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48" t="43629" r="69018" b="47683"/>
          <a:stretch/>
        </p:blipFill>
        <p:spPr>
          <a:xfrm>
            <a:off x="10433888" y="1737816"/>
            <a:ext cx="427741" cy="382150"/>
          </a:xfrm>
          <a:prstGeom prst="rect">
            <a:avLst/>
          </a:prstGeom>
        </p:spPr>
      </p:pic>
      <p:pic>
        <p:nvPicPr>
          <p:cNvPr id="2" name="Imagen 5" descr="Imagen que contiene objeto, reloj&#10;&#10;Descripción generada con confianza muy alta">
            <a:extLst>
              <a:ext uri="{FF2B5EF4-FFF2-40B4-BE49-F238E27FC236}">
                <a16:creationId xmlns:a16="http://schemas.microsoft.com/office/drawing/2014/main" id="{DB3F68F5-5341-400D-9867-3AFFA0684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829" y="3941858"/>
            <a:ext cx="2743200" cy="694225"/>
          </a:xfrm>
          <a:prstGeom prst="rect">
            <a:avLst/>
          </a:prstGeom>
        </p:spPr>
      </p:pic>
      <p:pic>
        <p:nvPicPr>
          <p:cNvPr id="6" name="Imagen 10">
            <a:extLst>
              <a:ext uri="{FF2B5EF4-FFF2-40B4-BE49-F238E27FC236}">
                <a16:creationId xmlns:a16="http://schemas.microsoft.com/office/drawing/2014/main" id="{90F34709-6186-4DB3-ACCD-439EDC44A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325" y="227013"/>
            <a:ext cx="18478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99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736</Words>
  <Application>Microsoft Macintosh PowerPoint</Application>
  <PresentationFormat>Panorámica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Franklin Gothic Demi</vt:lpstr>
      <vt:lpstr>Wingdings 2</vt:lpstr>
      <vt:lpstr>DividendVTI</vt:lpstr>
      <vt:lpstr>Presentación de PowerPoint</vt:lpstr>
      <vt:lpstr>EL INGRESO COMO VARIABLE De INTERÉS </vt:lpstr>
      <vt:lpstr>Presentación de PowerPoint</vt:lpstr>
      <vt:lpstr>VARIABLES DEL MODELO:</vt:lpstr>
      <vt:lpstr>Presentación de PowerPoint</vt:lpstr>
      <vt:lpstr>Modelo de regresión lineal múltiple</vt:lpstr>
      <vt:lpstr>VALIDACIÓN DE SUPUESTOS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CONCLUSIONESy limitaciones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</dc:title>
  <dc:creator/>
  <cp:revision>7</cp:revision>
  <dcterms:created xsi:type="dcterms:W3CDTF">2020-05-16T00:35:02Z</dcterms:created>
  <dcterms:modified xsi:type="dcterms:W3CDTF">2020-05-17T23:53:02Z</dcterms:modified>
</cp:coreProperties>
</file>