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6" r:id="rId2"/>
    <p:sldId id="288" r:id="rId3"/>
    <p:sldId id="297" r:id="rId4"/>
    <p:sldId id="298" r:id="rId5"/>
    <p:sldId id="284" r:id="rId6"/>
    <p:sldId id="299" r:id="rId7"/>
    <p:sldId id="300" r:id="rId8"/>
    <p:sldId id="301" r:id="rId9"/>
    <p:sldId id="302" r:id="rId10"/>
    <p:sldId id="303" r:id="rId11"/>
    <p:sldId id="295" r:id="rId12"/>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1">
          <p15:clr>
            <a:srgbClr val="A4A3A4"/>
          </p15:clr>
        </p15:guide>
        <p15:guide id="3" orient="horz" pos="4020">
          <p15:clr>
            <a:srgbClr val="A4A3A4"/>
          </p15:clr>
        </p15:guide>
        <p15:guide id="4" orient="horz" pos="482">
          <p15:clr>
            <a:srgbClr val="A4A3A4"/>
          </p15:clr>
        </p15:guide>
        <p15:guide id="5" orient="horz">
          <p15:clr>
            <a:srgbClr val="A4A3A4"/>
          </p15:clr>
        </p15:guide>
        <p15:guide id="6" pos="113">
          <p15:clr>
            <a:srgbClr val="A4A3A4"/>
          </p15:clr>
        </p15:guide>
        <p15:guide id="7" pos="5647">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FFFFFF"/>
    <a:srgbClr val="333300"/>
    <a:srgbClr val="B70031"/>
    <a:srgbClr val="CC0000"/>
    <a:srgbClr val="FF9900"/>
    <a:srgbClr val="33CC33"/>
    <a:srgbClr val="FF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89210" autoAdjust="0"/>
  </p:normalViewPr>
  <p:slideViewPr>
    <p:cSldViewPr>
      <p:cViewPr varScale="1">
        <p:scale>
          <a:sx n="113" d="100"/>
          <a:sy n="113" d="100"/>
        </p:scale>
        <p:origin x="1380" y="96"/>
      </p:cViewPr>
      <p:guideLst>
        <p:guide orient="horz" pos="2160"/>
        <p:guide orient="horz" pos="391"/>
        <p:guide orient="horz" pos="4020"/>
        <p:guide orient="horz" pos="482"/>
        <p:guide orient="horz"/>
        <p:guide pos="113"/>
        <p:guide pos="5647"/>
        <p:guide pos="2880"/>
      </p:guideLst>
    </p:cSldViewPr>
  </p:slideViewPr>
  <p:outlineViewPr>
    <p:cViewPr>
      <p:scale>
        <a:sx n="33" d="100"/>
        <a:sy n="33" d="100"/>
      </p:scale>
      <p:origin x="0" y="52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50375" cy="497367"/>
          </a:xfrm>
          <a:prstGeom prst="rect">
            <a:avLst/>
          </a:prstGeom>
        </p:spPr>
        <p:txBody>
          <a:bodyPr vert="horz" lIns="92236" tIns="46118" rIns="92236" bIns="461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221" y="1"/>
            <a:ext cx="2950374" cy="497367"/>
          </a:xfrm>
          <a:prstGeom prst="rect">
            <a:avLst/>
          </a:prstGeom>
        </p:spPr>
        <p:txBody>
          <a:bodyPr vert="horz" lIns="92236" tIns="46118" rIns="92236" bIns="46118" rtlCol="0"/>
          <a:lstStyle>
            <a:lvl1pPr algn="r">
              <a:defRPr sz="1200"/>
            </a:lvl1pPr>
          </a:lstStyle>
          <a:p>
            <a:fld id="{76B722AD-CA24-4533-A870-89C6F246215C}"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2236" tIns="46118" rIns="92236" bIns="46118" rtlCol="0" anchor="ctr"/>
          <a:lstStyle/>
          <a:p>
            <a:endParaRPr lang="ja-JP" altLang="en-US"/>
          </a:p>
        </p:txBody>
      </p:sp>
      <p:sp>
        <p:nvSpPr>
          <p:cNvPr id="5" name="ノート プレースホルダー 4"/>
          <p:cNvSpPr>
            <a:spLocks noGrp="1"/>
          </p:cNvSpPr>
          <p:nvPr>
            <p:ph type="body" sz="quarter" idx="3"/>
          </p:nvPr>
        </p:nvSpPr>
        <p:spPr>
          <a:xfrm>
            <a:off x="680239" y="4720985"/>
            <a:ext cx="5446723" cy="4473102"/>
          </a:xfrm>
          <a:prstGeom prst="rect">
            <a:avLst/>
          </a:prstGeom>
        </p:spPr>
        <p:txBody>
          <a:bodyPr vert="horz" lIns="92236" tIns="46118" rIns="92236" bIns="461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372"/>
            <a:ext cx="2950375" cy="497366"/>
          </a:xfrm>
          <a:prstGeom prst="rect">
            <a:avLst/>
          </a:prstGeom>
        </p:spPr>
        <p:txBody>
          <a:bodyPr vert="horz" lIns="92236" tIns="46118" rIns="92236" bIns="461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221" y="9440372"/>
            <a:ext cx="2950374" cy="497366"/>
          </a:xfrm>
          <a:prstGeom prst="rect">
            <a:avLst/>
          </a:prstGeom>
        </p:spPr>
        <p:txBody>
          <a:bodyPr vert="horz" lIns="92236" tIns="46118" rIns="92236" bIns="46118" rtlCol="0" anchor="b"/>
          <a:lstStyle>
            <a:lvl1pPr algn="r">
              <a:defRPr sz="1200"/>
            </a:lvl1pPr>
          </a:lstStyle>
          <a:p>
            <a:fld id="{DE6541C6-AF90-463B-91F0-90E6F2256E30}" type="slidenum">
              <a:rPr kumimoji="1" lang="ja-JP" altLang="en-US" smtClean="0"/>
              <a:t>‹#›</a:t>
            </a:fld>
            <a:endParaRPr kumimoji="1" lang="ja-JP" altLang="en-US"/>
          </a:p>
        </p:txBody>
      </p:sp>
    </p:spTree>
    <p:extLst>
      <p:ext uri="{BB962C8B-B14F-4D97-AF65-F5344CB8AC3E}">
        <p14:creationId xmlns:p14="http://schemas.microsoft.com/office/powerpoint/2010/main" val="27705581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E6541C6-AF90-463B-91F0-90E6F2256E30}" type="slidenum">
              <a:rPr kumimoji="1" lang="ja-JP" altLang="en-US" smtClean="0"/>
              <a:t>1</a:t>
            </a:fld>
            <a:endParaRPr kumimoji="1" lang="ja-JP" altLang="en-US"/>
          </a:p>
        </p:txBody>
      </p:sp>
    </p:spTree>
    <p:extLst>
      <p:ext uri="{BB962C8B-B14F-4D97-AF65-F5344CB8AC3E}">
        <p14:creationId xmlns:p14="http://schemas.microsoft.com/office/powerpoint/2010/main" val="241745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800" baseline="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6C254868-6726-4D13-A01C-93D6613FFF37}" type="slidenum">
              <a:rPr kumimoji="1" lang="ja-JP" altLang="en-US" smtClean="0"/>
              <a:t>3</a:t>
            </a:fld>
            <a:endParaRPr kumimoji="1" lang="ja-JP" altLang="en-US"/>
          </a:p>
        </p:txBody>
      </p:sp>
    </p:spTree>
    <p:extLst>
      <p:ext uri="{BB962C8B-B14F-4D97-AF65-F5344CB8AC3E}">
        <p14:creationId xmlns:p14="http://schemas.microsoft.com/office/powerpoint/2010/main" val="4203252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0" name="タイトル 1"/>
          <p:cNvSpPr>
            <a:spLocks noGrp="1"/>
          </p:cNvSpPr>
          <p:nvPr>
            <p:ph type="ctrTitle"/>
          </p:nvPr>
        </p:nvSpPr>
        <p:spPr>
          <a:xfrm>
            <a:off x="2105465" y="2675012"/>
            <a:ext cx="4914807" cy="442302"/>
          </a:xfrm>
        </p:spPr>
        <p:txBody>
          <a:bodyPr/>
          <a:lstStyle>
            <a:lvl1pPr algn="ctr">
              <a:defRPr sz="2800">
                <a:latin typeface="メイリオ" pitchFamily="50" charset="-128"/>
                <a:ea typeface="メイリオ" pitchFamily="50" charset="-128"/>
                <a:cs typeface="メイリオ" pitchFamily="50" charset="-128"/>
              </a:defRPr>
            </a:lvl1pPr>
          </a:lstStyle>
          <a:p>
            <a:r>
              <a:rPr kumimoji="1" lang="ja-JP" altLang="en-US" dirty="0" smtClean="0"/>
              <a:t>マスター タイトルの書式設定</a:t>
            </a:r>
            <a:endParaRPr kumimoji="1" lang="ja-JP" altLang="en-US" dirty="0"/>
          </a:p>
        </p:txBody>
      </p:sp>
      <p:sp>
        <p:nvSpPr>
          <p:cNvPr id="13" name="Rectangle 3" descr="右上がり対角線"/>
          <p:cNvSpPr>
            <a:spLocks noChangeArrowheads="1"/>
          </p:cNvSpPr>
          <p:nvPr userDrawn="1"/>
        </p:nvSpPr>
        <p:spPr bwMode="auto">
          <a:xfrm flipV="1">
            <a:off x="0" y="3252945"/>
            <a:ext cx="9144000" cy="166255"/>
          </a:xfrm>
          <a:prstGeom prst="rect">
            <a:avLst/>
          </a:prstGeom>
          <a:pattFill prst="ltUpDiag">
            <a:fgClr>
              <a:srgbClr val="B2B2B2"/>
            </a:fgClr>
            <a:bgClr>
              <a:srgbClr val="FFFFFF"/>
            </a:bgClr>
          </a:pattFill>
          <a:ln>
            <a:noFill/>
          </a:ln>
          <a:effectLst/>
          <a:extLst/>
        </p:spPr>
        <p:txBody>
          <a:bodyPr wrap="square" lIns="54000" tIns="36000" rIns="54000" bIns="36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sp>
        <p:nvSpPr>
          <p:cNvPr id="14" name="Rectangle 4"/>
          <p:cNvSpPr>
            <a:spLocks noChangeArrowheads="1"/>
          </p:cNvSpPr>
          <p:nvPr userDrawn="1"/>
        </p:nvSpPr>
        <p:spPr bwMode="auto">
          <a:xfrm>
            <a:off x="-7620" y="3250406"/>
            <a:ext cx="228600" cy="152400"/>
          </a:xfrm>
          <a:prstGeom prst="rect">
            <a:avLst/>
          </a:prstGeom>
          <a:solidFill>
            <a:srgbClr val="CC0000"/>
          </a:solidFill>
          <a:ln>
            <a:noFill/>
          </a:ln>
          <a:effectLst/>
          <a:extLst/>
        </p:spPr>
        <p:txBody>
          <a:bodyPr lIns="54000" rIns="54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580" y="5147667"/>
            <a:ext cx="1873854" cy="1440160"/>
          </a:xfrm>
          <a:prstGeom prst="rect">
            <a:avLst/>
          </a:prstGeom>
        </p:spPr>
      </p:pic>
      <p:sp>
        <p:nvSpPr>
          <p:cNvPr id="16" name="テキスト プレースホルダー 4"/>
          <p:cNvSpPr>
            <a:spLocks noGrp="1"/>
          </p:cNvSpPr>
          <p:nvPr>
            <p:ph type="body" sz="quarter" idx="10" hasCustomPrompt="1"/>
          </p:nvPr>
        </p:nvSpPr>
        <p:spPr>
          <a:xfrm>
            <a:off x="4896441" y="3645024"/>
            <a:ext cx="4033813" cy="576262"/>
          </a:xfrm>
          <a:prstGeom prst="rect">
            <a:avLst/>
          </a:prstGeom>
        </p:spPr>
        <p:txBody>
          <a:bodyPr/>
          <a:lstStyle>
            <a:lvl1pPr marL="0" indent="0" algn="r">
              <a:spcBef>
                <a:spcPts val="0"/>
              </a:spcBef>
              <a:buNone/>
              <a:defRPr sz="1100"/>
            </a:lvl1pPr>
          </a:lstStyle>
          <a:p>
            <a:pPr lvl="0"/>
            <a:r>
              <a:rPr kumimoji="1" lang="ja-JP" altLang="en-US" dirty="0" smtClean="0"/>
              <a:t>日付</a:t>
            </a:r>
            <a:endParaRPr kumimoji="1" lang="en-US" altLang="ja-JP" dirty="0" smtClean="0"/>
          </a:p>
          <a:p>
            <a:pPr lvl="0"/>
            <a:endParaRPr kumimoji="1" lang="en-US" altLang="ja-JP" dirty="0" smtClean="0"/>
          </a:p>
          <a:p>
            <a:pPr lvl="0"/>
            <a:r>
              <a:rPr kumimoji="1" lang="ja-JP" altLang="en-US" dirty="0" smtClean="0"/>
              <a:t>トランスコスモス株式会社</a:t>
            </a:r>
            <a:endParaRPr kumimoji="1" lang="en-US" altLang="ja-JP" dirty="0" smtClean="0"/>
          </a:p>
        </p:txBody>
      </p:sp>
      <p:sp>
        <p:nvSpPr>
          <p:cNvPr id="22" name="テキスト プレースホルダー 4"/>
          <p:cNvSpPr>
            <a:spLocks noGrp="1"/>
          </p:cNvSpPr>
          <p:nvPr>
            <p:ph type="body" sz="quarter" idx="11" hasCustomPrompt="1"/>
          </p:nvPr>
        </p:nvSpPr>
        <p:spPr>
          <a:xfrm>
            <a:off x="179388" y="332582"/>
            <a:ext cx="3744912" cy="576262"/>
          </a:xfrm>
          <a:prstGeom prst="rect">
            <a:avLst/>
          </a:prstGeom>
        </p:spPr>
        <p:txBody>
          <a:bodyPr/>
          <a:lstStyle>
            <a:lvl1pPr marL="0" indent="0">
              <a:buNone/>
              <a:defRPr/>
            </a:lvl1pPr>
          </a:lstStyle>
          <a:p>
            <a:pPr lvl="0"/>
            <a:r>
              <a:rPr kumimoji="1" lang="ja-JP" altLang="en-US" dirty="0" smtClean="0"/>
              <a:t>会社名御中</a:t>
            </a:r>
            <a:endParaRPr kumimoji="1" lang="ja-JP" altLang="en-US" dirty="0"/>
          </a:p>
        </p:txBody>
      </p:sp>
      <p:pic>
        <p:nvPicPr>
          <p:cNvPr id="11" name="Picture 67" descr="\\trans-cosmos.co.jp\トランスコスモス\広報宣伝部\宣伝\ロゴ\TCIグループ各社ロゴ集\海外グループ\Philippines\transcosmos Philippines\Logo data(PNG)\Color\logo_RGB_ver1_Philippine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84168" y="5893681"/>
            <a:ext cx="2894392" cy="7756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614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8686800" y="6626227"/>
            <a:ext cx="23153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6988" rIns="63500" bIns="26988" anchor="ctr"/>
          <a:lstStyle/>
          <a:p>
            <a:pPr algn="r" defTabSz="923925" eaLnBrk="0"/>
            <a:fld id="{39BCF1DD-1D3D-441D-8038-D2A6D8428144}" type="slidenum">
              <a:rPr lang="en-US" altLang="ja-JP" sz="800">
                <a:solidFill>
                  <a:schemeClr val="tx1">
                    <a:lumMod val="75000"/>
                    <a:lumOff val="25000"/>
                  </a:schemeClr>
                </a:solidFill>
              </a:rPr>
              <a:pPr algn="r" defTabSz="923925" eaLnBrk="0"/>
              <a:t>‹#›</a:t>
            </a:fld>
            <a:endParaRPr lang="en-US" altLang="ja-JP" sz="800" dirty="0">
              <a:solidFill>
                <a:schemeClr val="tx1">
                  <a:lumMod val="75000"/>
                  <a:lumOff val="25000"/>
                </a:schemeClr>
              </a:solidFill>
            </a:endParaRPr>
          </a:p>
        </p:txBody>
      </p:sp>
      <p:sp>
        <p:nvSpPr>
          <p:cNvPr id="4" name="Rectangle 20"/>
          <p:cNvSpPr>
            <a:spLocks noChangeArrowheads="1"/>
          </p:cNvSpPr>
          <p:nvPr userDrawn="1"/>
        </p:nvSpPr>
        <p:spPr bwMode="auto">
          <a:xfrm>
            <a:off x="1161748" y="6629248"/>
            <a:ext cx="2761976" cy="2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l" eaLnBrk="0"/>
            <a:r>
              <a:rPr kumimoji="0" lang="en-PH" altLang="ja-JP" sz="800" dirty="0" smtClean="0">
                <a:solidFill>
                  <a:schemeClr val="tx1">
                    <a:lumMod val="75000"/>
                    <a:lumOff val="25000"/>
                  </a:schemeClr>
                </a:solidFill>
              </a:rPr>
              <a:t>© </a:t>
            </a:r>
            <a:r>
              <a:rPr kumimoji="0" lang="en-PH" altLang="ja-JP" sz="800" dirty="0" err="1" smtClean="0">
                <a:solidFill>
                  <a:schemeClr val="tx1">
                    <a:lumMod val="75000"/>
                    <a:lumOff val="25000"/>
                  </a:schemeClr>
                </a:solidFill>
              </a:rPr>
              <a:t>transcosmos</a:t>
            </a:r>
            <a:r>
              <a:rPr kumimoji="0" lang="en-PH" altLang="ja-JP" sz="800" dirty="0" smtClean="0">
                <a:solidFill>
                  <a:schemeClr val="tx1">
                    <a:lumMod val="75000"/>
                    <a:lumOff val="25000"/>
                  </a:schemeClr>
                </a:solidFill>
              </a:rPr>
              <a:t> Asia Philippines, Inc. All rights reserved. </a:t>
            </a:r>
            <a:endParaRPr kumimoji="0" lang="en-US" altLang="ja-JP" sz="800" dirty="0">
              <a:solidFill>
                <a:schemeClr val="tx1">
                  <a:lumMod val="75000"/>
                  <a:lumOff val="25000"/>
                </a:schemeClr>
              </a:solidFill>
            </a:endParaRPr>
          </a:p>
        </p:txBody>
      </p:sp>
      <p:cxnSp>
        <p:nvCxnSpPr>
          <p:cNvPr id="5" name="直線コネクタ 4"/>
          <p:cNvCxnSpPr/>
          <p:nvPr userDrawn="1"/>
        </p:nvCxnSpPr>
        <p:spPr bwMode="auto">
          <a:xfrm>
            <a:off x="1259632" y="6601313"/>
            <a:ext cx="7884368" cy="0"/>
          </a:xfrm>
          <a:prstGeom prst="line">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536" y="6430464"/>
            <a:ext cx="921080" cy="360000"/>
          </a:xfrm>
          <a:prstGeom prst="rect">
            <a:avLst/>
          </a:prstGeom>
        </p:spPr>
      </p:pic>
      <p:sp>
        <p:nvSpPr>
          <p:cNvPr id="7" name="Rectangle 3" descr="右上がり対角線"/>
          <p:cNvSpPr>
            <a:spLocks noChangeArrowheads="1"/>
          </p:cNvSpPr>
          <p:nvPr userDrawn="1"/>
        </p:nvSpPr>
        <p:spPr bwMode="auto">
          <a:xfrm flipV="1">
            <a:off x="0" y="3356221"/>
            <a:ext cx="9144000" cy="72000"/>
          </a:xfrm>
          <a:prstGeom prst="rect">
            <a:avLst/>
          </a:prstGeom>
          <a:pattFill prst="ltUpDiag">
            <a:fgClr>
              <a:srgbClr val="B2B2B2"/>
            </a:fgClr>
            <a:bgClr>
              <a:srgbClr val="FFFFFF"/>
            </a:bgClr>
          </a:pattFill>
          <a:ln>
            <a:noFill/>
          </a:ln>
          <a:effectLst/>
          <a:extLst/>
        </p:spPr>
        <p:txBody>
          <a:bodyPr wrap="square" lIns="54000" tIns="36000" rIns="54000" bIns="36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sp>
        <p:nvSpPr>
          <p:cNvPr id="8" name="Rectangle 4"/>
          <p:cNvSpPr>
            <a:spLocks noChangeArrowheads="1"/>
          </p:cNvSpPr>
          <p:nvPr userDrawn="1"/>
        </p:nvSpPr>
        <p:spPr bwMode="auto">
          <a:xfrm>
            <a:off x="-4397" y="3356221"/>
            <a:ext cx="183785" cy="72779"/>
          </a:xfrm>
          <a:prstGeom prst="rect">
            <a:avLst/>
          </a:prstGeom>
          <a:solidFill>
            <a:srgbClr val="CC0000"/>
          </a:solidFill>
          <a:ln>
            <a:noFill/>
          </a:ln>
          <a:effectLst/>
          <a:extLst/>
        </p:spPr>
        <p:txBody>
          <a:bodyPr wrap="square" lIns="54000" rIns="54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sp>
        <p:nvSpPr>
          <p:cNvPr id="10" name="タイトル 1"/>
          <p:cNvSpPr>
            <a:spLocks noGrp="1"/>
          </p:cNvSpPr>
          <p:nvPr>
            <p:ph type="ctrTitle"/>
          </p:nvPr>
        </p:nvSpPr>
        <p:spPr>
          <a:xfrm>
            <a:off x="2105465" y="2770674"/>
            <a:ext cx="4914807" cy="442302"/>
          </a:xfrm>
        </p:spPr>
        <p:txBody>
          <a:bodyPr/>
          <a:lstStyle>
            <a:lvl1pPr>
              <a:defRPr sz="2800">
                <a:latin typeface="メイリオ" pitchFamily="50" charset="-128"/>
                <a:ea typeface="メイリオ" pitchFamily="50" charset="-128"/>
                <a:cs typeface="メイリオ"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81446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ユーザー設定レイアウト">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8686800" y="6626227"/>
            <a:ext cx="23153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6988" rIns="63500" bIns="26988" anchor="ctr"/>
          <a:lstStyle/>
          <a:p>
            <a:pPr algn="r" defTabSz="923925" eaLnBrk="0"/>
            <a:fld id="{39BCF1DD-1D3D-441D-8038-D2A6D8428144}" type="slidenum">
              <a:rPr lang="en-US" altLang="ja-JP" sz="800">
                <a:solidFill>
                  <a:schemeClr val="tx1">
                    <a:lumMod val="75000"/>
                    <a:lumOff val="25000"/>
                  </a:schemeClr>
                </a:solidFill>
              </a:rPr>
              <a:pPr algn="r" defTabSz="923925" eaLnBrk="0"/>
              <a:t>‹#›</a:t>
            </a:fld>
            <a:endParaRPr lang="en-US" altLang="ja-JP" sz="800" dirty="0">
              <a:solidFill>
                <a:schemeClr val="tx1">
                  <a:lumMod val="75000"/>
                  <a:lumOff val="25000"/>
                </a:schemeClr>
              </a:solidFill>
            </a:endParaRPr>
          </a:p>
        </p:txBody>
      </p:sp>
      <p:sp>
        <p:nvSpPr>
          <p:cNvPr id="4" name="Rectangle 20"/>
          <p:cNvSpPr>
            <a:spLocks noChangeArrowheads="1"/>
          </p:cNvSpPr>
          <p:nvPr userDrawn="1"/>
        </p:nvSpPr>
        <p:spPr bwMode="auto">
          <a:xfrm>
            <a:off x="1161748" y="6629248"/>
            <a:ext cx="2761976" cy="2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l" eaLnBrk="0"/>
            <a:r>
              <a:rPr kumimoji="0" lang="en-PH" altLang="ja-JP" sz="800" dirty="0" smtClean="0">
                <a:solidFill>
                  <a:schemeClr val="tx1">
                    <a:lumMod val="75000"/>
                    <a:lumOff val="25000"/>
                  </a:schemeClr>
                </a:solidFill>
              </a:rPr>
              <a:t>© </a:t>
            </a:r>
            <a:r>
              <a:rPr kumimoji="0" lang="en-PH" altLang="ja-JP" sz="800" dirty="0" err="1" smtClean="0">
                <a:solidFill>
                  <a:schemeClr val="tx1">
                    <a:lumMod val="75000"/>
                    <a:lumOff val="25000"/>
                  </a:schemeClr>
                </a:solidFill>
              </a:rPr>
              <a:t>transcosmos</a:t>
            </a:r>
            <a:r>
              <a:rPr kumimoji="0" lang="en-PH" altLang="ja-JP" sz="800" dirty="0" smtClean="0">
                <a:solidFill>
                  <a:schemeClr val="tx1">
                    <a:lumMod val="75000"/>
                    <a:lumOff val="25000"/>
                  </a:schemeClr>
                </a:solidFill>
              </a:rPr>
              <a:t> Asia Philippines, Inc. All rights reserved. </a:t>
            </a:r>
            <a:endParaRPr kumimoji="0" lang="en-US" altLang="ja-JP" sz="800" dirty="0">
              <a:solidFill>
                <a:schemeClr val="tx1">
                  <a:lumMod val="75000"/>
                  <a:lumOff val="25000"/>
                </a:schemeClr>
              </a:solidFill>
            </a:endParaRPr>
          </a:p>
        </p:txBody>
      </p:sp>
      <p:cxnSp>
        <p:nvCxnSpPr>
          <p:cNvPr id="5" name="直線コネクタ 4"/>
          <p:cNvCxnSpPr/>
          <p:nvPr userDrawn="1"/>
        </p:nvCxnSpPr>
        <p:spPr bwMode="auto">
          <a:xfrm>
            <a:off x="1259632" y="6601313"/>
            <a:ext cx="7884368" cy="0"/>
          </a:xfrm>
          <a:prstGeom prst="line">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536" y="6430464"/>
            <a:ext cx="921080" cy="360000"/>
          </a:xfrm>
          <a:prstGeom prst="rect">
            <a:avLst/>
          </a:prstGeom>
        </p:spPr>
      </p:pic>
      <p:sp>
        <p:nvSpPr>
          <p:cNvPr id="7" name="Rectangle 1050"/>
          <p:cNvSpPr>
            <a:spLocks noChangeArrowheads="1"/>
          </p:cNvSpPr>
          <p:nvPr userDrawn="1"/>
        </p:nvSpPr>
        <p:spPr bwMode="auto">
          <a:xfrm>
            <a:off x="1540273" y="2132856"/>
            <a:ext cx="81647" cy="3672830"/>
          </a:xfrm>
          <a:prstGeom prst="rect">
            <a:avLst/>
          </a:prstGeom>
          <a:solidFill>
            <a:schemeClr val="bg1">
              <a:lumMod val="50000"/>
            </a:schemeClr>
          </a:solidFill>
          <a:ln w="9525">
            <a:noFill/>
            <a:miter lim="800000"/>
            <a:headEnd/>
            <a:tailEnd/>
          </a:ln>
        </p:spPr>
        <p:txBody>
          <a:bodyPr wrap="none" anchor="ctr"/>
          <a:lstStyle/>
          <a:p>
            <a:pPr algn="l"/>
            <a:endParaRPr lang="ja-JP" altLang="ja-JP" sz="1200" b="1">
              <a:latin typeface="Arial" pitchFamily="34" charset="0"/>
            </a:endParaRPr>
          </a:p>
        </p:txBody>
      </p:sp>
      <p:sp>
        <p:nvSpPr>
          <p:cNvPr id="8" name="テキスト ボックス 7"/>
          <p:cNvSpPr txBox="1"/>
          <p:nvPr userDrawn="1"/>
        </p:nvSpPr>
        <p:spPr>
          <a:xfrm>
            <a:off x="323528" y="2164626"/>
            <a:ext cx="1080120" cy="369332"/>
          </a:xfrm>
          <a:prstGeom prst="rect">
            <a:avLst/>
          </a:prstGeom>
          <a:noFill/>
        </p:spPr>
        <p:txBody>
          <a:bodyPr wrap="square" rtlCol="0">
            <a:spAutoFit/>
          </a:bodyPr>
          <a:lstStyle/>
          <a:p>
            <a:pPr algn="ctr"/>
            <a:r>
              <a:rPr kumimoji="1" lang="en-US" altLang="ja-JP" b="1" dirty="0" smtClean="0">
                <a:solidFill>
                  <a:schemeClr val="tx1"/>
                </a:solidFill>
                <a:effectLst>
                  <a:reflection blurRad="6350" stA="50000" endA="300" endPos="50000" dist="29997" dir="5400000" sy="-100000" algn="bl" rotWithShape="0"/>
                </a:effectLst>
                <a:latin typeface="メイリオ" pitchFamily="50" charset="-128"/>
                <a:ea typeface="メイリオ" pitchFamily="50" charset="-128"/>
                <a:cs typeface="メイリオ" pitchFamily="50" charset="-128"/>
              </a:rPr>
              <a:t>INDEX</a:t>
            </a:r>
            <a:endParaRPr kumimoji="1" lang="ja-JP" altLang="en-US" b="1" dirty="0" smtClean="0">
              <a:solidFill>
                <a:schemeClr val="tx1"/>
              </a:solidFill>
              <a:effectLst>
                <a:reflection blurRad="6350" stA="50000" endA="300" endPos="50000" dist="29997" dir="5400000" sy="-100000" algn="bl" rotWithShape="0"/>
              </a:effectLst>
              <a:latin typeface="メイリオ" pitchFamily="50" charset="-128"/>
              <a:ea typeface="メイリオ" pitchFamily="50" charset="-128"/>
              <a:cs typeface="メイリオ" pitchFamily="50" charset="-128"/>
            </a:endParaRPr>
          </a:p>
        </p:txBody>
      </p:sp>
      <p:sp>
        <p:nvSpPr>
          <p:cNvPr id="9" name="テキスト プレースホルダー 5"/>
          <p:cNvSpPr>
            <a:spLocks noGrp="1"/>
          </p:cNvSpPr>
          <p:nvPr>
            <p:ph type="body" sz="quarter" idx="10"/>
          </p:nvPr>
        </p:nvSpPr>
        <p:spPr>
          <a:xfrm>
            <a:off x="1935284" y="2145308"/>
            <a:ext cx="6867281" cy="647700"/>
          </a:xfrm>
          <a:prstGeom prst="rect">
            <a:avLst/>
          </a:prstGeom>
        </p:spPr>
        <p:txBody>
          <a:bodyPr/>
          <a:lstStyle>
            <a:lvl1pPr marL="342900" indent="-342900">
              <a:buFont typeface="+mj-lt"/>
              <a:buAutoNum type="arabicPeriod"/>
              <a:defRPr b="1"/>
            </a:lvl1pPr>
            <a:lvl2pPr>
              <a:defRPr b="1"/>
            </a:lvl2pPr>
            <a:lvl3pPr>
              <a:defRPr b="1"/>
            </a:lvl3pPr>
            <a:lvl4pPr>
              <a:defRPr b="1"/>
            </a:lvl4pPr>
            <a:lvl5pPr>
              <a:defRPr b="1"/>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814998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61778"/>
            <a:ext cx="4231928" cy="386902"/>
          </a:xfrm>
        </p:spPr>
        <p:txBody>
          <a:bodyPr/>
          <a:lstStyle>
            <a:lvl1pPr>
              <a:defRPr sz="2400">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pic>
        <p:nvPicPr>
          <p:cNvPr id="4" name="Picture 2" descr="C:\Users\a2002517\Desktop\会社ロゴ一式（汎用データ）20140612\コーポレートロゴ（カラー）\logo_RGB_ver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16118" y="87231"/>
            <a:ext cx="1139428" cy="38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853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4231928" cy="386902"/>
          </a:xfrm>
        </p:spPr>
        <p:txBody>
          <a:bodyPr/>
          <a:lstStyle/>
          <a:p>
            <a:r>
              <a:rPr kumimoji="1" lang="ja-JP" altLang="en-US" smtClean="0"/>
              <a:t>マスター タイトルの書式設定</a:t>
            </a:r>
            <a:endParaRPr kumimoji="1" lang="ja-JP" altLang="en-US" dirty="0"/>
          </a:p>
        </p:txBody>
      </p:sp>
    </p:spTree>
    <p:extLst>
      <p:ext uri="{BB962C8B-B14F-4D97-AF65-F5344CB8AC3E}">
        <p14:creationId xmlns:p14="http://schemas.microsoft.com/office/powerpoint/2010/main" val="29106549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7621770" cy="38690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0" numCol="1" anchor="b" anchorCtr="0" compatLnSpc="1">
            <a:noAutofit/>
          </a:bodyPr>
          <a:lstStyle>
            <a:lvl1pPr>
              <a:defRPr lang="ja-JP" altLang="en-US" dirty="0"/>
            </a:lvl1pPr>
          </a:lstStyle>
          <a:p>
            <a:pPr lvl="0"/>
            <a:r>
              <a:rPr kumimoji="1" lang="ja-JP" altLang="en-US"/>
              <a:t>マスター タイトルの書式設定</a:t>
            </a:r>
            <a:endParaRPr kumimoji="1" lang="ja-JP" altLang="en-US" dirty="0"/>
          </a:p>
        </p:txBody>
      </p:sp>
      <p:sp>
        <p:nvSpPr>
          <p:cNvPr id="4" name="コンテンツ プレースホルダー 3"/>
          <p:cNvSpPr>
            <a:spLocks noGrp="1"/>
          </p:cNvSpPr>
          <p:nvPr>
            <p:ph sz="quarter" idx="10"/>
          </p:nvPr>
        </p:nvSpPr>
        <p:spPr>
          <a:xfrm>
            <a:off x="107504" y="692151"/>
            <a:ext cx="8917914" cy="5832475"/>
          </a:xfrm>
          <a:prstGeom prst="rect">
            <a:avLst/>
          </a:prstGeom>
        </p:spPr>
        <p:txBody>
          <a:bodyPr/>
          <a:lstStyle>
            <a:lvl1pPr marL="263776" indent="-263776">
              <a:spcBef>
                <a:spcPts val="554"/>
              </a:spcBef>
              <a:buClr>
                <a:srgbClr val="800000"/>
              </a:buClr>
              <a:buFont typeface="Wingdings" panose="05000000000000000000" pitchFamily="2" charset="2"/>
              <a:buChar char="n"/>
              <a:defRPr sz="1662" b="1">
                <a:latin typeface="+mn-ea"/>
                <a:ea typeface="+mn-ea"/>
                <a:cs typeface="メイリオ" pitchFamily="50" charset="-128"/>
              </a:defRPr>
            </a:lvl1pPr>
            <a:lvl2pPr marL="494140" indent="-247949">
              <a:spcBef>
                <a:spcPts val="554"/>
              </a:spcBef>
              <a:buClr>
                <a:srgbClr val="800000"/>
              </a:buClr>
              <a:buFont typeface="Wingdings" panose="05000000000000000000" pitchFamily="2" charset="2"/>
              <a:buChar char="Ø"/>
              <a:defRPr sz="1477" b="1">
                <a:latin typeface="+mn-ea"/>
                <a:ea typeface="+mn-ea"/>
                <a:cs typeface="メイリオ" pitchFamily="50" charset="-128"/>
              </a:defRPr>
            </a:lvl2pPr>
            <a:lvl3pPr marL="740331" indent="-246191">
              <a:spcBef>
                <a:spcPts val="554"/>
              </a:spcBef>
              <a:buClr>
                <a:srgbClr val="800000"/>
              </a:buClr>
              <a:buFont typeface="Wingdings" panose="05000000000000000000" pitchFamily="2" charset="2"/>
              <a:buChar char="l"/>
              <a:defRPr sz="1292" b="1">
                <a:latin typeface="+mn-ea"/>
                <a:ea typeface="+mn-ea"/>
                <a:cs typeface="メイリオ" pitchFamily="50" charset="-128"/>
              </a:defRPr>
            </a:lvl3pPr>
            <a:lvl4pPr marL="908561" indent="-168817">
              <a:spcBef>
                <a:spcPts val="554"/>
              </a:spcBef>
              <a:buClr>
                <a:srgbClr val="800000"/>
              </a:buClr>
              <a:defRPr sz="1108" b="1">
                <a:latin typeface="+mn-ea"/>
                <a:ea typeface="+mn-ea"/>
                <a:cs typeface="メイリオ" pitchFamily="50" charset="-128"/>
              </a:defRPr>
            </a:lvl4pPr>
            <a:lvl5pPr marL="1078550" indent="-169989">
              <a:spcBef>
                <a:spcPts val="554"/>
              </a:spcBef>
              <a:buClr>
                <a:srgbClr val="800000"/>
              </a:buClr>
              <a:defRPr sz="1015" b="1">
                <a:latin typeface="+mn-ea"/>
                <a:ea typeface="+mn-ea"/>
                <a:cs typeface="メイリオ"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408807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07504" y="129510"/>
            <a:ext cx="3924151" cy="38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500" tIns="26988" rIns="63500" bIns="26988" numCol="1" anchor="b" anchorCtr="0" compatLnSpc="1">
            <a:prstTxWarp prst="textNoShape">
              <a:avLst/>
            </a:prstTxWarp>
            <a:spAutoFit/>
          </a:bodyPr>
          <a:lstStyle/>
          <a:p>
            <a:pPr lvl="0"/>
            <a:r>
              <a:rPr lang="ja-JP" altLang="en-US" dirty="0" smtClean="0"/>
              <a:t>マスタ タイトルの書式設定</a:t>
            </a:r>
          </a:p>
        </p:txBody>
      </p:sp>
      <p:sp>
        <p:nvSpPr>
          <p:cNvPr id="1029" name="Rectangle 7"/>
          <p:cNvSpPr>
            <a:spLocks noGrp="1" noChangeArrowheads="1"/>
          </p:cNvSpPr>
          <p:nvPr>
            <p:ph type="body" idx="1"/>
          </p:nvPr>
        </p:nvSpPr>
        <p:spPr bwMode="auto">
          <a:xfrm>
            <a:off x="179388" y="764704"/>
            <a:ext cx="8785225"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5" name="Rectangle 3" descr="右上がり対角線"/>
          <p:cNvSpPr>
            <a:spLocks noChangeArrowheads="1"/>
          </p:cNvSpPr>
          <p:nvPr userDrawn="1"/>
        </p:nvSpPr>
        <p:spPr bwMode="auto">
          <a:xfrm flipV="1">
            <a:off x="0" y="547909"/>
            <a:ext cx="9144000" cy="72000"/>
          </a:xfrm>
          <a:prstGeom prst="rect">
            <a:avLst/>
          </a:prstGeom>
          <a:pattFill prst="ltUpDiag">
            <a:fgClr>
              <a:srgbClr val="B2B2B2"/>
            </a:fgClr>
            <a:bgClr>
              <a:srgbClr val="FFFFFF"/>
            </a:bgClr>
          </a:pattFill>
          <a:ln>
            <a:noFill/>
          </a:ln>
          <a:effectLst/>
          <a:extLst/>
        </p:spPr>
        <p:txBody>
          <a:bodyPr wrap="square" lIns="54000" tIns="36000" rIns="54000" bIns="36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sp>
        <p:nvSpPr>
          <p:cNvPr id="16" name="Rectangle 4"/>
          <p:cNvSpPr>
            <a:spLocks noChangeArrowheads="1"/>
          </p:cNvSpPr>
          <p:nvPr userDrawn="1"/>
        </p:nvSpPr>
        <p:spPr bwMode="auto">
          <a:xfrm>
            <a:off x="-4397" y="547909"/>
            <a:ext cx="183785" cy="72779"/>
          </a:xfrm>
          <a:prstGeom prst="rect">
            <a:avLst/>
          </a:prstGeom>
          <a:solidFill>
            <a:srgbClr val="CC0000"/>
          </a:solidFill>
          <a:ln>
            <a:noFill/>
          </a:ln>
          <a:effectLst/>
          <a:extLst/>
        </p:spPr>
        <p:txBody>
          <a:bodyPr wrap="square" lIns="54000" rIns="54000" anchor="ctr">
            <a:spAutoFit/>
          </a:bodyPr>
          <a:lstStyle>
            <a:lvl1pPr eaLnBrk="0" hangingPunct="0">
              <a:defRPr kumimoji="1" sz="1000" b="1">
                <a:solidFill>
                  <a:schemeClr val="bg2"/>
                </a:solidFill>
                <a:latin typeface="Impact" pitchFamily="34" charset="0"/>
                <a:ea typeface="HG創英角ｺﾞｼｯｸUB" pitchFamily="49" charset="-128"/>
              </a:defRPr>
            </a:lvl1pPr>
            <a:lvl2pPr marL="742950" indent="-285750" eaLnBrk="0" hangingPunct="0">
              <a:defRPr kumimoji="1" sz="1000" b="1">
                <a:solidFill>
                  <a:schemeClr val="bg2"/>
                </a:solidFill>
                <a:latin typeface="Impact" pitchFamily="34" charset="0"/>
                <a:ea typeface="HG創英角ｺﾞｼｯｸUB" pitchFamily="49" charset="-128"/>
              </a:defRPr>
            </a:lvl2pPr>
            <a:lvl3pPr marL="1143000" indent="-228600" eaLnBrk="0" hangingPunct="0">
              <a:defRPr kumimoji="1" sz="1000" b="1">
                <a:solidFill>
                  <a:schemeClr val="bg2"/>
                </a:solidFill>
                <a:latin typeface="Impact" pitchFamily="34" charset="0"/>
                <a:ea typeface="HG創英角ｺﾞｼｯｸUB" pitchFamily="49" charset="-128"/>
              </a:defRPr>
            </a:lvl3pPr>
            <a:lvl4pPr marL="1600200" indent="-228600" eaLnBrk="0" hangingPunct="0">
              <a:defRPr kumimoji="1" sz="1000" b="1">
                <a:solidFill>
                  <a:schemeClr val="bg2"/>
                </a:solidFill>
                <a:latin typeface="Impact" pitchFamily="34" charset="0"/>
                <a:ea typeface="HG創英角ｺﾞｼｯｸUB" pitchFamily="49" charset="-128"/>
              </a:defRPr>
            </a:lvl4pPr>
            <a:lvl5pPr marL="2057400" indent="-228600" eaLnBrk="0" hangingPunct="0">
              <a:defRPr kumimoji="1" sz="1000" b="1">
                <a:solidFill>
                  <a:schemeClr val="bg2"/>
                </a:solidFill>
                <a:latin typeface="Impact" pitchFamily="34" charset="0"/>
                <a:ea typeface="HG創英角ｺﾞｼｯｸUB" pitchFamily="49" charset="-128"/>
              </a:defRPr>
            </a:lvl5pPr>
            <a:lvl6pPr marL="25146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6pPr>
            <a:lvl7pPr marL="29718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7pPr>
            <a:lvl8pPr marL="34290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8pPr>
            <a:lvl9pPr marL="3886200" indent="-228600" algn="ctr" eaLnBrk="0" fontAlgn="base" hangingPunct="0">
              <a:spcBef>
                <a:spcPct val="30000"/>
              </a:spcBef>
              <a:spcAft>
                <a:spcPct val="0"/>
              </a:spcAft>
              <a:defRPr kumimoji="1" sz="1000" b="1">
                <a:solidFill>
                  <a:schemeClr val="bg2"/>
                </a:solidFill>
                <a:latin typeface="Impact" pitchFamily="34" charset="0"/>
                <a:ea typeface="HG創英角ｺﾞｼｯｸUB" pitchFamily="49" charset="-128"/>
              </a:defRPr>
            </a:lvl9pPr>
          </a:lstStyle>
          <a:p>
            <a:pPr eaLnBrk="1" hangingPunct="1">
              <a:spcBef>
                <a:spcPct val="30000"/>
              </a:spcBef>
              <a:defRPr/>
            </a:pPr>
            <a:endParaRPr lang="ja-JP" altLang="en-US" smtClean="0"/>
          </a:p>
        </p:txBody>
      </p:sp>
      <p:sp>
        <p:nvSpPr>
          <p:cNvPr id="17" name="Rectangle 3"/>
          <p:cNvSpPr>
            <a:spLocks noChangeArrowheads="1"/>
          </p:cNvSpPr>
          <p:nvPr userDrawn="1"/>
        </p:nvSpPr>
        <p:spPr bwMode="auto">
          <a:xfrm>
            <a:off x="8686800" y="6626227"/>
            <a:ext cx="23153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6988" rIns="63500" bIns="26988" anchor="ctr"/>
          <a:lstStyle/>
          <a:p>
            <a:pPr algn="r" defTabSz="923925" eaLnBrk="0"/>
            <a:fld id="{39BCF1DD-1D3D-441D-8038-D2A6D8428144}" type="slidenum">
              <a:rPr lang="en-US" altLang="ja-JP" sz="800">
                <a:solidFill>
                  <a:schemeClr val="tx1">
                    <a:lumMod val="75000"/>
                    <a:lumOff val="25000"/>
                  </a:schemeClr>
                </a:solidFill>
              </a:rPr>
              <a:pPr algn="r" defTabSz="923925" eaLnBrk="0"/>
              <a:t>‹#›</a:t>
            </a:fld>
            <a:endParaRPr lang="en-US" altLang="ja-JP" sz="800" dirty="0">
              <a:solidFill>
                <a:schemeClr val="tx1">
                  <a:lumMod val="75000"/>
                  <a:lumOff val="25000"/>
                </a:schemeClr>
              </a:solidFill>
            </a:endParaRPr>
          </a:p>
        </p:txBody>
      </p:sp>
      <p:sp>
        <p:nvSpPr>
          <p:cNvPr id="18" name="Rectangle 20"/>
          <p:cNvSpPr>
            <a:spLocks noChangeArrowheads="1"/>
          </p:cNvSpPr>
          <p:nvPr userDrawn="1"/>
        </p:nvSpPr>
        <p:spPr bwMode="auto">
          <a:xfrm>
            <a:off x="1161748" y="6629248"/>
            <a:ext cx="2761976" cy="2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l" eaLnBrk="0"/>
            <a:r>
              <a:rPr kumimoji="0" lang="en-PH" altLang="ja-JP" sz="800" dirty="0" smtClean="0">
                <a:solidFill>
                  <a:schemeClr val="tx1">
                    <a:lumMod val="75000"/>
                    <a:lumOff val="25000"/>
                  </a:schemeClr>
                </a:solidFill>
              </a:rPr>
              <a:t>© </a:t>
            </a:r>
            <a:r>
              <a:rPr kumimoji="0" lang="en-PH" altLang="ja-JP" sz="800" dirty="0" err="1" smtClean="0">
                <a:solidFill>
                  <a:schemeClr val="tx1">
                    <a:lumMod val="75000"/>
                    <a:lumOff val="25000"/>
                  </a:schemeClr>
                </a:solidFill>
              </a:rPr>
              <a:t>transcosmos</a:t>
            </a:r>
            <a:r>
              <a:rPr kumimoji="0" lang="en-PH" altLang="ja-JP" sz="800" dirty="0" smtClean="0">
                <a:solidFill>
                  <a:schemeClr val="tx1">
                    <a:lumMod val="75000"/>
                    <a:lumOff val="25000"/>
                  </a:schemeClr>
                </a:solidFill>
              </a:rPr>
              <a:t> Asia Philippines, Inc. All rights reserved. </a:t>
            </a:r>
            <a:endParaRPr kumimoji="0" lang="en-US" altLang="ja-JP" sz="800" dirty="0">
              <a:solidFill>
                <a:schemeClr val="tx1">
                  <a:lumMod val="75000"/>
                  <a:lumOff val="25000"/>
                </a:schemeClr>
              </a:solidFill>
            </a:endParaRPr>
          </a:p>
        </p:txBody>
      </p:sp>
      <p:cxnSp>
        <p:nvCxnSpPr>
          <p:cNvPr id="19" name="直線コネクタ 18"/>
          <p:cNvCxnSpPr/>
          <p:nvPr userDrawn="1"/>
        </p:nvCxnSpPr>
        <p:spPr bwMode="auto">
          <a:xfrm>
            <a:off x="1259632" y="6601313"/>
            <a:ext cx="7884368" cy="0"/>
          </a:xfrm>
          <a:prstGeom prst="line">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図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4536" y="6430464"/>
            <a:ext cx="921080" cy="360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9" r:id="rId3"/>
    <p:sldLayoutId id="2147483662" r:id="rId4"/>
    <p:sldLayoutId id="2147483670" r:id="rId5"/>
    <p:sldLayoutId id="2147483671" r:id="rId6"/>
  </p:sldLayoutIdLst>
  <p:timing>
    <p:tnLst>
      <p:par>
        <p:cTn id="1" dur="indefinite" restart="never" nodeType="tmRoot"/>
      </p:par>
    </p:tnLst>
  </p:timing>
  <p:txStyles>
    <p:titleStyle>
      <a:lvl1pPr algn="l" defTabSz="923925" rtl="0" eaLnBrk="1" fontAlgn="base" hangingPunct="1">
        <a:lnSpc>
          <a:spcPct val="90000"/>
        </a:lnSpc>
        <a:spcBef>
          <a:spcPct val="49000"/>
        </a:spcBef>
        <a:spcAft>
          <a:spcPct val="0"/>
        </a:spcAft>
        <a:defRPr kumimoji="1" sz="2400" b="1">
          <a:solidFill>
            <a:schemeClr val="tx1"/>
          </a:solidFill>
          <a:latin typeface="メイリオ" pitchFamily="50" charset="-128"/>
          <a:ea typeface="メイリオ" pitchFamily="50" charset="-128"/>
          <a:cs typeface="メイリオ" pitchFamily="50" charset="-128"/>
        </a:defRPr>
      </a:lvl1pPr>
      <a:lvl2pPr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2pPr>
      <a:lvl3pPr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3pPr>
      <a:lvl4pPr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4pPr>
      <a:lvl5pPr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5pPr>
      <a:lvl6pPr marL="457200"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6pPr>
      <a:lvl7pPr marL="914400"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7pPr>
      <a:lvl8pPr marL="1371600"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8pPr>
      <a:lvl9pPr marL="1828800" algn="l" defTabSz="923925" rtl="0" eaLnBrk="1" fontAlgn="base" hangingPunct="1">
        <a:lnSpc>
          <a:spcPct val="90000"/>
        </a:lnSpc>
        <a:spcBef>
          <a:spcPct val="49000"/>
        </a:spcBef>
        <a:spcAft>
          <a:spcPct val="0"/>
        </a:spcAft>
        <a:defRPr kumimoji="1" b="1">
          <a:solidFill>
            <a:schemeClr val="tx1"/>
          </a:solidFill>
          <a:latin typeface="Arial" pitchFamily="34" charset="0"/>
          <a:ea typeface="ＭＳ Ｐゴシック" pitchFamily="50" charset="-128"/>
        </a:defRPr>
      </a:lvl9pPr>
    </p:titleStyle>
    <p:bodyStyle>
      <a:lvl1pPr marL="285750" indent="-285750" algn="l" rtl="0" eaLnBrk="1" fontAlgn="base" hangingPunct="1">
        <a:spcBef>
          <a:spcPct val="50000"/>
        </a:spcBef>
        <a:spcAft>
          <a:spcPct val="0"/>
        </a:spcAft>
        <a:buSzPct val="100000"/>
        <a:buFont typeface="Arial" pitchFamily="34" charset="0"/>
        <a:buChar char="•"/>
        <a:defRPr kumimoji="1" sz="1600">
          <a:solidFill>
            <a:schemeClr val="tx1"/>
          </a:solidFill>
          <a:latin typeface="メイリオ" pitchFamily="50" charset="-128"/>
          <a:ea typeface="メイリオ" pitchFamily="50" charset="-128"/>
          <a:cs typeface="メイリオ" pitchFamily="50" charset="-128"/>
        </a:defRPr>
      </a:lvl1pPr>
      <a:lvl2pPr marL="566738" indent="-166688" algn="l" rtl="0" eaLnBrk="1" fontAlgn="base" hangingPunct="1">
        <a:spcBef>
          <a:spcPct val="50000"/>
        </a:spcBef>
        <a:spcAft>
          <a:spcPct val="0"/>
        </a:spcAft>
        <a:buSzPct val="100000"/>
        <a:buFont typeface="Arial" pitchFamily="34" charset="0"/>
        <a:buChar char="–"/>
        <a:defRPr kumimoji="1" sz="1400">
          <a:solidFill>
            <a:schemeClr val="tx1"/>
          </a:solidFill>
          <a:latin typeface="メイリオ" pitchFamily="50" charset="-128"/>
          <a:ea typeface="メイリオ" pitchFamily="50" charset="-128"/>
          <a:cs typeface="メイリオ" pitchFamily="50" charset="-128"/>
        </a:defRPr>
      </a:lvl2pPr>
      <a:lvl3pPr marL="850900" indent="-169863" algn="l" rtl="0" eaLnBrk="1" fontAlgn="base" hangingPunct="1">
        <a:spcBef>
          <a:spcPct val="50000"/>
        </a:spcBef>
        <a:spcAft>
          <a:spcPct val="0"/>
        </a:spcAft>
        <a:buSzPct val="100000"/>
        <a:buFont typeface="Arial" pitchFamily="34" charset="0"/>
        <a:buChar char="•"/>
        <a:defRPr kumimoji="1" sz="1400">
          <a:solidFill>
            <a:schemeClr val="tx1"/>
          </a:solidFill>
          <a:latin typeface="メイリオ" pitchFamily="50" charset="-128"/>
          <a:ea typeface="メイリオ" pitchFamily="50" charset="-128"/>
          <a:cs typeface="メイリオ" pitchFamily="50" charset="-128"/>
        </a:defRPr>
      </a:lvl3pPr>
      <a:lvl4pPr marL="1181100" indent="-215900" algn="l" rtl="0" eaLnBrk="1" fontAlgn="base" hangingPunct="1">
        <a:spcBef>
          <a:spcPct val="50000"/>
        </a:spcBef>
        <a:spcAft>
          <a:spcPct val="0"/>
        </a:spcAft>
        <a:buSzPct val="100000"/>
        <a:buFont typeface="Arial" pitchFamily="34" charset="0"/>
        <a:buChar char="–"/>
        <a:defRPr kumimoji="1" sz="1200">
          <a:solidFill>
            <a:schemeClr val="tx1"/>
          </a:solidFill>
          <a:latin typeface="メイリオ" pitchFamily="50" charset="-128"/>
          <a:ea typeface="メイリオ" pitchFamily="50" charset="-128"/>
          <a:cs typeface="メイリオ" pitchFamily="50" charset="-128"/>
        </a:defRPr>
      </a:lvl4pPr>
      <a:lvl5pPr marL="1485900" indent="-190500" algn="l" rtl="0" eaLnBrk="1" fontAlgn="base" hangingPunct="1">
        <a:spcBef>
          <a:spcPct val="50000"/>
        </a:spcBef>
        <a:spcAft>
          <a:spcPct val="0"/>
        </a:spcAft>
        <a:buSzPct val="100000"/>
        <a:buFont typeface="Arial" pitchFamily="34" charset="0"/>
        <a:buChar char="•"/>
        <a:defRPr kumimoji="1" sz="1200">
          <a:solidFill>
            <a:schemeClr val="tx1"/>
          </a:solidFill>
          <a:latin typeface="メイリオ" pitchFamily="50" charset="-128"/>
          <a:ea typeface="メイリオ" pitchFamily="50" charset="-128"/>
          <a:cs typeface="メイリオ" pitchFamily="50" charset="-128"/>
        </a:defRPr>
      </a:lvl5pPr>
      <a:lvl6pPr marL="1943100" indent="-190500" algn="l" rtl="0" eaLnBrk="1" fontAlgn="base" hangingPunct="1">
        <a:spcBef>
          <a:spcPct val="50000"/>
        </a:spcBef>
        <a:spcAft>
          <a:spcPct val="0"/>
        </a:spcAft>
        <a:buSzPct val="100000"/>
        <a:buFont typeface="Arial" pitchFamily="34" charset="0"/>
        <a:buChar char="•"/>
        <a:defRPr kumimoji="1" sz="1200">
          <a:solidFill>
            <a:schemeClr val="tx1"/>
          </a:solidFill>
          <a:latin typeface="+mn-lt"/>
          <a:ea typeface="+mn-ea"/>
        </a:defRPr>
      </a:lvl6pPr>
      <a:lvl7pPr marL="2400300" indent="-190500" algn="l" rtl="0" eaLnBrk="1" fontAlgn="base" hangingPunct="1">
        <a:spcBef>
          <a:spcPct val="50000"/>
        </a:spcBef>
        <a:spcAft>
          <a:spcPct val="0"/>
        </a:spcAft>
        <a:buSzPct val="100000"/>
        <a:buFont typeface="Arial" pitchFamily="34" charset="0"/>
        <a:buChar char="•"/>
        <a:defRPr kumimoji="1" sz="1200">
          <a:solidFill>
            <a:schemeClr val="tx1"/>
          </a:solidFill>
          <a:latin typeface="+mn-lt"/>
          <a:ea typeface="+mn-ea"/>
        </a:defRPr>
      </a:lvl7pPr>
      <a:lvl8pPr marL="2857500" indent="-190500" algn="l" rtl="0" eaLnBrk="1" fontAlgn="base" hangingPunct="1">
        <a:spcBef>
          <a:spcPct val="50000"/>
        </a:spcBef>
        <a:spcAft>
          <a:spcPct val="0"/>
        </a:spcAft>
        <a:buSzPct val="100000"/>
        <a:buFont typeface="Arial" pitchFamily="34" charset="0"/>
        <a:buChar char="•"/>
        <a:defRPr kumimoji="1" sz="1200">
          <a:solidFill>
            <a:schemeClr val="tx1"/>
          </a:solidFill>
          <a:latin typeface="+mn-lt"/>
          <a:ea typeface="+mn-ea"/>
        </a:defRPr>
      </a:lvl8pPr>
      <a:lvl9pPr marL="3314700" indent="-190500" algn="l" rtl="0" eaLnBrk="1" fontAlgn="base" hangingPunct="1">
        <a:spcBef>
          <a:spcPct val="50000"/>
        </a:spcBef>
        <a:spcAft>
          <a:spcPct val="0"/>
        </a:spcAft>
        <a:buSzPct val="100000"/>
        <a:buFont typeface="Arial" pitchFamily="34" charset="0"/>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7.gif"/><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21" Type="http://schemas.microsoft.com/office/2007/relationships/hdphoto" Target="../media/hdphoto1.wdp"/><Relationship Id="rId7" Type="http://schemas.openxmlformats.org/officeDocument/2006/relationships/image" Target="../media/image13.jpeg"/><Relationship Id="rId12" Type="http://schemas.openxmlformats.org/officeDocument/2006/relationships/image" Target="../media/image18.png"/><Relationship Id="rId17" Type="http://schemas.openxmlformats.org/officeDocument/2006/relationships/image" Target="../media/image23.jpeg"/><Relationship Id="rId2" Type="http://schemas.openxmlformats.org/officeDocument/2006/relationships/notesSlide" Target="../notesSlides/notesSlide2.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jpeg"/><Relationship Id="rId19" Type="http://schemas.openxmlformats.org/officeDocument/2006/relationships/image" Target="../media/image25.jpeg"/><Relationship Id="rId4" Type="http://schemas.openxmlformats.org/officeDocument/2006/relationships/image" Target="../media/image10.jpeg"/><Relationship Id="rId9" Type="http://schemas.openxmlformats.org/officeDocument/2006/relationships/image" Target="../media/image15.jpe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30.gi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585120" y="2770674"/>
            <a:ext cx="5732338" cy="442302"/>
          </a:xfrm>
        </p:spPr>
        <p:txBody>
          <a:bodyPr/>
          <a:lstStyle/>
          <a:p>
            <a:pPr algn="ctr"/>
            <a:r>
              <a:rPr lang="en-PH" altLang="ja-JP" dirty="0" smtClean="0"/>
              <a:t>HQ</a:t>
            </a:r>
            <a:r>
              <a:rPr lang="ja-JP" altLang="en-US" dirty="0" smtClean="0"/>
              <a:t>の組織構成と案件受注のながれ</a:t>
            </a:r>
            <a:endParaRPr kumimoji="1" lang="ja-JP" altLang="en-US" dirty="0"/>
          </a:p>
        </p:txBody>
      </p:sp>
    </p:spTree>
    <p:extLst>
      <p:ext uri="{BB962C8B-B14F-4D97-AF65-F5344CB8AC3E}">
        <p14:creationId xmlns:p14="http://schemas.microsoft.com/office/powerpoint/2010/main" val="278294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Skill levels of each </a:t>
            </a:r>
            <a:r>
              <a:rPr lang="en-US" altLang="ja-JP" dirty="0" smtClean="0"/>
              <a:t>center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2799783"/>
              </p:ext>
            </p:extLst>
          </p:nvPr>
        </p:nvGraphicFramePr>
        <p:xfrm>
          <a:off x="107498" y="908720"/>
          <a:ext cx="8977468" cy="3611043"/>
        </p:xfrm>
        <a:graphic>
          <a:graphicData uri="http://schemas.openxmlformats.org/drawingml/2006/table">
            <a:tbl>
              <a:tblPr firstRow="1" bandRow="1">
                <a:tableStyleId>{5C22544A-7EE6-4342-B048-85BDC9FD1C3A}</a:tableStyleId>
              </a:tblPr>
              <a:tblGrid>
                <a:gridCol w="900000">
                  <a:extLst>
                    <a:ext uri="{9D8B030D-6E8A-4147-A177-3AD203B41FA5}">
                      <a16:colId xmlns="" xmlns:a16="http://schemas.microsoft.com/office/drawing/2014/main" val="20000"/>
                    </a:ext>
                  </a:extLst>
                </a:gridCol>
                <a:gridCol w="576962">
                  <a:extLst>
                    <a:ext uri="{9D8B030D-6E8A-4147-A177-3AD203B41FA5}">
                      <a16:colId xmlns="" xmlns:a16="http://schemas.microsoft.com/office/drawing/2014/main" val="20001"/>
                    </a:ext>
                  </a:extLst>
                </a:gridCol>
                <a:gridCol w="576962">
                  <a:extLst>
                    <a:ext uri="{9D8B030D-6E8A-4147-A177-3AD203B41FA5}">
                      <a16:colId xmlns="" xmlns:a16="http://schemas.microsoft.com/office/drawing/2014/main" val="20002"/>
                    </a:ext>
                  </a:extLst>
                </a:gridCol>
                <a:gridCol w="576962">
                  <a:extLst>
                    <a:ext uri="{9D8B030D-6E8A-4147-A177-3AD203B41FA5}">
                      <a16:colId xmlns="" xmlns:a16="http://schemas.microsoft.com/office/drawing/2014/main" val="20003"/>
                    </a:ext>
                  </a:extLst>
                </a:gridCol>
                <a:gridCol w="576962">
                  <a:extLst>
                    <a:ext uri="{9D8B030D-6E8A-4147-A177-3AD203B41FA5}">
                      <a16:colId xmlns="" xmlns:a16="http://schemas.microsoft.com/office/drawing/2014/main" val="20004"/>
                    </a:ext>
                  </a:extLst>
                </a:gridCol>
                <a:gridCol w="576962">
                  <a:extLst>
                    <a:ext uri="{9D8B030D-6E8A-4147-A177-3AD203B41FA5}">
                      <a16:colId xmlns="" xmlns:a16="http://schemas.microsoft.com/office/drawing/2014/main" val="20005"/>
                    </a:ext>
                  </a:extLst>
                </a:gridCol>
                <a:gridCol w="576962">
                  <a:extLst>
                    <a:ext uri="{9D8B030D-6E8A-4147-A177-3AD203B41FA5}">
                      <a16:colId xmlns="" xmlns:a16="http://schemas.microsoft.com/office/drawing/2014/main" val="20006"/>
                    </a:ext>
                  </a:extLst>
                </a:gridCol>
                <a:gridCol w="576962">
                  <a:extLst>
                    <a:ext uri="{9D8B030D-6E8A-4147-A177-3AD203B41FA5}">
                      <a16:colId xmlns="" xmlns:a16="http://schemas.microsoft.com/office/drawing/2014/main" val="20007"/>
                    </a:ext>
                  </a:extLst>
                </a:gridCol>
                <a:gridCol w="576962">
                  <a:extLst>
                    <a:ext uri="{9D8B030D-6E8A-4147-A177-3AD203B41FA5}">
                      <a16:colId xmlns="" xmlns:a16="http://schemas.microsoft.com/office/drawing/2014/main" val="20008"/>
                    </a:ext>
                  </a:extLst>
                </a:gridCol>
                <a:gridCol w="576962">
                  <a:extLst>
                    <a:ext uri="{9D8B030D-6E8A-4147-A177-3AD203B41FA5}">
                      <a16:colId xmlns="" xmlns:a16="http://schemas.microsoft.com/office/drawing/2014/main" val="20009"/>
                    </a:ext>
                  </a:extLst>
                </a:gridCol>
                <a:gridCol w="576962">
                  <a:extLst>
                    <a:ext uri="{9D8B030D-6E8A-4147-A177-3AD203B41FA5}">
                      <a16:colId xmlns="" xmlns:a16="http://schemas.microsoft.com/office/drawing/2014/main" val="20010"/>
                    </a:ext>
                  </a:extLst>
                </a:gridCol>
                <a:gridCol w="576962">
                  <a:extLst>
                    <a:ext uri="{9D8B030D-6E8A-4147-A177-3AD203B41FA5}">
                      <a16:colId xmlns="" xmlns:a16="http://schemas.microsoft.com/office/drawing/2014/main" val="20011"/>
                    </a:ext>
                  </a:extLst>
                </a:gridCol>
                <a:gridCol w="576962">
                  <a:extLst>
                    <a:ext uri="{9D8B030D-6E8A-4147-A177-3AD203B41FA5}">
                      <a16:colId xmlns="" xmlns:a16="http://schemas.microsoft.com/office/drawing/2014/main" val="20012"/>
                    </a:ext>
                  </a:extLst>
                </a:gridCol>
                <a:gridCol w="576962">
                  <a:extLst>
                    <a:ext uri="{9D8B030D-6E8A-4147-A177-3AD203B41FA5}">
                      <a16:colId xmlns="" xmlns:a16="http://schemas.microsoft.com/office/drawing/2014/main" val="20013"/>
                    </a:ext>
                  </a:extLst>
                </a:gridCol>
                <a:gridCol w="576962">
                  <a:extLst>
                    <a:ext uri="{9D8B030D-6E8A-4147-A177-3AD203B41FA5}">
                      <a16:colId xmlns="" xmlns:a16="http://schemas.microsoft.com/office/drawing/2014/main" val="20014"/>
                    </a:ext>
                  </a:extLst>
                </a:gridCol>
              </a:tblGrid>
              <a:tr h="598154">
                <a:tc>
                  <a:txBody>
                    <a:bodyPr/>
                    <a:lstStyle/>
                    <a:p>
                      <a:pPr algn="ctr"/>
                      <a:endParaRPr lang="en-US" sz="800" b="1" dirty="0">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800" dirty="0">
                          <a:latin typeface="Meiryo UI" panose="020B0604030504040204" pitchFamily="50" charset="-128"/>
                          <a:ea typeface="Meiryo UI" panose="020B0604030504040204" pitchFamily="50" charset="-128"/>
                        </a:rPr>
                        <a:t>Coding</a:t>
                      </a:r>
                    </a:p>
                    <a:p>
                      <a:pPr algn="ctr"/>
                      <a:r>
                        <a:rPr lang="en-US" sz="800" dirty="0">
                          <a:latin typeface="Meiryo UI" panose="020B0604030504040204" pitchFamily="50" charset="-128"/>
                          <a:ea typeface="Meiryo UI" panose="020B0604030504040204" pitchFamily="50" charset="-128"/>
                        </a:rPr>
                        <a:t>LV5</a:t>
                      </a:r>
                    </a:p>
                  </a:txBody>
                  <a:tcPr marL="84406" marR="84406" marT="42203" marB="42203" anchor="ctr"/>
                </a:tc>
                <a:tc>
                  <a:txBody>
                    <a:bodyPr/>
                    <a:lstStyle/>
                    <a:p>
                      <a:pPr algn="ctr"/>
                      <a:r>
                        <a:rPr lang="en-PH" sz="800" dirty="0">
                          <a:latin typeface="Meiryo UI" panose="020B0604030504040204" pitchFamily="50" charset="-128"/>
                          <a:ea typeface="Meiryo UI" panose="020B0604030504040204" pitchFamily="50" charset="-128"/>
                        </a:rPr>
                        <a:t>Coding</a:t>
                      </a:r>
                    </a:p>
                    <a:p>
                      <a:pPr algn="ctr"/>
                      <a:r>
                        <a:rPr lang="en-PH" sz="800" dirty="0">
                          <a:latin typeface="Meiryo UI" panose="020B0604030504040204" pitchFamily="50" charset="-128"/>
                          <a:ea typeface="Meiryo UI" panose="020B0604030504040204" pitchFamily="50" charset="-128"/>
                        </a:rPr>
                        <a:t>LV4</a:t>
                      </a:r>
                      <a:endParaRPr lang="en-US" sz="800" dirty="0">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PH" sz="800" dirty="0">
                          <a:latin typeface="Meiryo UI" panose="020B0604030504040204" pitchFamily="50" charset="-128"/>
                          <a:ea typeface="Meiryo UI" panose="020B0604030504040204" pitchFamily="50" charset="-128"/>
                        </a:rPr>
                        <a:t>Coding</a:t>
                      </a:r>
                    </a:p>
                    <a:p>
                      <a:pPr algn="ctr"/>
                      <a:r>
                        <a:rPr lang="en-PH" sz="800" dirty="0">
                          <a:latin typeface="Meiryo UI" panose="020B0604030504040204" pitchFamily="50" charset="-128"/>
                          <a:ea typeface="Meiryo UI" panose="020B0604030504040204" pitchFamily="50" charset="-128"/>
                        </a:rPr>
                        <a:t>LV3</a:t>
                      </a:r>
                      <a:endParaRPr lang="en-US" sz="800" dirty="0">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PH" sz="800" dirty="0">
                          <a:latin typeface="Meiryo UI" panose="020B0604030504040204" pitchFamily="50" charset="-128"/>
                          <a:ea typeface="Meiryo UI" panose="020B0604030504040204" pitchFamily="50" charset="-128"/>
                        </a:rPr>
                        <a:t>Coding</a:t>
                      </a:r>
                    </a:p>
                    <a:p>
                      <a:pPr algn="ctr"/>
                      <a:r>
                        <a:rPr lang="en-PH" sz="800" dirty="0">
                          <a:latin typeface="Meiryo UI" panose="020B0604030504040204" pitchFamily="50" charset="-128"/>
                          <a:ea typeface="Meiryo UI" panose="020B0604030504040204" pitchFamily="50" charset="-128"/>
                        </a:rPr>
                        <a:t>LV2</a:t>
                      </a:r>
                      <a:endParaRPr lang="en-US" sz="800" dirty="0">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PH" sz="800" dirty="0">
                          <a:latin typeface="Meiryo UI" panose="020B0604030504040204" pitchFamily="50" charset="-128"/>
                          <a:ea typeface="Meiryo UI" panose="020B0604030504040204" pitchFamily="50" charset="-128"/>
                        </a:rPr>
                        <a:t>Coding</a:t>
                      </a:r>
                    </a:p>
                    <a:p>
                      <a:pPr algn="ctr"/>
                      <a:r>
                        <a:rPr lang="en-PH" sz="800" dirty="0">
                          <a:latin typeface="Meiryo UI" panose="020B0604030504040204" pitchFamily="50" charset="-128"/>
                          <a:ea typeface="Meiryo UI" panose="020B0604030504040204" pitchFamily="50" charset="-128"/>
                        </a:rPr>
                        <a:t>LV1</a:t>
                      </a:r>
                      <a:endParaRPr lang="en-US" sz="800" dirty="0">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800" dirty="0">
                          <a:latin typeface="Meiryo UI" panose="020B0604030504040204" pitchFamily="50" charset="-128"/>
                          <a:ea typeface="Meiryo UI" panose="020B0604030504040204" pitchFamily="50" charset="-128"/>
                        </a:rPr>
                        <a:t>Design</a:t>
                      </a:r>
                    </a:p>
                    <a:p>
                      <a:pPr algn="ctr"/>
                      <a:r>
                        <a:rPr lang="en-US" sz="800" dirty="0">
                          <a:latin typeface="Meiryo UI" panose="020B0604030504040204" pitchFamily="50" charset="-128"/>
                          <a:ea typeface="Meiryo UI" panose="020B0604030504040204" pitchFamily="50" charset="-128"/>
                        </a:rPr>
                        <a:t>LV3</a:t>
                      </a:r>
                    </a:p>
                  </a:txBody>
                  <a:tcPr marL="84406" marR="84406" marT="42203" marB="42203" anchor="ctr">
                    <a:solidFill>
                      <a:srgbClr val="FFC000"/>
                    </a:solidFill>
                  </a:tcPr>
                </a:tc>
                <a:tc>
                  <a:txBody>
                    <a:bodyPr/>
                    <a:lstStyle/>
                    <a:p>
                      <a:pPr algn="ctr"/>
                      <a:r>
                        <a:rPr lang="en-US" sz="800" dirty="0">
                          <a:latin typeface="Meiryo UI" panose="020B0604030504040204" pitchFamily="50" charset="-128"/>
                          <a:ea typeface="Meiryo UI" panose="020B0604030504040204" pitchFamily="50" charset="-128"/>
                        </a:rPr>
                        <a:t>Design</a:t>
                      </a:r>
                    </a:p>
                    <a:p>
                      <a:pPr algn="ctr"/>
                      <a:r>
                        <a:rPr lang="en-US" sz="800" dirty="0">
                          <a:latin typeface="Meiryo UI" panose="020B0604030504040204" pitchFamily="50" charset="-128"/>
                          <a:ea typeface="Meiryo UI" panose="020B0604030504040204" pitchFamily="50" charset="-128"/>
                        </a:rPr>
                        <a:t>LV2</a:t>
                      </a:r>
                    </a:p>
                  </a:txBody>
                  <a:tcPr marL="84406" marR="84406" marT="42203" marB="42203" anchor="ctr">
                    <a:solidFill>
                      <a:srgbClr val="FFC000"/>
                    </a:solidFill>
                  </a:tcPr>
                </a:tc>
                <a:tc>
                  <a:txBody>
                    <a:bodyPr/>
                    <a:lstStyle/>
                    <a:p>
                      <a:pPr algn="ctr"/>
                      <a:r>
                        <a:rPr lang="en-US" altLang="ja-JP" sz="800" dirty="0">
                          <a:latin typeface="Meiryo UI" panose="020B0604030504040204" pitchFamily="50" charset="-128"/>
                          <a:ea typeface="Meiryo UI" panose="020B0604030504040204" pitchFamily="50" charset="-128"/>
                        </a:rPr>
                        <a:t>Design</a:t>
                      </a:r>
                    </a:p>
                    <a:p>
                      <a:pPr algn="ctr"/>
                      <a:r>
                        <a:rPr lang="en-US" sz="800" dirty="0">
                          <a:latin typeface="Meiryo UI" panose="020B0604030504040204" pitchFamily="50" charset="-128"/>
                          <a:ea typeface="Meiryo UI" panose="020B0604030504040204" pitchFamily="50" charset="-128"/>
                        </a:rPr>
                        <a:t>LV1</a:t>
                      </a:r>
                    </a:p>
                  </a:txBody>
                  <a:tcPr marL="84406" marR="84406" marT="42203" marB="42203" anchor="ctr">
                    <a:solidFill>
                      <a:srgbClr val="FFC000"/>
                    </a:solidFill>
                  </a:tcPr>
                </a:tc>
                <a:tc>
                  <a:txBody>
                    <a:bodyPr/>
                    <a:lstStyle/>
                    <a:p>
                      <a:pPr algn="ctr"/>
                      <a:r>
                        <a:rPr lang="en-US" sz="800" dirty="0">
                          <a:latin typeface="Meiryo UI" panose="020B0604030504040204" pitchFamily="50" charset="-128"/>
                          <a:ea typeface="Meiryo UI" panose="020B0604030504040204" pitchFamily="50" charset="-128"/>
                        </a:rPr>
                        <a:t>Verification</a:t>
                      </a:r>
                      <a:endParaRPr lang="en-PH" sz="800" dirty="0">
                        <a:latin typeface="Meiryo UI" panose="020B0604030504040204" pitchFamily="50" charset="-128"/>
                        <a:ea typeface="Meiryo UI" panose="020B0604030504040204" pitchFamily="50" charset="-128"/>
                      </a:endParaRPr>
                    </a:p>
                    <a:p>
                      <a:pPr algn="ctr"/>
                      <a:r>
                        <a:rPr lang="en-PH" sz="800" dirty="0">
                          <a:latin typeface="Meiryo UI" panose="020B0604030504040204" pitchFamily="50" charset="-128"/>
                          <a:ea typeface="Meiryo UI" panose="020B0604030504040204" pitchFamily="50" charset="-128"/>
                        </a:rPr>
                        <a:t>LV3</a:t>
                      </a:r>
                      <a:endParaRPr lang="en-US" sz="800" dirty="0">
                        <a:latin typeface="Meiryo UI" panose="020B0604030504040204" pitchFamily="50" charset="-128"/>
                        <a:ea typeface="Meiryo UI" panose="020B0604030504040204" pitchFamily="50" charset="-128"/>
                      </a:endParaRPr>
                    </a:p>
                  </a:txBody>
                  <a:tcPr marL="84406" marR="84406" marT="42203" marB="42203" anchor="ctr">
                    <a:solidFill>
                      <a:srgbClr val="00B050"/>
                    </a:solidFill>
                  </a:tcPr>
                </a:tc>
                <a:tc>
                  <a:txBody>
                    <a:bodyPr/>
                    <a:lstStyle/>
                    <a:p>
                      <a:pPr algn="ctr"/>
                      <a:r>
                        <a:rPr lang="en-US" sz="800" dirty="0">
                          <a:latin typeface="Meiryo UI" panose="020B0604030504040204" pitchFamily="50" charset="-128"/>
                          <a:ea typeface="Meiryo UI" panose="020B0604030504040204" pitchFamily="50" charset="-128"/>
                        </a:rPr>
                        <a:t>Verification</a:t>
                      </a:r>
                      <a:endParaRPr lang="en-PH" sz="800" dirty="0">
                        <a:latin typeface="Meiryo UI" panose="020B0604030504040204" pitchFamily="50" charset="-128"/>
                        <a:ea typeface="Meiryo UI" panose="020B0604030504040204" pitchFamily="50" charset="-128"/>
                      </a:endParaRPr>
                    </a:p>
                    <a:p>
                      <a:pPr algn="ctr"/>
                      <a:r>
                        <a:rPr lang="en-PH" sz="800" dirty="0">
                          <a:latin typeface="Meiryo UI" panose="020B0604030504040204" pitchFamily="50" charset="-128"/>
                          <a:ea typeface="Meiryo UI" panose="020B0604030504040204" pitchFamily="50" charset="-128"/>
                        </a:rPr>
                        <a:t>LV2</a:t>
                      </a:r>
                      <a:endParaRPr lang="en-US" sz="800" dirty="0">
                        <a:latin typeface="Meiryo UI" panose="020B0604030504040204" pitchFamily="50" charset="-128"/>
                        <a:ea typeface="Meiryo UI" panose="020B0604030504040204" pitchFamily="50" charset="-128"/>
                      </a:endParaRPr>
                    </a:p>
                  </a:txBody>
                  <a:tcPr marL="84406" marR="84406" marT="42203" marB="42203" anchor="ctr">
                    <a:solidFill>
                      <a:srgbClr val="00B050"/>
                    </a:solidFill>
                  </a:tcPr>
                </a:tc>
                <a:tc>
                  <a:txBody>
                    <a:bodyPr/>
                    <a:lstStyle/>
                    <a:p>
                      <a:pPr algn="ctr"/>
                      <a:r>
                        <a:rPr lang="en-US" sz="800" dirty="0">
                          <a:latin typeface="Meiryo UI" panose="020B0604030504040204" pitchFamily="50" charset="-128"/>
                          <a:ea typeface="Meiryo UI" panose="020B0604030504040204" pitchFamily="50" charset="-128"/>
                        </a:rPr>
                        <a:t>Verification</a:t>
                      </a:r>
                      <a:endParaRPr lang="en-PH" sz="800" dirty="0">
                        <a:latin typeface="Meiryo UI" panose="020B0604030504040204" pitchFamily="50" charset="-128"/>
                        <a:ea typeface="Meiryo UI" panose="020B0604030504040204" pitchFamily="50" charset="-128"/>
                      </a:endParaRPr>
                    </a:p>
                    <a:p>
                      <a:pPr algn="ctr"/>
                      <a:r>
                        <a:rPr lang="en-PH" sz="800" dirty="0">
                          <a:latin typeface="Meiryo UI" panose="020B0604030504040204" pitchFamily="50" charset="-128"/>
                          <a:ea typeface="Meiryo UI" panose="020B0604030504040204" pitchFamily="50" charset="-128"/>
                        </a:rPr>
                        <a:t>LV1</a:t>
                      </a:r>
                      <a:endParaRPr lang="en-US" sz="800" dirty="0">
                        <a:latin typeface="Meiryo UI" panose="020B0604030504040204" pitchFamily="50" charset="-128"/>
                        <a:ea typeface="Meiryo UI" panose="020B0604030504040204" pitchFamily="50" charset="-128"/>
                      </a:endParaRPr>
                    </a:p>
                  </a:txBody>
                  <a:tcPr marL="84406" marR="84406" marT="42203" marB="42203" anchor="ctr">
                    <a:solidFill>
                      <a:srgbClr val="00B050"/>
                    </a:solidFill>
                  </a:tcPr>
                </a:tc>
                <a:tc>
                  <a:txBody>
                    <a:bodyPr/>
                    <a:lstStyle/>
                    <a:p>
                      <a:pPr algn="ctr"/>
                      <a:r>
                        <a:rPr lang="en-US" sz="800" dirty="0">
                          <a:latin typeface="Meiryo UI" panose="020B0604030504040204" pitchFamily="50" charset="-128"/>
                          <a:ea typeface="Meiryo UI" panose="020B0604030504040204" pitchFamily="50" charset="-128"/>
                        </a:rPr>
                        <a:t>Video</a:t>
                      </a:r>
                    </a:p>
                    <a:p>
                      <a:pPr algn="ctr"/>
                      <a:r>
                        <a:rPr lang="en-US" sz="800" dirty="0">
                          <a:latin typeface="Meiryo UI" panose="020B0604030504040204" pitchFamily="50" charset="-128"/>
                          <a:ea typeface="Meiryo UI" panose="020B0604030504040204" pitchFamily="50" charset="-128"/>
                        </a:rPr>
                        <a:t>LV2</a:t>
                      </a:r>
                    </a:p>
                  </a:txBody>
                  <a:tcPr marL="84406" marR="84406" marT="42203" marB="42203" anchor="ctr">
                    <a:solidFill>
                      <a:schemeClr val="accent6">
                        <a:lumMod val="75000"/>
                      </a:schemeClr>
                    </a:solidFill>
                  </a:tcPr>
                </a:tc>
                <a:tc>
                  <a:txBody>
                    <a:bodyPr/>
                    <a:lstStyle/>
                    <a:p>
                      <a:pPr algn="ctr"/>
                      <a:r>
                        <a:rPr lang="en-US" sz="800" dirty="0">
                          <a:latin typeface="Meiryo UI" panose="020B0604030504040204" pitchFamily="50" charset="-128"/>
                          <a:ea typeface="Meiryo UI" panose="020B0604030504040204" pitchFamily="50" charset="-128"/>
                        </a:rPr>
                        <a:t>Video</a:t>
                      </a:r>
                    </a:p>
                    <a:p>
                      <a:pPr algn="ctr"/>
                      <a:r>
                        <a:rPr lang="en-US" sz="800" dirty="0">
                          <a:latin typeface="Meiryo UI" panose="020B0604030504040204" pitchFamily="50" charset="-128"/>
                          <a:ea typeface="Meiryo UI" panose="020B0604030504040204" pitchFamily="50" charset="-128"/>
                        </a:rPr>
                        <a:t>LV1</a:t>
                      </a:r>
                    </a:p>
                  </a:txBody>
                  <a:tcPr marL="84406" marR="84406" marT="42203" marB="42203" anchor="ctr">
                    <a:solidFill>
                      <a:schemeClr val="accent6">
                        <a:lumMod val="75000"/>
                      </a:schemeClr>
                    </a:solidFill>
                  </a:tcPr>
                </a:tc>
                <a:tc>
                  <a:txBody>
                    <a:bodyPr/>
                    <a:lstStyle/>
                    <a:p>
                      <a:pPr algn="ctr"/>
                      <a:r>
                        <a:rPr lang="en-US" sz="800" dirty="0" smtClean="0">
                          <a:latin typeface="Meiryo UI" panose="020B0604030504040204" pitchFamily="50" charset="-128"/>
                          <a:ea typeface="Meiryo UI" panose="020B0604030504040204" pitchFamily="50" charset="-128"/>
                        </a:rPr>
                        <a:t>Bridge</a:t>
                      </a:r>
                      <a:endParaRPr lang="en-US" sz="800" dirty="0">
                        <a:latin typeface="Meiryo UI" panose="020B0604030504040204" pitchFamily="50" charset="-128"/>
                        <a:ea typeface="Meiryo UI" panose="020B0604030504040204" pitchFamily="50" charset="-128"/>
                      </a:endParaRPr>
                    </a:p>
                    <a:p>
                      <a:pPr algn="ctr"/>
                      <a:r>
                        <a:rPr lang="en-US" sz="800" dirty="0">
                          <a:latin typeface="Meiryo UI" panose="020B0604030504040204" pitchFamily="50" charset="-128"/>
                          <a:ea typeface="Meiryo UI" panose="020B0604030504040204" pitchFamily="50" charset="-128"/>
                        </a:rPr>
                        <a:t>Director</a:t>
                      </a:r>
                    </a:p>
                  </a:txBody>
                  <a:tcPr marL="84406" marR="84406" marT="42203" marB="42203" anchor="ctr">
                    <a:solidFill>
                      <a:schemeClr val="accent4"/>
                    </a:solidFill>
                  </a:tcPr>
                </a:tc>
                <a:extLst>
                  <a:ext uri="{0D108BD9-81ED-4DB2-BD59-A6C34878D82A}">
                    <a16:rowId xmlns="" xmlns:a16="http://schemas.microsoft.com/office/drawing/2014/main" val="10000"/>
                  </a:ext>
                </a:extLst>
              </a:tr>
              <a:tr h="742186">
                <a:tc>
                  <a:txBody>
                    <a:bodyPr/>
                    <a:lstStyle/>
                    <a:p>
                      <a:r>
                        <a:rPr lang="en-PH" altLang="ja-JP" sz="900" b="1" dirty="0">
                          <a:solidFill>
                            <a:srgbClr val="C00000"/>
                          </a:solidFill>
                          <a:latin typeface="Meiryo UI" panose="020B0604030504040204" pitchFamily="50" charset="-128"/>
                          <a:ea typeface="Meiryo UI" panose="020B0604030504040204" pitchFamily="50" charset="-128"/>
                        </a:rPr>
                        <a:t>Philippines</a:t>
                      </a:r>
                      <a:endParaRPr lang="en-US" altLang="ja-JP" sz="9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tc>
                  <a:txBody>
                    <a:bodyPr/>
                    <a:lstStyle/>
                    <a:p>
                      <a:pPr algn="ctr"/>
                      <a:r>
                        <a:rPr lang="en-US" sz="1200" b="1" dirty="0" smtClean="0">
                          <a:solidFill>
                            <a:srgbClr val="C00000"/>
                          </a:solidFill>
                          <a:latin typeface="Meiryo UI" panose="020B0604030504040204" pitchFamily="50" charset="-128"/>
                          <a:ea typeface="Meiryo UI" panose="020B0604030504040204" pitchFamily="50" charset="-128"/>
                        </a:rPr>
                        <a:t>1</a:t>
                      </a:r>
                      <a:endParaRPr lang="en-US" sz="12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tc>
                  <a:txBody>
                    <a:bodyPr/>
                    <a:lstStyle/>
                    <a:p>
                      <a:pPr algn="ctr"/>
                      <a:r>
                        <a:rPr lang="en-US" sz="1200" b="1" dirty="0" smtClean="0">
                          <a:solidFill>
                            <a:srgbClr val="C00000"/>
                          </a:solidFill>
                          <a:latin typeface="Meiryo UI" panose="020B0604030504040204" pitchFamily="50" charset="-128"/>
                          <a:ea typeface="Meiryo UI" panose="020B0604030504040204" pitchFamily="50" charset="-128"/>
                        </a:rPr>
                        <a:t>8</a:t>
                      </a:r>
                      <a:endParaRPr lang="en-US" sz="12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tc>
                  <a:txBody>
                    <a:bodyPr/>
                    <a:lstStyle/>
                    <a:p>
                      <a:pPr algn="ctr"/>
                      <a:r>
                        <a:rPr lang="en-US" sz="1200" b="1" dirty="0" smtClean="0">
                          <a:solidFill>
                            <a:srgbClr val="C00000"/>
                          </a:solidFill>
                          <a:latin typeface="Meiryo UI" panose="020B0604030504040204" pitchFamily="50" charset="-128"/>
                          <a:ea typeface="Meiryo UI" panose="020B0604030504040204" pitchFamily="50" charset="-128"/>
                        </a:rPr>
                        <a:t>11</a:t>
                      </a:r>
                      <a:endParaRPr lang="en-US" sz="12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tc>
                  <a:txBody>
                    <a:bodyPr/>
                    <a:lstStyle/>
                    <a:p>
                      <a:pPr algn="ctr"/>
                      <a:r>
                        <a:rPr lang="en-US" sz="1200" b="1" dirty="0" smtClean="0">
                          <a:solidFill>
                            <a:srgbClr val="C00000"/>
                          </a:solidFill>
                          <a:latin typeface="Meiryo UI" panose="020B0604030504040204" pitchFamily="50" charset="-128"/>
                          <a:ea typeface="Meiryo UI" panose="020B0604030504040204" pitchFamily="50" charset="-128"/>
                        </a:rPr>
                        <a:t>5</a:t>
                      </a:r>
                      <a:endParaRPr lang="en-US" sz="12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0</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3</a:t>
                      </a:r>
                    </a:p>
                  </a:txBody>
                  <a:tcPr marL="84406" marR="84406" marT="42203" marB="42203" anchor="ctr">
                    <a:solidFill>
                      <a:schemeClr val="accent2">
                        <a:lumMod val="20000"/>
                        <a:lumOff val="80000"/>
                      </a:schemeClr>
                    </a:solidFill>
                  </a:tcPr>
                </a:tc>
                <a:tc>
                  <a:txBody>
                    <a:bodyPr/>
                    <a:lstStyle/>
                    <a:p>
                      <a:pPr algn="ctr"/>
                      <a:r>
                        <a:rPr lang="en-US" sz="1200" b="1" dirty="0">
                          <a:solidFill>
                            <a:srgbClr val="C00000"/>
                          </a:solidFill>
                          <a:latin typeface="Meiryo UI" panose="020B0604030504040204" pitchFamily="50" charset="-128"/>
                          <a:ea typeface="Meiryo UI" panose="020B0604030504040204" pitchFamily="50" charset="-128"/>
                        </a:rPr>
                        <a:t>8</a:t>
                      </a:r>
                    </a:p>
                  </a:txBody>
                  <a:tcPr marL="84406" marR="84406" marT="42203" marB="42203" anchor="ct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algn="ctr"/>
                      <a:r>
                        <a:rPr lang="en-PH" sz="1200" b="1" dirty="0">
                          <a:solidFill>
                            <a:srgbClr val="C00000"/>
                          </a:solidFill>
                          <a:latin typeface="Meiryo UI" panose="020B0604030504040204" pitchFamily="50" charset="-128"/>
                          <a:ea typeface="Meiryo UI" panose="020B0604030504040204" pitchFamily="50" charset="-128"/>
                        </a:rPr>
                        <a:t>-</a:t>
                      </a:r>
                    </a:p>
                  </a:txBody>
                  <a:tcPr marL="84406" marR="84406" marT="42203" marB="42203" anchor="ct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smtClean="0">
                          <a:solidFill>
                            <a:srgbClr val="C00000"/>
                          </a:solidFill>
                          <a:latin typeface="Meiryo UI" panose="020B0604030504040204" pitchFamily="50" charset="-128"/>
                          <a:ea typeface="Meiryo UI" panose="020B0604030504040204" pitchFamily="50" charset="-128"/>
                        </a:rPr>
                        <a:t>8</a:t>
                      </a:r>
                      <a:endParaRPr lang="en-US" sz="1200" b="1" dirty="0">
                        <a:solidFill>
                          <a:srgbClr val="C00000"/>
                        </a:solidFill>
                        <a:latin typeface="Meiryo UI" panose="020B0604030504040204" pitchFamily="50" charset="-128"/>
                        <a:ea typeface="Meiryo UI" panose="020B0604030504040204" pitchFamily="50" charset="-128"/>
                      </a:endParaRPr>
                    </a:p>
                  </a:txBody>
                  <a:tcPr marL="84406" marR="84406" marT="42203" marB="42203" anchor="ctr">
                    <a:solidFill>
                      <a:schemeClr val="accent2">
                        <a:lumMod val="20000"/>
                        <a:lumOff val="80000"/>
                      </a:schemeClr>
                    </a:solidFill>
                  </a:tcPr>
                </a:tc>
                <a:extLst>
                  <a:ext uri="{0D108BD9-81ED-4DB2-BD59-A6C34878D82A}">
                    <a16:rowId xmlns="" xmlns:a16="http://schemas.microsoft.com/office/drawing/2014/main" val="10001"/>
                  </a:ext>
                </a:extLst>
              </a:tr>
              <a:tr h="786331">
                <a:tc>
                  <a:txBody>
                    <a:bodyPr/>
                    <a:lstStyle/>
                    <a:p>
                      <a:r>
                        <a:rPr lang="en-PH" altLang="ja-JP" sz="900" b="1" dirty="0">
                          <a:solidFill>
                            <a:schemeClr val="tx1"/>
                          </a:solidFill>
                          <a:latin typeface="Meiryo UI" panose="020B0604030504040204" pitchFamily="50" charset="-128"/>
                          <a:ea typeface="Meiryo UI" panose="020B0604030504040204" pitchFamily="50" charset="-128"/>
                        </a:rPr>
                        <a:t>Indonesia</a:t>
                      </a:r>
                      <a:endParaRPr lang="en-US" altLang="ja-JP" sz="9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2</a:t>
                      </a: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1</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18</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9</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3</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2</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9</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4</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5</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7</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extLst>
                  <a:ext uri="{0D108BD9-81ED-4DB2-BD59-A6C34878D82A}">
                    <a16:rowId xmlns="" xmlns:a16="http://schemas.microsoft.com/office/drawing/2014/main" val="10002"/>
                  </a:ext>
                </a:extLst>
              </a:tr>
              <a:tr h="742186">
                <a:tc>
                  <a:txBody>
                    <a:bodyPr/>
                    <a:lstStyle/>
                    <a:p>
                      <a:r>
                        <a:rPr lang="en-PH" sz="900" b="1" dirty="0">
                          <a:solidFill>
                            <a:schemeClr val="tx1"/>
                          </a:solidFill>
                          <a:latin typeface="Meiryo UI" panose="020B0604030504040204" pitchFamily="50" charset="-128"/>
                          <a:ea typeface="Meiryo UI" panose="020B0604030504040204" pitchFamily="50" charset="-128"/>
                        </a:rPr>
                        <a:t>Vietnam</a:t>
                      </a:r>
                      <a:endParaRPr lang="en-US" sz="9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0</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2</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5</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10</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6</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9</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extLst>
                  <a:ext uri="{0D108BD9-81ED-4DB2-BD59-A6C34878D82A}">
                    <a16:rowId xmlns="" xmlns:a16="http://schemas.microsoft.com/office/drawing/2014/main" val="10003"/>
                  </a:ext>
                </a:extLst>
              </a:tr>
              <a:tr h="742186">
                <a:tc>
                  <a:txBody>
                    <a:bodyPr/>
                    <a:lstStyle/>
                    <a:p>
                      <a:r>
                        <a:rPr lang="en-PH" sz="900" b="1" dirty="0">
                          <a:solidFill>
                            <a:schemeClr val="tx1"/>
                          </a:solidFill>
                          <a:latin typeface="Meiryo UI" panose="020B0604030504040204" pitchFamily="50" charset="-128"/>
                          <a:ea typeface="Meiryo UI" panose="020B0604030504040204" pitchFamily="50" charset="-128"/>
                        </a:rPr>
                        <a:t>Korea</a:t>
                      </a:r>
                      <a:endParaRPr lang="en-US" sz="9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0</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1</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4</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smtClean="0">
                          <a:solidFill>
                            <a:schemeClr val="tx1"/>
                          </a:solidFill>
                          <a:latin typeface="Meiryo UI" panose="020B0604030504040204" pitchFamily="50" charset="-128"/>
                          <a:ea typeface="Meiryo UI" panose="020B0604030504040204" pitchFamily="50" charset="-128"/>
                        </a:rPr>
                        <a:t>6</a:t>
                      </a: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smtClean="0">
                          <a:solidFill>
                            <a:schemeClr val="tx1"/>
                          </a:solidFill>
                          <a:latin typeface="Meiryo UI" panose="020B0604030504040204" pitchFamily="50" charset="-128"/>
                          <a:ea typeface="Meiryo UI" panose="020B0604030504040204" pitchFamily="50" charset="-128"/>
                        </a:rPr>
                        <a:t>1</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5</a:t>
                      </a:r>
                      <a:endParaRPr lang="en-US" sz="9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4</a:t>
                      </a:r>
                      <a:endParaRPr lang="en-US" sz="9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1</a:t>
                      </a:r>
                      <a:endParaRPr lang="en-US" sz="1200" b="1"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a:solidFill>
                            <a:schemeClr val="tx1"/>
                          </a:solidFill>
                          <a:latin typeface="Meiryo UI" panose="020B0604030504040204" pitchFamily="50" charset="-128"/>
                          <a:ea typeface="Meiryo UI" panose="020B0604030504040204" pitchFamily="50" charset="-128"/>
                        </a:rPr>
                        <a:t>-</a:t>
                      </a:r>
                    </a:p>
                  </a:txBody>
                  <a:tcPr marL="84406" marR="84406" marT="42203" marB="42203" anchor="ctr"/>
                </a:tc>
                <a:tc>
                  <a:txBody>
                    <a:bodyPr/>
                    <a:lstStyle/>
                    <a:p>
                      <a:pPr algn="ctr"/>
                      <a:r>
                        <a:rPr lang="en-US" sz="1200" b="1" dirty="0" smtClean="0">
                          <a:solidFill>
                            <a:schemeClr val="tx1"/>
                          </a:solidFill>
                          <a:latin typeface="Meiryo UI" panose="020B0604030504040204" pitchFamily="50" charset="-128"/>
                          <a:ea typeface="Meiryo UI" panose="020B0604030504040204" pitchFamily="50" charset="-128"/>
                        </a:rPr>
                        <a:t>3</a:t>
                      </a:r>
                      <a:endParaRPr lang="en-US" sz="9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294625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p:cNvSpPr/>
          <p:nvPr/>
        </p:nvSpPr>
        <p:spPr bwMode="auto">
          <a:xfrm>
            <a:off x="218831" y="1151123"/>
            <a:ext cx="851876"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スポット</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タイトル 2"/>
          <p:cNvSpPr>
            <a:spLocks noGrp="1"/>
          </p:cNvSpPr>
          <p:nvPr>
            <p:ph type="title"/>
          </p:nvPr>
        </p:nvSpPr>
        <p:spPr>
          <a:xfrm>
            <a:off x="107504" y="116632"/>
            <a:ext cx="2814873" cy="386902"/>
          </a:xfrm>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アサイ</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ン</a:t>
            </a:r>
            <a:r>
              <a:rPr lang="ja-JP" altLang="en-US" dirty="0">
                <a:latin typeface="Meiryo UI" panose="020B0604030504040204" pitchFamily="50" charset="-128"/>
                <a:ea typeface="Meiryo UI" panose="020B0604030504040204" pitchFamily="50" charset="-128"/>
                <a:cs typeface="Meiryo UI" panose="020B0604030504040204" pitchFamily="50" charset="-128"/>
              </a:rPr>
              <a:t>方</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法につい</a:t>
            </a:r>
            <a:r>
              <a:rPr lang="ja-JP" altLang="en-US" dirty="0">
                <a:latin typeface="Meiryo UI" panose="020B0604030504040204" pitchFamily="50" charset="-128"/>
                <a:ea typeface="Meiryo UI" panose="020B0604030504040204" pitchFamily="50" charset="-128"/>
                <a:cs typeface="Meiryo UI" panose="020B0604030504040204" pitchFamily="50" charset="-128"/>
              </a:rPr>
              <a:t>て</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1086175" y="1124744"/>
            <a:ext cx="5267732" cy="319639"/>
          </a:xfrm>
          <a:prstGeom prst="rect">
            <a:avLst/>
          </a:prstGeom>
          <a:noFill/>
        </p:spPr>
        <p:txBody>
          <a:bodyPr wrap="square" rtlCol="0">
            <a:spAutoFit/>
          </a:bodyPr>
          <a:lstStyle/>
          <a:p>
            <a:r>
              <a:rPr lang="ja-JP" altLang="en-US" sz="1477"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渋谷</a:t>
            </a:r>
            <a:r>
              <a:rPr lang="ja-JP" altLang="en-US" sz="1477" b="1" dirty="0" smtClean="0">
                <a:latin typeface="Meiryo UI" panose="020B0604030504040204" pitchFamily="50" charset="-128"/>
                <a:ea typeface="Meiryo UI" panose="020B0604030504040204" pitchFamily="50" charset="-128"/>
                <a:cs typeface="Meiryo UI" panose="020B0604030504040204" pitchFamily="50" charset="-128"/>
              </a:rPr>
              <a:t>から</a:t>
            </a:r>
            <a:r>
              <a:rPr lang="ja-JP" altLang="en-US" sz="1477"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案件依頼</a:t>
            </a:r>
            <a:r>
              <a:rPr lang="ja-JP" altLang="en-US" sz="1477" b="1" dirty="0" smtClean="0">
                <a:latin typeface="Meiryo UI" panose="020B0604030504040204" pitchFamily="50" charset="-128"/>
                <a:ea typeface="Meiryo UI" panose="020B0604030504040204" pitchFamily="50" charset="-128"/>
                <a:cs typeface="Meiryo UI" panose="020B0604030504040204" pitchFamily="50" charset="-128"/>
              </a:rPr>
              <a:t>を受注し、</a:t>
            </a:r>
            <a:r>
              <a:rPr lang="ja-JP" altLang="en-US" sz="1477"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フィリピン</a:t>
            </a:r>
            <a:r>
              <a:rPr lang="ja-JP" altLang="en-US" sz="1477" b="1"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477"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コーディング</a:t>
            </a:r>
            <a:r>
              <a:rPr lang="ja-JP" altLang="en-US" sz="1477" b="1" dirty="0" smtClean="0">
                <a:latin typeface="Meiryo UI" panose="020B0604030504040204" pitchFamily="50" charset="-128"/>
                <a:ea typeface="Meiryo UI" panose="020B0604030504040204" pitchFamily="50" charset="-128"/>
                <a:cs typeface="Meiryo UI" panose="020B0604030504040204" pitchFamily="50" charset="-128"/>
              </a:rPr>
              <a:t>を</a:t>
            </a:r>
            <a:r>
              <a:rPr lang="ja-JP" altLang="en-US" sz="1477" b="1" dirty="0">
                <a:latin typeface="Meiryo UI" panose="020B0604030504040204" pitchFamily="50" charset="-128"/>
                <a:ea typeface="Meiryo UI" panose="020B0604030504040204" pitchFamily="50" charset="-128"/>
                <a:cs typeface="Meiryo UI" panose="020B0604030504040204" pitchFamily="50" charset="-128"/>
              </a:rPr>
              <a:t>行</a:t>
            </a:r>
            <a:r>
              <a:rPr lang="ja-JP" altLang="en-US" sz="1477" b="1" dirty="0" smtClean="0">
                <a:latin typeface="Meiryo UI" panose="020B0604030504040204" pitchFamily="50" charset="-128"/>
                <a:ea typeface="Meiryo UI" panose="020B0604030504040204" pitchFamily="50" charset="-128"/>
                <a:cs typeface="Meiryo UI" panose="020B0604030504040204" pitchFamily="50" charset="-128"/>
              </a:rPr>
              <a:t>う場合</a:t>
            </a:r>
            <a:endParaRPr lang="en-US" altLang="ja-JP" sz="1477"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1309972" y="4005064"/>
            <a:ext cx="7230241" cy="319639"/>
          </a:xfrm>
          <a:prstGeom prst="rect">
            <a:avLst/>
          </a:prstGeom>
          <a:noFill/>
        </p:spPr>
        <p:txBody>
          <a:bodyPr wrap="square" rtlCol="0">
            <a:spAutoFit/>
          </a:bodyPr>
          <a:lstStyle/>
          <a:p>
            <a:pPr lvl="0"/>
            <a:r>
              <a:rPr lang="ja-JP" altLang="en-US" sz="1477"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本部から直接案</a:t>
            </a:r>
            <a:r>
              <a:rPr lang="ja-JP" altLang="en-US" sz="1477"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件依頼</a:t>
            </a:r>
            <a:r>
              <a:rPr lang="ja-JP" altLang="en-US" sz="1477"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を受注し、</a:t>
            </a:r>
            <a:r>
              <a:rPr lang="ja-JP" altLang="en-US" sz="1477"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フィリピン</a:t>
            </a:r>
            <a:r>
              <a:rPr lang="ja-JP" altLang="en-US" sz="1477"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で</a:t>
            </a:r>
            <a:r>
              <a:rPr lang="ja-JP" altLang="en-US" sz="1477"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コーディング</a:t>
            </a:r>
            <a:r>
              <a:rPr lang="ja-JP" altLang="en-US" sz="1477"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を行</a:t>
            </a:r>
            <a:r>
              <a:rPr lang="ja-JP" altLang="en-US" sz="1477"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う場合</a:t>
            </a:r>
            <a:endParaRPr lang="en-US" altLang="ja-JP" sz="1477"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角丸四角形 47"/>
          <p:cNvSpPr/>
          <p:nvPr/>
        </p:nvSpPr>
        <p:spPr bwMode="auto">
          <a:xfrm>
            <a:off x="218831" y="4023629"/>
            <a:ext cx="1044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en-US" altLang="ja-JP"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回目以降</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1" name="図 50" descr="112856.png"/>
          <p:cNvPicPr>
            <a:picLocks noChangeAspect="1"/>
          </p:cNvPicPr>
          <p:nvPr/>
        </p:nvPicPr>
        <p:blipFill>
          <a:blip r:embed="rId2" cstate="screen"/>
          <a:stretch>
            <a:fillRect/>
          </a:stretch>
        </p:blipFill>
        <p:spPr>
          <a:xfrm>
            <a:off x="782530" y="1998674"/>
            <a:ext cx="830769" cy="830769"/>
          </a:xfrm>
          <a:prstGeom prst="rect">
            <a:avLst/>
          </a:prstGeom>
        </p:spPr>
      </p:pic>
      <p:pic>
        <p:nvPicPr>
          <p:cNvPr id="52" name="Picture 8" descr="C:\Users\admin\Desktop\112892.png"/>
          <p:cNvPicPr>
            <a:picLocks noChangeAspect="1" noChangeArrowheads="1"/>
          </p:cNvPicPr>
          <p:nvPr/>
        </p:nvPicPr>
        <p:blipFill>
          <a:blip r:embed="rId3" cstate="screen"/>
          <a:srcRect/>
          <a:stretch>
            <a:fillRect/>
          </a:stretch>
        </p:blipFill>
        <p:spPr bwMode="auto">
          <a:xfrm>
            <a:off x="2900228" y="1995743"/>
            <a:ext cx="830769" cy="830769"/>
          </a:xfrm>
          <a:prstGeom prst="rect">
            <a:avLst/>
          </a:prstGeom>
          <a:noFill/>
        </p:spPr>
      </p:pic>
      <p:sp>
        <p:nvSpPr>
          <p:cNvPr id="53" name="テキスト ボックス 52"/>
          <p:cNvSpPr txBox="1"/>
          <p:nvPr/>
        </p:nvSpPr>
        <p:spPr>
          <a:xfrm>
            <a:off x="685626" y="2808543"/>
            <a:ext cx="1047425" cy="440313"/>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本部</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依</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頼者</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5" name="直線矢印コネクタ 54"/>
          <p:cNvCxnSpPr/>
          <p:nvPr/>
        </p:nvCxnSpPr>
        <p:spPr bwMode="auto">
          <a:xfrm>
            <a:off x="1547464" y="2272216"/>
            <a:ext cx="1211384" cy="0"/>
          </a:xfrm>
          <a:prstGeom prst="straightConnector1">
            <a:avLst/>
          </a:prstGeom>
          <a:solidFill>
            <a:schemeClr val="bg1"/>
          </a:solidFill>
          <a:ln w="28575" cap="flat" cmpd="sng" algn="ctr">
            <a:solidFill>
              <a:schemeClr val="tx2">
                <a:lumMod val="90000"/>
                <a:lumOff val="1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テキスト ボックス 56"/>
          <p:cNvSpPr txBox="1"/>
          <p:nvPr/>
        </p:nvSpPr>
        <p:spPr>
          <a:xfrm>
            <a:off x="1331640" y="2027009"/>
            <a:ext cx="1728358" cy="248530"/>
          </a:xfrm>
          <a:prstGeom prst="rect">
            <a:avLst/>
          </a:prstGeom>
          <a:noFill/>
        </p:spPr>
        <p:txBody>
          <a:bodyPr wrap="none" rtlCol="0">
            <a:spAutoFit/>
          </a:bodyPr>
          <a:lstStyle/>
          <a:p>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①ふれあいサイト経由で依</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頼</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テキスト ボックス 59"/>
          <p:cNvSpPr txBox="1"/>
          <p:nvPr/>
        </p:nvSpPr>
        <p:spPr>
          <a:xfrm>
            <a:off x="2317901" y="2808543"/>
            <a:ext cx="2064528"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山下さん</a:t>
            </a:r>
            <a:endParaRPr lang="en-US" altLang="ja-JP" sz="1292" b="1"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直線矢印コネクタ 60"/>
          <p:cNvCxnSpPr/>
          <p:nvPr/>
        </p:nvCxnSpPr>
        <p:spPr bwMode="auto">
          <a:xfrm>
            <a:off x="3774856" y="2272216"/>
            <a:ext cx="1211384" cy="0"/>
          </a:xfrm>
          <a:prstGeom prst="straightConnector1">
            <a:avLst/>
          </a:prstGeom>
          <a:solidFill>
            <a:schemeClr val="bg1"/>
          </a:solidFill>
          <a:ln w="28575" cap="flat" cmpd="sng" algn="ctr">
            <a:solidFill>
              <a:schemeClr val="tx2">
                <a:lumMod val="90000"/>
                <a:lumOff val="1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テキスト ボックス 61"/>
          <p:cNvSpPr txBox="1"/>
          <p:nvPr/>
        </p:nvSpPr>
        <p:spPr>
          <a:xfrm>
            <a:off x="3813770" y="2027009"/>
            <a:ext cx="1159292" cy="248530"/>
          </a:xfrm>
          <a:prstGeom prst="rect">
            <a:avLst/>
          </a:prstGeom>
          <a:noFill/>
        </p:spPr>
        <p:txBody>
          <a:bodyPr wrap="none" rtlCol="0">
            <a:spAutoFit/>
          </a:bodyPr>
          <a:lstStyle/>
          <a:p>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②</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フィリピン</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へ</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依頼</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5" name="Picture 2" descr="C:\Users\admin\Desktop\113218.png"/>
          <p:cNvPicPr>
            <a:picLocks noChangeAspect="1" noChangeArrowheads="1"/>
          </p:cNvPicPr>
          <p:nvPr/>
        </p:nvPicPr>
        <p:blipFill>
          <a:blip r:embed="rId4" cstate="screen"/>
          <a:srcRect/>
          <a:stretch>
            <a:fillRect/>
          </a:stretch>
        </p:blipFill>
        <p:spPr bwMode="auto">
          <a:xfrm>
            <a:off x="5015824" y="2027006"/>
            <a:ext cx="830769" cy="830769"/>
          </a:xfrm>
          <a:prstGeom prst="rect">
            <a:avLst/>
          </a:prstGeom>
          <a:noFill/>
        </p:spPr>
      </p:pic>
      <p:sp>
        <p:nvSpPr>
          <p:cNvPr id="66" name="テキスト ボックス 65"/>
          <p:cNvSpPr txBox="1"/>
          <p:nvPr/>
        </p:nvSpPr>
        <p:spPr>
          <a:xfrm>
            <a:off x="4932040" y="2808543"/>
            <a:ext cx="1047425" cy="440313"/>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フィリピン</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969" dirty="0" smtClean="0">
                <a:latin typeface="Meiryo UI" panose="020B0604030504040204" pitchFamily="50" charset="-128"/>
                <a:ea typeface="Meiryo UI" panose="020B0604030504040204" pitchFamily="50" charset="-128"/>
                <a:cs typeface="Meiryo UI" panose="020B0604030504040204" pitchFamily="50" charset="-128"/>
              </a:rPr>
              <a:t>BC </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翻訳・通訳</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7" name="直線矢印コネクタ 66"/>
          <p:cNvCxnSpPr/>
          <p:nvPr/>
        </p:nvCxnSpPr>
        <p:spPr bwMode="auto">
          <a:xfrm>
            <a:off x="5931903" y="2272216"/>
            <a:ext cx="1211384" cy="0"/>
          </a:xfrm>
          <a:prstGeom prst="straightConnector1">
            <a:avLst/>
          </a:prstGeom>
          <a:solidFill>
            <a:schemeClr val="bg1"/>
          </a:solidFill>
          <a:ln w="28575" cap="flat" cmpd="sng" algn="ctr">
            <a:solidFill>
              <a:schemeClr val="tx2">
                <a:lumMod val="90000"/>
                <a:lumOff val="1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テキスト ボックス 67"/>
          <p:cNvSpPr txBox="1"/>
          <p:nvPr/>
        </p:nvSpPr>
        <p:spPr>
          <a:xfrm>
            <a:off x="5868144" y="2027009"/>
            <a:ext cx="1212191" cy="248530"/>
          </a:xfrm>
          <a:prstGeom prst="rect">
            <a:avLst/>
          </a:prstGeom>
          <a:noFill/>
        </p:spPr>
        <p:txBody>
          <a:bodyPr wrap="none" rtlCol="0">
            <a:spAutoFit/>
          </a:bodyPr>
          <a:lstStyle/>
          <a:p>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③依頼内容</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の連絡</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9" name="図 68" descr="112862.png"/>
          <p:cNvPicPr>
            <a:picLocks noChangeAspect="1"/>
          </p:cNvPicPr>
          <p:nvPr/>
        </p:nvPicPr>
        <p:blipFill>
          <a:blip r:embed="rId5" cstate="screen"/>
          <a:stretch>
            <a:fillRect/>
          </a:stretch>
        </p:blipFill>
        <p:spPr>
          <a:xfrm>
            <a:off x="7248373" y="2053381"/>
            <a:ext cx="830769" cy="830769"/>
          </a:xfrm>
          <a:prstGeom prst="rect">
            <a:avLst/>
          </a:prstGeom>
        </p:spPr>
      </p:pic>
      <p:sp>
        <p:nvSpPr>
          <p:cNvPr id="70" name="テキスト ボックス 69"/>
          <p:cNvSpPr txBox="1"/>
          <p:nvPr/>
        </p:nvSpPr>
        <p:spPr>
          <a:xfrm>
            <a:off x="7020272" y="2808543"/>
            <a:ext cx="1291059" cy="440313"/>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フィリピン</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コーディング</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直線矢印コネクタ 71"/>
          <p:cNvCxnSpPr/>
          <p:nvPr/>
        </p:nvCxnSpPr>
        <p:spPr bwMode="auto">
          <a:xfrm>
            <a:off x="1547464" y="3088500"/>
            <a:ext cx="3425598" cy="0"/>
          </a:xfrm>
          <a:prstGeom prst="straightConnector1">
            <a:avLst/>
          </a:prstGeom>
          <a:solidFill>
            <a:schemeClr val="bg1"/>
          </a:solidFill>
          <a:ln w="28575" cap="flat" cmpd="sng" algn="ctr">
            <a:solidFill>
              <a:schemeClr val="tx2">
                <a:lumMod val="90000"/>
                <a:lumOff val="10000"/>
              </a:schemeClr>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テキスト ボックス 74"/>
          <p:cNvSpPr txBox="1"/>
          <p:nvPr/>
        </p:nvSpPr>
        <p:spPr>
          <a:xfrm>
            <a:off x="2338389" y="3124648"/>
            <a:ext cx="2048959" cy="248530"/>
          </a:xfrm>
          <a:prstGeom prst="rect">
            <a:avLst/>
          </a:prstGeom>
          <a:noFill/>
        </p:spPr>
        <p:txBody>
          <a:bodyPr wrap="none" rtlCol="0">
            <a:spAutoFit/>
          </a:bodyPr>
          <a:lstStyle/>
          <a:p>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⑥</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見</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積書・担当</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者</a:t>
            </a:r>
            <a:r>
              <a:rPr lang="en-US" altLang="ja-JP"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不明点の連</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絡</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7" name="図 76" descr="112856.png"/>
          <p:cNvPicPr>
            <a:picLocks noChangeAspect="1"/>
          </p:cNvPicPr>
          <p:nvPr/>
        </p:nvPicPr>
        <p:blipFill>
          <a:blip r:embed="rId2" cstate="screen"/>
          <a:stretch>
            <a:fillRect/>
          </a:stretch>
        </p:blipFill>
        <p:spPr>
          <a:xfrm>
            <a:off x="782530" y="4837986"/>
            <a:ext cx="830769" cy="830769"/>
          </a:xfrm>
          <a:prstGeom prst="rect">
            <a:avLst/>
          </a:prstGeom>
        </p:spPr>
      </p:pic>
      <p:sp>
        <p:nvSpPr>
          <p:cNvPr id="79" name="テキスト ボックス 78"/>
          <p:cNvSpPr txBox="1"/>
          <p:nvPr/>
        </p:nvSpPr>
        <p:spPr>
          <a:xfrm>
            <a:off x="678270" y="5647855"/>
            <a:ext cx="1047425" cy="440313"/>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本部</a:t>
            </a:r>
            <a:endParaRPr lang="en-US" altLang="ja-JP" sz="1292" b="1"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69" dirty="0">
                <a:latin typeface="Meiryo UI" panose="020B0604030504040204" pitchFamily="50" charset="-128"/>
                <a:ea typeface="Meiryo UI" panose="020B0604030504040204" pitchFamily="50" charset="-128"/>
                <a:cs typeface="Meiryo UI" panose="020B0604030504040204" pitchFamily="50" charset="-128"/>
              </a:rPr>
              <a:t>依頼者</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直線矢印コネクタ 79"/>
          <p:cNvCxnSpPr/>
          <p:nvPr/>
        </p:nvCxnSpPr>
        <p:spPr bwMode="auto">
          <a:xfrm>
            <a:off x="1547464" y="5166237"/>
            <a:ext cx="3468360" cy="0"/>
          </a:xfrm>
          <a:prstGeom prst="straightConnector1">
            <a:avLst/>
          </a:prstGeom>
          <a:solidFill>
            <a:schemeClr val="bg1"/>
          </a:solidFill>
          <a:ln w="28575" cap="flat" cmpd="sng" algn="ctr">
            <a:solidFill>
              <a:schemeClr val="tx2">
                <a:lumMod val="90000"/>
                <a:lumOff val="1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テキスト ボックス 80"/>
          <p:cNvSpPr txBox="1"/>
          <p:nvPr/>
        </p:nvSpPr>
        <p:spPr>
          <a:xfrm>
            <a:off x="2770519" y="4905399"/>
            <a:ext cx="1159292" cy="248530"/>
          </a:xfrm>
          <a:prstGeom prst="rect">
            <a:avLst/>
          </a:prstGeom>
          <a:noFill/>
        </p:spPr>
        <p:txBody>
          <a:bodyPr wrap="none" rtlCol="0">
            <a:spAutoFit/>
          </a:bodyPr>
          <a:lstStyle/>
          <a:p>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①フィリピンへ依頼</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5" name="Picture 2" descr="C:\Users\admin\Desktop\113218.png"/>
          <p:cNvPicPr>
            <a:picLocks noChangeAspect="1" noChangeArrowheads="1"/>
          </p:cNvPicPr>
          <p:nvPr/>
        </p:nvPicPr>
        <p:blipFill>
          <a:blip r:embed="rId4" cstate="screen"/>
          <a:srcRect/>
          <a:stretch>
            <a:fillRect/>
          </a:stretch>
        </p:blipFill>
        <p:spPr bwMode="auto">
          <a:xfrm>
            <a:off x="5015824" y="4866318"/>
            <a:ext cx="830769" cy="830769"/>
          </a:xfrm>
          <a:prstGeom prst="rect">
            <a:avLst/>
          </a:prstGeom>
          <a:noFill/>
        </p:spPr>
      </p:pic>
      <p:sp>
        <p:nvSpPr>
          <p:cNvPr id="86" name="テキスト ボックス 85"/>
          <p:cNvSpPr txBox="1"/>
          <p:nvPr/>
        </p:nvSpPr>
        <p:spPr>
          <a:xfrm>
            <a:off x="5095490" y="5647855"/>
            <a:ext cx="1047425" cy="440313"/>
          </a:xfrm>
          <a:prstGeom prst="rect">
            <a:avLst/>
          </a:prstGeom>
          <a:noFill/>
        </p:spPr>
        <p:txBody>
          <a:bodyPr wrap="square" rtlCol="0">
            <a:spAutoFit/>
          </a:bodyPr>
          <a:lstStyle/>
          <a:p>
            <a:r>
              <a:rPr lang="ja-JP" altLang="en-US" sz="1292" b="1" dirty="0">
                <a:latin typeface="Meiryo UI" panose="020B0604030504040204" pitchFamily="50" charset="-128"/>
                <a:ea typeface="Meiryo UI" panose="020B0604030504040204" pitchFamily="50" charset="-128"/>
                <a:cs typeface="Meiryo UI" panose="020B0604030504040204" pitchFamily="50" charset="-128"/>
              </a:rPr>
              <a:t>フィリピン</a:t>
            </a:r>
          </a:p>
          <a:p>
            <a:r>
              <a:rPr lang="en-US" altLang="ja-JP" sz="969" dirty="0">
                <a:latin typeface="Meiryo UI" panose="020B0604030504040204" pitchFamily="50" charset="-128"/>
                <a:ea typeface="Meiryo UI" panose="020B0604030504040204" pitchFamily="50" charset="-128"/>
                <a:cs typeface="Meiryo UI" panose="020B0604030504040204" pitchFamily="50" charset="-128"/>
              </a:rPr>
              <a:t>BC </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翻訳・通訳</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7" name="直線矢印コネクタ 86"/>
          <p:cNvCxnSpPr/>
          <p:nvPr/>
        </p:nvCxnSpPr>
        <p:spPr bwMode="auto">
          <a:xfrm>
            <a:off x="5931903" y="5166237"/>
            <a:ext cx="1211384" cy="0"/>
          </a:xfrm>
          <a:prstGeom prst="straightConnector1">
            <a:avLst/>
          </a:prstGeom>
          <a:solidFill>
            <a:schemeClr val="bg1"/>
          </a:solidFill>
          <a:ln w="28575" cap="flat" cmpd="sng" algn="ctr">
            <a:solidFill>
              <a:schemeClr val="tx2">
                <a:lumMod val="90000"/>
                <a:lumOff val="1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テキスト ボックス 87"/>
          <p:cNvSpPr txBox="1"/>
          <p:nvPr/>
        </p:nvSpPr>
        <p:spPr>
          <a:xfrm>
            <a:off x="5923926" y="4905399"/>
            <a:ext cx="1212191" cy="248530"/>
          </a:xfrm>
          <a:prstGeom prst="rect">
            <a:avLst/>
          </a:prstGeom>
          <a:noFill/>
        </p:spPr>
        <p:txBody>
          <a:bodyPr wrap="none" rtlCol="0">
            <a:spAutoFit/>
          </a:bodyPr>
          <a:lstStyle/>
          <a:p>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②依</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頼内容の翻訳</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9" name="図 88" descr="112862.png"/>
          <p:cNvPicPr>
            <a:picLocks noChangeAspect="1"/>
          </p:cNvPicPr>
          <p:nvPr/>
        </p:nvPicPr>
        <p:blipFill>
          <a:blip r:embed="rId5" cstate="screen"/>
          <a:stretch>
            <a:fillRect/>
          </a:stretch>
        </p:blipFill>
        <p:spPr>
          <a:xfrm>
            <a:off x="7248373" y="4892693"/>
            <a:ext cx="830769" cy="830769"/>
          </a:xfrm>
          <a:prstGeom prst="rect">
            <a:avLst/>
          </a:prstGeom>
        </p:spPr>
      </p:pic>
      <p:sp>
        <p:nvSpPr>
          <p:cNvPr id="90" name="テキスト ボックス 89"/>
          <p:cNvSpPr txBox="1"/>
          <p:nvPr/>
        </p:nvSpPr>
        <p:spPr>
          <a:xfrm>
            <a:off x="7020272" y="5647855"/>
            <a:ext cx="1280160" cy="589457"/>
          </a:xfrm>
          <a:prstGeom prst="rect">
            <a:avLst/>
          </a:prstGeom>
          <a:noFill/>
        </p:spPr>
        <p:txBody>
          <a:bodyPr wrap="square" rtlCol="0">
            <a:spAutoFit/>
          </a:bodyPr>
          <a:lstStyle/>
          <a:p>
            <a:pPr lvl="0" algn="ctr"/>
            <a:r>
              <a:rPr lang="ja-JP" altLang="en-US" sz="1292"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フィリピン</a:t>
            </a:r>
            <a:endParaRPr lang="en-US" altLang="ja-JP" sz="1292"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96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LV3</a:t>
            </a:r>
            <a:r>
              <a:rPr lang="en-PH" altLang="ja-JP" sz="96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en-US" altLang="ja-JP" sz="96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969"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コーディング</a:t>
            </a:r>
            <a:endParaRPr lang="en-US" altLang="ja-JP" sz="969"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直線矢印コネクタ 90"/>
          <p:cNvCxnSpPr/>
          <p:nvPr/>
        </p:nvCxnSpPr>
        <p:spPr bwMode="auto">
          <a:xfrm>
            <a:off x="1547464" y="5416331"/>
            <a:ext cx="3425598" cy="0"/>
          </a:xfrm>
          <a:prstGeom prst="straightConnector1">
            <a:avLst/>
          </a:prstGeom>
          <a:solidFill>
            <a:schemeClr val="bg1"/>
          </a:solidFill>
          <a:ln w="28575" cap="flat" cmpd="sng" algn="ctr">
            <a:solidFill>
              <a:schemeClr val="tx2">
                <a:lumMod val="90000"/>
                <a:lumOff val="10000"/>
              </a:schemeClr>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テキスト ボックス 93"/>
          <p:cNvSpPr txBox="1"/>
          <p:nvPr/>
        </p:nvSpPr>
        <p:spPr>
          <a:xfrm>
            <a:off x="2302028" y="5436848"/>
            <a:ext cx="2048959" cy="248530"/>
          </a:xfrm>
          <a:prstGeom prst="rect">
            <a:avLst/>
          </a:prstGeom>
          <a:noFill/>
        </p:spPr>
        <p:txBody>
          <a:bodyPr wrap="none" rtlCol="0">
            <a:spAutoFit/>
          </a:bodyPr>
          <a:lstStyle/>
          <a:p>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⑤見</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積書・担当者</a:t>
            </a:r>
            <a:r>
              <a:rPr lang="en-US" altLang="ja-JP"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不明点の連絡</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7" name="Picture 10" descr="http://ph.access-a.net/image/ph_flag_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3408" y="1606389"/>
            <a:ext cx="435600" cy="29330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http://ph.access-a.net/image/ph_flag_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3408" y="4399319"/>
            <a:ext cx="435600" cy="293304"/>
          </a:xfrm>
          <a:prstGeom prst="rect">
            <a:avLst/>
          </a:prstGeom>
          <a:noFill/>
          <a:extLst>
            <a:ext uri="{909E8E84-426E-40DD-AFC4-6F175D3DCCD1}">
              <a14:hiddenFill xmlns:a14="http://schemas.microsoft.com/office/drawing/2010/main">
                <a:solidFill>
                  <a:srgbClr val="FFFFFF"/>
                </a:solidFill>
              </a14:hiddenFill>
            </a:ext>
          </a:extLst>
        </p:spPr>
      </p:pic>
      <p:sp>
        <p:nvSpPr>
          <p:cNvPr id="58" name="テキスト ボックス 15"/>
          <p:cNvSpPr txBox="1"/>
          <p:nvPr/>
        </p:nvSpPr>
        <p:spPr>
          <a:xfrm>
            <a:off x="251520" y="748037"/>
            <a:ext cx="8496944" cy="35086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20000"/>
              </a:lnSpc>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現状の</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アサイン依頼方法</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きく</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分</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けて</a:t>
            </a:r>
            <a:r>
              <a:rPr lang="en-PH"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種類あります。</a:t>
            </a:r>
            <a:endParaRPr lang="en-PH"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71"/>
          <p:cNvCxnSpPr/>
          <p:nvPr/>
        </p:nvCxnSpPr>
        <p:spPr bwMode="auto">
          <a:xfrm>
            <a:off x="5931903" y="2708920"/>
            <a:ext cx="1188000" cy="0"/>
          </a:xfrm>
          <a:prstGeom prst="straightConnector1">
            <a:avLst/>
          </a:prstGeom>
          <a:solidFill>
            <a:schemeClr val="bg1"/>
          </a:solidFill>
          <a:ln w="28575" cap="flat" cmpd="sng" algn="ctr">
            <a:solidFill>
              <a:schemeClr val="tx2">
                <a:lumMod val="90000"/>
                <a:lumOff val="10000"/>
              </a:schemeClr>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矢印コネクタ 71"/>
          <p:cNvCxnSpPr/>
          <p:nvPr/>
        </p:nvCxnSpPr>
        <p:spPr bwMode="auto">
          <a:xfrm>
            <a:off x="5868144" y="5416331"/>
            <a:ext cx="1268551" cy="0"/>
          </a:xfrm>
          <a:prstGeom prst="straightConnector1">
            <a:avLst/>
          </a:prstGeom>
          <a:solidFill>
            <a:schemeClr val="bg1"/>
          </a:solidFill>
          <a:ln w="28575" cap="flat" cmpd="sng" algn="ctr">
            <a:solidFill>
              <a:schemeClr val="tx2">
                <a:lumMod val="90000"/>
                <a:lumOff val="10000"/>
              </a:schemeClr>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テキスト ボックス 67"/>
          <p:cNvSpPr txBox="1"/>
          <p:nvPr/>
        </p:nvSpPr>
        <p:spPr>
          <a:xfrm>
            <a:off x="6014631" y="2744864"/>
            <a:ext cx="1082348" cy="248530"/>
          </a:xfrm>
          <a:prstGeom prst="rect">
            <a:avLst/>
          </a:prstGeom>
          <a:noFill/>
        </p:spPr>
        <p:txBody>
          <a:bodyPr wrap="none" rtlCol="0">
            <a:spAutoFit/>
          </a:bodyPr>
          <a:lstStyle/>
          <a:p>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⑤不明点の連絡</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テキスト ボックス 67"/>
          <p:cNvSpPr txBox="1"/>
          <p:nvPr/>
        </p:nvSpPr>
        <p:spPr>
          <a:xfrm>
            <a:off x="6014631" y="5436848"/>
            <a:ext cx="1082348" cy="248530"/>
          </a:xfrm>
          <a:prstGeom prst="rect">
            <a:avLst/>
          </a:prstGeom>
          <a:noFill/>
        </p:spPr>
        <p:txBody>
          <a:bodyPr wrap="none" rtlCol="0">
            <a:spAutoFit/>
          </a:bodyPr>
          <a:lstStyle/>
          <a:p>
            <a:r>
              <a:rPr lang="ja-JP" altLang="en-US" sz="1015"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③</a:t>
            </a:r>
            <a:r>
              <a:rPr lang="ja-JP" altLang="en-US" sz="1015" b="1" dirty="0" smtClean="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rPr>
              <a:t>不明点の連絡</a:t>
            </a:r>
            <a:endParaRPr lang="en-US" altLang="ja-JP" sz="831" b="1" dirty="0">
              <a:solidFill>
                <a:schemeClr val="tx2">
                  <a:lumMod val="90000"/>
                  <a:lumOff val="1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1008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331" y="4095328"/>
            <a:ext cx="8460352" cy="2286000"/>
          </a:xfrm>
          <a:prstGeom prst="rect">
            <a:avLst/>
          </a:prstGeom>
          <a:solidFill>
            <a:srgbClr val="FFFFCC"/>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 name="Title 1"/>
          <p:cNvSpPr>
            <a:spLocks noGrp="1"/>
          </p:cNvSpPr>
          <p:nvPr>
            <p:ph type="title"/>
          </p:nvPr>
        </p:nvSpPr>
        <p:spPr>
          <a:xfrm>
            <a:off x="107504" y="161778"/>
            <a:ext cx="4403450" cy="386902"/>
          </a:xfrm>
        </p:spPr>
        <p:txBody>
          <a:bodyPr/>
          <a:lstStyle/>
          <a:p>
            <a:r>
              <a:rPr lang="ja-JP" altLang="en-US" dirty="0" smtClean="0"/>
              <a:t>各</a:t>
            </a:r>
            <a:r>
              <a:rPr lang="ja-JP" altLang="en-US" dirty="0"/>
              <a:t>センタ</a:t>
            </a:r>
            <a:r>
              <a:rPr lang="ja-JP" altLang="en-US" dirty="0" smtClean="0"/>
              <a:t>ーの特徴</a:t>
            </a:r>
            <a:r>
              <a:rPr lang="en-PH" altLang="ja-JP" dirty="0" smtClean="0"/>
              <a:t> </a:t>
            </a:r>
            <a:r>
              <a:rPr lang="en-US" altLang="ja-JP" sz="1100" b="0" dirty="0" smtClean="0"/>
              <a:t>※</a:t>
            </a:r>
            <a:r>
              <a:rPr lang="ja-JP" altLang="en-US" sz="1100" b="0" dirty="0" smtClean="0"/>
              <a:t>数字は</a:t>
            </a:r>
            <a:r>
              <a:rPr lang="en-PH" altLang="ja-JP" sz="1100" b="0" dirty="0" smtClean="0"/>
              <a:t>2019</a:t>
            </a:r>
            <a:r>
              <a:rPr lang="ja-JP" altLang="en-US" sz="1100" b="0" dirty="0" smtClean="0"/>
              <a:t>年</a:t>
            </a:r>
            <a:r>
              <a:rPr lang="en-PH" altLang="ja-JP" sz="1100" b="0" dirty="0" smtClean="0"/>
              <a:t>8</a:t>
            </a:r>
            <a:r>
              <a:rPr lang="ja-JP" altLang="en-US" sz="1100" b="0" dirty="0" smtClean="0"/>
              <a:t>月末現在</a:t>
            </a:r>
            <a:endParaRPr kumimoji="1" lang="ja-JP" altLang="en-US" sz="1100" b="0" dirty="0"/>
          </a:p>
        </p:txBody>
      </p:sp>
      <p:pic>
        <p:nvPicPr>
          <p:cNvPr id="2052" name="Picture 4" descr="https://upload.wikimedia.org/wikipedia/commons/thumb/1/1a/Flag_of_Salzburg.svg/150px-Flag_of_Salzburg.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1760" y="5448683"/>
            <a:ext cx="457200" cy="3048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5" name="角丸四角形 48"/>
          <p:cNvSpPr/>
          <p:nvPr/>
        </p:nvSpPr>
        <p:spPr bwMode="auto">
          <a:xfrm>
            <a:off x="2789980" y="4729523"/>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インドネシア</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48"/>
          <p:cNvSpPr/>
          <p:nvPr/>
        </p:nvSpPr>
        <p:spPr bwMode="auto">
          <a:xfrm>
            <a:off x="4862245" y="4729523"/>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ベトナム</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4" descr="https://upload.wikimedia.org/wikipedia/commons/thumb/2/21/Flag_of_Vietnam.svg/250px-Flag_of_Vietna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2085" y="5448378"/>
            <a:ext cx="457200" cy="305410"/>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48"/>
          <p:cNvSpPr/>
          <p:nvPr/>
        </p:nvSpPr>
        <p:spPr bwMode="auto">
          <a:xfrm>
            <a:off x="7063489" y="4729523"/>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フィリピン</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 name="Picture 10" descr="http://ph.access-a.net/image/ph_flag_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829" y="5447159"/>
            <a:ext cx="457200" cy="30784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55"/>
          <p:cNvSpPr txBox="1"/>
          <p:nvPr/>
        </p:nvSpPr>
        <p:spPr>
          <a:xfrm>
            <a:off x="2419783" y="5781613"/>
            <a:ext cx="1979632" cy="291170"/>
          </a:xfrm>
          <a:prstGeom prst="rect">
            <a:avLst/>
          </a:prstGeom>
          <a:noFill/>
        </p:spPr>
        <p:txBody>
          <a:bodyPr wrap="square" rtlCol="0">
            <a:spAutoFit/>
          </a:bodyPr>
          <a:lstStyle/>
          <a:p>
            <a:pPr algn="ctr"/>
            <a:r>
              <a:rPr lang="ja-JP" altLang="en-US" sz="1292" dirty="0" smtClean="0">
                <a:latin typeface="Meiryo UI" panose="020B0604030504040204" pitchFamily="50" charset="-128"/>
                <a:ea typeface="Meiryo UI" panose="020B0604030504040204" pitchFamily="50" charset="-128"/>
                <a:cs typeface="Meiryo UI" panose="020B0604030504040204" pitchFamily="50" charset="-128"/>
              </a:rPr>
              <a:t>検証と量産が得意</a:t>
            </a:r>
            <a:endParaRPr lang="en-US" altLang="ja-JP" sz="1292"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55"/>
          <p:cNvSpPr txBox="1"/>
          <p:nvPr/>
        </p:nvSpPr>
        <p:spPr>
          <a:xfrm>
            <a:off x="4587925" y="5781613"/>
            <a:ext cx="1737360" cy="291170"/>
          </a:xfrm>
          <a:prstGeom prst="rect">
            <a:avLst/>
          </a:prstGeom>
          <a:noFill/>
        </p:spPr>
        <p:txBody>
          <a:bodyPr wrap="square" rtlCol="0">
            <a:spAutoFit/>
          </a:bodyPr>
          <a:lstStyle/>
          <a:p>
            <a:pPr algn="ctr"/>
            <a:r>
              <a:rPr lang="ja-JP" altLang="en-US" sz="1292" dirty="0" smtClean="0">
                <a:latin typeface="Meiryo UI" panose="020B0604030504040204" pitchFamily="50" charset="-128"/>
                <a:ea typeface="Meiryo UI" panose="020B0604030504040204" pitchFamily="50" charset="-128"/>
                <a:cs typeface="Meiryo UI" panose="020B0604030504040204" pitchFamily="50" charset="-128"/>
              </a:rPr>
              <a:t>デザイン制作が中心</a:t>
            </a:r>
            <a:endParaRPr lang="en-US" altLang="ja-JP" sz="1292"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55"/>
          <p:cNvSpPr txBox="1"/>
          <p:nvPr/>
        </p:nvSpPr>
        <p:spPr>
          <a:xfrm>
            <a:off x="6073179" y="5781613"/>
            <a:ext cx="3169341" cy="291170"/>
          </a:xfrm>
          <a:prstGeom prst="rect">
            <a:avLst/>
          </a:prstGeom>
          <a:noFill/>
        </p:spPr>
        <p:txBody>
          <a:bodyPr wrap="square" rtlCol="0">
            <a:spAutoFit/>
          </a:bodyPr>
          <a:lstStyle/>
          <a:p>
            <a:pPr algn="ctr"/>
            <a:r>
              <a:rPr lang="ja-JP" altLang="en-US" sz="1292" dirty="0" smtClean="0">
                <a:latin typeface="Meiryo UI" panose="020B0604030504040204" pitchFamily="50" charset="-128"/>
                <a:ea typeface="Meiryo UI" panose="020B0604030504040204" pitchFamily="50" charset="-128"/>
                <a:cs typeface="Meiryo UI" panose="020B0604030504040204" pitchFamily="50" charset="-128"/>
              </a:rPr>
              <a:t>難易度の高いコーディングが得意</a:t>
            </a:r>
            <a:endParaRPr lang="en-US" altLang="ja-JP" sz="1292"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5"/>
          <p:cNvSpPr txBox="1"/>
          <p:nvPr/>
        </p:nvSpPr>
        <p:spPr>
          <a:xfrm>
            <a:off x="2419783" y="5089563"/>
            <a:ext cx="1979632"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55</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55"/>
          <p:cNvSpPr txBox="1"/>
          <p:nvPr/>
        </p:nvSpPr>
        <p:spPr>
          <a:xfrm>
            <a:off x="4587925" y="5089563"/>
            <a:ext cx="173736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31</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55"/>
          <p:cNvSpPr txBox="1"/>
          <p:nvPr/>
        </p:nvSpPr>
        <p:spPr>
          <a:xfrm>
            <a:off x="6789169" y="5089563"/>
            <a:ext cx="173736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23</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Rectangle 18"/>
          <p:cNvSpPr/>
          <p:nvPr/>
        </p:nvSpPr>
        <p:spPr bwMode="auto">
          <a:xfrm>
            <a:off x="350331" y="759996"/>
            <a:ext cx="8460352" cy="3249447"/>
          </a:xfrm>
          <a:prstGeom prst="rect">
            <a:avLst/>
          </a:prstGeom>
          <a:solidFill>
            <a:srgbClr val="CCFFFF"/>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 name="角丸四角形 48"/>
          <p:cNvSpPr/>
          <p:nvPr/>
        </p:nvSpPr>
        <p:spPr bwMode="auto">
          <a:xfrm>
            <a:off x="647501" y="2780928"/>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札幌</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48"/>
          <p:cNvSpPr/>
          <p:nvPr/>
        </p:nvSpPr>
        <p:spPr bwMode="auto">
          <a:xfrm>
            <a:off x="4698271" y="3352575"/>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福岡</a:t>
            </a:r>
            <a:r>
              <a:rPr lang="en-US" altLang="ja-JP"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t>
            </a:r>
            <a:r>
              <a:rPr lang="en-PH" altLang="ja-JP"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48"/>
          <p:cNvSpPr/>
          <p:nvPr/>
        </p:nvSpPr>
        <p:spPr bwMode="auto">
          <a:xfrm>
            <a:off x="6113287" y="2780928"/>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沖縄 </a:t>
            </a:r>
            <a:r>
              <a:rPr lang="ja-JP" altLang="en-US" sz="1292"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那覇</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55"/>
          <p:cNvSpPr txBox="1"/>
          <p:nvPr/>
        </p:nvSpPr>
        <p:spPr>
          <a:xfrm>
            <a:off x="345630" y="3043148"/>
            <a:ext cx="170609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108</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55"/>
          <p:cNvSpPr txBox="1"/>
          <p:nvPr/>
        </p:nvSpPr>
        <p:spPr>
          <a:xfrm>
            <a:off x="4380765" y="3619212"/>
            <a:ext cx="173736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146</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55"/>
          <p:cNvSpPr txBox="1"/>
          <p:nvPr/>
        </p:nvSpPr>
        <p:spPr>
          <a:xfrm>
            <a:off x="5829919" y="3043148"/>
            <a:ext cx="173736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160</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55"/>
          <p:cNvSpPr txBox="1"/>
          <p:nvPr/>
        </p:nvSpPr>
        <p:spPr>
          <a:xfrm>
            <a:off x="3053764" y="2287126"/>
            <a:ext cx="3169341" cy="369332"/>
          </a:xfrm>
          <a:prstGeom prst="rect">
            <a:avLst/>
          </a:prstGeom>
          <a:noFill/>
        </p:spPr>
        <p:txBody>
          <a:bodyPr wrap="square" rtlCol="0">
            <a:spAutoFit/>
          </a:bodyPr>
          <a:lstStyle/>
          <a:p>
            <a:pPr algn="ctr"/>
            <a:r>
              <a:rPr lang="ja-JP" altLang="en-US" b="1" dirty="0">
                <a:latin typeface="Meiryo UI" panose="020B0604030504040204" pitchFamily="50" charset="-128"/>
                <a:ea typeface="Meiryo UI" panose="020B0604030504040204" pitchFamily="50" charset="-128"/>
                <a:cs typeface="Meiryo UI" panose="020B0604030504040204" pitchFamily="50" charset="-128"/>
              </a:rPr>
              <a:t>ニアショ</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アセンター</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55"/>
          <p:cNvSpPr txBox="1"/>
          <p:nvPr/>
        </p:nvSpPr>
        <p:spPr>
          <a:xfrm>
            <a:off x="3053764" y="4148875"/>
            <a:ext cx="3169341" cy="369332"/>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オフショアセンター</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48"/>
          <p:cNvSpPr/>
          <p:nvPr/>
        </p:nvSpPr>
        <p:spPr bwMode="auto">
          <a:xfrm>
            <a:off x="2056421" y="1419065"/>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渋</a:t>
            </a:r>
            <a:r>
              <a:rPr lang="ja-JP" altLang="en-US" sz="1292"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谷</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48"/>
          <p:cNvSpPr/>
          <p:nvPr/>
        </p:nvSpPr>
        <p:spPr bwMode="auto">
          <a:xfrm>
            <a:off x="3972067" y="1419065"/>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西日本</a:t>
            </a:r>
            <a:r>
              <a:rPr lang="ja-JP" altLang="en-US" sz="9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（大阪）</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48"/>
          <p:cNvSpPr/>
          <p:nvPr/>
        </p:nvSpPr>
        <p:spPr bwMode="auto">
          <a:xfrm>
            <a:off x="5941645" y="1419065"/>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名古屋</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55"/>
          <p:cNvSpPr txBox="1"/>
          <p:nvPr/>
        </p:nvSpPr>
        <p:spPr>
          <a:xfrm>
            <a:off x="3053764" y="908720"/>
            <a:ext cx="3169341" cy="369332"/>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本部</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Straight Connector 35"/>
          <p:cNvCxnSpPr/>
          <p:nvPr/>
        </p:nvCxnSpPr>
        <p:spPr bwMode="auto">
          <a:xfrm flipH="1">
            <a:off x="598984" y="2471792"/>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flipH="1">
            <a:off x="5583579" y="2471792"/>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flipH="1">
            <a:off x="598984" y="4326641"/>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flipH="1">
            <a:off x="5583579" y="4326641"/>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flipH="1">
            <a:off x="598984" y="1059573"/>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flipH="1">
            <a:off x="5583579" y="1059573"/>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テキスト ボックス 55"/>
          <p:cNvSpPr txBox="1"/>
          <p:nvPr/>
        </p:nvSpPr>
        <p:spPr>
          <a:xfrm>
            <a:off x="2877233" y="1757447"/>
            <a:ext cx="3275294" cy="369332"/>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ja-JP" altLang="en-US" sz="1292" b="1" dirty="0">
                <a:latin typeface="Meiryo UI" panose="020B0604030504040204" pitchFamily="50" charset="-128"/>
                <a:ea typeface="Meiryo UI" panose="020B0604030504040204" pitchFamily="50" charset="-128"/>
                <a:cs typeface="Meiryo UI" panose="020B0604030504040204" pitchFamily="50" charset="-128"/>
              </a:rPr>
              <a:t>約</a:t>
            </a:r>
            <a:r>
              <a:rPr lang="en-PH" altLang="ja-JP" b="1" dirty="0" smtClean="0">
                <a:latin typeface="Meiryo UI" panose="020B0604030504040204" pitchFamily="50" charset="-128"/>
                <a:ea typeface="Meiryo UI" panose="020B0604030504040204" pitchFamily="50" charset="-128"/>
                <a:cs typeface="Meiryo UI" panose="020B0604030504040204" pitchFamily="50" charset="-128"/>
              </a:rPr>
              <a:t>1200</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Plus 36"/>
          <p:cNvSpPr/>
          <p:nvPr/>
        </p:nvSpPr>
        <p:spPr bwMode="auto">
          <a:xfrm>
            <a:off x="3380103" y="1366179"/>
            <a:ext cx="322039" cy="322039"/>
          </a:xfrm>
          <a:prstGeom prst="mathPlus">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48" name="Plus 47"/>
          <p:cNvSpPr/>
          <p:nvPr/>
        </p:nvSpPr>
        <p:spPr bwMode="auto">
          <a:xfrm>
            <a:off x="5419561" y="1366179"/>
            <a:ext cx="322039" cy="322039"/>
          </a:xfrm>
          <a:prstGeom prst="mathPlus">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46" name="テキスト ボックス 55"/>
          <p:cNvSpPr txBox="1"/>
          <p:nvPr/>
        </p:nvSpPr>
        <p:spPr>
          <a:xfrm>
            <a:off x="6433219" y="6090280"/>
            <a:ext cx="2449262" cy="246221"/>
          </a:xfrm>
          <a:prstGeom prst="rect">
            <a:avLst/>
          </a:prstGeom>
          <a:noFill/>
        </p:spPr>
        <p:txBody>
          <a:bodyPr wrap="square" rtlCol="0">
            <a:spAutoFit/>
          </a:bodyPr>
          <a:lstStyle/>
          <a:p>
            <a:pPr algn="ct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BD</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　日本人：</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55"/>
          <p:cNvSpPr txBox="1"/>
          <p:nvPr/>
        </p:nvSpPr>
        <p:spPr>
          <a:xfrm>
            <a:off x="2268520" y="6090280"/>
            <a:ext cx="2449262" cy="246221"/>
          </a:xfrm>
          <a:prstGeom prst="rect">
            <a:avLst/>
          </a:prstGeom>
          <a:noFill/>
        </p:spPr>
        <p:txBody>
          <a:bodyPr wrap="square" rtlCol="0">
            <a:spAutoFit/>
          </a:bodyPr>
          <a:lstStyle/>
          <a:p>
            <a:pPr algn="ct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BD</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　日本人：</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テキスト ボックス 55"/>
          <p:cNvSpPr txBox="1"/>
          <p:nvPr/>
        </p:nvSpPr>
        <p:spPr>
          <a:xfrm>
            <a:off x="4295487" y="6090280"/>
            <a:ext cx="2449262" cy="246221"/>
          </a:xfrm>
          <a:prstGeom prst="rect">
            <a:avLst/>
          </a:prstGeom>
          <a:noFill/>
        </p:spPr>
        <p:txBody>
          <a:bodyPr wrap="square" rtlCol="0">
            <a:spAutoFit/>
          </a:bodyPr>
          <a:lstStyle/>
          <a:p>
            <a:pPr algn="ct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BD</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9</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　日本人：</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8"/>
          <p:cNvSpPr/>
          <p:nvPr/>
        </p:nvSpPr>
        <p:spPr bwMode="auto">
          <a:xfrm>
            <a:off x="7481794" y="3352575"/>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沖縄 </a:t>
            </a:r>
            <a:r>
              <a:rPr lang="en-PH" altLang="ja-JP"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GBC</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テキスト ボックス 55"/>
          <p:cNvSpPr txBox="1"/>
          <p:nvPr/>
        </p:nvSpPr>
        <p:spPr>
          <a:xfrm>
            <a:off x="7164288" y="3619212"/>
            <a:ext cx="173736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55</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8"/>
          <p:cNvSpPr/>
          <p:nvPr/>
        </p:nvSpPr>
        <p:spPr bwMode="auto">
          <a:xfrm>
            <a:off x="3350962" y="2780928"/>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仙台</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ボックス 55"/>
          <p:cNvSpPr txBox="1"/>
          <p:nvPr/>
        </p:nvSpPr>
        <p:spPr>
          <a:xfrm>
            <a:off x="3156931" y="3043148"/>
            <a:ext cx="1584176"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1</a:t>
            </a: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48"/>
          <p:cNvSpPr/>
          <p:nvPr/>
        </p:nvSpPr>
        <p:spPr bwMode="auto">
          <a:xfrm>
            <a:off x="2034069" y="3352575"/>
            <a:ext cx="111600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函館</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5"/>
          <p:cNvSpPr txBox="1"/>
          <p:nvPr/>
        </p:nvSpPr>
        <p:spPr>
          <a:xfrm>
            <a:off x="1732198" y="3619212"/>
            <a:ext cx="1706090"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17</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48"/>
          <p:cNvSpPr/>
          <p:nvPr/>
        </p:nvSpPr>
        <p:spPr bwMode="auto">
          <a:xfrm>
            <a:off x="734015" y="4729523"/>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韓国</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テキスト ボックス 55"/>
          <p:cNvSpPr txBox="1"/>
          <p:nvPr/>
        </p:nvSpPr>
        <p:spPr>
          <a:xfrm>
            <a:off x="338559" y="5781613"/>
            <a:ext cx="1979632" cy="291170"/>
          </a:xfrm>
          <a:prstGeom prst="rect">
            <a:avLst/>
          </a:prstGeom>
          <a:noFill/>
        </p:spPr>
        <p:txBody>
          <a:bodyPr wrap="square" rtlCol="0">
            <a:spAutoFit/>
          </a:bodyPr>
          <a:lstStyle/>
          <a:p>
            <a:pPr algn="ctr"/>
            <a:r>
              <a:rPr lang="ja-JP" altLang="en-US" sz="1292" dirty="0">
                <a:latin typeface="Meiryo UI" panose="020B0604030504040204" pitchFamily="50" charset="-128"/>
                <a:ea typeface="Meiryo UI" panose="020B0604030504040204" pitchFamily="50" charset="-128"/>
                <a:cs typeface="Meiryo UI" panose="020B0604030504040204" pitchFamily="50" charset="-128"/>
              </a:rPr>
              <a:t>全</a:t>
            </a:r>
            <a:r>
              <a:rPr lang="ja-JP" altLang="en-US" sz="1292" dirty="0" smtClean="0">
                <a:latin typeface="Meiryo UI" panose="020B0604030504040204" pitchFamily="50" charset="-128"/>
                <a:ea typeface="Meiryo UI" panose="020B0604030504040204" pitchFamily="50" charset="-128"/>
                <a:cs typeface="Meiryo UI" panose="020B0604030504040204" pitchFamily="50" charset="-128"/>
              </a:rPr>
              <a:t>員</a:t>
            </a:r>
            <a:r>
              <a:rPr lang="ja-JP" altLang="en-US" sz="1292" dirty="0">
                <a:latin typeface="Meiryo UI" panose="020B0604030504040204" pitchFamily="50" charset="-128"/>
                <a:ea typeface="Meiryo UI" panose="020B0604030504040204" pitchFamily="50" charset="-128"/>
                <a:cs typeface="Meiryo UI" panose="020B0604030504040204" pitchFamily="50" charset="-128"/>
              </a:rPr>
              <a:t>日本</a:t>
            </a:r>
            <a:r>
              <a:rPr lang="ja-JP" altLang="en-US" sz="1292" dirty="0" smtClean="0">
                <a:latin typeface="Meiryo UI" panose="020B0604030504040204" pitchFamily="50" charset="-128"/>
                <a:ea typeface="Meiryo UI" panose="020B0604030504040204" pitchFamily="50" charset="-128"/>
                <a:cs typeface="Meiryo UI" panose="020B0604030504040204" pitchFamily="50" charset="-128"/>
              </a:rPr>
              <a:t>語が話せる</a:t>
            </a:r>
            <a:endParaRPr lang="en-US" altLang="ja-JP" sz="1292"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テキスト ボックス 55"/>
          <p:cNvSpPr txBox="1"/>
          <p:nvPr/>
        </p:nvSpPr>
        <p:spPr>
          <a:xfrm>
            <a:off x="338559" y="5089563"/>
            <a:ext cx="1979632" cy="338554"/>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メンバー数：</a:t>
            </a:r>
            <a:r>
              <a:rPr lang="en-PH" altLang="ja-JP" sz="1600" b="1" dirty="0" smtClean="0">
                <a:latin typeface="Meiryo UI" panose="020B0604030504040204" pitchFamily="50" charset="-128"/>
                <a:ea typeface="Meiryo UI" panose="020B0604030504040204" pitchFamily="50" charset="-128"/>
                <a:cs typeface="Meiryo UI" panose="020B0604030504040204" pitchFamily="50" charset="-128"/>
              </a:rPr>
              <a:t>26</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テキスト ボックス 55"/>
          <p:cNvSpPr txBox="1"/>
          <p:nvPr/>
        </p:nvSpPr>
        <p:spPr>
          <a:xfrm>
            <a:off x="187296" y="6090280"/>
            <a:ext cx="2449262" cy="246221"/>
          </a:xfrm>
          <a:prstGeom prst="rect">
            <a:avLst/>
          </a:prstGeom>
          <a:noFill/>
        </p:spPr>
        <p:txBody>
          <a:bodyPr wrap="square" rtlCol="0">
            <a:spAutoFit/>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日本人：</a:t>
            </a:r>
            <a:r>
              <a:rPr lang="en-PH" altLang="ja-JP" sz="1000" dirty="0" smtClean="0">
                <a:latin typeface="Meiryo UI" panose="020B0604030504040204" pitchFamily="50" charset="-128"/>
                <a:ea typeface="Meiryo UI" panose="020B0604030504040204" pitchFamily="50" charset="-128"/>
                <a:cs typeface="Meiryo UI" panose="020B0604030504040204" pitchFamily="50" charset="-128"/>
              </a:rPr>
              <a:t>3</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名</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Picture 4" descr="訳あり】大韓民国 韓国 国旗 Aサイズ 34×50cm 木綿製 :49210-402:トスパ世界の国旗販売 Yahoo!店 - 通販 -  Yahoo!ショッピング"/>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8410" b="14508"/>
          <a:stretch/>
        </p:blipFill>
        <p:spPr bwMode="auto">
          <a:xfrm>
            <a:off x="1144937" y="5424023"/>
            <a:ext cx="491128" cy="32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3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5360442" cy="386902"/>
          </a:xfrm>
        </p:spPr>
        <p:txBody>
          <a:bodyPr/>
          <a:lstStyle/>
          <a:p>
            <a:r>
              <a:rPr kumimoji="1" lang="ja-JP" altLang="en-US" dirty="0" smtClean="0"/>
              <a:t>ニアショア・オフショアセンター一覧</a:t>
            </a:r>
            <a:endParaRPr kumimoji="1" lang="ja-JP" altLang="en-US" dirty="0"/>
          </a:p>
        </p:txBody>
      </p:sp>
      <p:sp>
        <p:nvSpPr>
          <p:cNvPr id="4" name="正方形/長方形 3"/>
          <p:cNvSpPr/>
          <p:nvPr/>
        </p:nvSpPr>
        <p:spPr bwMode="auto">
          <a:xfrm>
            <a:off x="0" y="652572"/>
            <a:ext cx="9144000" cy="597877"/>
          </a:xfrm>
          <a:prstGeom prst="rect">
            <a:avLst/>
          </a:prstGeom>
          <a:solidFill>
            <a:schemeClr val="accent1">
              <a:lumMod val="50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66462" tIns="33231" rIns="66462" bIns="0" numCol="1" rtlCol="0" anchor="ctr" anchorCtr="0" compatLnSpc="1">
            <a:prstTxWarp prst="textNoShape">
              <a:avLst/>
            </a:prstTxWarp>
          </a:bodyPr>
          <a:lstStyle/>
          <a:p>
            <a:pPr algn="ctr" defTabSz="844083" fontAlgn="base" hangingPunct="0">
              <a:spcBef>
                <a:spcPct val="0"/>
              </a:spcBef>
              <a:spcAft>
                <a:spcPct val="0"/>
              </a:spcAft>
            </a:pPr>
            <a:r>
              <a:rPr lang="ja-JP" altLang="en-US"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国内センターではお客様の依頼窓口から各種制作、海外センターでは各種制作および開発を対応</a:t>
            </a:r>
            <a:endParaRPr lang="en-US" altLang="ja-JP"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844083" fontAlgn="base" hangingPunct="0">
              <a:spcBef>
                <a:spcPct val="0"/>
              </a:spcBef>
              <a:spcAft>
                <a:spcPct val="0"/>
              </a:spcAft>
            </a:pPr>
            <a:r>
              <a:rPr lang="ja-JP" altLang="en-US"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国内</a:t>
            </a:r>
            <a:r>
              <a:rPr lang="en-US" altLang="ja-JP"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445</a:t>
            </a:r>
            <a:r>
              <a:rPr lang="ja-JP" altLang="en-US"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名、海外</a:t>
            </a:r>
            <a:r>
              <a:rPr lang="en-US" altLang="ja-JP"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214</a:t>
            </a:r>
            <a:r>
              <a:rPr lang="ja-JP" altLang="en-US"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名超体制で</a:t>
            </a:r>
            <a:r>
              <a:rPr lang="en-US" altLang="ja-JP"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92" b="1"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制作・開発委託業務を対応</a:t>
            </a:r>
          </a:p>
        </p:txBody>
      </p:sp>
      <p:grpSp>
        <p:nvGrpSpPr>
          <p:cNvPr id="144" name="グループ化 143"/>
          <p:cNvGrpSpPr/>
          <p:nvPr/>
        </p:nvGrpSpPr>
        <p:grpSpPr>
          <a:xfrm>
            <a:off x="444327" y="1598233"/>
            <a:ext cx="4788678" cy="4551471"/>
            <a:chOff x="481546" y="1444640"/>
            <a:chExt cx="5187734" cy="4930760"/>
          </a:xfrm>
        </p:grpSpPr>
        <p:sp>
          <p:nvSpPr>
            <p:cNvPr id="146" name="Freeform 20"/>
            <p:cNvSpPr>
              <a:spLocks/>
            </p:cNvSpPr>
            <p:nvPr/>
          </p:nvSpPr>
          <p:spPr bwMode="auto">
            <a:xfrm>
              <a:off x="916137" y="3389602"/>
              <a:ext cx="576236" cy="307981"/>
            </a:xfrm>
            <a:custGeom>
              <a:avLst/>
              <a:gdLst>
                <a:gd name="T0" fmla="*/ 4 w 193"/>
                <a:gd name="T1" fmla="*/ 33 h 102"/>
                <a:gd name="T2" fmla="*/ 9 w 193"/>
                <a:gd name="T3" fmla="*/ 44 h 102"/>
                <a:gd name="T4" fmla="*/ 27 w 193"/>
                <a:gd name="T5" fmla="*/ 53 h 102"/>
                <a:gd name="T6" fmla="*/ 52 w 193"/>
                <a:gd name="T7" fmla="*/ 63 h 102"/>
                <a:gd name="T8" fmla="*/ 67 w 193"/>
                <a:gd name="T9" fmla="*/ 72 h 102"/>
                <a:gd name="T10" fmla="*/ 79 w 193"/>
                <a:gd name="T11" fmla="*/ 76 h 102"/>
                <a:gd name="T12" fmla="*/ 91 w 193"/>
                <a:gd name="T13" fmla="*/ 76 h 102"/>
                <a:gd name="T14" fmla="*/ 103 w 193"/>
                <a:gd name="T15" fmla="*/ 75 h 102"/>
                <a:gd name="T16" fmla="*/ 114 w 193"/>
                <a:gd name="T17" fmla="*/ 85 h 102"/>
                <a:gd name="T18" fmla="*/ 127 w 193"/>
                <a:gd name="T19" fmla="*/ 89 h 102"/>
                <a:gd name="T20" fmla="*/ 134 w 193"/>
                <a:gd name="T21" fmla="*/ 91 h 102"/>
                <a:gd name="T22" fmla="*/ 150 w 193"/>
                <a:gd name="T23" fmla="*/ 97 h 102"/>
                <a:gd name="T24" fmla="*/ 162 w 193"/>
                <a:gd name="T25" fmla="*/ 99 h 102"/>
                <a:gd name="T26" fmla="*/ 174 w 193"/>
                <a:gd name="T27" fmla="*/ 101 h 102"/>
                <a:gd name="T28" fmla="*/ 192 w 193"/>
                <a:gd name="T29" fmla="*/ 94 h 102"/>
                <a:gd name="T30" fmla="*/ 188 w 193"/>
                <a:gd name="T31" fmla="*/ 79 h 102"/>
                <a:gd name="T32" fmla="*/ 192 w 193"/>
                <a:gd name="T33" fmla="*/ 65 h 102"/>
                <a:gd name="T34" fmla="*/ 190 w 193"/>
                <a:gd name="T35" fmla="*/ 65 h 102"/>
                <a:gd name="T36" fmla="*/ 169 w 193"/>
                <a:gd name="T37" fmla="*/ 64 h 102"/>
                <a:gd name="T38" fmla="*/ 154 w 193"/>
                <a:gd name="T39" fmla="*/ 58 h 102"/>
                <a:gd name="T40" fmla="*/ 145 w 193"/>
                <a:gd name="T41" fmla="*/ 62 h 102"/>
                <a:gd name="T42" fmla="*/ 132 w 193"/>
                <a:gd name="T43" fmla="*/ 53 h 102"/>
                <a:gd name="T44" fmla="*/ 120 w 193"/>
                <a:gd name="T45" fmla="*/ 51 h 102"/>
                <a:gd name="T46" fmla="*/ 107 w 193"/>
                <a:gd name="T47" fmla="*/ 45 h 102"/>
                <a:gd name="T48" fmla="*/ 95 w 193"/>
                <a:gd name="T49" fmla="*/ 29 h 102"/>
                <a:gd name="T50" fmla="*/ 83 w 193"/>
                <a:gd name="T51" fmla="*/ 29 h 102"/>
                <a:gd name="T52" fmla="*/ 70 w 193"/>
                <a:gd name="T53" fmla="*/ 18 h 102"/>
                <a:gd name="T54" fmla="*/ 50 w 193"/>
                <a:gd name="T55" fmla="*/ 5 h 102"/>
                <a:gd name="T56" fmla="*/ 39 w 193"/>
                <a:gd name="T57" fmla="*/ 1 h 102"/>
                <a:gd name="T58" fmla="*/ 29 w 193"/>
                <a:gd name="T59" fmla="*/ 8 h 102"/>
                <a:gd name="T60" fmla="*/ 22 w 193"/>
                <a:gd name="T61" fmla="*/ 3 h 102"/>
                <a:gd name="T62" fmla="*/ 13 w 193"/>
                <a:gd name="T63" fmla="*/ 16 h 102"/>
                <a:gd name="T64" fmla="*/ 4 w 193"/>
                <a:gd name="T65"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102">
                  <a:moveTo>
                    <a:pt x="4" y="33"/>
                  </a:moveTo>
                  <a:cubicBezTo>
                    <a:pt x="0" y="38"/>
                    <a:pt x="3" y="42"/>
                    <a:pt x="9" y="44"/>
                  </a:cubicBezTo>
                  <a:cubicBezTo>
                    <a:pt x="16" y="45"/>
                    <a:pt x="21" y="49"/>
                    <a:pt x="27" y="53"/>
                  </a:cubicBezTo>
                  <a:cubicBezTo>
                    <a:pt x="32" y="58"/>
                    <a:pt x="48" y="61"/>
                    <a:pt x="52" y="63"/>
                  </a:cubicBezTo>
                  <a:cubicBezTo>
                    <a:pt x="57" y="65"/>
                    <a:pt x="63" y="70"/>
                    <a:pt x="67" y="72"/>
                  </a:cubicBezTo>
                  <a:cubicBezTo>
                    <a:pt x="72" y="74"/>
                    <a:pt x="75" y="76"/>
                    <a:pt x="79" y="76"/>
                  </a:cubicBezTo>
                  <a:cubicBezTo>
                    <a:pt x="82" y="75"/>
                    <a:pt x="89" y="79"/>
                    <a:pt x="91" y="76"/>
                  </a:cubicBezTo>
                  <a:cubicBezTo>
                    <a:pt x="93" y="74"/>
                    <a:pt x="100" y="74"/>
                    <a:pt x="103" y="75"/>
                  </a:cubicBezTo>
                  <a:cubicBezTo>
                    <a:pt x="106" y="77"/>
                    <a:pt x="111" y="82"/>
                    <a:pt x="114" y="85"/>
                  </a:cubicBezTo>
                  <a:cubicBezTo>
                    <a:pt x="118" y="88"/>
                    <a:pt x="123" y="90"/>
                    <a:pt x="127" y="89"/>
                  </a:cubicBezTo>
                  <a:cubicBezTo>
                    <a:pt x="131" y="88"/>
                    <a:pt x="131" y="88"/>
                    <a:pt x="134" y="91"/>
                  </a:cubicBezTo>
                  <a:cubicBezTo>
                    <a:pt x="138" y="94"/>
                    <a:pt x="142" y="97"/>
                    <a:pt x="150" y="97"/>
                  </a:cubicBezTo>
                  <a:cubicBezTo>
                    <a:pt x="157" y="98"/>
                    <a:pt x="158" y="100"/>
                    <a:pt x="162" y="99"/>
                  </a:cubicBezTo>
                  <a:cubicBezTo>
                    <a:pt x="167" y="98"/>
                    <a:pt x="168" y="101"/>
                    <a:pt x="174" y="101"/>
                  </a:cubicBezTo>
                  <a:cubicBezTo>
                    <a:pt x="180" y="102"/>
                    <a:pt x="191" y="98"/>
                    <a:pt x="192" y="94"/>
                  </a:cubicBezTo>
                  <a:cubicBezTo>
                    <a:pt x="193" y="90"/>
                    <a:pt x="185" y="89"/>
                    <a:pt x="188" y="79"/>
                  </a:cubicBezTo>
                  <a:cubicBezTo>
                    <a:pt x="190" y="73"/>
                    <a:pt x="190" y="68"/>
                    <a:pt x="192" y="65"/>
                  </a:cubicBezTo>
                  <a:cubicBezTo>
                    <a:pt x="191" y="65"/>
                    <a:pt x="190" y="65"/>
                    <a:pt x="190" y="65"/>
                  </a:cubicBezTo>
                  <a:cubicBezTo>
                    <a:pt x="187" y="65"/>
                    <a:pt x="175" y="67"/>
                    <a:pt x="169" y="64"/>
                  </a:cubicBezTo>
                  <a:cubicBezTo>
                    <a:pt x="163" y="62"/>
                    <a:pt x="155" y="54"/>
                    <a:pt x="154" y="58"/>
                  </a:cubicBezTo>
                  <a:cubicBezTo>
                    <a:pt x="153" y="62"/>
                    <a:pt x="152" y="63"/>
                    <a:pt x="145" y="62"/>
                  </a:cubicBezTo>
                  <a:cubicBezTo>
                    <a:pt x="139" y="62"/>
                    <a:pt x="140" y="54"/>
                    <a:pt x="132" y="53"/>
                  </a:cubicBezTo>
                  <a:cubicBezTo>
                    <a:pt x="123" y="52"/>
                    <a:pt x="123" y="53"/>
                    <a:pt x="120" y="51"/>
                  </a:cubicBezTo>
                  <a:cubicBezTo>
                    <a:pt x="117" y="48"/>
                    <a:pt x="110" y="48"/>
                    <a:pt x="107" y="45"/>
                  </a:cubicBezTo>
                  <a:cubicBezTo>
                    <a:pt x="104" y="42"/>
                    <a:pt x="98" y="28"/>
                    <a:pt x="95" y="29"/>
                  </a:cubicBezTo>
                  <a:cubicBezTo>
                    <a:pt x="91" y="29"/>
                    <a:pt x="86" y="35"/>
                    <a:pt x="83" y="29"/>
                  </a:cubicBezTo>
                  <a:cubicBezTo>
                    <a:pt x="80" y="24"/>
                    <a:pt x="74" y="20"/>
                    <a:pt x="70" y="18"/>
                  </a:cubicBezTo>
                  <a:cubicBezTo>
                    <a:pt x="66" y="17"/>
                    <a:pt x="54" y="8"/>
                    <a:pt x="50" y="5"/>
                  </a:cubicBezTo>
                  <a:cubicBezTo>
                    <a:pt x="46" y="2"/>
                    <a:pt x="44" y="0"/>
                    <a:pt x="39" y="1"/>
                  </a:cubicBezTo>
                  <a:cubicBezTo>
                    <a:pt x="34" y="2"/>
                    <a:pt x="34" y="12"/>
                    <a:pt x="29" y="8"/>
                  </a:cubicBezTo>
                  <a:cubicBezTo>
                    <a:pt x="27" y="7"/>
                    <a:pt x="24" y="5"/>
                    <a:pt x="22" y="3"/>
                  </a:cubicBezTo>
                  <a:cubicBezTo>
                    <a:pt x="18" y="8"/>
                    <a:pt x="14" y="13"/>
                    <a:pt x="13" y="16"/>
                  </a:cubicBezTo>
                  <a:cubicBezTo>
                    <a:pt x="11" y="20"/>
                    <a:pt x="8" y="28"/>
                    <a:pt x="4" y="3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0" name="グループ化 149"/>
            <p:cNvGrpSpPr/>
            <p:nvPr/>
          </p:nvGrpSpPr>
          <p:grpSpPr>
            <a:xfrm>
              <a:off x="481546" y="1444640"/>
              <a:ext cx="5187734" cy="4930760"/>
              <a:chOff x="481546" y="1444640"/>
              <a:chExt cx="5187734" cy="4930760"/>
            </a:xfrm>
          </p:grpSpPr>
          <p:sp>
            <p:nvSpPr>
              <p:cNvPr id="151" name="Freeform 21"/>
              <p:cNvSpPr>
                <a:spLocks/>
              </p:cNvSpPr>
              <p:nvPr/>
            </p:nvSpPr>
            <p:spPr bwMode="auto">
              <a:xfrm>
                <a:off x="4454034" y="5621656"/>
                <a:ext cx="727538" cy="630552"/>
              </a:xfrm>
              <a:custGeom>
                <a:avLst/>
                <a:gdLst>
                  <a:gd name="T0" fmla="*/ 243 w 243"/>
                  <a:gd name="T1" fmla="*/ 160 h 209"/>
                  <a:gd name="T2" fmla="*/ 240 w 243"/>
                  <a:gd name="T3" fmla="*/ 144 h 209"/>
                  <a:gd name="T4" fmla="*/ 243 w 243"/>
                  <a:gd name="T5" fmla="*/ 135 h 209"/>
                  <a:gd name="T6" fmla="*/ 243 w 243"/>
                  <a:gd name="T7" fmla="*/ 55 h 209"/>
                  <a:gd name="T8" fmla="*/ 230 w 243"/>
                  <a:gd name="T9" fmla="*/ 51 h 209"/>
                  <a:gd name="T10" fmla="*/ 209 w 243"/>
                  <a:gd name="T11" fmla="*/ 48 h 209"/>
                  <a:gd name="T12" fmla="*/ 170 w 243"/>
                  <a:gd name="T13" fmla="*/ 30 h 209"/>
                  <a:gd name="T14" fmla="*/ 156 w 243"/>
                  <a:gd name="T15" fmla="*/ 37 h 209"/>
                  <a:gd name="T16" fmla="*/ 152 w 243"/>
                  <a:gd name="T17" fmla="*/ 46 h 209"/>
                  <a:gd name="T18" fmla="*/ 133 w 243"/>
                  <a:gd name="T19" fmla="*/ 49 h 209"/>
                  <a:gd name="T20" fmla="*/ 111 w 243"/>
                  <a:gd name="T21" fmla="*/ 73 h 209"/>
                  <a:gd name="T22" fmla="*/ 98 w 243"/>
                  <a:gd name="T23" fmla="*/ 68 h 209"/>
                  <a:gd name="T24" fmla="*/ 94 w 243"/>
                  <a:gd name="T25" fmla="*/ 55 h 209"/>
                  <a:gd name="T26" fmla="*/ 87 w 243"/>
                  <a:gd name="T27" fmla="*/ 58 h 209"/>
                  <a:gd name="T28" fmla="*/ 84 w 243"/>
                  <a:gd name="T29" fmla="*/ 43 h 209"/>
                  <a:gd name="T30" fmla="*/ 85 w 243"/>
                  <a:gd name="T31" fmla="*/ 24 h 209"/>
                  <a:gd name="T32" fmla="*/ 83 w 243"/>
                  <a:gd name="T33" fmla="*/ 17 h 209"/>
                  <a:gd name="T34" fmla="*/ 74 w 243"/>
                  <a:gd name="T35" fmla="*/ 12 h 209"/>
                  <a:gd name="T36" fmla="*/ 67 w 243"/>
                  <a:gd name="T37" fmla="*/ 13 h 209"/>
                  <a:gd name="T38" fmla="*/ 52 w 243"/>
                  <a:gd name="T39" fmla="*/ 4 h 209"/>
                  <a:gd name="T40" fmla="*/ 38 w 243"/>
                  <a:gd name="T41" fmla="*/ 2 h 209"/>
                  <a:gd name="T42" fmla="*/ 28 w 243"/>
                  <a:gd name="T43" fmla="*/ 11 h 209"/>
                  <a:gd name="T44" fmla="*/ 20 w 243"/>
                  <a:gd name="T45" fmla="*/ 12 h 209"/>
                  <a:gd name="T46" fmla="*/ 10 w 243"/>
                  <a:gd name="T47" fmla="*/ 17 h 209"/>
                  <a:gd name="T48" fmla="*/ 1 w 243"/>
                  <a:gd name="T49" fmla="*/ 14 h 209"/>
                  <a:gd name="T50" fmla="*/ 4 w 243"/>
                  <a:gd name="T51" fmla="*/ 25 h 209"/>
                  <a:gd name="T52" fmla="*/ 17 w 243"/>
                  <a:gd name="T53" fmla="*/ 32 h 209"/>
                  <a:gd name="T54" fmla="*/ 30 w 243"/>
                  <a:gd name="T55" fmla="*/ 32 h 209"/>
                  <a:gd name="T56" fmla="*/ 38 w 243"/>
                  <a:gd name="T57" fmla="*/ 47 h 209"/>
                  <a:gd name="T58" fmla="*/ 58 w 243"/>
                  <a:gd name="T59" fmla="*/ 48 h 209"/>
                  <a:gd name="T60" fmla="*/ 75 w 243"/>
                  <a:gd name="T61" fmla="*/ 47 h 209"/>
                  <a:gd name="T62" fmla="*/ 69 w 243"/>
                  <a:gd name="T63" fmla="*/ 56 h 209"/>
                  <a:gd name="T64" fmla="*/ 58 w 243"/>
                  <a:gd name="T65" fmla="*/ 51 h 209"/>
                  <a:gd name="T66" fmla="*/ 53 w 243"/>
                  <a:gd name="T67" fmla="*/ 58 h 209"/>
                  <a:gd name="T68" fmla="*/ 37 w 243"/>
                  <a:gd name="T69" fmla="*/ 57 h 209"/>
                  <a:gd name="T70" fmla="*/ 36 w 243"/>
                  <a:gd name="T71" fmla="*/ 63 h 209"/>
                  <a:gd name="T72" fmla="*/ 51 w 243"/>
                  <a:gd name="T73" fmla="*/ 75 h 209"/>
                  <a:gd name="T74" fmla="*/ 51 w 243"/>
                  <a:gd name="T75" fmla="*/ 85 h 209"/>
                  <a:gd name="T76" fmla="*/ 58 w 243"/>
                  <a:gd name="T77" fmla="*/ 91 h 209"/>
                  <a:gd name="T78" fmla="*/ 72 w 243"/>
                  <a:gd name="T79" fmla="*/ 67 h 209"/>
                  <a:gd name="T80" fmla="*/ 72 w 243"/>
                  <a:gd name="T81" fmla="*/ 78 h 209"/>
                  <a:gd name="T82" fmla="*/ 84 w 243"/>
                  <a:gd name="T83" fmla="*/ 86 h 209"/>
                  <a:gd name="T84" fmla="*/ 97 w 243"/>
                  <a:gd name="T85" fmla="*/ 90 h 209"/>
                  <a:gd name="T86" fmla="*/ 100 w 243"/>
                  <a:gd name="T87" fmla="*/ 96 h 209"/>
                  <a:gd name="T88" fmla="*/ 128 w 243"/>
                  <a:gd name="T89" fmla="*/ 101 h 209"/>
                  <a:gd name="T90" fmla="*/ 155 w 243"/>
                  <a:gd name="T91" fmla="*/ 113 h 209"/>
                  <a:gd name="T92" fmla="*/ 175 w 243"/>
                  <a:gd name="T93" fmla="*/ 126 h 209"/>
                  <a:gd name="T94" fmla="*/ 181 w 243"/>
                  <a:gd name="T95" fmla="*/ 140 h 209"/>
                  <a:gd name="T96" fmla="*/ 192 w 243"/>
                  <a:gd name="T97" fmla="*/ 153 h 209"/>
                  <a:gd name="T98" fmla="*/ 189 w 243"/>
                  <a:gd name="T99" fmla="*/ 158 h 209"/>
                  <a:gd name="T100" fmla="*/ 194 w 243"/>
                  <a:gd name="T101" fmla="*/ 164 h 209"/>
                  <a:gd name="T102" fmla="*/ 192 w 243"/>
                  <a:gd name="T103" fmla="*/ 171 h 209"/>
                  <a:gd name="T104" fmla="*/ 194 w 243"/>
                  <a:gd name="T105" fmla="*/ 178 h 209"/>
                  <a:gd name="T106" fmla="*/ 190 w 243"/>
                  <a:gd name="T107" fmla="*/ 190 h 209"/>
                  <a:gd name="T108" fmla="*/ 201 w 243"/>
                  <a:gd name="T109" fmla="*/ 184 h 209"/>
                  <a:gd name="T110" fmla="*/ 209 w 243"/>
                  <a:gd name="T111" fmla="*/ 185 h 209"/>
                  <a:gd name="T112" fmla="*/ 221 w 243"/>
                  <a:gd name="T113" fmla="*/ 187 h 209"/>
                  <a:gd name="T114" fmla="*/ 243 w 243"/>
                  <a:gd name="T115" fmla="*/ 209 h 209"/>
                  <a:gd name="T116" fmla="*/ 243 w 243"/>
                  <a:gd name="T117" fmla="*/ 16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 h="209">
                    <a:moveTo>
                      <a:pt x="243" y="160"/>
                    </a:moveTo>
                    <a:cubicBezTo>
                      <a:pt x="243" y="153"/>
                      <a:pt x="239" y="147"/>
                      <a:pt x="240" y="144"/>
                    </a:cubicBezTo>
                    <a:cubicBezTo>
                      <a:pt x="242" y="141"/>
                      <a:pt x="243" y="142"/>
                      <a:pt x="243" y="135"/>
                    </a:cubicBezTo>
                    <a:cubicBezTo>
                      <a:pt x="243" y="129"/>
                      <a:pt x="243" y="84"/>
                      <a:pt x="243" y="55"/>
                    </a:cubicBezTo>
                    <a:cubicBezTo>
                      <a:pt x="239" y="53"/>
                      <a:pt x="234" y="51"/>
                      <a:pt x="230" y="51"/>
                    </a:cubicBezTo>
                    <a:cubicBezTo>
                      <a:pt x="223" y="51"/>
                      <a:pt x="213" y="49"/>
                      <a:pt x="209" y="48"/>
                    </a:cubicBezTo>
                    <a:cubicBezTo>
                      <a:pt x="206" y="46"/>
                      <a:pt x="172" y="30"/>
                      <a:pt x="170" y="30"/>
                    </a:cubicBezTo>
                    <a:cubicBezTo>
                      <a:pt x="168" y="30"/>
                      <a:pt x="158" y="35"/>
                      <a:pt x="156" y="37"/>
                    </a:cubicBezTo>
                    <a:cubicBezTo>
                      <a:pt x="154" y="38"/>
                      <a:pt x="153" y="46"/>
                      <a:pt x="152" y="46"/>
                    </a:cubicBezTo>
                    <a:cubicBezTo>
                      <a:pt x="150" y="46"/>
                      <a:pt x="135" y="48"/>
                      <a:pt x="133" y="49"/>
                    </a:cubicBezTo>
                    <a:cubicBezTo>
                      <a:pt x="132" y="50"/>
                      <a:pt x="114" y="73"/>
                      <a:pt x="111" y="73"/>
                    </a:cubicBezTo>
                    <a:cubicBezTo>
                      <a:pt x="107" y="73"/>
                      <a:pt x="99" y="72"/>
                      <a:pt x="98" y="68"/>
                    </a:cubicBezTo>
                    <a:cubicBezTo>
                      <a:pt x="96" y="65"/>
                      <a:pt x="94" y="59"/>
                      <a:pt x="94" y="55"/>
                    </a:cubicBezTo>
                    <a:cubicBezTo>
                      <a:pt x="94" y="52"/>
                      <a:pt x="89" y="61"/>
                      <a:pt x="87" y="58"/>
                    </a:cubicBezTo>
                    <a:cubicBezTo>
                      <a:pt x="86" y="54"/>
                      <a:pt x="82" y="47"/>
                      <a:pt x="84" y="43"/>
                    </a:cubicBezTo>
                    <a:cubicBezTo>
                      <a:pt x="85" y="39"/>
                      <a:pt x="82" y="27"/>
                      <a:pt x="85" y="24"/>
                    </a:cubicBezTo>
                    <a:cubicBezTo>
                      <a:pt x="88" y="21"/>
                      <a:pt x="87" y="20"/>
                      <a:pt x="83" y="17"/>
                    </a:cubicBezTo>
                    <a:cubicBezTo>
                      <a:pt x="79" y="14"/>
                      <a:pt x="76" y="12"/>
                      <a:pt x="74" y="12"/>
                    </a:cubicBezTo>
                    <a:cubicBezTo>
                      <a:pt x="71" y="12"/>
                      <a:pt x="70" y="15"/>
                      <a:pt x="67" y="13"/>
                    </a:cubicBezTo>
                    <a:cubicBezTo>
                      <a:pt x="64" y="11"/>
                      <a:pt x="57" y="5"/>
                      <a:pt x="52" y="4"/>
                    </a:cubicBezTo>
                    <a:cubicBezTo>
                      <a:pt x="48" y="3"/>
                      <a:pt x="40" y="0"/>
                      <a:pt x="38" y="2"/>
                    </a:cubicBezTo>
                    <a:cubicBezTo>
                      <a:pt x="36" y="4"/>
                      <a:pt x="31" y="10"/>
                      <a:pt x="28" y="11"/>
                    </a:cubicBezTo>
                    <a:cubicBezTo>
                      <a:pt x="26" y="11"/>
                      <a:pt x="23" y="11"/>
                      <a:pt x="20" y="12"/>
                    </a:cubicBezTo>
                    <a:cubicBezTo>
                      <a:pt x="16" y="12"/>
                      <a:pt x="12" y="18"/>
                      <a:pt x="10" y="17"/>
                    </a:cubicBezTo>
                    <a:cubicBezTo>
                      <a:pt x="8" y="16"/>
                      <a:pt x="2" y="13"/>
                      <a:pt x="1" y="14"/>
                    </a:cubicBezTo>
                    <a:cubicBezTo>
                      <a:pt x="0" y="16"/>
                      <a:pt x="0" y="24"/>
                      <a:pt x="4" y="25"/>
                    </a:cubicBezTo>
                    <a:cubicBezTo>
                      <a:pt x="8" y="27"/>
                      <a:pt x="12" y="32"/>
                      <a:pt x="17" y="32"/>
                    </a:cubicBezTo>
                    <a:cubicBezTo>
                      <a:pt x="22" y="31"/>
                      <a:pt x="30" y="30"/>
                      <a:pt x="30" y="32"/>
                    </a:cubicBezTo>
                    <a:cubicBezTo>
                      <a:pt x="31" y="35"/>
                      <a:pt x="31" y="44"/>
                      <a:pt x="38" y="47"/>
                    </a:cubicBezTo>
                    <a:cubicBezTo>
                      <a:pt x="44" y="49"/>
                      <a:pt x="53" y="49"/>
                      <a:pt x="58" y="48"/>
                    </a:cubicBezTo>
                    <a:cubicBezTo>
                      <a:pt x="64" y="47"/>
                      <a:pt x="75" y="45"/>
                      <a:pt x="75" y="47"/>
                    </a:cubicBezTo>
                    <a:cubicBezTo>
                      <a:pt x="75" y="49"/>
                      <a:pt x="72" y="58"/>
                      <a:pt x="69" y="56"/>
                    </a:cubicBezTo>
                    <a:cubicBezTo>
                      <a:pt x="65" y="55"/>
                      <a:pt x="60" y="50"/>
                      <a:pt x="58" y="51"/>
                    </a:cubicBezTo>
                    <a:cubicBezTo>
                      <a:pt x="57" y="52"/>
                      <a:pt x="55" y="58"/>
                      <a:pt x="53" y="58"/>
                    </a:cubicBezTo>
                    <a:cubicBezTo>
                      <a:pt x="50" y="58"/>
                      <a:pt x="39" y="56"/>
                      <a:pt x="37" y="57"/>
                    </a:cubicBezTo>
                    <a:cubicBezTo>
                      <a:pt x="35" y="59"/>
                      <a:pt x="32" y="61"/>
                      <a:pt x="36" y="63"/>
                    </a:cubicBezTo>
                    <a:cubicBezTo>
                      <a:pt x="40" y="66"/>
                      <a:pt x="51" y="72"/>
                      <a:pt x="51" y="75"/>
                    </a:cubicBezTo>
                    <a:cubicBezTo>
                      <a:pt x="51" y="78"/>
                      <a:pt x="49" y="83"/>
                      <a:pt x="51" y="85"/>
                    </a:cubicBezTo>
                    <a:cubicBezTo>
                      <a:pt x="52" y="87"/>
                      <a:pt x="54" y="91"/>
                      <a:pt x="58" y="91"/>
                    </a:cubicBezTo>
                    <a:cubicBezTo>
                      <a:pt x="62" y="90"/>
                      <a:pt x="72" y="64"/>
                      <a:pt x="72" y="67"/>
                    </a:cubicBezTo>
                    <a:cubicBezTo>
                      <a:pt x="73" y="70"/>
                      <a:pt x="70" y="76"/>
                      <a:pt x="72" y="78"/>
                    </a:cubicBezTo>
                    <a:cubicBezTo>
                      <a:pt x="74" y="79"/>
                      <a:pt x="79" y="85"/>
                      <a:pt x="84" y="86"/>
                    </a:cubicBezTo>
                    <a:cubicBezTo>
                      <a:pt x="90" y="87"/>
                      <a:pt x="98" y="89"/>
                      <a:pt x="97" y="90"/>
                    </a:cubicBezTo>
                    <a:cubicBezTo>
                      <a:pt x="96" y="90"/>
                      <a:pt x="98" y="95"/>
                      <a:pt x="100" y="96"/>
                    </a:cubicBezTo>
                    <a:cubicBezTo>
                      <a:pt x="103" y="98"/>
                      <a:pt x="123" y="98"/>
                      <a:pt x="128" y="101"/>
                    </a:cubicBezTo>
                    <a:cubicBezTo>
                      <a:pt x="133" y="105"/>
                      <a:pt x="149" y="111"/>
                      <a:pt x="155" y="113"/>
                    </a:cubicBezTo>
                    <a:cubicBezTo>
                      <a:pt x="161" y="114"/>
                      <a:pt x="173" y="123"/>
                      <a:pt x="175" y="126"/>
                    </a:cubicBezTo>
                    <a:cubicBezTo>
                      <a:pt x="176" y="128"/>
                      <a:pt x="182" y="138"/>
                      <a:pt x="181" y="140"/>
                    </a:cubicBezTo>
                    <a:cubicBezTo>
                      <a:pt x="181" y="142"/>
                      <a:pt x="190" y="152"/>
                      <a:pt x="192" y="153"/>
                    </a:cubicBezTo>
                    <a:cubicBezTo>
                      <a:pt x="194" y="154"/>
                      <a:pt x="189" y="156"/>
                      <a:pt x="189" y="158"/>
                    </a:cubicBezTo>
                    <a:cubicBezTo>
                      <a:pt x="189" y="159"/>
                      <a:pt x="195" y="164"/>
                      <a:pt x="194" y="164"/>
                    </a:cubicBezTo>
                    <a:cubicBezTo>
                      <a:pt x="192" y="164"/>
                      <a:pt x="190" y="169"/>
                      <a:pt x="192" y="171"/>
                    </a:cubicBezTo>
                    <a:cubicBezTo>
                      <a:pt x="193" y="173"/>
                      <a:pt x="196" y="175"/>
                      <a:pt x="194" y="178"/>
                    </a:cubicBezTo>
                    <a:cubicBezTo>
                      <a:pt x="192" y="181"/>
                      <a:pt x="186" y="190"/>
                      <a:pt x="190" y="190"/>
                    </a:cubicBezTo>
                    <a:cubicBezTo>
                      <a:pt x="194" y="189"/>
                      <a:pt x="198" y="181"/>
                      <a:pt x="201" y="184"/>
                    </a:cubicBezTo>
                    <a:cubicBezTo>
                      <a:pt x="205" y="188"/>
                      <a:pt x="205" y="186"/>
                      <a:pt x="209" y="185"/>
                    </a:cubicBezTo>
                    <a:cubicBezTo>
                      <a:pt x="214" y="184"/>
                      <a:pt x="217" y="184"/>
                      <a:pt x="221" y="187"/>
                    </a:cubicBezTo>
                    <a:cubicBezTo>
                      <a:pt x="224" y="190"/>
                      <a:pt x="236" y="203"/>
                      <a:pt x="243" y="209"/>
                    </a:cubicBezTo>
                    <a:cubicBezTo>
                      <a:pt x="243" y="190"/>
                      <a:pt x="243" y="165"/>
                      <a:pt x="243" y="16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2" name="グループ化 151"/>
              <p:cNvGrpSpPr/>
              <p:nvPr/>
            </p:nvGrpSpPr>
            <p:grpSpPr>
              <a:xfrm>
                <a:off x="481546" y="1444640"/>
                <a:ext cx="5187734" cy="4930760"/>
                <a:chOff x="481546" y="1444640"/>
                <a:chExt cx="5187734" cy="4930760"/>
              </a:xfrm>
            </p:grpSpPr>
            <p:sp>
              <p:nvSpPr>
                <p:cNvPr id="154" name="Freeform 15"/>
                <p:cNvSpPr>
                  <a:spLocks/>
                </p:cNvSpPr>
                <p:nvPr/>
              </p:nvSpPr>
              <p:spPr bwMode="auto">
                <a:xfrm>
                  <a:off x="1469839" y="3694342"/>
                  <a:ext cx="334796" cy="405239"/>
                </a:xfrm>
                <a:custGeom>
                  <a:avLst/>
                  <a:gdLst>
                    <a:gd name="T0" fmla="*/ 99 w 112"/>
                    <a:gd name="T1" fmla="*/ 67 h 134"/>
                    <a:gd name="T2" fmla="*/ 92 w 112"/>
                    <a:gd name="T3" fmla="*/ 72 h 134"/>
                    <a:gd name="T4" fmla="*/ 91 w 112"/>
                    <a:gd name="T5" fmla="*/ 83 h 134"/>
                    <a:gd name="T6" fmla="*/ 85 w 112"/>
                    <a:gd name="T7" fmla="*/ 80 h 134"/>
                    <a:gd name="T8" fmla="*/ 78 w 112"/>
                    <a:gd name="T9" fmla="*/ 72 h 134"/>
                    <a:gd name="T10" fmla="*/ 80 w 112"/>
                    <a:gd name="T11" fmla="*/ 60 h 134"/>
                    <a:gd name="T12" fmla="*/ 91 w 112"/>
                    <a:gd name="T13" fmla="*/ 55 h 134"/>
                    <a:gd name="T14" fmla="*/ 98 w 112"/>
                    <a:gd name="T15" fmla="*/ 47 h 134"/>
                    <a:gd name="T16" fmla="*/ 103 w 112"/>
                    <a:gd name="T17" fmla="*/ 37 h 134"/>
                    <a:gd name="T18" fmla="*/ 93 w 112"/>
                    <a:gd name="T19" fmla="*/ 30 h 134"/>
                    <a:gd name="T20" fmla="*/ 51 w 112"/>
                    <a:gd name="T21" fmla="*/ 28 h 134"/>
                    <a:gd name="T22" fmla="*/ 48 w 112"/>
                    <a:gd name="T23" fmla="*/ 15 h 134"/>
                    <a:gd name="T24" fmla="*/ 42 w 112"/>
                    <a:gd name="T25" fmla="*/ 5 h 134"/>
                    <a:gd name="T26" fmla="*/ 38 w 112"/>
                    <a:gd name="T27" fmla="*/ 11 h 134"/>
                    <a:gd name="T28" fmla="*/ 25 w 112"/>
                    <a:gd name="T29" fmla="*/ 1 h 134"/>
                    <a:gd name="T30" fmla="*/ 14 w 112"/>
                    <a:gd name="T31" fmla="*/ 2 h 134"/>
                    <a:gd name="T32" fmla="*/ 5 w 112"/>
                    <a:gd name="T33" fmla="*/ 10 h 134"/>
                    <a:gd name="T34" fmla="*/ 17 w 112"/>
                    <a:gd name="T35" fmla="*/ 21 h 134"/>
                    <a:gd name="T36" fmla="*/ 24 w 112"/>
                    <a:gd name="T37" fmla="*/ 29 h 134"/>
                    <a:gd name="T38" fmla="*/ 6 w 112"/>
                    <a:gd name="T39" fmla="*/ 37 h 134"/>
                    <a:gd name="T40" fmla="*/ 12 w 112"/>
                    <a:gd name="T41" fmla="*/ 49 h 134"/>
                    <a:gd name="T42" fmla="*/ 24 w 112"/>
                    <a:gd name="T43" fmla="*/ 56 h 134"/>
                    <a:gd name="T44" fmla="*/ 17 w 112"/>
                    <a:gd name="T45" fmla="*/ 71 h 134"/>
                    <a:gd name="T46" fmla="*/ 25 w 112"/>
                    <a:gd name="T47" fmla="*/ 81 h 134"/>
                    <a:gd name="T48" fmla="*/ 24 w 112"/>
                    <a:gd name="T49" fmla="*/ 95 h 134"/>
                    <a:gd name="T50" fmla="*/ 26 w 112"/>
                    <a:gd name="T51" fmla="*/ 108 h 134"/>
                    <a:gd name="T52" fmla="*/ 25 w 112"/>
                    <a:gd name="T53" fmla="*/ 117 h 134"/>
                    <a:gd name="T54" fmla="*/ 27 w 112"/>
                    <a:gd name="T55" fmla="*/ 117 h 134"/>
                    <a:gd name="T56" fmla="*/ 29 w 112"/>
                    <a:gd name="T57" fmla="*/ 111 h 134"/>
                    <a:gd name="T58" fmla="*/ 31 w 112"/>
                    <a:gd name="T59" fmla="*/ 116 h 134"/>
                    <a:gd name="T60" fmla="*/ 37 w 112"/>
                    <a:gd name="T61" fmla="*/ 109 h 134"/>
                    <a:gd name="T62" fmla="*/ 38 w 112"/>
                    <a:gd name="T63" fmla="*/ 115 h 134"/>
                    <a:gd name="T64" fmla="*/ 50 w 112"/>
                    <a:gd name="T65" fmla="*/ 109 h 134"/>
                    <a:gd name="T66" fmla="*/ 53 w 112"/>
                    <a:gd name="T67" fmla="*/ 113 h 134"/>
                    <a:gd name="T68" fmla="*/ 62 w 112"/>
                    <a:gd name="T69" fmla="*/ 106 h 134"/>
                    <a:gd name="T70" fmla="*/ 68 w 112"/>
                    <a:gd name="T71" fmla="*/ 103 h 134"/>
                    <a:gd name="T72" fmla="*/ 71 w 112"/>
                    <a:gd name="T73" fmla="*/ 107 h 134"/>
                    <a:gd name="T74" fmla="*/ 85 w 112"/>
                    <a:gd name="T75" fmla="*/ 97 h 134"/>
                    <a:gd name="T76" fmla="*/ 91 w 112"/>
                    <a:gd name="T77" fmla="*/ 108 h 134"/>
                    <a:gd name="T78" fmla="*/ 96 w 112"/>
                    <a:gd name="T79" fmla="*/ 126 h 134"/>
                    <a:gd name="T80" fmla="*/ 98 w 112"/>
                    <a:gd name="T81" fmla="*/ 130 h 134"/>
                    <a:gd name="T82" fmla="*/ 100 w 112"/>
                    <a:gd name="T83" fmla="*/ 121 h 134"/>
                    <a:gd name="T84" fmla="*/ 112 w 112"/>
                    <a:gd name="T85" fmla="*/ 127 h 134"/>
                    <a:gd name="T86" fmla="*/ 111 w 112"/>
                    <a:gd name="T87" fmla="*/ 108 h 134"/>
                    <a:gd name="T88" fmla="*/ 106 w 112"/>
                    <a:gd name="T89" fmla="*/ 81 h 134"/>
                    <a:gd name="T90" fmla="*/ 99 w 112"/>
                    <a:gd name="T91"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34">
                      <a:moveTo>
                        <a:pt x="99" y="67"/>
                      </a:moveTo>
                      <a:cubicBezTo>
                        <a:pt x="95" y="66"/>
                        <a:pt x="94" y="70"/>
                        <a:pt x="92" y="72"/>
                      </a:cubicBezTo>
                      <a:cubicBezTo>
                        <a:pt x="90" y="74"/>
                        <a:pt x="93" y="81"/>
                        <a:pt x="91" y="83"/>
                      </a:cubicBezTo>
                      <a:cubicBezTo>
                        <a:pt x="89" y="85"/>
                        <a:pt x="88" y="81"/>
                        <a:pt x="85" y="80"/>
                      </a:cubicBezTo>
                      <a:cubicBezTo>
                        <a:pt x="82" y="78"/>
                        <a:pt x="80" y="75"/>
                        <a:pt x="78" y="72"/>
                      </a:cubicBezTo>
                      <a:cubicBezTo>
                        <a:pt x="76" y="68"/>
                        <a:pt x="79" y="64"/>
                        <a:pt x="80" y="60"/>
                      </a:cubicBezTo>
                      <a:cubicBezTo>
                        <a:pt x="81" y="56"/>
                        <a:pt x="87" y="57"/>
                        <a:pt x="91" y="55"/>
                      </a:cubicBezTo>
                      <a:cubicBezTo>
                        <a:pt x="96" y="53"/>
                        <a:pt x="98" y="50"/>
                        <a:pt x="98" y="47"/>
                      </a:cubicBezTo>
                      <a:cubicBezTo>
                        <a:pt x="98" y="44"/>
                        <a:pt x="101" y="41"/>
                        <a:pt x="103" y="37"/>
                      </a:cubicBezTo>
                      <a:cubicBezTo>
                        <a:pt x="104" y="32"/>
                        <a:pt x="97" y="30"/>
                        <a:pt x="93" y="30"/>
                      </a:cubicBezTo>
                      <a:cubicBezTo>
                        <a:pt x="89" y="30"/>
                        <a:pt x="59" y="29"/>
                        <a:pt x="51" y="28"/>
                      </a:cubicBezTo>
                      <a:cubicBezTo>
                        <a:pt x="44" y="26"/>
                        <a:pt x="48" y="21"/>
                        <a:pt x="48" y="15"/>
                      </a:cubicBezTo>
                      <a:cubicBezTo>
                        <a:pt x="48" y="10"/>
                        <a:pt x="48" y="9"/>
                        <a:pt x="42" y="5"/>
                      </a:cubicBezTo>
                      <a:cubicBezTo>
                        <a:pt x="37" y="1"/>
                        <a:pt x="41" y="9"/>
                        <a:pt x="38" y="11"/>
                      </a:cubicBezTo>
                      <a:cubicBezTo>
                        <a:pt x="35" y="13"/>
                        <a:pt x="29" y="1"/>
                        <a:pt x="25" y="1"/>
                      </a:cubicBezTo>
                      <a:cubicBezTo>
                        <a:pt x="20" y="0"/>
                        <a:pt x="18" y="0"/>
                        <a:pt x="14" y="2"/>
                      </a:cubicBezTo>
                      <a:cubicBezTo>
                        <a:pt x="11" y="5"/>
                        <a:pt x="7" y="5"/>
                        <a:pt x="5" y="10"/>
                      </a:cubicBezTo>
                      <a:cubicBezTo>
                        <a:pt x="3" y="15"/>
                        <a:pt x="12" y="18"/>
                        <a:pt x="17" y="21"/>
                      </a:cubicBezTo>
                      <a:cubicBezTo>
                        <a:pt x="21" y="24"/>
                        <a:pt x="27" y="29"/>
                        <a:pt x="24" y="29"/>
                      </a:cubicBezTo>
                      <a:cubicBezTo>
                        <a:pt x="22" y="29"/>
                        <a:pt x="12" y="33"/>
                        <a:pt x="6" y="37"/>
                      </a:cubicBezTo>
                      <a:cubicBezTo>
                        <a:pt x="0" y="41"/>
                        <a:pt x="8" y="45"/>
                        <a:pt x="12" y="49"/>
                      </a:cubicBezTo>
                      <a:cubicBezTo>
                        <a:pt x="16" y="53"/>
                        <a:pt x="24" y="52"/>
                        <a:pt x="24" y="56"/>
                      </a:cubicBezTo>
                      <a:cubicBezTo>
                        <a:pt x="23" y="59"/>
                        <a:pt x="18" y="63"/>
                        <a:pt x="17" y="71"/>
                      </a:cubicBezTo>
                      <a:cubicBezTo>
                        <a:pt x="17" y="79"/>
                        <a:pt x="23" y="77"/>
                        <a:pt x="25" y="81"/>
                      </a:cubicBezTo>
                      <a:cubicBezTo>
                        <a:pt x="27" y="85"/>
                        <a:pt x="21" y="90"/>
                        <a:pt x="24" y="95"/>
                      </a:cubicBezTo>
                      <a:cubicBezTo>
                        <a:pt x="27" y="100"/>
                        <a:pt x="27" y="104"/>
                        <a:pt x="26" y="108"/>
                      </a:cubicBezTo>
                      <a:cubicBezTo>
                        <a:pt x="25" y="110"/>
                        <a:pt x="25" y="114"/>
                        <a:pt x="25" y="117"/>
                      </a:cubicBezTo>
                      <a:cubicBezTo>
                        <a:pt x="26" y="118"/>
                        <a:pt x="26" y="118"/>
                        <a:pt x="27" y="117"/>
                      </a:cubicBezTo>
                      <a:cubicBezTo>
                        <a:pt x="27" y="114"/>
                        <a:pt x="29" y="107"/>
                        <a:pt x="29" y="111"/>
                      </a:cubicBezTo>
                      <a:cubicBezTo>
                        <a:pt x="29" y="115"/>
                        <a:pt x="29" y="118"/>
                        <a:pt x="31" y="116"/>
                      </a:cubicBezTo>
                      <a:cubicBezTo>
                        <a:pt x="34" y="114"/>
                        <a:pt x="37" y="107"/>
                        <a:pt x="37" y="109"/>
                      </a:cubicBezTo>
                      <a:cubicBezTo>
                        <a:pt x="37" y="111"/>
                        <a:pt x="34" y="118"/>
                        <a:pt x="38" y="115"/>
                      </a:cubicBezTo>
                      <a:cubicBezTo>
                        <a:pt x="42" y="112"/>
                        <a:pt x="54" y="107"/>
                        <a:pt x="50" y="109"/>
                      </a:cubicBezTo>
                      <a:cubicBezTo>
                        <a:pt x="46" y="111"/>
                        <a:pt x="50" y="114"/>
                        <a:pt x="53" y="113"/>
                      </a:cubicBezTo>
                      <a:cubicBezTo>
                        <a:pt x="56" y="112"/>
                        <a:pt x="60" y="108"/>
                        <a:pt x="62" y="106"/>
                      </a:cubicBezTo>
                      <a:cubicBezTo>
                        <a:pt x="64" y="103"/>
                        <a:pt x="66" y="100"/>
                        <a:pt x="68" y="103"/>
                      </a:cubicBezTo>
                      <a:cubicBezTo>
                        <a:pt x="69" y="106"/>
                        <a:pt x="69" y="110"/>
                        <a:pt x="71" y="107"/>
                      </a:cubicBezTo>
                      <a:cubicBezTo>
                        <a:pt x="73" y="104"/>
                        <a:pt x="80" y="96"/>
                        <a:pt x="85" y="97"/>
                      </a:cubicBezTo>
                      <a:cubicBezTo>
                        <a:pt x="89" y="99"/>
                        <a:pt x="91" y="104"/>
                        <a:pt x="91" y="108"/>
                      </a:cubicBezTo>
                      <a:cubicBezTo>
                        <a:pt x="91" y="112"/>
                        <a:pt x="91" y="120"/>
                        <a:pt x="96" y="126"/>
                      </a:cubicBezTo>
                      <a:cubicBezTo>
                        <a:pt x="97" y="127"/>
                        <a:pt x="97" y="128"/>
                        <a:pt x="98" y="130"/>
                      </a:cubicBezTo>
                      <a:cubicBezTo>
                        <a:pt x="98" y="124"/>
                        <a:pt x="98" y="120"/>
                        <a:pt x="100" y="121"/>
                      </a:cubicBezTo>
                      <a:cubicBezTo>
                        <a:pt x="105" y="123"/>
                        <a:pt x="112" y="134"/>
                        <a:pt x="112" y="127"/>
                      </a:cubicBezTo>
                      <a:cubicBezTo>
                        <a:pt x="112" y="121"/>
                        <a:pt x="110" y="110"/>
                        <a:pt x="111" y="108"/>
                      </a:cubicBezTo>
                      <a:cubicBezTo>
                        <a:pt x="109" y="100"/>
                        <a:pt x="106" y="87"/>
                        <a:pt x="106" y="81"/>
                      </a:cubicBezTo>
                      <a:cubicBezTo>
                        <a:pt x="107" y="74"/>
                        <a:pt x="103" y="69"/>
                        <a:pt x="99" y="6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9" name="Freeform 18"/>
                <p:cNvSpPr>
                  <a:spLocks/>
                </p:cNvSpPr>
                <p:nvPr/>
              </p:nvSpPr>
              <p:spPr bwMode="auto">
                <a:xfrm>
                  <a:off x="1532613" y="3543592"/>
                  <a:ext cx="244659" cy="126434"/>
                </a:xfrm>
                <a:custGeom>
                  <a:avLst/>
                  <a:gdLst>
                    <a:gd name="T0" fmla="*/ 1 w 82"/>
                    <a:gd name="T1" fmla="*/ 29 h 42"/>
                    <a:gd name="T2" fmla="*/ 10 w 82"/>
                    <a:gd name="T3" fmla="*/ 35 h 42"/>
                    <a:gd name="T4" fmla="*/ 23 w 82"/>
                    <a:gd name="T5" fmla="*/ 39 h 42"/>
                    <a:gd name="T6" fmla="*/ 40 w 82"/>
                    <a:gd name="T7" fmla="*/ 38 h 42"/>
                    <a:gd name="T8" fmla="*/ 57 w 82"/>
                    <a:gd name="T9" fmla="*/ 40 h 42"/>
                    <a:gd name="T10" fmla="*/ 75 w 82"/>
                    <a:gd name="T11" fmla="*/ 38 h 42"/>
                    <a:gd name="T12" fmla="*/ 78 w 82"/>
                    <a:gd name="T13" fmla="*/ 27 h 42"/>
                    <a:gd name="T14" fmla="*/ 74 w 82"/>
                    <a:gd name="T15" fmla="*/ 17 h 42"/>
                    <a:gd name="T16" fmla="*/ 67 w 82"/>
                    <a:gd name="T17" fmla="*/ 16 h 42"/>
                    <a:gd name="T18" fmla="*/ 66 w 82"/>
                    <a:gd name="T19" fmla="*/ 10 h 42"/>
                    <a:gd name="T20" fmla="*/ 46 w 82"/>
                    <a:gd name="T21" fmla="*/ 9 h 42"/>
                    <a:gd name="T22" fmla="*/ 28 w 82"/>
                    <a:gd name="T23" fmla="*/ 2 h 42"/>
                    <a:gd name="T24" fmla="*/ 11 w 82"/>
                    <a:gd name="T25" fmla="*/ 15 h 42"/>
                    <a:gd name="T26" fmla="*/ 3 w 82"/>
                    <a:gd name="T27" fmla="*/ 23 h 42"/>
                    <a:gd name="T28" fmla="*/ 3 w 82"/>
                    <a:gd name="T29" fmla="*/ 22 h 42"/>
                    <a:gd name="T30" fmla="*/ 1 w 82"/>
                    <a:gd name="T31"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42">
                      <a:moveTo>
                        <a:pt x="1" y="29"/>
                      </a:moveTo>
                      <a:cubicBezTo>
                        <a:pt x="2" y="32"/>
                        <a:pt x="6" y="34"/>
                        <a:pt x="10" y="35"/>
                      </a:cubicBezTo>
                      <a:cubicBezTo>
                        <a:pt x="14" y="37"/>
                        <a:pt x="16" y="37"/>
                        <a:pt x="23" y="39"/>
                      </a:cubicBezTo>
                      <a:cubicBezTo>
                        <a:pt x="30" y="42"/>
                        <a:pt x="32" y="37"/>
                        <a:pt x="40" y="38"/>
                      </a:cubicBezTo>
                      <a:cubicBezTo>
                        <a:pt x="47" y="39"/>
                        <a:pt x="55" y="42"/>
                        <a:pt x="57" y="40"/>
                      </a:cubicBezTo>
                      <a:cubicBezTo>
                        <a:pt x="59" y="39"/>
                        <a:pt x="73" y="41"/>
                        <a:pt x="75" y="38"/>
                      </a:cubicBezTo>
                      <a:cubicBezTo>
                        <a:pt x="77" y="34"/>
                        <a:pt x="82" y="32"/>
                        <a:pt x="78" y="27"/>
                      </a:cubicBezTo>
                      <a:cubicBezTo>
                        <a:pt x="76" y="24"/>
                        <a:pt x="75" y="21"/>
                        <a:pt x="74" y="17"/>
                      </a:cubicBezTo>
                      <a:cubicBezTo>
                        <a:pt x="71" y="17"/>
                        <a:pt x="67" y="17"/>
                        <a:pt x="67" y="16"/>
                      </a:cubicBezTo>
                      <a:cubicBezTo>
                        <a:pt x="67" y="13"/>
                        <a:pt x="69" y="11"/>
                        <a:pt x="66" y="10"/>
                      </a:cubicBezTo>
                      <a:cubicBezTo>
                        <a:pt x="62" y="9"/>
                        <a:pt x="54" y="12"/>
                        <a:pt x="46" y="9"/>
                      </a:cubicBezTo>
                      <a:cubicBezTo>
                        <a:pt x="39" y="6"/>
                        <a:pt x="31" y="0"/>
                        <a:pt x="28" y="2"/>
                      </a:cubicBezTo>
                      <a:cubicBezTo>
                        <a:pt x="24" y="4"/>
                        <a:pt x="12" y="13"/>
                        <a:pt x="11" y="15"/>
                      </a:cubicBezTo>
                      <a:cubicBezTo>
                        <a:pt x="9" y="17"/>
                        <a:pt x="8" y="24"/>
                        <a:pt x="3" y="23"/>
                      </a:cubicBezTo>
                      <a:cubicBezTo>
                        <a:pt x="3" y="22"/>
                        <a:pt x="3" y="22"/>
                        <a:pt x="3" y="22"/>
                      </a:cubicBezTo>
                      <a:cubicBezTo>
                        <a:pt x="1" y="25"/>
                        <a:pt x="0" y="27"/>
                        <a:pt x="1" y="2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0" name="Freeform 22"/>
                <p:cNvSpPr>
                  <a:spLocks/>
                </p:cNvSpPr>
                <p:nvPr/>
              </p:nvSpPr>
              <p:spPr bwMode="auto">
                <a:xfrm>
                  <a:off x="5168696" y="5786993"/>
                  <a:ext cx="494146" cy="534915"/>
                </a:xfrm>
                <a:custGeom>
                  <a:avLst/>
                  <a:gdLst>
                    <a:gd name="T0" fmla="*/ 164 w 165"/>
                    <a:gd name="T1" fmla="*/ 99 h 177"/>
                    <a:gd name="T2" fmla="*/ 164 w 165"/>
                    <a:gd name="T3" fmla="*/ 87 h 177"/>
                    <a:gd name="T4" fmla="*/ 155 w 165"/>
                    <a:gd name="T5" fmla="*/ 80 h 177"/>
                    <a:gd name="T6" fmla="*/ 139 w 165"/>
                    <a:gd name="T7" fmla="*/ 79 h 177"/>
                    <a:gd name="T8" fmla="*/ 128 w 165"/>
                    <a:gd name="T9" fmla="*/ 71 h 177"/>
                    <a:gd name="T10" fmla="*/ 116 w 165"/>
                    <a:gd name="T11" fmla="*/ 65 h 177"/>
                    <a:gd name="T12" fmla="*/ 114 w 165"/>
                    <a:gd name="T13" fmla="*/ 54 h 177"/>
                    <a:gd name="T14" fmla="*/ 103 w 165"/>
                    <a:gd name="T15" fmla="*/ 44 h 177"/>
                    <a:gd name="T16" fmla="*/ 89 w 165"/>
                    <a:gd name="T17" fmla="*/ 34 h 177"/>
                    <a:gd name="T18" fmla="*/ 81 w 165"/>
                    <a:gd name="T19" fmla="*/ 31 h 177"/>
                    <a:gd name="T20" fmla="*/ 64 w 165"/>
                    <a:gd name="T21" fmla="*/ 22 h 177"/>
                    <a:gd name="T22" fmla="*/ 46 w 165"/>
                    <a:gd name="T23" fmla="*/ 18 h 177"/>
                    <a:gd name="T24" fmla="*/ 12 w 165"/>
                    <a:gd name="T25" fmla="*/ 4 h 177"/>
                    <a:gd name="T26" fmla="*/ 4 w 165"/>
                    <a:gd name="T27" fmla="*/ 0 h 177"/>
                    <a:gd name="T28" fmla="*/ 4 w 165"/>
                    <a:gd name="T29" fmla="*/ 80 h 177"/>
                    <a:gd name="T30" fmla="*/ 1 w 165"/>
                    <a:gd name="T31" fmla="*/ 89 h 177"/>
                    <a:gd name="T32" fmla="*/ 4 w 165"/>
                    <a:gd name="T33" fmla="*/ 105 h 177"/>
                    <a:gd name="T34" fmla="*/ 4 w 165"/>
                    <a:gd name="T35" fmla="*/ 154 h 177"/>
                    <a:gd name="T36" fmla="*/ 9 w 165"/>
                    <a:gd name="T37" fmla="*/ 157 h 177"/>
                    <a:gd name="T38" fmla="*/ 21 w 165"/>
                    <a:gd name="T39" fmla="*/ 156 h 177"/>
                    <a:gd name="T40" fmla="*/ 33 w 165"/>
                    <a:gd name="T41" fmla="*/ 157 h 177"/>
                    <a:gd name="T42" fmla="*/ 42 w 165"/>
                    <a:gd name="T43" fmla="*/ 159 h 177"/>
                    <a:gd name="T44" fmla="*/ 58 w 165"/>
                    <a:gd name="T45" fmla="*/ 150 h 177"/>
                    <a:gd name="T46" fmla="*/ 55 w 165"/>
                    <a:gd name="T47" fmla="*/ 141 h 177"/>
                    <a:gd name="T48" fmla="*/ 62 w 165"/>
                    <a:gd name="T49" fmla="*/ 139 h 177"/>
                    <a:gd name="T50" fmla="*/ 63 w 165"/>
                    <a:gd name="T51" fmla="*/ 131 h 177"/>
                    <a:gd name="T52" fmla="*/ 63 w 165"/>
                    <a:gd name="T53" fmla="*/ 125 h 177"/>
                    <a:gd name="T54" fmla="*/ 72 w 165"/>
                    <a:gd name="T55" fmla="*/ 126 h 177"/>
                    <a:gd name="T56" fmla="*/ 71 w 165"/>
                    <a:gd name="T57" fmla="*/ 120 h 177"/>
                    <a:gd name="T58" fmla="*/ 79 w 165"/>
                    <a:gd name="T59" fmla="*/ 122 h 177"/>
                    <a:gd name="T60" fmla="*/ 87 w 165"/>
                    <a:gd name="T61" fmla="*/ 117 h 177"/>
                    <a:gd name="T62" fmla="*/ 96 w 165"/>
                    <a:gd name="T63" fmla="*/ 123 h 177"/>
                    <a:gd name="T64" fmla="*/ 115 w 165"/>
                    <a:gd name="T65" fmla="*/ 128 h 177"/>
                    <a:gd name="T66" fmla="*/ 128 w 165"/>
                    <a:gd name="T67" fmla="*/ 138 h 177"/>
                    <a:gd name="T68" fmla="*/ 142 w 165"/>
                    <a:gd name="T69" fmla="*/ 156 h 177"/>
                    <a:gd name="T70" fmla="*/ 148 w 165"/>
                    <a:gd name="T71" fmla="*/ 164 h 177"/>
                    <a:gd name="T72" fmla="*/ 157 w 165"/>
                    <a:gd name="T73" fmla="*/ 175 h 177"/>
                    <a:gd name="T74" fmla="*/ 164 w 165"/>
                    <a:gd name="T75" fmla="*/ 177 h 177"/>
                    <a:gd name="T76" fmla="*/ 164 w 165"/>
                    <a:gd name="T77" fmla="*/ 124 h 177"/>
                    <a:gd name="T78" fmla="*/ 149 w 165"/>
                    <a:gd name="T79" fmla="*/ 114 h 177"/>
                    <a:gd name="T80" fmla="*/ 144 w 165"/>
                    <a:gd name="T81" fmla="*/ 101 h 177"/>
                    <a:gd name="T82" fmla="*/ 164 w 165"/>
                    <a:gd name="T83" fmla="*/ 9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 h="177">
                      <a:moveTo>
                        <a:pt x="164" y="99"/>
                      </a:moveTo>
                      <a:cubicBezTo>
                        <a:pt x="164" y="87"/>
                        <a:pt x="164" y="87"/>
                        <a:pt x="164" y="87"/>
                      </a:cubicBezTo>
                      <a:cubicBezTo>
                        <a:pt x="161" y="85"/>
                        <a:pt x="159" y="81"/>
                        <a:pt x="155" y="80"/>
                      </a:cubicBezTo>
                      <a:cubicBezTo>
                        <a:pt x="150" y="79"/>
                        <a:pt x="142" y="81"/>
                        <a:pt x="139" y="79"/>
                      </a:cubicBezTo>
                      <a:cubicBezTo>
                        <a:pt x="136" y="76"/>
                        <a:pt x="135" y="73"/>
                        <a:pt x="128" y="71"/>
                      </a:cubicBezTo>
                      <a:cubicBezTo>
                        <a:pt x="121" y="70"/>
                        <a:pt x="116" y="68"/>
                        <a:pt x="116" y="65"/>
                      </a:cubicBezTo>
                      <a:cubicBezTo>
                        <a:pt x="115" y="63"/>
                        <a:pt x="117" y="57"/>
                        <a:pt x="114" y="54"/>
                      </a:cubicBezTo>
                      <a:cubicBezTo>
                        <a:pt x="111" y="50"/>
                        <a:pt x="105" y="45"/>
                        <a:pt x="103" y="44"/>
                      </a:cubicBezTo>
                      <a:cubicBezTo>
                        <a:pt x="101" y="44"/>
                        <a:pt x="91" y="36"/>
                        <a:pt x="89" y="34"/>
                      </a:cubicBezTo>
                      <a:cubicBezTo>
                        <a:pt x="88" y="31"/>
                        <a:pt x="84" y="31"/>
                        <a:pt x="81" y="31"/>
                      </a:cubicBezTo>
                      <a:cubicBezTo>
                        <a:pt x="78" y="31"/>
                        <a:pt x="69" y="25"/>
                        <a:pt x="64" y="22"/>
                      </a:cubicBezTo>
                      <a:cubicBezTo>
                        <a:pt x="59" y="19"/>
                        <a:pt x="52" y="21"/>
                        <a:pt x="46" y="18"/>
                      </a:cubicBezTo>
                      <a:cubicBezTo>
                        <a:pt x="40" y="16"/>
                        <a:pt x="17" y="7"/>
                        <a:pt x="12" y="4"/>
                      </a:cubicBezTo>
                      <a:cubicBezTo>
                        <a:pt x="10" y="3"/>
                        <a:pt x="7" y="1"/>
                        <a:pt x="4" y="0"/>
                      </a:cubicBezTo>
                      <a:cubicBezTo>
                        <a:pt x="4" y="29"/>
                        <a:pt x="4" y="74"/>
                        <a:pt x="4" y="80"/>
                      </a:cubicBezTo>
                      <a:cubicBezTo>
                        <a:pt x="4" y="87"/>
                        <a:pt x="3" y="86"/>
                        <a:pt x="1" y="89"/>
                      </a:cubicBezTo>
                      <a:cubicBezTo>
                        <a:pt x="0" y="92"/>
                        <a:pt x="4" y="98"/>
                        <a:pt x="4" y="105"/>
                      </a:cubicBezTo>
                      <a:cubicBezTo>
                        <a:pt x="4" y="110"/>
                        <a:pt x="4" y="135"/>
                        <a:pt x="4" y="154"/>
                      </a:cubicBezTo>
                      <a:cubicBezTo>
                        <a:pt x="6" y="156"/>
                        <a:pt x="8" y="157"/>
                        <a:pt x="9" y="157"/>
                      </a:cubicBezTo>
                      <a:cubicBezTo>
                        <a:pt x="12" y="157"/>
                        <a:pt x="16" y="155"/>
                        <a:pt x="21" y="156"/>
                      </a:cubicBezTo>
                      <a:cubicBezTo>
                        <a:pt x="25" y="157"/>
                        <a:pt x="29" y="156"/>
                        <a:pt x="33" y="157"/>
                      </a:cubicBezTo>
                      <a:cubicBezTo>
                        <a:pt x="38" y="158"/>
                        <a:pt x="38" y="160"/>
                        <a:pt x="42" y="159"/>
                      </a:cubicBezTo>
                      <a:cubicBezTo>
                        <a:pt x="46" y="157"/>
                        <a:pt x="57" y="153"/>
                        <a:pt x="58" y="150"/>
                      </a:cubicBezTo>
                      <a:cubicBezTo>
                        <a:pt x="59" y="147"/>
                        <a:pt x="51" y="141"/>
                        <a:pt x="55" y="141"/>
                      </a:cubicBezTo>
                      <a:cubicBezTo>
                        <a:pt x="59" y="141"/>
                        <a:pt x="62" y="142"/>
                        <a:pt x="62" y="139"/>
                      </a:cubicBezTo>
                      <a:cubicBezTo>
                        <a:pt x="62" y="136"/>
                        <a:pt x="66" y="134"/>
                        <a:pt x="63" y="131"/>
                      </a:cubicBezTo>
                      <a:cubicBezTo>
                        <a:pt x="61" y="128"/>
                        <a:pt x="60" y="125"/>
                        <a:pt x="63" y="125"/>
                      </a:cubicBezTo>
                      <a:cubicBezTo>
                        <a:pt x="66" y="125"/>
                        <a:pt x="72" y="129"/>
                        <a:pt x="72" y="126"/>
                      </a:cubicBezTo>
                      <a:cubicBezTo>
                        <a:pt x="71" y="123"/>
                        <a:pt x="68" y="118"/>
                        <a:pt x="71" y="120"/>
                      </a:cubicBezTo>
                      <a:cubicBezTo>
                        <a:pt x="74" y="121"/>
                        <a:pt x="78" y="122"/>
                        <a:pt x="79" y="122"/>
                      </a:cubicBezTo>
                      <a:cubicBezTo>
                        <a:pt x="80" y="121"/>
                        <a:pt x="83" y="116"/>
                        <a:pt x="87" y="117"/>
                      </a:cubicBezTo>
                      <a:cubicBezTo>
                        <a:pt x="91" y="118"/>
                        <a:pt x="92" y="120"/>
                        <a:pt x="96" y="123"/>
                      </a:cubicBezTo>
                      <a:cubicBezTo>
                        <a:pt x="100" y="126"/>
                        <a:pt x="108" y="126"/>
                        <a:pt x="115" y="128"/>
                      </a:cubicBezTo>
                      <a:cubicBezTo>
                        <a:pt x="121" y="130"/>
                        <a:pt x="126" y="135"/>
                        <a:pt x="128" y="138"/>
                      </a:cubicBezTo>
                      <a:cubicBezTo>
                        <a:pt x="130" y="142"/>
                        <a:pt x="138" y="152"/>
                        <a:pt x="142" y="156"/>
                      </a:cubicBezTo>
                      <a:cubicBezTo>
                        <a:pt x="145" y="160"/>
                        <a:pt x="144" y="162"/>
                        <a:pt x="148" y="164"/>
                      </a:cubicBezTo>
                      <a:cubicBezTo>
                        <a:pt x="153" y="166"/>
                        <a:pt x="154" y="175"/>
                        <a:pt x="157" y="175"/>
                      </a:cubicBezTo>
                      <a:cubicBezTo>
                        <a:pt x="160" y="176"/>
                        <a:pt x="162" y="176"/>
                        <a:pt x="164" y="177"/>
                      </a:cubicBezTo>
                      <a:cubicBezTo>
                        <a:pt x="164" y="124"/>
                        <a:pt x="164" y="124"/>
                        <a:pt x="164" y="124"/>
                      </a:cubicBezTo>
                      <a:cubicBezTo>
                        <a:pt x="161" y="122"/>
                        <a:pt x="151" y="117"/>
                        <a:pt x="149" y="114"/>
                      </a:cubicBezTo>
                      <a:cubicBezTo>
                        <a:pt x="147" y="111"/>
                        <a:pt x="146" y="104"/>
                        <a:pt x="144" y="101"/>
                      </a:cubicBezTo>
                      <a:cubicBezTo>
                        <a:pt x="142" y="98"/>
                        <a:pt x="165" y="102"/>
                        <a:pt x="164" y="9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1" name="Freeform 23"/>
                <p:cNvSpPr>
                  <a:spLocks/>
                </p:cNvSpPr>
                <p:nvPr/>
              </p:nvSpPr>
              <p:spPr bwMode="auto">
                <a:xfrm>
                  <a:off x="3950229" y="6221409"/>
                  <a:ext cx="114282" cy="111846"/>
                </a:xfrm>
                <a:custGeom>
                  <a:avLst/>
                  <a:gdLst>
                    <a:gd name="T0" fmla="*/ 20 w 38"/>
                    <a:gd name="T1" fmla="*/ 11 h 37"/>
                    <a:gd name="T2" fmla="*/ 4 w 38"/>
                    <a:gd name="T3" fmla="*/ 19 h 37"/>
                    <a:gd name="T4" fmla="*/ 1 w 38"/>
                    <a:gd name="T5" fmla="*/ 32 h 37"/>
                    <a:gd name="T6" fmla="*/ 19 w 38"/>
                    <a:gd name="T7" fmla="*/ 32 h 37"/>
                    <a:gd name="T8" fmla="*/ 38 w 38"/>
                    <a:gd name="T9" fmla="*/ 15 h 37"/>
                    <a:gd name="T10" fmla="*/ 33 w 38"/>
                    <a:gd name="T11" fmla="*/ 0 h 37"/>
                    <a:gd name="T12" fmla="*/ 20 w 38"/>
                    <a:gd name="T13" fmla="*/ 11 h 37"/>
                  </a:gdLst>
                  <a:ahLst/>
                  <a:cxnLst>
                    <a:cxn ang="0">
                      <a:pos x="T0" y="T1"/>
                    </a:cxn>
                    <a:cxn ang="0">
                      <a:pos x="T2" y="T3"/>
                    </a:cxn>
                    <a:cxn ang="0">
                      <a:pos x="T4" y="T5"/>
                    </a:cxn>
                    <a:cxn ang="0">
                      <a:pos x="T6" y="T7"/>
                    </a:cxn>
                    <a:cxn ang="0">
                      <a:pos x="T8" y="T9"/>
                    </a:cxn>
                    <a:cxn ang="0">
                      <a:pos x="T10" y="T11"/>
                    </a:cxn>
                    <a:cxn ang="0">
                      <a:pos x="T12" y="T13"/>
                    </a:cxn>
                  </a:cxnLst>
                  <a:rect l="0" t="0" r="r" b="b"/>
                  <a:pathLst>
                    <a:path w="38" h="37">
                      <a:moveTo>
                        <a:pt x="20" y="11"/>
                      </a:moveTo>
                      <a:cubicBezTo>
                        <a:pt x="16" y="12"/>
                        <a:pt x="5" y="16"/>
                        <a:pt x="4" y="19"/>
                      </a:cubicBezTo>
                      <a:cubicBezTo>
                        <a:pt x="2" y="22"/>
                        <a:pt x="2" y="28"/>
                        <a:pt x="1" y="32"/>
                      </a:cubicBezTo>
                      <a:cubicBezTo>
                        <a:pt x="0" y="37"/>
                        <a:pt x="15" y="32"/>
                        <a:pt x="19" y="32"/>
                      </a:cubicBezTo>
                      <a:cubicBezTo>
                        <a:pt x="22" y="32"/>
                        <a:pt x="33" y="20"/>
                        <a:pt x="38" y="15"/>
                      </a:cubicBezTo>
                      <a:cubicBezTo>
                        <a:pt x="36" y="11"/>
                        <a:pt x="34" y="5"/>
                        <a:pt x="33" y="0"/>
                      </a:cubicBezTo>
                      <a:cubicBezTo>
                        <a:pt x="28" y="4"/>
                        <a:pt x="22" y="9"/>
                        <a:pt x="20" y="1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2" name="Freeform 24"/>
                <p:cNvSpPr>
                  <a:spLocks/>
                </p:cNvSpPr>
                <p:nvPr/>
              </p:nvSpPr>
              <p:spPr bwMode="auto">
                <a:xfrm>
                  <a:off x="4050024" y="6188990"/>
                  <a:ext cx="160960" cy="77806"/>
                </a:xfrm>
                <a:custGeom>
                  <a:avLst/>
                  <a:gdLst>
                    <a:gd name="T0" fmla="*/ 49 w 54"/>
                    <a:gd name="T1" fmla="*/ 0 h 26"/>
                    <a:gd name="T2" fmla="*/ 25 w 54"/>
                    <a:gd name="T3" fmla="*/ 5 h 26"/>
                    <a:gd name="T4" fmla="*/ 7 w 54"/>
                    <a:gd name="T5" fmla="*/ 7 h 26"/>
                    <a:gd name="T6" fmla="*/ 0 w 54"/>
                    <a:gd name="T7" fmla="*/ 11 h 26"/>
                    <a:gd name="T8" fmla="*/ 5 w 54"/>
                    <a:gd name="T9" fmla="*/ 26 h 26"/>
                    <a:gd name="T10" fmla="*/ 6 w 54"/>
                    <a:gd name="T11" fmla="*/ 25 h 26"/>
                    <a:gd name="T12" fmla="*/ 34 w 54"/>
                    <a:gd name="T13" fmla="*/ 14 h 26"/>
                    <a:gd name="T14" fmla="*/ 52 w 54"/>
                    <a:gd name="T15" fmla="*/ 5 h 26"/>
                    <a:gd name="T16" fmla="*/ 49 w 54"/>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26">
                      <a:moveTo>
                        <a:pt x="49" y="0"/>
                      </a:moveTo>
                      <a:cubicBezTo>
                        <a:pt x="45" y="1"/>
                        <a:pt x="32" y="5"/>
                        <a:pt x="25" y="5"/>
                      </a:cubicBezTo>
                      <a:cubicBezTo>
                        <a:pt x="17" y="5"/>
                        <a:pt x="12" y="5"/>
                        <a:pt x="7" y="7"/>
                      </a:cubicBezTo>
                      <a:cubicBezTo>
                        <a:pt x="5" y="8"/>
                        <a:pt x="3" y="9"/>
                        <a:pt x="0" y="11"/>
                      </a:cubicBezTo>
                      <a:cubicBezTo>
                        <a:pt x="1" y="16"/>
                        <a:pt x="3" y="22"/>
                        <a:pt x="5" y="26"/>
                      </a:cubicBezTo>
                      <a:cubicBezTo>
                        <a:pt x="6" y="26"/>
                        <a:pt x="6" y="25"/>
                        <a:pt x="6" y="25"/>
                      </a:cubicBezTo>
                      <a:cubicBezTo>
                        <a:pt x="10" y="23"/>
                        <a:pt x="29" y="16"/>
                        <a:pt x="34" y="14"/>
                      </a:cubicBezTo>
                      <a:cubicBezTo>
                        <a:pt x="39" y="13"/>
                        <a:pt x="50" y="7"/>
                        <a:pt x="52" y="5"/>
                      </a:cubicBezTo>
                      <a:cubicBezTo>
                        <a:pt x="54" y="3"/>
                        <a:pt x="53" y="0"/>
                        <a:pt x="49" y="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 name="Freeform 25"/>
                <p:cNvSpPr>
                  <a:spLocks/>
                </p:cNvSpPr>
                <p:nvPr/>
              </p:nvSpPr>
              <p:spPr bwMode="auto">
                <a:xfrm>
                  <a:off x="2984470" y="5104572"/>
                  <a:ext cx="669593" cy="437658"/>
                </a:xfrm>
                <a:custGeom>
                  <a:avLst/>
                  <a:gdLst>
                    <a:gd name="T0" fmla="*/ 218 w 224"/>
                    <a:gd name="T1" fmla="*/ 40 h 145"/>
                    <a:gd name="T2" fmla="*/ 208 w 224"/>
                    <a:gd name="T3" fmla="*/ 33 h 145"/>
                    <a:gd name="T4" fmla="*/ 198 w 224"/>
                    <a:gd name="T5" fmla="*/ 28 h 145"/>
                    <a:gd name="T6" fmla="*/ 191 w 224"/>
                    <a:gd name="T7" fmla="*/ 28 h 145"/>
                    <a:gd name="T8" fmla="*/ 188 w 224"/>
                    <a:gd name="T9" fmla="*/ 21 h 145"/>
                    <a:gd name="T10" fmla="*/ 184 w 224"/>
                    <a:gd name="T11" fmla="*/ 13 h 145"/>
                    <a:gd name="T12" fmla="*/ 175 w 224"/>
                    <a:gd name="T13" fmla="*/ 4 h 145"/>
                    <a:gd name="T14" fmla="*/ 169 w 224"/>
                    <a:gd name="T15" fmla="*/ 9 h 145"/>
                    <a:gd name="T16" fmla="*/ 166 w 224"/>
                    <a:gd name="T17" fmla="*/ 4 h 145"/>
                    <a:gd name="T18" fmla="*/ 154 w 224"/>
                    <a:gd name="T19" fmla="*/ 19 h 145"/>
                    <a:gd name="T20" fmla="*/ 150 w 224"/>
                    <a:gd name="T21" fmla="*/ 28 h 145"/>
                    <a:gd name="T22" fmla="*/ 135 w 224"/>
                    <a:gd name="T23" fmla="*/ 37 h 145"/>
                    <a:gd name="T24" fmla="*/ 138 w 224"/>
                    <a:gd name="T25" fmla="*/ 47 h 145"/>
                    <a:gd name="T26" fmla="*/ 130 w 224"/>
                    <a:gd name="T27" fmla="*/ 48 h 145"/>
                    <a:gd name="T28" fmla="*/ 130 w 224"/>
                    <a:gd name="T29" fmla="*/ 61 h 145"/>
                    <a:gd name="T30" fmla="*/ 123 w 224"/>
                    <a:gd name="T31" fmla="*/ 59 h 145"/>
                    <a:gd name="T32" fmla="*/ 118 w 224"/>
                    <a:gd name="T33" fmla="*/ 68 h 145"/>
                    <a:gd name="T34" fmla="*/ 105 w 224"/>
                    <a:gd name="T35" fmla="*/ 56 h 145"/>
                    <a:gd name="T36" fmla="*/ 101 w 224"/>
                    <a:gd name="T37" fmla="*/ 62 h 145"/>
                    <a:gd name="T38" fmla="*/ 92 w 224"/>
                    <a:gd name="T39" fmla="*/ 74 h 145"/>
                    <a:gd name="T40" fmla="*/ 78 w 224"/>
                    <a:gd name="T41" fmla="*/ 90 h 145"/>
                    <a:gd name="T42" fmla="*/ 70 w 224"/>
                    <a:gd name="T43" fmla="*/ 91 h 145"/>
                    <a:gd name="T44" fmla="*/ 60 w 224"/>
                    <a:gd name="T45" fmla="*/ 90 h 145"/>
                    <a:gd name="T46" fmla="*/ 57 w 224"/>
                    <a:gd name="T47" fmla="*/ 100 h 145"/>
                    <a:gd name="T48" fmla="*/ 52 w 224"/>
                    <a:gd name="T49" fmla="*/ 99 h 145"/>
                    <a:gd name="T50" fmla="*/ 42 w 224"/>
                    <a:gd name="T51" fmla="*/ 103 h 145"/>
                    <a:gd name="T52" fmla="*/ 37 w 224"/>
                    <a:gd name="T53" fmla="*/ 112 h 145"/>
                    <a:gd name="T54" fmla="*/ 34 w 224"/>
                    <a:gd name="T55" fmla="*/ 120 h 145"/>
                    <a:gd name="T56" fmla="*/ 31 w 224"/>
                    <a:gd name="T57" fmla="*/ 129 h 145"/>
                    <a:gd name="T58" fmla="*/ 25 w 224"/>
                    <a:gd name="T59" fmla="*/ 129 h 145"/>
                    <a:gd name="T60" fmla="*/ 21 w 224"/>
                    <a:gd name="T61" fmla="*/ 125 h 145"/>
                    <a:gd name="T62" fmla="*/ 10 w 224"/>
                    <a:gd name="T63" fmla="*/ 125 h 145"/>
                    <a:gd name="T64" fmla="*/ 0 w 224"/>
                    <a:gd name="T65" fmla="*/ 119 h 145"/>
                    <a:gd name="T66" fmla="*/ 23 w 224"/>
                    <a:gd name="T67" fmla="*/ 144 h 145"/>
                    <a:gd name="T68" fmla="*/ 32 w 224"/>
                    <a:gd name="T69" fmla="*/ 138 h 145"/>
                    <a:gd name="T70" fmla="*/ 54 w 224"/>
                    <a:gd name="T71" fmla="*/ 139 h 145"/>
                    <a:gd name="T72" fmla="*/ 64 w 224"/>
                    <a:gd name="T73" fmla="*/ 128 h 145"/>
                    <a:gd name="T74" fmla="*/ 84 w 224"/>
                    <a:gd name="T75" fmla="*/ 130 h 145"/>
                    <a:gd name="T76" fmla="*/ 97 w 224"/>
                    <a:gd name="T77" fmla="*/ 133 h 145"/>
                    <a:gd name="T78" fmla="*/ 107 w 224"/>
                    <a:gd name="T79" fmla="*/ 125 h 145"/>
                    <a:gd name="T80" fmla="*/ 122 w 224"/>
                    <a:gd name="T81" fmla="*/ 119 h 145"/>
                    <a:gd name="T82" fmla="*/ 121 w 224"/>
                    <a:gd name="T83" fmla="*/ 110 h 145"/>
                    <a:gd name="T84" fmla="*/ 132 w 224"/>
                    <a:gd name="T85" fmla="*/ 104 h 145"/>
                    <a:gd name="T86" fmla="*/ 131 w 224"/>
                    <a:gd name="T87" fmla="*/ 95 h 145"/>
                    <a:gd name="T88" fmla="*/ 139 w 224"/>
                    <a:gd name="T89" fmla="*/ 79 h 145"/>
                    <a:gd name="T90" fmla="*/ 147 w 224"/>
                    <a:gd name="T91" fmla="*/ 61 h 145"/>
                    <a:gd name="T92" fmla="*/ 163 w 224"/>
                    <a:gd name="T93" fmla="*/ 62 h 145"/>
                    <a:gd name="T94" fmla="*/ 181 w 224"/>
                    <a:gd name="T95" fmla="*/ 63 h 145"/>
                    <a:gd name="T96" fmla="*/ 189 w 224"/>
                    <a:gd name="T97" fmla="*/ 70 h 145"/>
                    <a:gd name="T98" fmla="*/ 193 w 224"/>
                    <a:gd name="T99" fmla="*/ 70 h 145"/>
                    <a:gd name="T100" fmla="*/ 198 w 224"/>
                    <a:gd name="T101" fmla="*/ 65 h 145"/>
                    <a:gd name="T102" fmla="*/ 206 w 224"/>
                    <a:gd name="T103" fmla="*/ 62 h 145"/>
                    <a:gd name="T104" fmla="*/ 202 w 224"/>
                    <a:gd name="T105" fmla="*/ 55 h 145"/>
                    <a:gd name="T106" fmla="*/ 201 w 224"/>
                    <a:gd name="T107" fmla="*/ 49 h 145"/>
                    <a:gd name="T108" fmla="*/ 208 w 224"/>
                    <a:gd name="T109" fmla="*/ 51 h 145"/>
                    <a:gd name="T110" fmla="*/ 215 w 224"/>
                    <a:gd name="T111" fmla="*/ 49 h 145"/>
                    <a:gd name="T112" fmla="*/ 223 w 224"/>
                    <a:gd name="T113" fmla="*/ 43 h 145"/>
                    <a:gd name="T114" fmla="*/ 218 w 224"/>
                    <a:gd name="T115" fmla="*/ 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4" h="145">
                      <a:moveTo>
                        <a:pt x="218" y="40"/>
                      </a:moveTo>
                      <a:cubicBezTo>
                        <a:pt x="215" y="40"/>
                        <a:pt x="212" y="35"/>
                        <a:pt x="208" y="33"/>
                      </a:cubicBezTo>
                      <a:cubicBezTo>
                        <a:pt x="203" y="30"/>
                        <a:pt x="200" y="30"/>
                        <a:pt x="198" y="28"/>
                      </a:cubicBezTo>
                      <a:cubicBezTo>
                        <a:pt x="196" y="26"/>
                        <a:pt x="194" y="28"/>
                        <a:pt x="191" y="28"/>
                      </a:cubicBezTo>
                      <a:cubicBezTo>
                        <a:pt x="188" y="28"/>
                        <a:pt x="188" y="24"/>
                        <a:pt x="188" y="21"/>
                      </a:cubicBezTo>
                      <a:cubicBezTo>
                        <a:pt x="188" y="18"/>
                        <a:pt x="188" y="14"/>
                        <a:pt x="184" y="13"/>
                      </a:cubicBezTo>
                      <a:cubicBezTo>
                        <a:pt x="180" y="12"/>
                        <a:pt x="177" y="4"/>
                        <a:pt x="175" y="4"/>
                      </a:cubicBezTo>
                      <a:cubicBezTo>
                        <a:pt x="172" y="4"/>
                        <a:pt x="172" y="8"/>
                        <a:pt x="169" y="9"/>
                      </a:cubicBezTo>
                      <a:cubicBezTo>
                        <a:pt x="166" y="10"/>
                        <a:pt x="166" y="7"/>
                        <a:pt x="166" y="4"/>
                      </a:cubicBezTo>
                      <a:cubicBezTo>
                        <a:pt x="166" y="0"/>
                        <a:pt x="157" y="16"/>
                        <a:pt x="154" y="19"/>
                      </a:cubicBezTo>
                      <a:cubicBezTo>
                        <a:pt x="152" y="21"/>
                        <a:pt x="150" y="24"/>
                        <a:pt x="150" y="28"/>
                      </a:cubicBezTo>
                      <a:cubicBezTo>
                        <a:pt x="150" y="33"/>
                        <a:pt x="139" y="35"/>
                        <a:pt x="135" y="37"/>
                      </a:cubicBezTo>
                      <a:cubicBezTo>
                        <a:pt x="132" y="39"/>
                        <a:pt x="138" y="43"/>
                        <a:pt x="138" y="47"/>
                      </a:cubicBezTo>
                      <a:cubicBezTo>
                        <a:pt x="139" y="49"/>
                        <a:pt x="135" y="49"/>
                        <a:pt x="130" y="48"/>
                      </a:cubicBezTo>
                      <a:cubicBezTo>
                        <a:pt x="131" y="54"/>
                        <a:pt x="131" y="60"/>
                        <a:pt x="130" y="61"/>
                      </a:cubicBezTo>
                      <a:cubicBezTo>
                        <a:pt x="128" y="65"/>
                        <a:pt x="125" y="59"/>
                        <a:pt x="123" y="59"/>
                      </a:cubicBezTo>
                      <a:cubicBezTo>
                        <a:pt x="121" y="59"/>
                        <a:pt x="121" y="65"/>
                        <a:pt x="118" y="68"/>
                      </a:cubicBezTo>
                      <a:cubicBezTo>
                        <a:pt x="115" y="70"/>
                        <a:pt x="110" y="62"/>
                        <a:pt x="105" y="56"/>
                      </a:cubicBezTo>
                      <a:cubicBezTo>
                        <a:pt x="103" y="57"/>
                        <a:pt x="101" y="59"/>
                        <a:pt x="101" y="62"/>
                      </a:cubicBezTo>
                      <a:cubicBezTo>
                        <a:pt x="100" y="66"/>
                        <a:pt x="98" y="71"/>
                        <a:pt x="92" y="74"/>
                      </a:cubicBezTo>
                      <a:cubicBezTo>
                        <a:pt x="86" y="77"/>
                        <a:pt x="81" y="89"/>
                        <a:pt x="78" y="90"/>
                      </a:cubicBezTo>
                      <a:cubicBezTo>
                        <a:pt x="76" y="92"/>
                        <a:pt x="73" y="92"/>
                        <a:pt x="70" y="91"/>
                      </a:cubicBezTo>
                      <a:cubicBezTo>
                        <a:pt x="66" y="90"/>
                        <a:pt x="62" y="88"/>
                        <a:pt x="60" y="90"/>
                      </a:cubicBezTo>
                      <a:cubicBezTo>
                        <a:pt x="57" y="92"/>
                        <a:pt x="59" y="98"/>
                        <a:pt x="57" y="100"/>
                      </a:cubicBezTo>
                      <a:cubicBezTo>
                        <a:pt x="55" y="102"/>
                        <a:pt x="55" y="100"/>
                        <a:pt x="52" y="99"/>
                      </a:cubicBezTo>
                      <a:cubicBezTo>
                        <a:pt x="49" y="97"/>
                        <a:pt x="45" y="102"/>
                        <a:pt x="42" y="103"/>
                      </a:cubicBezTo>
                      <a:cubicBezTo>
                        <a:pt x="39" y="103"/>
                        <a:pt x="36" y="108"/>
                        <a:pt x="37" y="112"/>
                      </a:cubicBezTo>
                      <a:cubicBezTo>
                        <a:pt x="38" y="116"/>
                        <a:pt x="37" y="117"/>
                        <a:pt x="34" y="120"/>
                      </a:cubicBezTo>
                      <a:cubicBezTo>
                        <a:pt x="32" y="124"/>
                        <a:pt x="32" y="127"/>
                        <a:pt x="31" y="129"/>
                      </a:cubicBezTo>
                      <a:cubicBezTo>
                        <a:pt x="30" y="131"/>
                        <a:pt x="29" y="128"/>
                        <a:pt x="25" y="129"/>
                      </a:cubicBezTo>
                      <a:cubicBezTo>
                        <a:pt x="20" y="131"/>
                        <a:pt x="23" y="128"/>
                        <a:pt x="21" y="125"/>
                      </a:cubicBezTo>
                      <a:cubicBezTo>
                        <a:pt x="19" y="122"/>
                        <a:pt x="14" y="125"/>
                        <a:pt x="10" y="125"/>
                      </a:cubicBezTo>
                      <a:cubicBezTo>
                        <a:pt x="6" y="125"/>
                        <a:pt x="2" y="121"/>
                        <a:pt x="0" y="119"/>
                      </a:cubicBezTo>
                      <a:cubicBezTo>
                        <a:pt x="8" y="131"/>
                        <a:pt x="18" y="145"/>
                        <a:pt x="23" y="144"/>
                      </a:cubicBezTo>
                      <a:cubicBezTo>
                        <a:pt x="29" y="141"/>
                        <a:pt x="28" y="138"/>
                        <a:pt x="32" y="138"/>
                      </a:cubicBezTo>
                      <a:cubicBezTo>
                        <a:pt x="37" y="138"/>
                        <a:pt x="50" y="143"/>
                        <a:pt x="54" y="139"/>
                      </a:cubicBezTo>
                      <a:cubicBezTo>
                        <a:pt x="58" y="135"/>
                        <a:pt x="58" y="130"/>
                        <a:pt x="64" y="128"/>
                      </a:cubicBezTo>
                      <a:cubicBezTo>
                        <a:pt x="69" y="126"/>
                        <a:pt x="78" y="127"/>
                        <a:pt x="84" y="130"/>
                      </a:cubicBezTo>
                      <a:cubicBezTo>
                        <a:pt x="90" y="132"/>
                        <a:pt x="95" y="134"/>
                        <a:pt x="97" y="133"/>
                      </a:cubicBezTo>
                      <a:cubicBezTo>
                        <a:pt x="99" y="131"/>
                        <a:pt x="100" y="125"/>
                        <a:pt x="107" y="125"/>
                      </a:cubicBezTo>
                      <a:cubicBezTo>
                        <a:pt x="114" y="125"/>
                        <a:pt x="122" y="121"/>
                        <a:pt x="122" y="119"/>
                      </a:cubicBezTo>
                      <a:cubicBezTo>
                        <a:pt x="122" y="116"/>
                        <a:pt x="118" y="112"/>
                        <a:pt x="121" y="110"/>
                      </a:cubicBezTo>
                      <a:cubicBezTo>
                        <a:pt x="124" y="109"/>
                        <a:pt x="132" y="108"/>
                        <a:pt x="132" y="104"/>
                      </a:cubicBezTo>
                      <a:cubicBezTo>
                        <a:pt x="132" y="100"/>
                        <a:pt x="127" y="98"/>
                        <a:pt x="131" y="95"/>
                      </a:cubicBezTo>
                      <a:cubicBezTo>
                        <a:pt x="135" y="92"/>
                        <a:pt x="139" y="85"/>
                        <a:pt x="139" y="79"/>
                      </a:cubicBezTo>
                      <a:cubicBezTo>
                        <a:pt x="139" y="72"/>
                        <a:pt x="143" y="61"/>
                        <a:pt x="147" y="61"/>
                      </a:cubicBezTo>
                      <a:cubicBezTo>
                        <a:pt x="151" y="61"/>
                        <a:pt x="159" y="62"/>
                        <a:pt x="163" y="62"/>
                      </a:cubicBezTo>
                      <a:cubicBezTo>
                        <a:pt x="166" y="62"/>
                        <a:pt x="179" y="61"/>
                        <a:pt x="181" y="63"/>
                      </a:cubicBezTo>
                      <a:cubicBezTo>
                        <a:pt x="182" y="64"/>
                        <a:pt x="185" y="67"/>
                        <a:pt x="189" y="70"/>
                      </a:cubicBezTo>
                      <a:cubicBezTo>
                        <a:pt x="190" y="70"/>
                        <a:pt x="192" y="70"/>
                        <a:pt x="193" y="70"/>
                      </a:cubicBezTo>
                      <a:cubicBezTo>
                        <a:pt x="195" y="70"/>
                        <a:pt x="196" y="66"/>
                        <a:pt x="198" y="65"/>
                      </a:cubicBezTo>
                      <a:cubicBezTo>
                        <a:pt x="201" y="64"/>
                        <a:pt x="204" y="64"/>
                        <a:pt x="206" y="62"/>
                      </a:cubicBezTo>
                      <a:cubicBezTo>
                        <a:pt x="209" y="61"/>
                        <a:pt x="204" y="57"/>
                        <a:pt x="202" y="55"/>
                      </a:cubicBezTo>
                      <a:cubicBezTo>
                        <a:pt x="199" y="53"/>
                        <a:pt x="200" y="51"/>
                        <a:pt x="201" y="49"/>
                      </a:cubicBezTo>
                      <a:cubicBezTo>
                        <a:pt x="203" y="48"/>
                        <a:pt x="206" y="49"/>
                        <a:pt x="208" y="51"/>
                      </a:cubicBezTo>
                      <a:cubicBezTo>
                        <a:pt x="209" y="52"/>
                        <a:pt x="211" y="49"/>
                        <a:pt x="215" y="49"/>
                      </a:cubicBezTo>
                      <a:cubicBezTo>
                        <a:pt x="219" y="49"/>
                        <a:pt x="222" y="46"/>
                        <a:pt x="223" y="43"/>
                      </a:cubicBezTo>
                      <a:cubicBezTo>
                        <a:pt x="224" y="41"/>
                        <a:pt x="220" y="40"/>
                        <a:pt x="218" y="4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4" name="Freeform 26"/>
                <p:cNvSpPr>
                  <a:spLocks/>
                </p:cNvSpPr>
                <p:nvPr/>
              </p:nvSpPr>
              <p:spPr bwMode="auto">
                <a:xfrm>
                  <a:off x="3298343" y="5248836"/>
                  <a:ext cx="77261" cy="66460"/>
                </a:xfrm>
                <a:custGeom>
                  <a:avLst/>
                  <a:gdLst>
                    <a:gd name="T0" fmla="*/ 13 w 26"/>
                    <a:gd name="T1" fmla="*/ 20 h 22"/>
                    <a:gd name="T2" fmla="*/ 18 w 26"/>
                    <a:gd name="T3" fmla="*/ 11 h 22"/>
                    <a:gd name="T4" fmla="*/ 25 w 26"/>
                    <a:gd name="T5" fmla="*/ 13 h 22"/>
                    <a:gd name="T6" fmla="*/ 25 w 26"/>
                    <a:gd name="T7" fmla="*/ 0 h 22"/>
                    <a:gd name="T8" fmla="*/ 15 w 26"/>
                    <a:gd name="T9" fmla="*/ 1 h 22"/>
                    <a:gd name="T10" fmla="*/ 5 w 26"/>
                    <a:gd name="T11" fmla="*/ 6 h 22"/>
                    <a:gd name="T12" fmla="*/ 0 w 26"/>
                    <a:gd name="T13" fmla="*/ 8 h 22"/>
                    <a:gd name="T14" fmla="*/ 13 w 26"/>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13" y="20"/>
                      </a:moveTo>
                      <a:cubicBezTo>
                        <a:pt x="16" y="17"/>
                        <a:pt x="16" y="11"/>
                        <a:pt x="18" y="11"/>
                      </a:cubicBezTo>
                      <a:cubicBezTo>
                        <a:pt x="20" y="11"/>
                        <a:pt x="23" y="17"/>
                        <a:pt x="25" y="13"/>
                      </a:cubicBezTo>
                      <a:cubicBezTo>
                        <a:pt x="26" y="12"/>
                        <a:pt x="26" y="6"/>
                        <a:pt x="25" y="0"/>
                      </a:cubicBezTo>
                      <a:cubicBezTo>
                        <a:pt x="21" y="0"/>
                        <a:pt x="16" y="0"/>
                        <a:pt x="15" y="1"/>
                      </a:cubicBezTo>
                      <a:cubicBezTo>
                        <a:pt x="12" y="3"/>
                        <a:pt x="9" y="6"/>
                        <a:pt x="5" y="6"/>
                      </a:cubicBezTo>
                      <a:cubicBezTo>
                        <a:pt x="3" y="6"/>
                        <a:pt x="2" y="7"/>
                        <a:pt x="0" y="8"/>
                      </a:cubicBezTo>
                      <a:cubicBezTo>
                        <a:pt x="5" y="14"/>
                        <a:pt x="10" y="22"/>
                        <a:pt x="13" y="2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5" name="Freeform 27"/>
                <p:cNvSpPr>
                  <a:spLocks/>
                </p:cNvSpPr>
                <p:nvPr/>
              </p:nvSpPr>
              <p:spPr bwMode="auto">
                <a:xfrm>
                  <a:off x="2929744" y="5289361"/>
                  <a:ext cx="706614" cy="609479"/>
                </a:xfrm>
                <a:custGeom>
                  <a:avLst/>
                  <a:gdLst>
                    <a:gd name="T0" fmla="*/ 165 w 236"/>
                    <a:gd name="T1" fmla="*/ 0 h 202"/>
                    <a:gd name="T2" fmla="*/ 149 w 236"/>
                    <a:gd name="T3" fmla="*/ 34 h 202"/>
                    <a:gd name="T4" fmla="*/ 139 w 236"/>
                    <a:gd name="T5" fmla="*/ 49 h 202"/>
                    <a:gd name="T6" fmla="*/ 125 w 236"/>
                    <a:gd name="T7" fmla="*/ 64 h 202"/>
                    <a:gd name="T8" fmla="*/ 102 w 236"/>
                    <a:gd name="T9" fmla="*/ 69 h 202"/>
                    <a:gd name="T10" fmla="*/ 72 w 236"/>
                    <a:gd name="T11" fmla="*/ 78 h 202"/>
                    <a:gd name="T12" fmla="*/ 41 w 236"/>
                    <a:gd name="T13" fmla="*/ 83 h 202"/>
                    <a:gd name="T14" fmla="*/ 17 w 236"/>
                    <a:gd name="T15" fmla="*/ 57 h 202"/>
                    <a:gd name="T16" fmla="*/ 5 w 236"/>
                    <a:gd name="T17" fmla="*/ 71 h 202"/>
                    <a:gd name="T18" fmla="*/ 0 w 236"/>
                    <a:gd name="T19" fmla="*/ 88 h 202"/>
                    <a:gd name="T20" fmla="*/ 4 w 236"/>
                    <a:gd name="T21" fmla="*/ 111 h 202"/>
                    <a:gd name="T22" fmla="*/ 10 w 236"/>
                    <a:gd name="T23" fmla="*/ 121 h 202"/>
                    <a:gd name="T24" fmla="*/ 15 w 236"/>
                    <a:gd name="T25" fmla="*/ 130 h 202"/>
                    <a:gd name="T26" fmla="*/ 26 w 236"/>
                    <a:gd name="T27" fmla="*/ 137 h 202"/>
                    <a:gd name="T28" fmla="*/ 29 w 236"/>
                    <a:gd name="T29" fmla="*/ 170 h 202"/>
                    <a:gd name="T30" fmla="*/ 44 w 236"/>
                    <a:gd name="T31" fmla="*/ 172 h 202"/>
                    <a:gd name="T32" fmla="*/ 67 w 236"/>
                    <a:gd name="T33" fmla="*/ 171 h 202"/>
                    <a:gd name="T34" fmla="*/ 86 w 236"/>
                    <a:gd name="T35" fmla="*/ 182 h 202"/>
                    <a:gd name="T36" fmla="*/ 109 w 236"/>
                    <a:gd name="T37" fmla="*/ 177 h 202"/>
                    <a:gd name="T38" fmla="*/ 120 w 236"/>
                    <a:gd name="T39" fmla="*/ 181 h 202"/>
                    <a:gd name="T40" fmla="*/ 132 w 236"/>
                    <a:gd name="T41" fmla="*/ 198 h 202"/>
                    <a:gd name="T42" fmla="*/ 168 w 236"/>
                    <a:gd name="T43" fmla="*/ 196 h 202"/>
                    <a:gd name="T44" fmla="*/ 171 w 236"/>
                    <a:gd name="T45" fmla="*/ 175 h 202"/>
                    <a:gd name="T46" fmla="*/ 175 w 236"/>
                    <a:gd name="T47" fmla="*/ 145 h 202"/>
                    <a:gd name="T48" fmla="*/ 192 w 236"/>
                    <a:gd name="T49" fmla="*/ 127 h 202"/>
                    <a:gd name="T50" fmla="*/ 200 w 236"/>
                    <a:gd name="T51" fmla="*/ 106 h 202"/>
                    <a:gd name="T52" fmla="*/ 220 w 236"/>
                    <a:gd name="T53" fmla="*/ 84 h 202"/>
                    <a:gd name="T54" fmla="*/ 214 w 236"/>
                    <a:gd name="T55" fmla="*/ 61 h 202"/>
                    <a:gd name="T56" fmla="*/ 205 w 236"/>
                    <a:gd name="T57" fmla="*/ 38 h 202"/>
                    <a:gd name="T58" fmla="*/ 196 w 236"/>
                    <a:gd name="T59" fmla="*/ 22 h 202"/>
                    <a:gd name="T60" fmla="*/ 208 w 236"/>
                    <a:gd name="T61" fmla="*/ 18 h 202"/>
                    <a:gd name="T62" fmla="*/ 207 w 236"/>
                    <a:gd name="T63" fmla="*/ 9 h 202"/>
                    <a:gd name="T64" fmla="*/ 181 w 236"/>
                    <a:gd name="T65" fmla="*/ 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02">
                      <a:moveTo>
                        <a:pt x="181" y="1"/>
                      </a:moveTo>
                      <a:cubicBezTo>
                        <a:pt x="177" y="1"/>
                        <a:pt x="169" y="0"/>
                        <a:pt x="165" y="0"/>
                      </a:cubicBezTo>
                      <a:cubicBezTo>
                        <a:pt x="161" y="0"/>
                        <a:pt x="157" y="11"/>
                        <a:pt x="157" y="18"/>
                      </a:cubicBezTo>
                      <a:cubicBezTo>
                        <a:pt x="157" y="24"/>
                        <a:pt x="153" y="31"/>
                        <a:pt x="149" y="34"/>
                      </a:cubicBezTo>
                      <a:cubicBezTo>
                        <a:pt x="145" y="37"/>
                        <a:pt x="150" y="39"/>
                        <a:pt x="150" y="43"/>
                      </a:cubicBezTo>
                      <a:cubicBezTo>
                        <a:pt x="150" y="47"/>
                        <a:pt x="142" y="48"/>
                        <a:pt x="139" y="49"/>
                      </a:cubicBezTo>
                      <a:cubicBezTo>
                        <a:pt x="136" y="51"/>
                        <a:pt x="140" y="55"/>
                        <a:pt x="140" y="58"/>
                      </a:cubicBezTo>
                      <a:cubicBezTo>
                        <a:pt x="140" y="60"/>
                        <a:pt x="132" y="64"/>
                        <a:pt x="125" y="64"/>
                      </a:cubicBezTo>
                      <a:cubicBezTo>
                        <a:pt x="118" y="64"/>
                        <a:pt x="117" y="70"/>
                        <a:pt x="115" y="72"/>
                      </a:cubicBezTo>
                      <a:cubicBezTo>
                        <a:pt x="113" y="73"/>
                        <a:pt x="108" y="71"/>
                        <a:pt x="102" y="69"/>
                      </a:cubicBezTo>
                      <a:cubicBezTo>
                        <a:pt x="96" y="66"/>
                        <a:pt x="87" y="65"/>
                        <a:pt x="82" y="67"/>
                      </a:cubicBezTo>
                      <a:cubicBezTo>
                        <a:pt x="76" y="69"/>
                        <a:pt x="76" y="74"/>
                        <a:pt x="72" y="78"/>
                      </a:cubicBezTo>
                      <a:cubicBezTo>
                        <a:pt x="68" y="82"/>
                        <a:pt x="55" y="77"/>
                        <a:pt x="50" y="77"/>
                      </a:cubicBezTo>
                      <a:cubicBezTo>
                        <a:pt x="46" y="77"/>
                        <a:pt x="47" y="80"/>
                        <a:pt x="41" y="83"/>
                      </a:cubicBezTo>
                      <a:cubicBezTo>
                        <a:pt x="36" y="84"/>
                        <a:pt x="26" y="70"/>
                        <a:pt x="18" y="58"/>
                      </a:cubicBezTo>
                      <a:cubicBezTo>
                        <a:pt x="18" y="58"/>
                        <a:pt x="17" y="57"/>
                        <a:pt x="17" y="57"/>
                      </a:cubicBezTo>
                      <a:cubicBezTo>
                        <a:pt x="16" y="56"/>
                        <a:pt x="8" y="61"/>
                        <a:pt x="6" y="62"/>
                      </a:cubicBezTo>
                      <a:cubicBezTo>
                        <a:pt x="5" y="64"/>
                        <a:pt x="4" y="66"/>
                        <a:pt x="5" y="71"/>
                      </a:cubicBezTo>
                      <a:cubicBezTo>
                        <a:pt x="6" y="75"/>
                        <a:pt x="0" y="75"/>
                        <a:pt x="1" y="79"/>
                      </a:cubicBezTo>
                      <a:cubicBezTo>
                        <a:pt x="3" y="83"/>
                        <a:pt x="0" y="85"/>
                        <a:pt x="0" y="88"/>
                      </a:cubicBezTo>
                      <a:cubicBezTo>
                        <a:pt x="0" y="92"/>
                        <a:pt x="5" y="100"/>
                        <a:pt x="7" y="104"/>
                      </a:cubicBezTo>
                      <a:cubicBezTo>
                        <a:pt x="9" y="108"/>
                        <a:pt x="4" y="108"/>
                        <a:pt x="4" y="111"/>
                      </a:cubicBezTo>
                      <a:cubicBezTo>
                        <a:pt x="4" y="114"/>
                        <a:pt x="8" y="115"/>
                        <a:pt x="10" y="117"/>
                      </a:cubicBezTo>
                      <a:cubicBezTo>
                        <a:pt x="13" y="119"/>
                        <a:pt x="10" y="120"/>
                        <a:pt x="10" y="121"/>
                      </a:cubicBezTo>
                      <a:cubicBezTo>
                        <a:pt x="10" y="122"/>
                        <a:pt x="13" y="124"/>
                        <a:pt x="14" y="125"/>
                      </a:cubicBezTo>
                      <a:cubicBezTo>
                        <a:pt x="16" y="126"/>
                        <a:pt x="13" y="126"/>
                        <a:pt x="15" y="130"/>
                      </a:cubicBezTo>
                      <a:cubicBezTo>
                        <a:pt x="17" y="133"/>
                        <a:pt x="18" y="129"/>
                        <a:pt x="20" y="127"/>
                      </a:cubicBezTo>
                      <a:cubicBezTo>
                        <a:pt x="22" y="125"/>
                        <a:pt x="25" y="133"/>
                        <a:pt x="26" y="137"/>
                      </a:cubicBezTo>
                      <a:cubicBezTo>
                        <a:pt x="27" y="141"/>
                        <a:pt x="24" y="142"/>
                        <a:pt x="24" y="148"/>
                      </a:cubicBezTo>
                      <a:cubicBezTo>
                        <a:pt x="25" y="153"/>
                        <a:pt x="28" y="168"/>
                        <a:pt x="29" y="170"/>
                      </a:cubicBezTo>
                      <a:cubicBezTo>
                        <a:pt x="30" y="172"/>
                        <a:pt x="34" y="171"/>
                        <a:pt x="36" y="170"/>
                      </a:cubicBezTo>
                      <a:cubicBezTo>
                        <a:pt x="38" y="169"/>
                        <a:pt x="42" y="172"/>
                        <a:pt x="44" y="172"/>
                      </a:cubicBezTo>
                      <a:cubicBezTo>
                        <a:pt x="47" y="172"/>
                        <a:pt x="46" y="174"/>
                        <a:pt x="50" y="176"/>
                      </a:cubicBezTo>
                      <a:cubicBezTo>
                        <a:pt x="54" y="177"/>
                        <a:pt x="63" y="172"/>
                        <a:pt x="67" y="171"/>
                      </a:cubicBezTo>
                      <a:cubicBezTo>
                        <a:pt x="71" y="170"/>
                        <a:pt x="72" y="179"/>
                        <a:pt x="74" y="180"/>
                      </a:cubicBezTo>
                      <a:cubicBezTo>
                        <a:pt x="76" y="180"/>
                        <a:pt x="83" y="183"/>
                        <a:pt x="86" y="182"/>
                      </a:cubicBezTo>
                      <a:cubicBezTo>
                        <a:pt x="89" y="181"/>
                        <a:pt x="94" y="171"/>
                        <a:pt x="97" y="173"/>
                      </a:cubicBezTo>
                      <a:cubicBezTo>
                        <a:pt x="99" y="175"/>
                        <a:pt x="105" y="176"/>
                        <a:pt x="109" y="177"/>
                      </a:cubicBezTo>
                      <a:cubicBezTo>
                        <a:pt x="112" y="178"/>
                        <a:pt x="111" y="181"/>
                        <a:pt x="114" y="183"/>
                      </a:cubicBezTo>
                      <a:cubicBezTo>
                        <a:pt x="117" y="186"/>
                        <a:pt x="118" y="182"/>
                        <a:pt x="120" y="181"/>
                      </a:cubicBezTo>
                      <a:cubicBezTo>
                        <a:pt x="123" y="180"/>
                        <a:pt x="126" y="182"/>
                        <a:pt x="130" y="185"/>
                      </a:cubicBezTo>
                      <a:cubicBezTo>
                        <a:pt x="134" y="188"/>
                        <a:pt x="132" y="194"/>
                        <a:pt x="132" y="198"/>
                      </a:cubicBezTo>
                      <a:cubicBezTo>
                        <a:pt x="133" y="201"/>
                        <a:pt x="162" y="188"/>
                        <a:pt x="165" y="188"/>
                      </a:cubicBezTo>
                      <a:cubicBezTo>
                        <a:pt x="167" y="187"/>
                        <a:pt x="166" y="193"/>
                        <a:pt x="168" y="196"/>
                      </a:cubicBezTo>
                      <a:cubicBezTo>
                        <a:pt x="172" y="202"/>
                        <a:pt x="174" y="188"/>
                        <a:pt x="175" y="185"/>
                      </a:cubicBezTo>
                      <a:cubicBezTo>
                        <a:pt x="175" y="181"/>
                        <a:pt x="172" y="177"/>
                        <a:pt x="171" y="175"/>
                      </a:cubicBezTo>
                      <a:cubicBezTo>
                        <a:pt x="170" y="173"/>
                        <a:pt x="176" y="160"/>
                        <a:pt x="177" y="157"/>
                      </a:cubicBezTo>
                      <a:cubicBezTo>
                        <a:pt x="179" y="154"/>
                        <a:pt x="175" y="148"/>
                        <a:pt x="175" y="145"/>
                      </a:cubicBezTo>
                      <a:cubicBezTo>
                        <a:pt x="175" y="141"/>
                        <a:pt x="182" y="132"/>
                        <a:pt x="184" y="132"/>
                      </a:cubicBezTo>
                      <a:cubicBezTo>
                        <a:pt x="186" y="132"/>
                        <a:pt x="191" y="129"/>
                        <a:pt x="192" y="127"/>
                      </a:cubicBezTo>
                      <a:cubicBezTo>
                        <a:pt x="193" y="124"/>
                        <a:pt x="200" y="120"/>
                        <a:pt x="202" y="117"/>
                      </a:cubicBezTo>
                      <a:cubicBezTo>
                        <a:pt x="204" y="114"/>
                        <a:pt x="200" y="109"/>
                        <a:pt x="200" y="106"/>
                      </a:cubicBezTo>
                      <a:cubicBezTo>
                        <a:pt x="199" y="103"/>
                        <a:pt x="209" y="83"/>
                        <a:pt x="211" y="81"/>
                      </a:cubicBezTo>
                      <a:cubicBezTo>
                        <a:pt x="213" y="79"/>
                        <a:pt x="217" y="83"/>
                        <a:pt x="220" y="84"/>
                      </a:cubicBezTo>
                      <a:cubicBezTo>
                        <a:pt x="223" y="84"/>
                        <a:pt x="234" y="83"/>
                        <a:pt x="235" y="81"/>
                      </a:cubicBezTo>
                      <a:cubicBezTo>
                        <a:pt x="236" y="78"/>
                        <a:pt x="217" y="64"/>
                        <a:pt x="214" y="61"/>
                      </a:cubicBezTo>
                      <a:cubicBezTo>
                        <a:pt x="210" y="58"/>
                        <a:pt x="212" y="52"/>
                        <a:pt x="214" y="50"/>
                      </a:cubicBezTo>
                      <a:cubicBezTo>
                        <a:pt x="215" y="48"/>
                        <a:pt x="208" y="40"/>
                        <a:pt x="205" y="38"/>
                      </a:cubicBezTo>
                      <a:cubicBezTo>
                        <a:pt x="203" y="36"/>
                        <a:pt x="205" y="29"/>
                        <a:pt x="201" y="28"/>
                      </a:cubicBezTo>
                      <a:cubicBezTo>
                        <a:pt x="198" y="27"/>
                        <a:pt x="198" y="24"/>
                        <a:pt x="196" y="22"/>
                      </a:cubicBezTo>
                      <a:cubicBezTo>
                        <a:pt x="195" y="19"/>
                        <a:pt x="198" y="20"/>
                        <a:pt x="199" y="19"/>
                      </a:cubicBezTo>
                      <a:cubicBezTo>
                        <a:pt x="200" y="17"/>
                        <a:pt x="205" y="18"/>
                        <a:pt x="208" y="18"/>
                      </a:cubicBezTo>
                      <a:cubicBezTo>
                        <a:pt x="212" y="18"/>
                        <a:pt x="207" y="14"/>
                        <a:pt x="205" y="11"/>
                      </a:cubicBezTo>
                      <a:cubicBezTo>
                        <a:pt x="204" y="10"/>
                        <a:pt x="205" y="9"/>
                        <a:pt x="207" y="9"/>
                      </a:cubicBezTo>
                      <a:cubicBezTo>
                        <a:pt x="203" y="6"/>
                        <a:pt x="200" y="3"/>
                        <a:pt x="199" y="2"/>
                      </a:cubicBezTo>
                      <a:cubicBezTo>
                        <a:pt x="197" y="0"/>
                        <a:pt x="184" y="1"/>
                        <a:pt x="181" y="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6" name="Freeform 28"/>
                <p:cNvSpPr>
                  <a:spLocks/>
                </p:cNvSpPr>
                <p:nvPr/>
              </p:nvSpPr>
              <p:spPr bwMode="auto">
                <a:xfrm>
                  <a:off x="4154649" y="2759051"/>
                  <a:ext cx="236610" cy="337158"/>
                </a:xfrm>
                <a:custGeom>
                  <a:avLst/>
                  <a:gdLst>
                    <a:gd name="T0" fmla="*/ 27 w 79"/>
                    <a:gd name="T1" fmla="*/ 5 h 112"/>
                    <a:gd name="T2" fmla="*/ 15 w 79"/>
                    <a:gd name="T3" fmla="*/ 12 h 112"/>
                    <a:gd name="T4" fmla="*/ 7 w 79"/>
                    <a:gd name="T5" fmla="*/ 21 h 112"/>
                    <a:gd name="T6" fmla="*/ 9 w 79"/>
                    <a:gd name="T7" fmla="*/ 26 h 112"/>
                    <a:gd name="T8" fmla="*/ 14 w 79"/>
                    <a:gd name="T9" fmla="*/ 32 h 112"/>
                    <a:gd name="T10" fmla="*/ 12 w 79"/>
                    <a:gd name="T11" fmla="*/ 37 h 112"/>
                    <a:gd name="T12" fmla="*/ 15 w 79"/>
                    <a:gd name="T13" fmla="*/ 45 h 112"/>
                    <a:gd name="T14" fmla="*/ 3 w 79"/>
                    <a:gd name="T15" fmla="*/ 44 h 112"/>
                    <a:gd name="T16" fmla="*/ 3 w 79"/>
                    <a:gd name="T17" fmla="*/ 49 h 112"/>
                    <a:gd name="T18" fmla="*/ 6 w 79"/>
                    <a:gd name="T19" fmla="*/ 59 h 112"/>
                    <a:gd name="T20" fmla="*/ 12 w 79"/>
                    <a:gd name="T21" fmla="*/ 69 h 112"/>
                    <a:gd name="T22" fmla="*/ 9 w 79"/>
                    <a:gd name="T23" fmla="*/ 79 h 112"/>
                    <a:gd name="T24" fmla="*/ 2 w 79"/>
                    <a:gd name="T25" fmla="*/ 96 h 112"/>
                    <a:gd name="T26" fmla="*/ 4 w 79"/>
                    <a:gd name="T27" fmla="*/ 102 h 112"/>
                    <a:gd name="T28" fmla="*/ 1 w 79"/>
                    <a:gd name="T29" fmla="*/ 110 h 112"/>
                    <a:gd name="T30" fmla="*/ 15 w 79"/>
                    <a:gd name="T31" fmla="*/ 110 h 112"/>
                    <a:gd name="T32" fmla="*/ 20 w 79"/>
                    <a:gd name="T33" fmla="*/ 103 h 112"/>
                    <a:gd name="T34" fmla="*/ 28 w 79"/>
                    <a:gd name="T35" fmla="*/ 107 h 112"/>
                    <a:gd name="T36" fmla="*/ 30 w 79"/>
                    <a:gd name="T37" fmla="*/ 100 h 112"/>
                    <a:gd name="T38" fmla="*/ 35 w 79"/>
                    <a:gd name="T39" fmla="*/ 96 h 112"/>
                    <a:gd name="T40" fmla="*/ 41 w 79"/>
                    <a:gd name="T41" fmla="*/ 100 h 112"/>
                    <a:gd name="T42" fmla="*/ 46 w 79"/>
                    <a:gd name="T43" fmla="*/ 97 h 112"/>
                    <a:gd name="T44" fmla="*/ 55 w 79"/>
                    <a:gd name="T45" fmla="*/ 99 h 112"/>
                    <a:gd name="T46" fmla="*/ 56 w 79"/>
                    <a:gd name="T47" fmla="*/ 91 h 112"/>
                    <a:gd name="T48" fmla="*/ 68 w 79"/>
                    <a:gd name="T49" fmla="*/ 92 h 112"/>
                    <a:gd name="T50" fmla="*/ 77 w 79"/>
                    <a:gd name="T51" fmla="*/ 74 h 112"/>
                    <a:gd name="T52" fmla="*/ 74 w 79"/>
                    <a:gd name="T53" fmla="*/ 68 h 112"/>
                    <a:gd name="T54" fmla="*/ 75 w 79"/>
                    <a:gd name="T55" fmla="*/ 51 h 112"/>
                    <a:gd name="T56" fmla="*/ 65 w 79"/>
                    <a:gd name="T57" fmla="*/ 24 h 112"/>
                    <a:gd name="T58" fmla="*/ 52 w 79"/>
                    <a:gd name="T59" fmla="*/ 0 h 112"/>
                    <a:gd name="T60" fmla="*/ 45 w 79"/>
                    <a:gd name="T61" fmla="*/ 5 h 112"/>
                    <a:gd name="T62" fmla="*/ 27 w 79"/>
                    <a:gd name="T63"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 h="112">
                      <a:moveTo>
                        <a:pt x="27" y="5"/>
                      </a:moveTo>
                      <a:cubicBezTo>
                        <a:pt x="23" y="5"/>
                        <a:pt x="20" y="8"/>
                        <a:pt x="15" y="12"/>
                      </a:cubicBezTo>
                      <a:cubicBezTo>
                        <a:pt x="12" y="15"/>
                        <a:pt x="10" y="18"/>
                        <a:pt x="7" y="21"/>
                      </a:cubicBezTo>
                      <a:cubicBezTo>
                        <a:pt x="8" y="23"/>
                        <a:pt x="9" y="25"/>
                        <a:pt x="9" y="26"/>
                      </a:cubicBezTo>
                      <a:cubicBezTo>
                        <a:pt x="9" y="27"/>
                        <a:pt x="12" y="29"/>
                        <a:pt x="14" y="32"/>
                      </a:cubicBezTo>
                      <a:cubicBezTo>
                        <a:pt x="16" y="34"/>
                        <a:pt x="13" y="36"/>
                        <a:pt x="12" y="37"/>
                      </a:cubicBezTo>
                      <a:cubicBezTo>
                        <a:pt x="11" y="39"/>
                        <a:pt x="15" y="43"/>
                        <a:pt x="15" y="45"/>
                      </a:cubicBezTo>
                      <a:cubicBezTo>
                        <a:pt x="14" y="46"/>
                        <a:pt x="5" y="43"/>
                        <a:pt x="3" y="44"/>
                      </a:cubicBezTo>
                      <a:cubicBezTo>
                        <a:pt x="0" y="46"/>
                        <a:pt x="0" y="49"/>
                        <a:pt x="3" y="49"/>
                      </a:cubicBezTo>
                      <a:cubicBezTo>
                        <a:pt x="5" y="50"/>
                        <a:pt x="6" y="55"/>
                        <a:pt x="6" y="59"/>
                      </a:cubicBezTo>
                      <a:cubicBezTo>
                        <a:pt x="5" y="63"/>
                        <a:pt x="9" y="66"/>
                        <a:pt x="12" y="69"/>
                      </a:cubicBezTo>
                      <a:cubicBezTo>
                        <a:pt x="14" y="73"/>
                        <a:pt x="11" y="76"/>
                        <a:pt x="9" y="79"/>
                      </a:cubicBezTo>
                      <a:cubicBezTo>
                        <a:pt x="7" y="81"/>
                        <a:pt x="3" y="93"/>
                        <a:pt x="2" y="96"/>
                      </a:cubicBezTo>
                      <a:cubicBezTo>
                        <a:pt x="1" y="99"/>
                        <a:pt x="3" y="99"/>
                        <a:pt x="4" y="102"/>
                      </a:cubicBezTo>
                      <a:cubicBezTo>
                        <a:pt x="6" y="105"/>
                        <a:pt x="2" y="107"/>
                        <a:pt x="1" y="110"/>
                      </a:cubicBezTo>
                      <a:cubicBezTo>
                        <a:pt x="1" y="112"/>
                        <a:pt x="12" y="110"/>
                        <a:pt x="15" y="110"/>
                      </a:cubicBezTo>
                      <a:cubicBezTo>
                        <a:pt x="18" y="110"/>
                        <a:pt x="19" y="104"/>
                        <a:pt x="20" y="103"/>
                      </a:cubicBezTo>
                      <a:cubicBezTo>
                        <a:pt x="22" y="102"/>
                        <a:pt x="25" y="106"/>
                        <a:pt x="28" y="107"/>
                      </a:cubicBezTo>
                      <a:cubicBezTo>
                        <a:pt x="32" y="108"/>
                        <a:pt x="30" y="102"/>
                        <a:pt x="30" y="100"/>
                      </a:cubicBezTo>
                      <a:cubicBezTo>
                        <a:pt x="30" y="99"/>
                        <a:pt x="34" y="97"/>
                        <a:pt x="35" y="96"/>
                      </a:cubicBezTo>
                      <a:cubicBezTo>
                        <a:pt x="36" y="96"/>
                        <a:pt x="38" y="100"/>
                        <a:pt x="41" y="100"/>
                      </a:cubicBezTo>
                      <a:cubicBezTo>
                        <a:pt x="44" y="100"/>
                        <a:pt x="43" y="97"/>
                        <a:pt x="46" y="97"/>
                      </a:cubicBezTo>
                      <a:cubicBezTo>
                        <a:pt x="49" y="97"/>
                        <a:pt x="52" y="99"/>
                        <a:pt x="55" y="99"/>
                      </a:cubicBezTo>
                      <a:cubicBezTo>
                        <a:pt x="57" y="99"/>
                        <a:pt x="54" y="92"/>
                        <a:pt x="56" y="91"/>
                      </a:cubicBezTo>
                      <a:cubicBezTo>
                        <a:pt x="58" y="91"/>
                        <a:pt x="64" y="92"/>
                        <a:pt x="68" y="92"/>
                      </a:cubicBezTo>
                      <a:cubicBezTo>
                        <a:pt x="71" y="91"/>
                        <a:pt x="74" y="78"/>
                        <a:pt x="77" y="74"/>
                      </a:cubicBezTo>
                      <a:cubicBezTo>
                        <a:pt x="79" y="70"/>
                        <a:pt x="75" y="70"/>
                        <a:pt x="74" y="68"/>
                      </a:cubicBezTo>
                      <a:cubicBezTo>
                        <a:pt x="73" y="66"/>
                        <a:pt x="75" y="54"/>
                        <a:pt x="75" y="51"/>
                      </a:cubicBezTo>
                      <a:cubicBezTo>
                        <a:pt x="75" y="48"/>
                        <a:pt x="67" y="28"/>
                        <a:pt x="65" y="24"/>
                      </a:cubicBezTo>
                      <a:cubicBezTo>
                        <a:pt x="63" y="21"/>
                        <a:pt x="57" y="7"/>
                        <a:pt x="52" y="0"/>
                      </a:cubicBezTo>
                      <a:cubicBezTo>
                        <a:pt x="49" y="2"/>
                        <a:pt x="47" y="4"/>
                        <a:pt x="45" y="5"/>
                      </a:cubicBezTo>
                      <a:cubicBezTo>
                        <a:pt x="40" y="7"/>
                        <a:pt x="32" y="5"/>
                        <a:pt x="27" y="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Freeform 29"/>
                <p:cNvSpPr>
                  <a:spLocks/>
                </p:cNvSpPr>
                <p:nvPr/>
              </p:nvSpPr>
              <p:spPr bwMode="auto">
                <a:xfrm>
                  <a:off x="4025881" y="2381369"/>
                  <a:ext cx="445858" cy="452246"/>
                </a:xfrm>
                <a:custGeom>
                  <a:avLst/>
                  <a:gdLst>
                    <a:gd name="T0" fmla="*/ 147 w 149"/>
                    <a:gd name="T1" fmla="*/ 17 h 150"/>
                    <a:gd name="T2" fmla="*/ 147 w 149"/>
                    <a:gd name="T3" fmla="*/ 17 h 150"/>
                    <a:gd name="T4" fmla="*/ 138 w 149"/>
                    <a:gd name="T5" fmla="*/ 8 h 150"/>
                    <a:gd name="T6" fmla="*/ 128 w 149"/>
                    <a:gd name="T7" fmla="*/ 6 h 150"/>
                    <a:gd name="T8" fmla="*/ 122 w 149"/>
                    <a:gd name="T9" fmla="*/ 16 h 150"/>
                    <a:gd name="T10" fmla="*/ 110 w 149"/>
                    <a:gd name="T11" fmla="*/ 26 h 150"/>
                    <a:gd name="T12" fmla="*/ 88 w 149"/>
                    <a:gd name="T13" fmla="*/ 30 h 150"/>
                    <a:gd name="T14" fmla="*/ 93 w 149"/>
                    <a:gd name="T15" fmla="*/ 44 h 150"/>
                    <a:gd name="T16" fmla="*/ 74 w 149"/>
                    <a:gd name="T17" fmla="*/ 46 h 150"/>
                    <a:gd name="T18" fmla="*/ 61 w 149"/>
                    <a:gd name="T19" fmla="*/ 37 h 150"/>
                    <a:gd name="T20" fmla="*/ 52 w 149"/>
                    <a:gd name="T21" fmla="*/ 44 h 150"/>
                    <a:gd name="T22" fmla="*/ 31 w 149"/>
                    <a:gd name="T23" fmla="*/ 61 h 150"/>
                    <a:gd name="T24" fmla="*/ 5 w 149"/>
                    <a:gd name="T25" fmla="*/ 77 h 150"/>
                    <a:gd name="T26" fmla="*/ 0 w 149"/>
                    <a:gd name="T27" fmla="*/ 90 h 150"/>
                    <a:gd name="T28" fmla="*/ 9 w 149"/>
                    <a:gd name="T29" fmla="*/ 97 h 150"/>
                    <a:gd name="T30" fmla="*/ 21 w 149"/>
                    <a:gd name="T31" fmla="*/ 100 h 150"/>
                    <a:gd name="T32" fmla="*/ 22 w 149"/>
                    <a:gd name="T33" fmla="*/ 109 h 150"/>
                    <a:gd name="T34" fmla="*/ 19 w 149"/>
                    <a:gd name="T35" fmla="*/ 121 h 150"/>
                    <a:gd name="T36" fmla="*/ 8 w 149"/>
                    <a:gd name="T37" fmla="*/ 135 h 150"/>
                    <a:gd name="T38" fmla="*/ 17 w 149"/>
                    <a:gd name="T39" fmla="*/ 141 h 150"/>
                    <a:gd name="T40" fmla="*/ 22 w 149"/>
                    <a:gd name="T41" fmla="*/ 149 h 150"/>
                    <a:gd name="T42" fmla="*/ 32 w 149"/>
                    <a:gd name="T43" fmla="*/ 142 h 150"/>
                    <a:gd name="T44" fmla="*/ 39 w 149"/>
                    <a:gd name="T45" fmla="*/ 146 h 150"/>
                    <a:gd name="T46" fmla="*/ 46 w 149"/>
                    <a:gd name="T47" fmla="*/ 143 h 150"/>
                    <a:gd name="T48" fmla="*/ 50 w 149"/>
                    <a:gd name="T49" fmla="*/ 146 h 150"/>
                    <a:gd name="T50" fmla="*/ 58 w 149"/>
                    <a:gd name="T51" fmla="*/ 137 h 150"/>
                    <a:gd name="T52" fmla="*/ 70 w 149"/>
                    <a:gd name="T53" fmla="*/ 130 h 150"/>
                    <a:gd name="T54" fmla="*/ 88 w 149"/>
                    <a:gd name="T55" fmla="*/ 130 h 150"/>
                    <a:gd name="T56" fmla="*/ 95 w 149"/>
                    <a:gd name="T57" fmla="*/ 125 h 150"/>
                    <a:gd name="T58" fmla="*/ 93 w 149"/>
                    <a:gd name="T59" fmla="*/ 123 h 150"/>
                    <a:gd name="T60" fmla="*/ 75 w 149"/>
                    <a:gd name="T61" fmla="*/ 107 h 150"/>
                    <a:gd name="T62" fmla="*/ 76 w 149"/>
                    <a:gd name="T63" fmla="*/ 93 h 150"/>
                    <a:gd name="T64" fmla="*/ 86 w 149"/>
                    <a:gd name="T65" fmla="*/ 87 h 150"/>
                    <a:gd name="T66" fmla="*/ 125 w 149"/>
                    <a:gd name="T67" fmla="*/ 62 h 150"/>
                    <a:gd name="T68" fmla="*/ 126 w 149"/>
                    <a:gd name="T69" fmla="*/ 44 h 150"/>
                    <a:gd name="T70" fmla="*/ 138 w 149"/>
                    <a:gd name="T71" fmla="*/ 25 h 150"/>
                    <a:gd name="T72" fmla="*/ 147 w 149"/>
                    <a:gd name="T73" fmla="*/ 24 h 150"/>
                    <a:gd name="T74" fmla="*/ 147 w 149"/>
                    <a:gd name="T75"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 h="150">
                      <a:moveTo>
                        <a:pt x="147" y="17"/>
                      </a:moveTo>
                      <a:cubicBezTo>
                        <a:pt x="147" y="17"/>
                        <a:pt x="147" y="17"/>
                        <a:pt x="147" y="17"/>
                      </a:cubicBezTo>
                      <a:cubicBezTo>
                        <a:pt x="143" y="13"/>
                        <a:pt x="140" y="10"/>
                        <a:pt x="138" y="8"/>
                      </a:cubicBezTo>
                      <a:cubicBezTo>
                        <a:pt x="135" y="5"/>
                        <a:pt x="132" y="0"/>
                        <a:pt x="128" y="6"/>
                      </a:cubicBezTo>
                      <a:cubicBezTo>
                        <a:pt x="124" y="13"/>
                        <a:pt x="126" y="16"/>
                        <a:pt x="122" y="16"/>
                      </a:cubicBezTo>
                      <a:cubicBezTo>
                        <a:pt x="118" y="15"/>
                        <a:pt x="116" y="22"/>
                        <a:pt x="110" y="26"/>
                      </a:cubicBezTo>
                      <a:cubicBezTo>
                        <a:pt x="104" y="31"/>
                        <a:pt x="94" y="27"/>
                        <a:pt x="88" y="30"/>
                      </a:cubicBezTo>
                      <a:cubicBezTo>
                        <a:pt x="81" y="32"/>
                        <a:pt x="93" y="41"/>
                        <a:pt x="93" y="44"/>
                      </a:cubicBezTo>
                      <a:cubicBezTo>
                        <a:pt x="93" y="48"/>
                        <a:pt x="79" y="46"/>
                        <a:pt x="74" y="46"/>
                      </a:cubicBezTo>
                      <a:cubicBezTo>
                        <a:pt x="69" y="46"/>
                        <a:pt x="66" y="41"/>
                        <a:pt x="61" y="37"/>
                      </a:cubicBezTo>
                      <a:cubicBezTo>
                        <a:pt x="56" y="33"/>
                        <a:pt x="52" y="38"/>
                        <a:pt x="52" y="44"/>
                      </a:cubicBezTo>
                      <a:cubicBezTo>
                        <a:pt x="51" y="50"/>
                        <a:pt x="37" y="57"/>
                        <a:pt x="31" y="61"/>
                      </a:cubicBezTo>
                      <a:cubicBezTo>
                        <a:pt x="26" y="65"/>
                        <a:pt x="10" y="73"/>
                        <a:pt x="5" y="77"/>
                      </a:cubicBezTo>
                      <a:cubicBezTo>
                        <a:pt x="3" y="79"/>
                        <a:pt x="1" y="84"/>
                        <a:pt x="0" y="90"/>
                      </a:cubicBezTo>
                      <a:cubicBezTo>
                        <a:pt x="3" y="92"/>
                        <a:pt x="7" y="96"/>
                        <a:pt x="9" y="97"/>
                      </a:cubicBezTo>
                      <a:cubicBezTo>
                        <a:pt x="11" y="98"/>
                        <a:pt x="17" y="98"/>
                        <a:pt x="21" y="100"/>
                      </a:cubicBezTo>
                      <a:cubicBezTo>
                        <a:pt x="26" y="102"/>
                        <a:pt x="25" y="107"/>
                        <a:pt x="22" y="109"/>
                      </a:cubicBezTo>
                      <a:cubicBezTo>
                        <a:pt x="20" y="112"/>
                        <a:pt x="21" y="117"/>
                        <a:pt x="19" y="121"/>
                      </a:cubicBezTo>
                      <a:cubicBezTo>
                        <a:pt x="17" y="125"/>
                        <a:pt x="8" y="133"/>
                        <a:pt x="8" y="135"/>
                      </a:cubicBezTo>
                      <a:cubicBezTo>
                        <a:pt x="7" y="136"/>
                        <a:pt x="14" y="139"/>
                        <a:pt x="17" y="141"/>
                      </a:cubicBezTo>
                      <a:cubicBezTo>
                        <a:pt x="20" y="143"/>
                        <a:pt x="20" y="147"/>
                        <a:pt x="22" y="149"/>
                      </a:cubicBezTo>
                      <a:cubicBezTo>
                        <a:pt x="24" y="150"/>
                        <a:pt x="29" y="143"/>
                        <a:pt x="32" y="142"/>
                      </a:cubicBezTo>
                      <a:cubicBezTo>
                        <a:pt x="34" y="140"/>
                        <a:pt x="35" y="145"/>
                        <a:pt x="39" y="146"/>
                      </a:cubicBezTo>
                      <a:cubicBezTo>
                        <a:pt x="42" y="147"/>
                        <a:pt x="42" y="144"/>
                        <a:pt x="46" y="143"/>
                      </a:cubicBezTo>
                      <a:cubicBezTo>
                        <a:pt x="48" y="143"/>
                        <a:pt x="49" y="144"/>
                        <a:pt x="50" y="146"/>
                      </a:cubicBezTo>
                      <a:cubicBezTo>
                        <a:pt x="53" y="143"/>
                        <a:pt x="55" y="140"/>
                        <a:pt x="58" y="137"/>
                      </a:cubicBezTo>
                      <a:cubicBezTo>
                        <a:pt x="63" y="133"/>
                        <a:pt x="66" y="130"/>
                        <a:pt x="70" y="130"/>
                      </a:cubicBezTo>
                      <a:cubicBezTo>
                        <a:pt x="75" y="130"/>
                        <a:pt x="83" y="132"/>
                        <a:pt x="88" y="130"/>
                      </a:cubicBezTo>
                      <a:cubicBezTo>
                        <a:pt x="90" y="129"/>
                        <a:pt x="92" y="127"/>
                        <a:pt x="95" y="125"/>
                      </a:cubicBezTo>
                      <a:cubicBezTo>
                        <a:pt x="94" y="124"/>
                        <a:pt x="93" y="123"/>
                        <a:pt x="93" y="123"/>
                      </a:cubicBezTo>
                      <a:cubicBezTo>
                        <a:pt x="87" y="117"/>
                        <a:pt x="77" y="110"/>
                        <a:pt x="75" y="107"/>
                      </a:cubicBezTo>
                      <a:cubicBezTo>
                        <a:pt x="72" y="103"/>
                        <a:pt x="74" y="96"/>
                        <a:pt x="76" y="93"/>
                      </a:cubicBezTo>
                      <a:cubicBezTo>
                        <a:pt x="77" y="90"/>
                        <a:pt x="83" y="88"/>
                        <a:pt x="86" y="87"/>
                      </a:cubicBezTo>
                      <a:cubicBezTo>
                        <a:pt x="90" y="86"/>
                        <a:pt x="122" y="64"/>
                        <a:pt x="125" y="62"/>
                      </a:cubicBezTo>
                      <a:cubicBezTo>
                        <a:pt x="129" y="60"/>
                        <a:pt x="124" y="47"/>
                        <a:pt x="126" y="44"/>
                      </a:cubicBezTo>
                      <a:cubicBezTo>
                        <a:pt x="127" y="41"/>
                        <a:pt x="137" y="26"/>
                        <a:pt x="138" y="25"/>
                      </a:cubicBezTo>
                      <a:cubicBezTo>
                        <a:pt x="140" y="23"/>
                        <a:pt x="144" y="24"/>
                        <a:pt x="147" y="24"/>
                      </a:cubicBezTo>
                      <a:cubicBezTo>
                        <a:pt x="149" y="24"/>
                        <a:pt x="145" y="19"/>
                        <a:pt x="147" y="1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8" name="Freeform 30"/>
                <p:cNvSpPr>
                  <a:spLocks/>
                </p:cNvSpPr>
                <p:nvPr/>
              </p:nvSpPr>
              <p:spPr bwMode="auto">
                <a:xfrm>
                  <a:off x="1762786" y="3532246"/>
                  <a:ext cx="634182" cy="1351876"/>
                </a:xfrm>
                <a:custGeom>
                  <a:avLst/>
                  <a:gdLst>
                    <a:gd name="T0" fmla="*/ 166 w 212"/>
                    <a:gd name="T1" fmla="*/ 385 h 448"/>
                    <a:gd name="T2" fmla="*/ 141 w 212"/>
                    <a:gd name="T3" fmla="*/ 327 h 448"/>
                    <a:gd name="T4" fmla="*/ 153 w 212"/>
                    <a:gd name="T5" fmla="*/ 306 h 448"/>
                    <a:gd name="T6" fmla="*/ 148 w 212"/>
                    <a:gd name="T7" fmla="*/ 288 h 448"/>
                    <a:gd name="T8" fmla="*/ 124 w 212"/>
                    <a:gd name="T9" fmla="*/ 250 h 448"/>
                    <a:gd name="T10" fmla="*/ 136 w 212"/>
                    <a:gd name="T11" fmla="*/ 223 h 448"/>
                    <a:gd name="T12" fmla="*/ 163 w 212"/>
                    <a:gd name="T13" fmla="*/ 213 h 448"/>
                    <a:gd name="T14" fmla="*/ 188 w 212"/>
                    <a:gd name="T15" fmla="*/ 196 h 448"/>
                    <a:gd name="T16" fmla="*/ 203 w 212"/>
                    <a:gd name="T17" fmla="*/ 181 h 448"/>
                    <a:gd name="T18" fmla="*/ 210 w 212"/>
                    <a:gd name="T19" fmla="*/ 170 h 448"/>
                    <a:gd name="T20" fmla="*/ 189 w 212"/>
                    <a:gd name="T21" fmla="*/ 176 h 448"/>
                    <a:gd name="T22" fmla="*/ 167 w 212"/>
                    <a:gd name="T23" fmla="*/ 162 h 448"/>
                    <a:gd name="T24" fmla="*/ 173 w 212"/>
                    <a:gd name="T25" fmla="*/ 138 h 448"/>
                    <a:gd name="T26" fmla="*/ 155 w 212"/>
                    <a:gd name="T27" fmla="*/ 124 h 448"/>
                    <a:gd name="T28" fmla="*/ 139 w 212"/>
                    <a:gd name="T29" fmla="*/ 109 h 448"/>
                    <a:gd name="T30" fmla="*/ 130 w 212"/>
                    <a:gd name="T31" fmla="*/ 110 h 448"/>
                    <a:gd name="T32" fmla="*/ 140 w 212"/>
                    <a:gd name="T33" fmla="*/ 85 h 448"/>
                    <a:gd name="T34" fmla="*/ 154 w 212"/>
                    <a:gd name="T35" fmla="*/ 69 h 448"/>
                    <a:gd name="T36" fmla="*/ 157 w 212"/>
                    <a:gd name="T37" fmla="*/ 43 h 448"/>
                    <a:gd name="T38" fmla="*/ 148 w 212"/>
                    <a:gd name="T39" fmla="*/ 23 h 448"/>
                    <a:gd name="T40" fmla="*/ 129 w 212"/>
                    <a:gd name="T41" fmla="*/ 3 h 448"/>
                    <a:gd name="T42" fmla="*/ 114 w 212"/>
                    <a:gd name="T43" fmla="*/ 25 h 448"/>
                    <a:gd name="T44" fmla="*/ 104 w 212"/>
                    <a:gd name="T45" fmla="*/ 32 h 448"/>
                    <a:gd name="T46" fmla="*/ 72 w 212"/>
                    <a:gd name="T47" fmla="*/ 48 h 448"/>
                    <a:gd name="T48" fmla="*/ 62 w 212"/>
                    <a:gd name="T49" fmla="*/ 80 h 448"/>
                    <a:gd name="T50" fmla="*/ 49 w 212"/>
                    <a:gd name="T51" fmla="*/ 118 h 448"/>
                    <a:gd name="T52" fmla="*/ 30 w 212"/>
                    <a:gd name="T53" fmla="*/ 130 h 448"/>
                    <a:gd name="T54" fmla="*/ 23 w 212"/>
                    <a:gd name="T55" fmla="*/ 162 h 448"/>
                    <a:gd name="T56" fmla="*/ 14 w 212"/>
                    <a:gd name="T57" fmla="*/ 181 h 448"/>
                    <a:gd name="T58" fmla="*/ 0 w 212"/>
                    <a:gd name="T59" fmla="*/ 184 h 448"/>
                    <a:gd name="T60" fmla="*/ 23 w 212"/>
                    <a:gd name="T61" fmla="*/ 216 h 448"/>
                    <a:gd name="T62" fmla="*/ 41 w 212"/>
                    <a:gd name="T63" fmla="*/ 225 h 448"/>
                    <a:gd name="T64" fmla="*/ 56 w 212"/>
                    <a:gd name="T65" fmla="*/ 277 h 448"/>
                    <a:gd name="T66" fmla="*/ 48 w 212"/>
                    <a:gd name="T67" fmla="*/ 305 h 448"/>
                    <a:gd name="T68" fmla="*/ 71 w 212"/>
                    <a:gd name="T69" fmla="*/ 308 h 448"/>
                    <a:gd name="T70" fmla="*/ 96 w 212"/>
                    <a:gd name="T71" fmla="*/ 298 h 448"/>
                    <a:gd name="T72" fmla="*/ 102 w 212"/>
                    <a:gd name="T73" fmla="*/ 296 h 448"/>
                    <a:gd name="T74" fmla="*/ 111 w 212"/>
                    <a:gd name="T75" fmla="*/ 278 h 448"/>
                    <a:gd name="T76" fmla="*/ 119 w 212"/>
                    <a:gd name="T77" fmla="*/ 288 h 448"/>
                    <a:gd name="T78" fmla="*/ 130 w 212"/>
                    <a:gd name="T79" fmla="*/ 298 h 448"/>
                    <a:gd name="T80" fmla="*/ 130 w 212"/>
                    <a:gd name="T81" fmla="*/ 320 h 448"/>
                    <a:gd name="T82" fmla="*/ 152 w 212"/>
                    <a:gd name="T83" fmla="*/ 395 h 448"/>
                    <a:gd name="T84" fmla="*/ 148 w 212"/>
                    <a:gd name="T85" fmla="*/ 448 h 448"/>
                    <a:gd name="T86" fmla="*/ 173 w 212"/>
                    <a:gd name="T87" fmla="*/ 407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 h="448">
                      <a:moveTo>
                        <a:pt x="173" y="407"/>
                      </a:moveTo>
                      <a:cubicBezTo>
                        <a:pt x="173" y="401"/>
                        <a:pt x="167" y="390"/>
                        <a:pt x="166" y="385"/>
                      </a:cubicBezTo>
                      <a:cubicBezTo>
                        <a:pt x="164" y="380"/>
                        <a:pt x="164" y="367"/>
                        <a:pt x="163" y="363"/>
                      </a:cubicBezTo>
                      <a:cubicBezTo>
                        <a:pt x="162" y="359"/>
                        <a:pt x="136" y="333"/>
                        <a:pt x="141" y="327"/>
                      </a:cubicBezTo>
                      <a:cubicBezTo>
                        <a:pt x="146" y="322"/>
                        <a:pt x="150" y="328"/>
                        <a:pt x="151" y="322"/>
                      </a:cubicBezTo>
                      <a:cubicBezTo>
                        <a:pt x="152" y="315"/>
                        <a:pt x="149" y="308"/>
                        <a:pt x="153" y="306"/>
                      </a:cubicBezTo>
                      <a:cubicBezTo>
                        <a:pt x="157" y="303"/>
                        <a:pt x="158" y="302"/>
                        <a:pt x="158" y="300"/>
                      </a:cubicBezTo>
                      <a:cubicBezTo>
                        <a:pt x="158" y="298"/>
                        <a:pt x="149" y="297"/>
                        <a:pt x="148" y="288"/>
                      </a:cubicBezTo>
                      <a:cubicBezTo>
                        <a:pt x="148" y="279"/>
                        <a:pt x="130" y="267"/>
                        <a:pt x="130" y="261"/>
                      </a:cubicBezTo>
                      <a:cubicBezTo>
                        <a:pt x="129" y="256"/>
                        <a:pt x="119" y="254"/>
                        <a:pt x="124" y="250"/>
                      </a:cubicBezTo>
                      <a:cubicBezTo>
                        <a:pt x="129" y="247"/>
                        <a:pt x="132" y="248"/>
                        <a:pt x="132" y="245"/>
                      </a:cubicBezTo>
                      <a:cubicBezTo>
                        <a:pt x="132" y="242"/>
                        <a:pt x="132" y="230"/>
                        <a:pt x="136" y="223"/>
                      </a:cubicBezTo>
                      <a:cubicBezTo>
                        <a:pt x="141" y="217"/>
                        <a:pt x="141" y="220"/>
                        <a:pt x="147" y="219"/>
                      </a:cubicBezTo>
                      <a:cubicBezTo>
                        <a:pt x="153" y="218"/>
                        <a:pt x="159" y="217"/>
                        <a:pt x="163" y="213"/>
                      </a:cubicBezTo>
                      <a:cubicBezTo>
                        <a:pt x="167" y="208"/>
                        <a:pt x="174" y="206"/>
                        <a:pt x="179" y="204"/>
                      </a:cubicBezTo>
                      <a:cubicBezTo>
                        <a:pt x="184" y="201"/>
                        <a:pt x="182" y="200"/>
                        <a:pt x="188" y="196"/>
                      </a:cubicBezTo>
                      <a:cubicBezTo>
                        <a:pt x="194" y="193"/>
                        <a:pt x="195" y="193"/>
                        <a:pt x="197" y="189"/>
                      </a:cubicBezTo>
                      <a:cubicBezTo>
                        <a:pt x="198" y="186"/>
                        <a:pt x="199" y="184"/>
                        <a:pt x="203" y="181"/>
                      </a:cubicBezTo>
                      <a:cubicBezTo>
                        <a:pt x="205" y="180"/>
                        <a:pt x="209" y="179"/>
                        <a:pt x="212" y="178"/>
                      </a:cubicBezTo>
                      <a:cubicBezTo>
                        <a:pt x="211" y="175"/>
                        <a:pt x="211" y="172"/>
                        <a:pt x="210" y="170"/>
                      </a:cubicBezTo>
                      <a:cubicBezTo>
                        <a:pt x="208" y="167"/>
                        <a:pt x="204" y="172"/>
                        <a:pt x="201" y="175"/>
                      </a:cubicBezTo>
                      <a:cubicBezTo>
                        <a:pt x="199" y="178"/>
                        <a:pt x="197" y="179"/>
                        <a:pt x="189" y="176"/>
                      </a:cubicBezTo>
                      <a:cubicBezTo>
                        <a:pt x="182" y="173"/>
                        <a:pt x="184" y="169"/>
                        <a:pt x="182" y="164"/>
                      </a:cubicBezTo>
                      <a:cubicBezTo>
                        <a:pt x="180" y="159"/>
                        <a:pt x="169" y="163"/>
                        <a:pt x="167" y="162"/>
                      </a:cubicBezTo>
                      <a:cubicBezTo>
                        <a:pt x="164" y="161"/>
                        <a:pt x="168" y="154"/>
                        <a:pt x="168" y="150"/>
                      </a:cubicBezTo>
                      <a:cubicBezTo>
                        <a:pt x="169" y="146"/>
                        <a:pt x="173" y="139"/>
                        <a:pt x="173" y="138"/>
                      </a:cubicBezTo>
                      <a:cubicBezTo>
                        <a:pt x="173" y="136"/>
                        <a:pt x="168" y="137"/>
                        <a:pt x="161" y="135"/>
                      </a:cubicBezTo>
                      <a:cubicBezTo>
                        <a:pt x="155" y="133"/>
                        <a:pt x="157" y="126"/>
                        <a:pt x="155" y="124"/>
                      </a:cubicBezTo>
                      <a:cubicBezTo>
                        <a:pt x="153" y="122"/>
                        <a:pt x="156" y="114"/>
                        <a:pt x="157" y="111"/>
                      </a:cubicBezTo>
                      <a:cubicBezTo>
                        <a:pt x="159" y="108"/>
                        <a:pt x="142" y="109"/>
                        <a:pt x="139" y="109"/>
                      </a:cubicBezTo>
                      <a:cubicBezTo>
                        <a:pt x="135" y="109"/>
                        <a:pt x="134" y="116"/>
                        <a:pt x="130" y="118"/>
                      </a:cubicBezTo>
                      <a:cubicBezTo>
                        <a:pt x="126" y="120"/>
                        <a:pt x="129" y="112"/>
                        <a:pt x="130" y="110"/>
                      </a:cubicBezTo>
                      <a:cubicBezTo>
                        <a:pt x="132" y="108"/>
                        <a:pt x="128" y="101"/>
                        <a:pt x="128" y="97"/>
                      </a:cubicBezTo>
                      <a:cubicBezTo>
                        <a:pt x="128" y="93"/>
                        <a:pt x="137" y="86"/>
                        <a:pt x="140" y="85"/>
                      </a:cubicBezTo>
                      <a:cubicBezTo>
                        <a:pt x="142" y="84"/>
                        <a:pt x="141" y="79"/>
                        <a:pt x="143" y="76"/>
                      </a:cubicBezTo>
                      <a:cubicBezTo>
                        <a:pt x="146" y="74"/>
                        <a:pt x="150" y="72"/>
                        <a:pt x="154" y="69"/>
                      </a:cubicBezTo>
                      <a:cubicBezTo>
                        <a:pt x="157" y="67"/>
                        <a:pt x="153" y="64"/>
                        <a:pt x="153" y="61"/>
                      </a:cubicBezTo>
                      <a:cubicBezTo>
                        <a:pt x="152" y="59"/>
                        <a:pt x="158" y="47"/>
                        <a:pt x="157" y="43"/>
                      </a:cubicBezTo>
                      <a:cubicBezTo>
                        <a:pt x="156" y="38"/>
                        <a:pt x="154" y="29"/>
                        <a:pt x="154" y="26"/>
                      </a:cubicBezTo>
                      <a:cubicBezTo>
                        <a:pt x="154" y="23"/>
                        <a:pt x="153" y="22"/>
                        <a:pt x="148" y="23"/>
                      </a:cubicBezTo>
                      <a:cubicBezTo>
                        <a:pt x="143" y="23"/>
                        <a:pt x="142" y="17"/>
                        <a:pt x="139" y="9"/>
                      </a:cubicBezTo>
                      <a:cubicBezTo>
                        <a:pt x="138" y="4"/>
                        <a:pt x="131" y="0"/>
                        <a:pt x="129" y="3"/>
                      </a:cubicBezTo>
                      <a:cubicBezTo>
                        <a:pt x="126" y="6"/>
                        <a:pt x="126" y="9"/>
                        <a:pt x="126" y="15"/>
                      </a:cubicBezTo>
                      <a:cubicBezTo>
                        <a:pt x="126" y="21"/>
                        <a:pt x="117" y="21"/>
                        <a:pt x="114" y="25"/>
                      </a:cubicBezTo>
                      <a:cubicBezTo>
                        <a:pt x="112" y="28"/>
                        <a:pt x="120" y="33"/>
                        <a:pt x="116" y="37"/>
                      </a:cubicBezTo>
                      <a:cubicBezTo>
                        <a:pt x="112" y="41"/>
                        <a:pt x="111" y="32"/>
                        <a:pt x="104" y="32"/>
                      </a:cubicBezTo>
                      <a:cubicBezTo>
                        <a:pt x="98" y="32"/>
                        <a:pt x="97" y="33"/>
                        <a:pt x="90" y="38"/>
                      </a:cubicBezTo>
                      <a:cubicBezTo>
                        <a:pt x="83" y="43"/>
                        <a:pt x="76" y="45"/>
                        <a:pt x="72" y="48"/>
                      </a:cubicBezTo>
                      <a:cubicBezTo>
                        <a:pt x="68" y="52"/>
                        <a:pt x="71" y="54"/>
                        <a:pt x="73" y="64"/>
                      </a:cubicBezTo>
                      <a:cubicBezTo>
                        <a:pt x="74" y="73"/>
                        <a:pt x="66" y="77"/>
                        <a:pt x="62" y="80"/>
                      </a:cubicBezTo>
                      <a:cubicBezTo>
                        <a:pt x="59" y="84"/>
                        <a:pt x="61" y="86"/>
                        <a:pt x="63" y="90"/>
                      </a:cubicBezTo>
                      <a:cubicBezTo>
                        <a:pt x="64" y="93"/>
                        <a:pt x="52" y="113"/>
                        <a:pt x="49" y="118"/>
                      </a:cubicBezTo>
                      <a:cubicBezTo>
                        <a:pt x="46" y="122"/>
                        <a:pt x="35" y="115"/>
                        <a:pt x="31" y="114"/>
                      </a:cubicBezTo>
                      <a:cubicBezTo>
                        <a:pt x="27" y="113"/>
                        <a:pt x="29" y="119"/>
                        <a:pt x="30" y="130"/>
                      </a:cubicBezTo>
                      <a:cubicBezTo>
                        <a:pt x="30" y="141"/>
                        <a:pt x="25" y="135"/>
                        <a:pt x="25" y="145"/>
                      </a:cubicBezTo>
                      <a:cubicBezTo>
                        <a:pt x="25" y="155"/>
                        <a:pt x="26" y="158"/>
                        <a:pt x="23" y="162"/>
                      </a:cubicBezTo>
                      <a:cubicBezTo>
                        <a:pt x="21" y="166"/>
                        <a:pt x="17" y="162"/>
                        <a:pt x="14" y="161"/>
                      </a:cubicBezTo>
                      <a:cubicBezTo>
                        <a:pt x="11" y="161"/>
                        <a:pt x="14" y="174"/>
                        <a:pt x="14" y="181"/>
                      </a:cubicBezTo>
                      <a:cubicBezTo>
                        <a:pt x="14" y="188"/>
                        <a:pt x="7" y="177"/>
                        <a:pt x="2" y="175"/>
                      </a:cubicBezTo>
                      <a:cubicBezTo>
                        <a:pt x="0" y="174"/>
                        <a:pt x="0" y="178"/>
                        <a:pt x="0" y="184"/>
                      </a:cubicBezTo>
                      <a:cubicBezTo>
                        <a:pt x="5" y="190"/>
                        <a:pt x="10" y="200"/>
                        <a:pt x="15" y="204"/>
                      </a:cubicBezTo>
                      <a:cubicBezTo>
                        <a:pt x="20" y="209"/>
                        <a:pt x="21" y="219"/>
                        <a:pt x="23" y="216"/>
                      </a:cubicBezTo>
                      <a:cubicBezTo>
                        <a:pt x="25" y="213"/>
                        <a:pt x="24" y="208"/>
                        <a:pt x="29" y="212"/>
                      </a:cubicBezTo>
                      <a:cubicBezTo>
                        <a:pt x="34" y="217"/>
                        <a:pt x="39" y="221"/>
                        <a:pt x="41" y="225"/>
                      </a:cubicBezTo>
                      <a:cubicBezTo>
                        <a:pt x="44" y="229"/>
                        <a:pt x="45" y="234"/>
                        <a:pt x="45" y="239"/>
                      </a:cubicBezTo>
                      <a:cubicBezTo>
                        <a:pt x="46" y="244"/>
                        <a:pt x="59" y="272"/>
                        <a:pt x="56" y="277"/>
                      </a:cubicBezTo>
                      <a:cubicBezTo>
                        <a:pt x="53" y="282"/>
                        <a:pt x="54" y="284"/>
                        <a:pt x="52" y="289"/>
                      </a:cubicBezTo>
                      <a:cubicBezTo>
                        <a:pt x="50" y="295"/>
                        <a:pt x="42" y="304"/>
                        <a:pt x="48" y="305"/>
                      </a:cubicBezTo>
                      <a:cubicBezTo>
                        <a:pt x="54" y="306"/>
                        <a:pt x="55" y="302"/>
                        <a:pt x="59" y="305"/>
                      </a:cubicBezTo>
                      <a:cubicBezTo>
                        <a:pt x="62" y="308"/>
                        <a:pt x="67" y="311"/>
                        <a:pt x="71" y="308"/>
                      </a:cubicBezTo>
                      <a:cubicBezTo>
                        <a:pt x="75" y="306"/>
                        <a:pt x="80" y="304"/>
                        <a:pt x="86" y="304"/>
                      </a:cubicBezTo>
                      <a:cubicBezTo>
                        <a:pt x="92" y="304"/>
                        <a:pt x="95" y="302"/>
                        <a:pt x="96" y="298"/>
                      </a:cubicBezTo>
                      <a:cubicBezTo>
                        <a:pt x="98" y="293"/>
                        <a:pt x="94" y="291"/>
                        <a:pt x="98" y="293"/>
                      </a:cubicBezTo>
                      <a:cubicBezTo>
                        <a:pt x="101" y="296"/>
                        <a:pt x="99" y="298"/>
                        <a:pt x="102" y="296"/>
                      </a:cubicBezTo>
                      <a:cubicBezTo>
                        <a:pt x="105" y="294"/>
                        <a:pt x="110" y="287"/>
                        <a:pt x="110" y="284"/>
                      </a:cubicBezTo>
                      <a:cubicBezTo>
                        <a:pt x="110" y="281"/>
                        <a:pt x="110" y="278"/>
                        <a:pt x="111" y="278"/>
                      </a:cubicBezTo>
                      <a:cubicBezTo>
                        <a:pt x="112" y="279"/>
                        <a:pt x="111" y="273"/>
                        <a:pt x="113" y="277"/>
                      </a:cubicBezTo>
                      <a:cubicBezTo>
                        <a:pt x="116" y="281"/>
                        <a:pt x="119" y="284"/>
                        <a:pt x="119" y="288"/>
                      </a:cubicBezTo>
                      <a:cubicBezTo>
                        <a:pt x="119" y="292"/>
                        <a:pt x="119" y="297"/>
                        <a:pt x="123" y="297"/>
                      </a:cubicBezTo>
                      <a:cubicBezTo>
                        <a:pt x="128" y="297"/>
                        <a:pt x="132" y="297"/>
                        <a:pt x="130" y="298"/>
                      </a:cubicBezTo>
                      <a:cubicBezTo>
                        <a:pt x="128" y="299"/>
                        <a:pt x="127" y="299"/>
                        <a:pt x="128" y="304"/>
                      </a:cubicBezTo>
                      <a:cubicBezTo>
                        <a:pt x="128" y="308"/>
                        <a:pt x="130" y="316"/>
                        <a:pt x="130" y="320"/>
                      </a:cubicBezTo>
                      <a:cubicBezTo>
                        <a:pt x="130" y="324"/>
                        <a:pt x="131" y="337"/>
                        <a:pt x="134" y="345"/>
                      </a:cubicBezTo>
                      <a:cubicBezTo>
                        <a:pt x="137" y="352"/>
                        <a:pt x="149" y="384"/>
                        <a:pt x="152" y="395"/>
                      </a:cubicBezTo>
                      <a:cubicBezTo>
                        <a:pt x="155" y="406"/>
                        <a:pt x="147" y="430"/>
                        <a:pt x="147" y="433"/>
                      </a:cubicBezTo>
                      <a:cubicBezTo>
                        <a:pt x="147" y="436"/>
                        <a:pt x="148" y="443"/>
                        <a:pt x="148" y="448"/>
                      </a:cubicBezTo>
                      <a:cubicBezTo>
                        <a:pt x="152" y="444"/>
                        <a:pt x="155" y="438"/>
                        <a:pt x="157" y="434"/>
                      </a:cubicBezTo>
                      <a:cubicBezTo>
                        <a:pt x="159" y="428"/>
                        <a:pt x="173" y="413"/>
                        <a:pt x="173" y="40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9" name="Freeform 31"/>
                <p:cNvSpPr>
                  <a:spLocks/>
                </p:cNvSpPr>
                <p:nvPr/>
              </p:nvSpPr>
              <p:spPr bwMode="auto">
                <a:xfrm>
                  <a:off x="2561147" y="5488738"/>
                  <a:ext cx="37020" cy="29177"/>
                </a:xfrm>
                <a:custGeom>
                  <a:avLst/>
                  <a:gdLst>
                    <a:gd name="T0" fmla="*/ 11 w 12"/>
                    <a:gd name="T1" fmla="*/ 9 h 10"/>
                    <a:gd name="T2" fmla="*/ 12 w 12"/>
                    <a:gd name="T3" fmla="*/ 0 h 10"/>
                    <a:gd name="T4" fmla="*/ 0 w 12"/>
                    <a:gd name="T5" fmla="*/ 7 h 10"/>
                    <a:gd name="T6" fmla="*/ 11 w 12"/>
                    <a:gd name="T7" fmla="*/ 9 h 10"/>
                  </a:gdLst>
                  <a:ahLst/>
                  <a:cxnLst>
                    <a:cxn ang="0">
                      <a:pos x="T0" y="T1"/>
                    </a:cxn>
                    <a:cxn ang="0">
                      <a:pos x="T2" y="T3"/>
                    </a:cxn>
                    <a:cxn ang="0">
                      <a:pos x="T4" y="T5"/>
                    </a:cxn>
                    <a:cxn ang="0">
                      <a:pos x="T6" y="T7"/>
                    </a:cxn>
                  </a:cxnLst>
                  <a:rect l="0" t="0" r="r" b="b"/>
                  <a:pathLst>
                    <a:path w="12" h="10">
                      <a:moveTo>
                        <a:pt x="11" y="9"/>
                      </a:moveTo>
                      <a:cubicBezTo>
                        <a:pt x="12" y="9"/>
                        <a:pt x="12" y="5"/>
                        <a:pt x="12" y="0"/>
                      </a:cubicBezTo>
                      <a:cubicBezTo>
                        <a:pt x="7" y="1"/>
                        <a:pt x="3" y="4"/>
                        <a:pt x="0" y="7"/>
                      </a:cubicBezTo>
                      <a:cubicBezTo>
                        <a:pt x="2" y="10"/>
                        <a:pt x="8" y="9"/>
                        <a:pt x="11" y="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Freeform 32"/>
                <p:cNvSpPr>
                  <a:spLocks/>
                </p:cNvSpPr>
                <p:nvPr/>
              </p:nvSpPr>
              <p:spPr bwMode="auto">
                <a:xfrm>
                  <a:off x="2310049" y="5122402"/>
                  <a:ext cx="288118" cy="387409"/>
                </a:xfrm>
                <a:custGeom>
                  <a:avLst/>
                  <a:gdLst>
                    <a:gd name="T0" fmla="*/ 37 w 96"/>
                    <a:gd name="T1" fmla="*/ 18 h 128"/>
                    <a:gd name="T2" fmla="*/ 26 w 96"/>
                    <a:gd name="T3" fmla="*/ 22 h 128"/>
                    <a:gd name="T4" fmla="*/ 24 w 96"/>
                    <a:gd name="T5" fmla="*/ 14 h 128"/>
                    <a:gd name="T6" fmla="*/ 16 w 96"/>
                    <a:gd name="T7" fmla="*/ 7 h 128"/>
                    <a:gd name="T8" fmla="*/ 6 w 96"/>
                    <a:gd name="T9" fmla="*/ 1 h 128"/>
                    <a:gd name="T10" fmla="*/ 0 w 96"/>
                    <a:gd name="T11" fmla="*/ 7 h 128"/>
                    <a:gd name="T12" fmla="*/ 7 w 96"/>
                    <a:gd name="T13" fmla="*/ 16 h 128"/>
                    <a:gd name="T14" fmla="*/ 9 w 96"/>
                    <a:gd name="T15" fmla="*/ 39 h 128"/>
                    <a:gd name="T16" fmla="*/ 13 w 96"/>
                    <a:gd name="T17" fmla="*/ 58 h 128"/>
                    <a:gd name="T18" fmla="*/ 29 w 96"/>
                    <a:gd name="T19" fmla="*/ 83 h 128"/>
                    <a:gd name="T20" fmla="*/ 37 w 96"/>
                    <a:gd name="T21" fmla="*/ 94 h 128"/>
                    <a:gd name="T22" fmla="*/ 83 w 96"/>
                    <a:gd name="T23" fmla="*/ 128 h 128"/>
                    <a:gd name="T24" fmla="*/ 84 w 96"/>
                    <a:gd name="T25" fmla="*/ 128 h 128"/>
                    <a:gd name="T26" fmla="*/ 96 w 96"/>
                    <a:gd name="T27" fmla="*/ 121 h 128"/>
                    <a:gd name="T28" fmla="*/ 96 w 96"/>
                    <a:gd name="T29" fmla="*/ 114 h 128"/>
                    <a:gd name="T30" fmla="*/ 78 w 96"/>
                    <a:gd name="T31" fmla="*/ 89 h 128"/>
                    <a:gd name="T32" fmla="*/ 79 w 96"/>
                    <a:gd name="T33" fmla="*/ 44 h 128"/>
                    <a:gd name="T34" fmla="*/ 50 w 96"/>
                    <a:gd name="T35" fmla="*/ 12 h 128"/>
                    <a:gd name="T36" fmla="*/ 48 w 96"/>
                    <a:gd name="T37" fmla="*/ 11 h 128"/>
                    <a:gd name="T38" fmla="*/ 45 w 96"/>
                    <a:gd name="T39" fmla="*/ 20 h 128"/>
                    <a:gd name="T40" fmla="*/ 37 w 96"/>
                    <a:gd name="T41" fmla="*/ 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28">
                      <a:moveTo>
                        <a:pt x="37" y="18"/>
                      </a:moveTo>
                      <a:cubicBezTo>
                        <a:pt x="33" y="16"/>
                        <a:pt x="29" y="22"/>
                        <a:pt x="26" y="22"/>
                      </a:cubicBezTo>
                      <a:cubicBezTo>
                        <a:pt x="23" y="22"/>
                        <a:pt x="23" y="17"/>
                        <a:pt x="24" y="14"/>
                      </a:cubicBezTo>
                      <a:cubicBezTo>
                        <a:pt x="24" y="11"/>
                        <a:pt x="19" y="7"/>
                        <a:pt x="16" y="7"/>
                      </a:cubicBezTo>
                      <a:cubicBezTo>
                        <a:pt x="13" y="6"/>
                        <a:pt x="10" y="2"/>
                        <a:pt x="6" y="1"/>
                      </a:cubicBezTo>
                      <a:cubicBezTo>
                        <a:pt x="4" y="0"/>
                        <a:pt x="2" y="3"/>
                        <a:pt x="0" y="7"/>
                      </a:cubicBezTo>
                      <a:cubicBezTo>
                        <a:pt x="3" y="10"/>
                        <a:pt x="6" y="13"/>
                        <a:pt x="7" y="16"/>
                      </a:cubicBezTo>
                      <a:cubicBezTo>
                        <a:pt x="10" y="22"/>
                        <a:pt x="7" y="34"/>
                        <a:pt x="9" y="39"/>
                      </a:cubicBezTo>
                      <a:cubicBezTo>
                        <a:pt x="11" y="45"/>
                        <a:pt x="12" y="53"/>
                        <a:pt x="13" y="58"/>
                      </a:cubicBezTo>
                      <a:cubicBezTo>
                        <a:pt x="14" y="63"/>
                        <a:pt x="25" y="78"/>
                        <a:pt x="29" y="83"/>
                      </a:cubicBezTo>
                      <a:cubicBezTo>
                        <a:pt x="34" y="88"/>
                        <a:pt x="32" y="90"/>
                        <a:pt x="37" y="94"/>
                      </a:cubicBezTo>
                      <a:cubicBezTo>
                        <a:pt x="43" y="98"/>
                        <a:pt x="81" y="124"/>
                        <a:pt x="83" y="128"/>
                      </a:cubicBezTo>
                      <a:cubicBezTo>
                        <a:pt x="83" y="128"/>
                        <a:pt x="84" y="128"/>
                        <a:pt x="84" y="128"/>
                      </a:cubicBezTo>
                      <a:cubicBezTo>
                        <a:pt x="87" y="125"/>
                        <a:pt x="91" y="122"/>
                        <a:pt x="96" y="121"/>
                      </a:cubicBezTo>
                      <a:cubicBezTo>
                        <a:pt x="96" y="118"/>
                        <a:pt x="96" y="115"/>
                        <a:pt x="96" y="114"/>
                      </a:cubicBezTo>
                      <a:cubicBezTo>
                        <a:pt x="96" y="110"/>
                        <a:pt x="81" y="94"/>
                        <a:pt x="78" y="89"/>
                      </a:cubicBezTo>
                      <a:cubicBezTo>
                        <a:pt x="75" y="84"/>
                        <a:pt x="79" y="47"/>
                        <a:pt x="79" y="44"/>
                      </a:cubicBezTo>
                      <a:cubicBezTo>
                        <a:pt x="79" y="41"/>
                        <a:pt x="55" y="13"/>
                        <a:pt x="50" y="12"/>
                      </a:cubicBezTo>
                      <a:cubicBezTo>
                        <a:pt x="49" y="12"/>
                        <a:pt x="49" y="11"/>
                        <a:pt x="48" y="11"/>
                      </a:cubicBezTo>
                      <a:cubicBezTo>
                        <a:pt x="47" y="14"/>
                        <a:pt x="46" y="18"/>
                        <a:pt x="45" y="20"/>
                      </a:cubicBezTo>
                      <a:cubicBezTo>
                        <a:pt x="43" y="24"/>
                        <a:pt x="40" y="20"/>
                        <a:pt x="37" y="1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1" name="Freeform 33"/>
                <p:cNvSpPr>
                  <a:spLocks/>
                </p:cNvSpPr>
                <p:nvPr/>
              </p:nvSpPr>
              <p:spPr bwMode="auto">
                <a:xfrm>
                  <a:off x="2466180" y="3924517"/>
                  <a:ext cx="494147" cy="1068208"/>
                </a:xfrm>
                <a:custGeom>
                  <a:avLst/>
                  <a:gdLst>
                    <a:gd name="T0" fmla="*/ 154 w 165"/>
                    <a:gd name="T1" fmla="*/ 198 h 354"/>
                    <a:gd name="T2" fmla="*/ 122 w 165"/>
                    <a:gd name="T3" fmla="*/ 162 h 354"/>
                    <a:gd name="T4" fmla="*/ 99 w 165"/>
                    <a:gd name="T5" fmla="*/ 133 h 354"/>
                    <a:gd name="T6" fmla="*/ 80 w 165"/>
                    <a:gd name="T7" fmla="*/ 108 h 354"/>
                    <a:gd name="T8" fmla="*/ 104 w 165"/>
                    <a:gd name="T9" fmla="*/ 67 h 354"/>
                    <a:gd name="T10" fmla="*/ 127 w 165"/>
                    <a:gd name="T11" fmla="*/ 50 h 354"/>
                    <a:gd name="T12" fmla="*/ 120 w 165"/>
                    <a:gd name="T13" fmla="*/ 40 h 354"/>
                    <a:gd name="T14" fmla="*/ 108 w 165"/>
                    <a:gd name="T15" fmla="*/ 15 h 354"/>
                    <a:gd name="T16" fmla="*/ 87 w 165"/>
                    <a:gd name="T17" fmla="*/ 9 h 354"/>
                    <a:gd name="T18" fmla="*/ 64 w 165"/>
                    <a:gd name="T19" fmla="*/ 7 h 354"/>
                    <a:gd name="T20" fmla="*/ 45 w 165"/>
                    <a:gd name="T21" fmla="*/ 14 h 354"/>
                    <a:gd name="T22" fmla="*/ 35 w 165"/>
                    <a:gd name="T23" fmla="*/ 15 h 354"/>
                    <a:gd name="T24" fmla="*/ 28 w 165"/>
                    <a:gd name="T25" fmla="*/ 15 h 354"/>
                    <a:gd name="T26" fmla="*/ 8 w 165"/>
                    <a:gd name="T27" fmla="*/ 17 h 354"/>
                    <a:gd name="T28" fmla="*/ 0 w 165"/>
                    <a:gd name="T29" fmla="*/ 23 h 354"/>
                    <a:gd name="T30" fmla="*/ 19 w 165"/>
                    <a:gd name="T31" fmla="*/ 50 h 354"/>
                    <a:gd name="T32" fmla="*/ 46 w 165"/>
                    <a:gd name="T33" fmla="*/ 60 h 354"/>
                    <a:gd name="T34" fmla="*/ 64 w 165"/>
                    <a:gd name="T35" fmla="*/ 79 h 354"/>
                    <a:gd name="T36" fmla="*/ 58 w 165"/>
                    <a:gd name="T37" fmla="*/ 92 h 354"/>
                    <a:gd name="T38" fmla="*/ 45 w 165"/>
                    <a:gd name="T39" fmla="*/ 100 h 354"/>
                    <a:gd name="T40" fmla="*/ 72 w 165"/>
                    <a:gd name="T41" fmla="*/ 125 h 354"/>
                    <a:gd name="T42" fmla="*/ 103 w 165"/>
                    <a:gd name="T43" fmla="*/ 160 h 354"/>
                    <a:gd name="T44" fmla="*/ 117 w 165"/>
                    <a:gd name="T45" fmla="*/ 182 h 354"/>
                    <a:gd name="T46" fmla="*/ 125 w 165"/>
                    <a:gd name="T47" fmla="*/ 208 h 354"/>
                    <a:gd name="T48" fmla="*/ 125 w 165"/>
                    <a:gd name="T49" fmla="*/ 234 h 354"/>
                    <a:gd name="T50" fmla="*/ 127 w 165"/>
                    <a:gd name="T51" fmla="*/ 265 h 354"/>
                    <a:gd name="T52" fmla="*/ 101 w 165"/>
                    <a:gd name="T53" fmla="*/ 274 h 354"/>
                    <a:gd name="T54" fmla="*/ 87 w 165"/>
                    <a:gd name="T55" fmla="*/ 285 h 354"/>
                    <a:gd name="T56" fmla="*/ 92 w 165"/>
                    <a:gd name="T57" fmla="*/ 300 h 354"/>
                    <a:gd name="T58" fmla="*/ 75 w 165"/>
                    <a:gd name="T59" fmla="*/ 299 h 354"/>
                    <a:gd name="T60" fmla="*/ 64 w 165"/>
                    <a:gd name="T61" fmla="*/ 304 h 354"/>
                    <a:gd name="T62" fmla="*/ 53 w 165"/>
                    <a:gd name="T63" fmla="*/ 313 h 354"/>
                    <a:gd name="T64" fmla="*/ 60 w 165"/>
                    <a:gd name="T65" fmla="*/ 330 h 354"/>
                    <a:gd name="T66" fmla="*/ 76 w 165"/>
                    <a:gd name="T67" fmla="*/ 342 h 354"/>
                    <a:gd name="T68" fmla="*/ 96 w 165"/>
                    <a:gd name="T69" fmla="*/ 331 h 354"/>
                    <a:gd name="T70" fmla="*/ 107 w 165"/>
                    <a:gd name="T71" fmla="*/ 314 h 354"/>
                    <a:gd name="T72" fmla="*/ 121 w 165"/>
                    <a:gd name="T73" fmla="*/ 311 h 354"/>
                    <a:gd name="T74" fmla="*/ 162 w 165"/>
                    <a:gd name="T75" fmla="*/ 266 h 354"/>
                    <a:gd name="T76" fmla="*/ 160 w 165"/>
                    <a:gd name="T77" fmla="*/ 22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354">
                      <a:moveTo>
                        <a:pt x="160" y="223"/>
                      </a:moveTo>
                      <a:cubicBezTo>
                        <a:pt x="157" y="219"/>
                        <a:pt x="157" y="203"/>
                        <a:pt x="154" y="198"/>
                      </a:cubicBezTo>
                      <a:cubicBezTo>
                        <a:pt x="151" y="192"/>
                        <a:pt x="140" y="176"/>
                        <a:pt x="136" y="173"/>
                      </a:cubicBezTo>
                      <a:cubicBezTo>
                        <a:pt x="132" y="171"/>
                        <a:pt x="126" y="167"/>
                        <a:pt x="122" y="162"/>
                      </a:cubicBezTo>
                      <a:cubicBezTo>
                        <a:pt x="118" y="156"/>
                        <a:pt x="105" y="147"/>
                        <a:pt x="101" y="142"/>
                      </a:cubicBezTo>
                      <a:cubicBezTo>
                        <a:pt x="96" y="137"/>
                        <a:pt x="99" y="136"/>
                        <a:pt x="99" y="133"/>
                      </a:cubicBezTo>
                      <a:cubicBezTo>
                        <a:pt x="99" y="131"/>
                        <a:pt x="92" y="125"/>
                        <a:pt x="87" y="121"/>
                      </a:cubicBezTo>
                      <a:cubicBezTo>
                        <a:pt x="83" y="117"/>
                        <a:pt x="81" y="110"/>
                        <a:pt x="80" y="108"/>
                      </a:cubicBezTo>
                      <a:cubicBezTo>
                        <a:pt x="79" y="105"/>
                        <a:pt x="86" y="85"/>
                        <a:pt x="88" y="82"/>
                      </a:cubicBezTo>
                      <a:cubicBezTo>
                        <a:pt x="90" y="79"/>
                        <a:pt x="102" y="69"/>
                        <a:pt x="104" y="67"/>
                      </a:cubicBezTo>
                      <a:cubicBezTo>
                        <a:pt x="106" y="64"/>
                        <a:pt x="111" y="61"/>
                        <a:pt x="116" y="60"/>
                      </a:cubicBezTo>
                      <a:cubicBezTo>
                        <a:pt x="121" y="59"/>
                        <a:pt x="125" y="53"/>
                        <a:pt x="127" y="50"/>
                      </a:cubicBezTo>
                      <a:cubicBezTo>
                        <a:pt x="128" y="48"/>
                        <a:pt x="132" y="47"/>
                        <a:pt x="136" y="46"/>
                      </a:cubicBezTo>
                      <a:cubicBezTo>
                        <a:pt x="132" y="42"/>
                        <a:pt x="127" y="41"/>
                        <a:pt x="120" y="40"/>
                      </a:cubicBezTo>
                      <a:cubicBezTo>
                        <a:pt x="112" y="39"/>
                        <a:pt x="105" y="32"/>
                        <a:pt x="104" y="29"/>
                      </a:cubicBezTo>
                      <a:cubicBezTo>
                        <a:pt x="102" y="26"/>
                        <a:pt x="108" y="20"/>
                        <a:pt x="108" y="15"/>
                      </a:cubicBezTo>
                      <a:cubicBezTo>
                        <a:pt x="109" y="10"/>
                        <a:pt x="105" y="12"/>
                        <a:pt x="101" y="13"/>
                      </a:cubicBezTo>
                      <a:cubicBezTo>
                        <a:pt x="98" y="14"/>
                        <a:pt x="94" y="9"/>
                        <a:pt x="87" y="9"/>
                      </a:cubicBezTo>
                      <a:cubicBezTo>
                        <a:pt x="80" y="9"/>
                        <a:pt x="78" y="2"/>
                        <a:pt x="76" y="1"/>
                      </a:cubicBezTo>
                      <a:cubicBezTo>
                        <a:pt x="74" y="0"/>
                        <a:pt x="65" y="3"/>
                        <a:pt x="64" y="7"/>
                      </a:cubicBezTo>
                      <a:cubicBezTo>
                        <a:pt x="64" y="10"/>
                        <a:pt x="58" y="13"/>
                        <a:pt x="54" y="16"/>
                      </a:cubicBezTo>
                      <a:cubicBezTo>
                        <a:pt x="51" y="18"/>
                        <a:pt x="48" y="14"/>
                        <a:pt x="45" y="14"/>
                      </a:cubicBezTo>
                      <a:cubicBezTo>
                        <a:pt x="43" y="14"/>
                        <a:pt x="42" y="19"/>
                        <a:pt x="40" y="21"/>
                      </a:cubicBezTo>
                      <a:cubicBezTo>
                        <a:pt x="38" y="22"/>
                        <a:pt x="39" y="19"/>
                        <a:pt x="35" y="15"/>
                      </a:cubicBezTo>
                      <a:cubicBezTo>
                        <a:pt x="32" y="11"/>
                        <a:pt x="34" y="18"/>
                        <a:pt x="31" y="19"/>
                      </a:cubicBezTo>
                      <a:cubicBezTo>
                        <a:pt x="29" y="21"/>
                        <a:pt x="29" y="17"/>
                        <a:pt x="28" y="15"/>
                      </a:cubicBezTo>
                      <a:cubicBezTo>
                        <a:pt x="26" y="13"/>
                        <a:pt x="24" y="19"/>
                        <a:pt x="21" y="21"/>
                      </a:cubicBezTo>
                      <a:cubicBezTo>
                        <a:pt x="19" y="23"/>
                        <a:pt x="10" y="17"/>
                        <a:pt x="8" y="17"/>
                      </a:cubicBezTo>
                      <a:cubicBezTo>
                        <a:pt x="6" y="17"/>
                        <a:pt x="5" y="19"/>
                        <a:pt x="3" y="22"/>
                      </a:cubicBezTo>
                      <a:cubicBezTo>
                        <a:pt x="3" y="23"/>
                        <a:pt x="2" y="23"/>
                        <a:pt x="0" y="23"/>
                      </a:cubicBezTo>
                      <a:cubicBezTo>
                        <a:pt x="7" y="33"/>
                        <a:pt x="15" y="39"/>
                        <a:pt x="16" y="39"/>
                      </a:cubicBezTo>
                      <a:cubicBezTo>
                        <a:pt x="18" y="40"/>
                        <a:pt x="19" y="45"/>
                        <a:pt x="19" y="50"/>
                      </a:cubicBezTo>
                      <a:cubicBezTo>
                        <a:pt x="19" y="56"/>
                        <a:pt x="26" y="60"/>
                        <a:pt x="30" y="64"/>
                      </a:cubicBezTo>
                      <a:cubicBezTo>
                        <a:pt x="34" y="67"/>
                        <a:pt x="43" y="60"/>
                        <a:pt x="46" y="60"/>
                      </a:cubicBezTo>
                      <a:cubicBezTo>
                        <a:pt x="49" y="60"/>
                        <a:pt x="56" y="65"/>
                        <a:pt x="56" y="70"/>
                      </a:cubicBezTo>
                      <a:cubicBezTo>
                        <a:pt x="56" y="75"/>
                        <a:pt x="61" y="75"/>
                        <a:pt x="64" y="79"/>
                      </a:cubicBezTo>
                      <a:cubicBezTo>
                        <a:pt x="67" y="84"/>
                        <a:pt x="61" y="82"/>
                        <a:pt x="61" y="87"/>
                      </a:cubicBezTo>
                      <a:cubicBezTo>
                        <a:pt x="61" y="91"/>
                        <a:pt x="61" y="90"/>
                        <a:pt x="58" y="92"/>
                      </a:cubicBezTo>
                      <a:cubicBezTo>
                        <a:pt x="55" y="95"/>
                        <a:pt x="43" y="89"/>
                        <a:pt x="44" y="93"/>
                      </a:cubicBezTo>
                      <a:cubicBezTo>
                        <a:pt x="45" y="97"/>
                        <a:pt x="40" y="95"/>
                        <a:pt x="45" y="100"/>
                      </a:cubicBezTo>
                      <a:cubicBezTo>
                        <a:pt x="49" y="105"/>
                        <a:pt x="69" y="114"/>
                        <a:pt x="72" y="117"/>
                      </a:cubicBezTo>
                      <a:cubicBezTo>
                        <a:pt x="75" y="120"/>
                        <a:pt x="70" y="124"/>
                        <a:pt x="72" y="125"/>
                      </a:cubicBezTo>
                      <a:cubicBezTo>
                        <a:pt x="74" y="127"/>
                        <a:pt x="79" y="129"/>
                        <a:pt x="83" y="135"/>
                      </a:cubicBezTo>
                      <a:cubicBezTo>
                        <a:pt x="87" y="141"/>
                        <a:pt x="102" y="154"/>
                        <a:pt x="103" y="160"/>
                      </a:cubicBezTo>
                      <a:cubicBezTo>
                        <a:pt x="104" y="166"/>
                        <a:pt x="121" y="175"/>
                        <a:pt x="122" y="176"/>
                      </a:cubicBezTo>
                      <a:cubicBezTo>
                        <a:pt x="123" y="178"/>
                        <a:pt x="120" y="178"/>
                        <a:pt x="117" y="182"/>
                      </a:cubicBezTo>
                      <a:cubicBezTo>
                        <a:pt x="114" y="185"/>
                        <a:pt x="130" y="195"/>
                        <a:pt x="131" y="197"/>
                      </a:cubicBezTo>
                      <a:cubicBezTo>
                        <a:pt x="132" y="200"/>
                        <a:pt x="124" y="204"/>
                        <a:pt x="125" y="208"/>
                      </a:cubicBezTo>
                      <a:cubicBezTo>
                        <a:pt x="127" y="212"/>
                        <a:pt x="126" y="215"/>
                        <a:pt x="124" y="218"/>
                      </a:cubicBezTo>
                      <a:cubicBezTo>
                        <a:pt x="122" y="221"/>
                        <a:pt x="124" y="226"/>
                        <a:pt x="125" y="234"/>
                      </a:cubicBezTo>
                      <a:cubicBezTo>
                        <a:pt x="126" y="242"/>
                        <a:pt x="127" y="245"/>
                        <a:pt x="126" y="247"/>
                      </a:cubicBezTo>
                      <a:cubicBezTo>
                        <a:pt x="125" y="250"/>
                        <a:pt x="130" y="258"/>
                        <a:pt x="127" y="265"/>
                      </a:cubicBezTo>
                      <a:cubicBezTo>
                        <a:pt x="124" y="272"/>
                        <a:pt x="122" y="265"/>
                        <a:pt x="117" y="267"/>
                      </a:cubicBezTo>
                      <a:cubicBezTo>
                        <a:pt x="111" y="269"/>
                        <a:pt x="107" y="273"/>
                        <a:pt x="101" y="274"/>
                      </a:cubicBezTo>
                      <a:cubicBezTo>
                        <a:pt x="96" y="275"/>
                        <a:pt x="101" y="281"/>
                        <a:pt x="96" y="280"/>
                      </a:cubicBezTo>
                      <a:cubicBezTo>
                        <a:pt x="92" y="280"/>
                        <a:pt x="90" y="281"/>
                        <a:pt x="87" y="285"/>
                      </a:cubicBezTo>
                      <a:cubicBezTo>
                        <a:pt x="84" y="288"/>
                        <a:pt x="91" y="291"/>
                        <a:pt x="93" y="294"/>
                      </a:cubicBezTo>
                      <a:cubicBezTo>
                        <a:pt x="96" y="297"/>
                        <a:pt x="94" y="298"/>
                        <a:pt x="92" y="300"/>
                      </a:cubicBezTo>
                      <a:cubicBezTo>
                        <a:pt x="89" y="302"/>
                        <a:pt x="85" y="298"/>
                        <a:pt x="84" y="296"/>
                      </a:cubicBezTo>
                      <a:cubicBezTo>
                        <a:pt x="83" y="294"/>
                        <a:pt x="78" y="298"/>
                        <a:pt x="75" y="299"/>
                      </a:cubicBezTo>
                      <a:cubicBezTo>
                        <a:pt x="73" y="301"/>
                        <a:pt x="72" y="297"/>
                        <a:pt x="66" y="297"/>
                      </a:cubicBezTo>
                      <a:cubicBezTo>
                        <a:pt x="59" y="297"/>
                        <a:pt x="65" y="301"/>
                        <a:pt x="64" y="304"/>
                      </a:cubicBezTo>
                      <a:cubicBezTo>
                        <a:pt x="63" y="305"/>
                        <a:pt x="56" y="308"/>
                        <a:pt x="49" y="310"/>
                      </a:cubicBezTo>
                      <a:cubicBezTo>
                        <a:pt x="50" y="311"/>
                        <a:pt x="52" y="311"/>
                        <a:pt x="53" y="313"/>
                      </a:cubicBezTo>
                      <a:cubicBezTo>
                        <a:pt x="56" y="317"/>
                        <a:pt x="63" y="320"/>
                        <a:pt x="64" y="323"/>
                      </a:cubicBezTo>
                      <a:cubicBezTo>
                        <a:pt x="66" y="326"/>
                        <a:pt x="62" y="329"/>
                        <a:pt x="60" y="330"/>
                      </a:cubicBezTo>
                      <a:cubicBezTo>
                        <a:pt x="58" y="332"/>
                        <a:pt x="61" y="350"/>
                        <a:pt x="64" y="352"/>
                      </a:cubicBezTo>
                      <a:cubicBezTo>
                        <a:pt x="67" y="354"/>
                        <a:pt x="74" y="344"/>
                        <a:pt x="76" y="342"/>
                      </a:cubicBezTo>
                      <a:cubicBezTo>
                        <a:pt x="78" y="339"/>
                        <a:pt x="84" y="338"/>
                        <a:pt x="88" y="337"/>
                      </a:cubicBezTo>
                      <a:cubicBezTo>
                        <a:pt x="92" y="336"/>
                        <a:pt x="94" y="332"/>
                        <a:pt x="96" y="331"/>
                      </a:cubicBezTo>
                      <a:cubicBezTo>
                        <a:pt x="98" y="331"/>
                        <a:pt x="101" y="327"/>
                        <a:pt x="101" y="325"/>
                      </a:cubicBezTo>
                      <a:cubicBezTo>
                        <a:pt x="101" y="322"/>
                        <a:pt x="105" y="315"/>
                        <a:pt x="107" y="314"/>
                      </a:cubicBezTo>
                      <a:cubicBezTo>
                        <a:pt x="109" y="313"/>
                        <a:pt x="106" y="308"/>
                        <a:pt x="109" y="307"/>
                      </a:cubicBezTo>
                      <a:cubicBezTo>
                        <a:pt x="111" y="305"/>
                        <a:pt x="115" y="311"/>
                        <a:pt x="121" y="311"/>
                      </a:cubicBezTo>
                      <a:cubicBezTo>
                        <a:pt x="127" y="310"/>
                        <a:pt x="154" y="291"/>
                        <a:pt x="157" y="288"/>
                      </a:cubicBezTo>
                      <a:cubicBezTo>
                        <a:pt x="159" y="285"/>
                        <a:pt x="162" y="268"/>
                        <a:pt x="162" y="266"/>
                      </a:cubicBezTo>
                      <a:cubicBezTo>
                        <a:pt x="162" y="264"/>
                        <a:pt x="165" y="257"/>
                        <a:pt x="165" y="253"/>
                      </a:cubicBezTo>
                      <a:cubicBezTo>
                        <a:pt x="165" y="249"/>
                        <a:pt x="162" y="228"/>
                        <a:pt x="160" y="22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2" name="Freeform 34"/>
                <p:cNvSpPr>
                  <a:spLocks/>
                </p:cNvSpPr>
                <p:nvPr/>
              </p:nvSpPr>
              <p:spPr bwMode="auto">
                <a:xfrm>
                  <a:off x="2469399" y="4555068"/>
                  <a:ext cx="386304" cy="304739"/>
                </a:xfrm>
                <a:custGeom>
                  <a:avLst/>
                  <a:gdLst>
                    <a:gd name="T0" fmla="*/ 101 w 129"/>
                    <a:gd name="T1" fmla="*/ 6 h 101"/>
                    <a:gd name="T2" fmla="*/ 89 w 129"/>
                    <a:gd name="T3" fmla="*/ 9 h 101"/>
                    <a:gd name="T4" fmla="*/ 89 w 129"/>
                    <a:gd name="T5" fmla="*/ 17 h 101"/>
                    <a:gd name="T6" fmla="*/ 74 w 129"/>
                    <a:gd name="T7" fmla="*/ 15 h 101"/>
                    <a:gd name="T8" fmla="*/ 60 w 129"/>
                    <a:gd name="T9" fmla="*/ 8 h 101"/>
                    <a:gd name="T10" fmla="*/ 46 w 129"/>
                    <a:gd name="T11" fmla="*/ 8 h 101"/>
                    <a:gd name="T12" fmla="*/ 33 w 129"/>
                    <a:gd name="T13" fmla="*/ 7 h 101"/>
                    <a:gd name="T14" fmla="*/ 15 w 129"/>
                    <a:gd name="T15" fmla="*/ 14 h 101"/>
                    <a:gd name="T16" fmla="*/ 3 w 129"/>
                    <a:gd name="T17" fmla="*/ 30 h 101"/>
                    <a:gd name="T18" fmla="*/ 8 w 129"/>
                    <a:gd name="T19" fmla="*/ 50 h 101"/>
                    <a:gd name="T20" fmla="*/ 9 w 129"/>
                    <a:gd name="T21" fmla="*/ 60 h 101"/>
                    <a:gd name="T22" fmla="*/ 9 w 129"/>
                    <a:gd name="T23" fmla="*/ 60 h 101"/>
                    <a:gd name="T24" fmla="*/ 22 w 129"/>
                    <a:gd name="T25" fmla="*/ 89 h 101"/>
                    <a:gd name="T26" fmla="*/ 32 w 129"/>
                    <a:gd name="T27" fmla="*/ 89 h 101"/>
                    <a:gd name="T28" fmla="*/ 34 w 129"/>
                    <a:gd name="T29" fmla="*/ 96 h 101"/>
                    <a:gd name="T30" fmla="*/ 48 w 129"/>
                    <a:gd name="T31" fmla="*/ 101 h 101"/>
                    <a:gd name="T32" fmla="*/ 63 w 129"/>
                    <a:gd name="T33" fmla="*/ 95 h 101"/>
                    <a:gd name="T34" fmla="*/ 65 w 129"/>
                    <a:gd name="T35" fmla="*/ 88 h 101"/>
                    <a:gd name="T36" fmla="*/ 74 w 129"/>
                    <a:gd name="T37" fmla="*/ 90 h 101"/>
                    <a:gd name="T38" fmla="*/ 83 w 129"/>
                    <a:gd name="T39" fmla="*/ 87 h 101"/>
                    <a:gd name="T40" fmla="*/ 91 w 129"/>
                    <a:gd name="T41" fmla="*/ 91 h 101"/>
                    <a:gd name="T42" fmla="*/ 92 w 129"/>
                    <a:gd name="T43" fmla="*/ 85 h 101"/>
                    <a:gd name="T44" fmla="*/ 86 w 129"/>
                    <a:gd name="T45" fmla="*/ 76 h 101"/>
                    <a:gd name="T46" fmla="*/ 95 w 129"/>
                    <a:gd name="T47" fmla="*/ 71 h 101"/>
                    <a:gd name="T48" fmla="*/ 100 w 129"/>
                    <a:gd name="T49" fmla="*/ 65 h 101"/>
                    <a:gd name="T50" fmla="*/ 116 w 129"/>
                    <a:gd name="T51" fmla="*/ 58 h 101"/>
                    <a:gd name="T52" fmla="*/ 126 w 129"/>
                    <a:gd name="T53" fmla="*/ 56 h 101"/>
                    <a:gd name="T54" fmla="*/ 125 w 129"/>
                    <a:gd name="T55" fmla="*/ 38 h 101"/>
                    <a:gd name="T56" fmla="*/ 124 w 129"/>
                    <a:gd name="T57" fmla="*/ 25 h 101"/>
                    <a:gd name="T58" fmla="*/ 123 w 129"/>
                    <a:gd name="T59" fmla="*/ 9 h 101"/>
                    <a:gd name="T60" fmla="*/ 125 w 129"/>
                    <a:gd name="T61" fmla="*/ 0 h 101"/>
                    <a:gd name="T62" fmla="*/ 110 w 129"/>
                    <a:gd name="T63" fmla="*/ 8 h 101"/>
                    <a:gd name="T64" fmla="*/ 101 w 129"/>
                    <a:gd name="T6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01">
                      <a:moveTo>
                        <a:pt x="101" y="6"/>
                      </a:moveTo>
                      <a:cubicBezTo>
                        <a:pt x="98" y="4"/>
                        <a:pt x="94" y="5"/>
                        <a:pt x="89" y="9"/>
                      </a:cubicBezTo>
                      <a:cubicBezTo>
                        <a:pt x="83" y="13"/>
                        <a:pt x="91" y="14"/>
                        <a:pt x="89" y="17"/>
                      </a:cubicBezTo>
                      <a:cubicBezTo>
                        <a:pt x="87" y="21"/>
                        <a:pt x="79" y="15"/>
                        <a:pt x="74" y="15"/>
                      </a:cubicBezTo>
                      <a:cubicBezTo>
                        <a:pt x="69" y="15"/>
                        <a:pt x="63" y="10"/>
                        <a:pt x="60" y="8"/>
                      </a:cubicBezTo>
                      <a:cubicBezTo>
                        <a:pt x="57" y="6"/>
                        <a:pt x="54" y="8"/>
                        <a:pt x="46" y="8"/>
                      </a:cubicBezTo>
                      <a:cubicBezTo>
                        <a:pt x="39" y="8"/>
                        <a:pt x="37" y="6"/>
                        <a:pt x="33" y="7"/>
                      </a:cubicBezTo>
                      <a:cubicBezTo>
                        <a:pt x="29" y="8"/>
                        <a:pt x="18" y="8"/>
                        <a:pt x="15" y="14"/>
                      </a:cubicBezTo>
                      <a:cubicBezTo>
                        <a:pt x="11" y="21"/>
                        <a:pt x="6" y="25"/>
                        <a:pt x="3" y="30"/>
                      </a:cubicBezTo>
                      <a:cubicBezTo>
                        <a:pt x="0" y="36"/>
                        <a:pt x="8" y="42"/>
                        <a:pt x="8" y="50"/>
                      </a:cubicBezTo>
                      <a:cubicBezTo>
                        <a:pt x="9" y="52"/>
                        <a:pt x="9" y="56"/>
                        <a:pt x="9" y="60"/>
                      </a:cubicBezTo>
                      <a:cubicBezTo>
                        <a:pt x="9" y="60"/>
                        <a:pt x="9" y="60"/>
                        <a:pt x="9" y="60"/>
                      </a:cubicBezTo>
                      <a:cubicBezTo>
                        <a:pt x="12" y="61"/>
                        <a:pt x="19" y="86"/>
                        <a:pt x="22" y="89"/>
                      </a:cubicBezTo>
                      <a:cubicBezTo>
                        <a:pt x="25" y="92"/>
                        <a:pt x="30" y="89"/>
                        <a:pt x="32" y="89"/>
                      </a:cubicBezTo>
                      <a:cubicBezTo>
                        <a:pt x="34" y="89"/>
                        <a:pt x="33" y="92"/>
                        <a:pt x="34" y="96"/>
                      </a:cubicBezTo>
                      <a:cubicBezTo>
                        <a:pt x="34" y="99"/>
                        <a:pt x="42" y="99"/>
                        <a:pt x="48" y="101"/>
                      </a:cubicBezTo>
                      <a:cubicBezTo>
                        <a:pt x="55" y="99"/>
                        <a:pt x="62" y="96"/>
                        <a:pt x="63" y="95"/>
                      </a:cubicBezTo>
                      <a:cubicBezTo>
                        <a:pt x="64" y="92"/>
                        <a:pt x="58" y="88"/>
                        <a:pt x="65" y="88"/>
                      </a:cubicBezTo>
                      <a:cubicBezTo>
                        <a:pt x="71" y="88"/>
                        <a:pt x="72" y="92"/>
                        <a:pt x="74" y="90"/>
                      </a:cubicBezTo>
                      <a:cubicBezTo>
                        <a:pt x="77" y="89"/>
                        <a:pt x="82" y="85"/>
                        <a:pt x="83" y="87"/>
                      </a:cubicBezTo>
                      <a:cubicBezTo>
                        <a:pt x="84" y="89"/>
                        <a:pt x="88" y="93"/>
                        <a:pt x="91" y="91"/>
                      </a:cubicBezTo>
                      <a:cubicBezTo>
                        <a:pt x="93" y="89"/>
                        <a:pt x="95" y="88"/>
                        <a:pt x="92" y="85"/>
                      </a:cubicBezTo>
                      <a:cubicBezTo>
                        <a:pt x="90" y="82"/>
                        <a:pt x="83" y="79"/>
                        <a:pt x="86" y="76"/>
                      </a:cubicBezTo>
                      <a:cubicBezTo>
                        <a:pt x="89" y="72"/>
                        <a:pt x="91" y="71"/>
                        <a:pt x="95" y="71"/>
                      </a:cubicBezTo>
                      <a:cubicBezTo>
                        <a:pt x="100" y="72"/>
                        <a:pt x="95" y="66"/>
                        <a:pt x="100" y="65"/>
                      </a:cubicBezTo>
                      <a:cubicBezTo>
                        <a:pt x="106" y="64"/>
                        <a:pt x="110" y="60"/>
                        <a:pt x="116" y="58"/>
                      </a:cubicBezTo>
                      <a:cubicBezTo>
                        <a:pt x="121" y="56"/>
                        <a:pt x="123" y="63"/>
                        <a:pt x="126" y="56"/>
                      </a:cubicBezTo>
                      <a:cubicBezTo>
                        <a:pt x="129" y="49"/>
                        <a:pt x="124" y="41"/>
                        <a:pt x="125" y="38"/>
                      </a:cubicBezTo>
                      <a:cubicBezTo>
                        <a:pt x="126" y="36"/>
                        <a:pt x="125" y="33"/>
                        <a:pt x="124" y="25"/>
                      </a:cubicBezTo>
                      <a:cubicBezTo>
                        <a:pt x="123" y="17"/>
                        <a:pt x="121" y="12"/>
                        <a:pt x="123" y="9"/>
                      </a:cubicBezTo>
                      <a:cubicBezTo>
                        <a:pt x="125" y="6"/>
                        <a:pt x="126" y="4"/>
                        <a:pt x="125" y="0"/>
                      </a:cubicBezTo>
                      <a:cubicBezTo>
                        <a:pt x="118" y="2"/>
                        <a:pt x="113" y="7"/>
                        <a:pt x="110" y="8"/>
                      </a:cubicBezTo>
                      <a:cubicBezTo>
                        <a:pt x="106" y="10"/>
                        <a:pt x="105" y="7"/>
                        <a:pt x="101" y="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3" name="Freeform 35"/>
                <p:cNvSpPr>
                  <a:spLocks/>
                </p:cNvSpPr>
                <p:nvPr/>
              </p:nvSpPr>
              <p:spPr bwMode="auto">
                <a:xfrm>
                  <a:off x="2118507" y="4131999"/>
                  <a:ext cx="592332" cy="1063346"/>
                </a:xfrm>
                <a:custGeom>
                  <a:avLst/>
                  <a:gdLst>
                    <a:gd name="T0" fmla="*/ 193 w 198"/>
                    <a:gd name="T1" fmla="*/ 128 h 352"/>
                    <a:gd name="T2" fmla="*/ 175 w 198"/>
                    <a:gd name="T3" fmla="*/ 96 h 352"/>
                    <a:gd name="T4" fmla="*/ 151 w 198"/>
                    <a:gd name="T5" fmla="*/ 52 h 352"/>
                    <a:gd name="T6" fmla="*/ 115 w 198"/>
                    <a:gd name="T7" fmla="*/ 58 h 352"/>
                    <a:gd name="T8" fmla="*/ 87 w 198"/>
                    <a:gd name="T9" fmla="*/ 67 h 352"/>
                    <a:gd name="T10" fmla="*/ 93 w 198"/>
                    <a:gd name="T11" fmla="*/ 46 h 352"/>
                    <a:gd name="T12" fmla="*/ 90 w 198"/>
                    <a:gd name="T13" fmla="*/ 23 h 352"/>
                    <a:gd name="T14" fmla="*/ 77 w 198"/>
                    <a:gd name="T15" fmla="*/ 18 h 352"/>
                    <a:gd name="T16" fmla="*/ 72 w 198"/>
                    <a:gd name="T17" fmla="*/ 3 h 352"/>
                    <a:gd name="T18" fmla="*/ 60 w 198"/>
                    <a:gd name="T19" fmla="*/ 5 h 352"/>
                    <a:gd name="T20" fmla="*/ 28 w 198"/>
                    <a:gd name="T21" fmla="*/ 20 h 352"/>
                    <a:gd name="T22" fmla="*/ 13 w 198"/>
                    <a:gd name="T23" fmla="*/ 46 h 352"/>
                    <a:gd name="T24" fmla="*/ 11 w 198"/>
                    <a:gd name="T25" fmla="*/ 62 h 352"/>
                    <a:gd name="T26" fmla="*/ 39 w 198"/>
                    <a:gd name="T27" fmla="*/ 101 h 352"/>
                    <a:gd name="T28" fmla="*/ 32 w 198"/>
                    <a:gd name="T29" fmla="*/ 123 h 352"/>
                    <a:gd name="T30" fmla="*/ 44 w 198"/>
                    <a:gd name="T31" fmla="*/ 164 h 352"/>
                    <a:gd name="T32" fmla="*/ 54 w 198"/>
                    <a:gd name="T33" fmla="*/ 208 h 352"/>
                    <a:gd name="T34" fmla="*/ 29 w 198"/>
                    <a:gd name="T35" fmla="*/ 249 h 352"/>
                    <a:gd name="T36" fmla="*/ 23 w 198"/>
                    <a:gd name="T37" fmla="*/ 278 h 352"/>
                    <a:gd name="T38" fmla="*/ 42 w 198"/>
                    <a:gd name="T39" fmla="*/ 305 h 352"/>
                    <a:gd name="T40" fmla="*/ 64 w 198"/>
                    <a:gd name="T41" fmla="*/ 335 h 352"/>
                    <a:gd name="T42" fmla="*/ 80 w 198"/>
                    <a:gd name="T43" fmla="*/ 335 h 352"/>
                    <a:gd name="T44" fmla="*/ 90 w 198"/>
                    <a:gd name="T45" fmla="*/ 350 h 352"/>
                    <a:gd name="T46" fmla="*/ 109 w 198"/>
                    <a:gd name="T47" fmla="*/ 348 h 352"/>
                    <a:gd name="T48" fmla="*/ 101 w 198"/>
                    <a:gd name="T49" fmla="*/ 331 h 352"/>
                    <a:gd name="T50" fmla="*/ 71 w 198"/>
                    <a:gd name="T51" fmla="*/ 304 h 352"/>
                    <a:gd name="T52" fmla="*/ 59 w 198"/>
                    <a:gd name="T53" fmla="*/ 268 h 352"/>
                    <a:gd name="T54" fmla="*/ 46 w 198"/>
                    <a:gd name="T55" fmla="*/ 241 h 352"/>
                    <a:gd name="T56" fmla="*/ 68 w 198"/>
                    <a:gd name="T57" fmla="*/ 172 h 352"/>
                    <a:gd name="T58" fmla="*/ 82 w 198"/>
                    <a:gd name="T59" fmla="*/ 188 h 352"/>
                    <a:gd name="T60" fmla="*/ 119 w 198"/>
                    <a:gd name="T61" fmla="*/ 203 h 352"/>
                    <a:gd name="T62" fmla="*/ 125 w 198"/>
                    <a:gd name="T63" fmla="*/ 190 h 352"/>
                    <a:gd name="T64" fmla="*/ 132 w 198"/>
                    <a:gd name="T65" fmla="*/ 154 h 352"/>
                    <a:gd name="T66" fmla="*/ 163 w 198"/>
                    <a:gd name="T67" fmla="*/ 148 h 352"/>
                    <a:gd name="T68" fmla="*/ 185 w 198"/>
                    <a:gd name="T69" fmla="*/ 15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352">
                      <a:moveTo>
                        <a:pt x="195" y="142"/>
                      </a:moveTo>
                      <a:cubicBezTo>
                        <a:pt x="195" y="135"/>
                        <a:pt x="190" y="132"/>
                        <a:pt x="193" y="128"/>
                      </a:cubicBezTo>
                      <a:cubicBezTo>
                        <a:pt x="196" y="125"/>
                        <a:pt x="198" y="121"/>
                        <a:pt x="195" y="117"/>
                      </a:cubicBezTo>
                      <a:cubicBezTo>
                        <a:pt x="193" y="113"/>
                        <a:pt x="176" y="101"/>
                        <a:pt x="175" y="96"/>
                      </a:cubicBezTo>
                      <a:cubicBezTo>
                        <a:pt x="175" y="91"/>
                        <a:pt x="177" y="80"/>
                        <a:pt x="175" y="75"/>
                      </a:cubicBezTo>
                      <a:cubicBezTo>
                        <a:pt x="172" y="70"/>
                        <a:pt x="156" y="54"/>
                        <a:pt x="151" y="52"/>
                      </a:cubicBezTo>
                      <a:cubicBezTo>
                        <a:pt x="146" y="50"/>
                        <a:pt x="129" y="68"/>
                        <a:pt x="125" y="64"/>
                      </a:cubicBezTo>
                      <a:cubicBezTo>
                        <a:pt x="121" y="61"/>
                        <a:pt x="118" y="57"/>
                        <a:pt x="115" y="58"/>
                      </a:cubicBezTo>
                      <a:cubicBezTo>
                        <a:pt x="112" y="58"/>
                        <a:pt x="98" y="72"/>
                        <a:pt x="94" y="72"/>
                      </a:cubicBezTo>
                      <a:cubicBezTo>
                        <a:pt x="90" y="72"/>
                        <a:pt x="82" y="70"/>
                        <a:pt x="87" y="67"/>
                      </a:cubicBezTo>
                      <a:cubicBezTo>
                        <a:pt x="91" y="64"/>
                        <a:pt x="95" y="59"/>
                        <a:pt x="94" y="56"/>
                      </a:cubicBezTo>
                      <a:cubicBezTo>
                        <a:pt x="92" y="53"/>
                        <a:pt x="90" y="49"/>
                        <a:pt x="93" y="46"/>
                      </a:cubicBezTo>
                      <a:cubicBezTo>
                        <a:pt x="96" y="43"/>
                        <a:pt x="101" y="36"/>
                        <a:pt x="100" y="33"/>
                      </a:cubicBezTo>
                      <a:cubicBezTo>
                        <a:pt x="98" y="29"/>
                        <a:pt x="92" y="23"/>
                        <a:pt x="90" y="23"/>
                      </a:cubicBezTo>
                      <a:cubicBezTo>
                        <a:pt x="87" y="23"/>
                        <a:pt x="84" y="28"/>
                        <a:pt x="81" y="25"/>
                      </a:cubicBezTo>
                      <a:cubicBezTo>
                        <a:pt x="77" y="23"/>
                        <a:pt x="74" y="20"/>
                        <a:pt x="77" y="18"/>
                      </a:cubicBezTo>
                      <a:cubicBezTo>
                        <a:pt x="79" y="16"/>
                        <a:pt x="83" y="13"/>
                        <a:pt x="81" y="11"/>
                      </a:cubicBezTo>
                      <a:cubicBezTo>
                        <a:pt x="80" y="9"/>
                        <a:pt x="74" y="3"/>
                        <a:pt x="72" y="3"/>
                      </a:cubicBezTo>
                      <a:cubicBezTo>
                        <a:pt x="71" y="3"/>
                        <a:pt x="69" y="2"/>
                        <a:pt x="66" y="0"/>
                      </a:cubicBezTo>
                      <a:cubicBezTo>
                        <a:pt x="64" y="2"/>
                        <a:pt x="64" y="3"/>
                        <a:pt x="60" y="5"/>
                      </a:cubicBezTo>
                      <a:cubicBezTo>
                        <a:pt x="55" y="7"/>
                        <a:pt x="48" y="9"/>
                        <a:pt x="44" y="14"/>
                      </a:cubicBezTo>
                      <a:cubicBezTo>
                        <a:pt x="40" y="18"/>
                        <a:pt x="34" y="19"/>
                        <a:pt x="28" y="20"/>
                      </a:cubicBezTo>
                      <a:cubicBezTo>
                        <a:pt x="22" y="21"/>
                        <a:pt x="22" y="18"/>
                        <a:pt x="17" y="24"/>
                      </a:cubicBezTo>
                      <a:cubicBezTo>
                        <a:pt x="13" y="31"/>
                        <a:pt x="13" y="43"/>
                        <a:pt x="13" y="46"/>
                      </a:cubicBezTo>
                      <a:cubicBezTo>
                        <a:pt x="13" y="49"/>
                        <a:pt x="10" y="48"/>
                        <a:pt x="5" y="51"/>
                      </a:cubicBezTo>
                      <a:cubicBezTo>
                        <a:pt x="0" y="55"/>
                        <a:pt x="10" y="57"/>
                        <a:pt x="11" y="62"/>
                      </a:cubicBezTo>
                      <a:cubicBezTo>
                        <a:pt x="11" y="68"/>
                        <a:pt x="29" y="80"/>
                        <a:pt x="29" y="89"/>
                      </a:cubicBezTo>
                      <a:cubicBezTo>
                        <a:pt x="30" y="98"/>
                        <a:pt x="39" y="99"/>
                        <a:pt x="39" y="101"/>
                      </a:cubicBezTo>
                      <a:cubicBezTo>
                        <a:pt x="39" y="103"/>
                        <a:pt x="38" y="104"/>
                        <a:pt x="34" y="107"/>
                      </a:cubicBezTo>
                      <a:cubicBezTo>
                        <a:pt x="30" y="109"/>
                        <a:pt x="33" y="116"/>
                        <a:pt x="32" y="123"/>
                      </a:cubicBezTo>
                      <a:cubicBezTo>
                        <a:pt x="31" y="129"/>
                        <a:pt x="27" y="123"/>
                        <a:pt x="22" y="128"/>
                      </a:cubicBezTo>
                      <a:cubicBezTo>
                        <a:pt x="17" y="134"/>
                        <a:pt x="43" y="160"/>
                        <a:pt x="44" y="164"/>
                      </a:cubicBezTo>
                      <a:cubicBezTo>
                        <a:pt x="45" y="168"/>
                        <a:pt x="45" y="181"/>
                        <a:pt x="47" y="186"/>
                      </a:cubicBezTo>
                      <a:cubicBezTo>
                        <a:pt x="48" y="191"/>
                        <a:pt x="54" y="202"/>
                        <a:pt x="54" y="208"/>
                      </a:cubicBezTo>
                      <a:cubicBezTo>
                        <a:pt x="54" y="214"/>
                        <a:pt x="40" y="229"/>
                        <a:pt x="38" y="235"/>
                      </a:cubicBezTo>
                      <a:cubicBezTo>
                        <a:pt x="36" y="239"/>
                        <a:pt x="33" y="245"/>
                        <a:pt x="29" y="249"/>
                      </a:cubicBezTo>
                      <a:cubicBezTo>
                        <a:pt x="29" y="253"/>
                        <a:pt x="29" y="256"/>
                        <a:pt x="29" y="257"/>
                      </a:cubicBezTo>
                      <a:cubicBezTo>
                        <a:pt x="27" y="261"/>
                        <a:pt x="24" y="274"/>
                        <a:pt x="23" y="278"/>
                      </a:cubicBezTo>
                      <a:cubicBezTo>
                        <a:pt x="22" y="282"/>
                        <a:pt x="19" y="290"/>
                        <a:pt x="24" y="291"/>
                      </a:cubicBezTo>
                      <a:cubicBezTo>
                        <a:pt x="28" y="291"/>
                        <a:pt x="40" y="303"/>
                        <a:pt x="42" y="305"/>
                      </a:cubicBezTo>
                      <a:cubicBezTo>
                        <a:pt x="44" y="306"/>
                        <a:pt x="55" y="319"/>
                        <a:pt x="57" y="325"/>
                      </a:cubicBezTo>
                      <a:cubicBezTo>
                        <a:pt x="58" y="328"/>
                        <a:pt x="61" y="331"/>
                        <a:pt x="64" y="335"/>
                      </a:cubicBezTo>
                      <a:cubicBezTo>
                        <a:pt x="66" y="331"/>
                        <a:pt x="68" y="328"/>
                        <a:pt x="70" y="329"/>
                      </a:cubicBezTo>
                      <a:cubicBezTo>
                        <a:pt x="74" y="330"/>
                        <a:pt x="77" y="334"/>
                        <a:pt x="80" y="335"/>
                      </a:cubicBezTo>
                      <a:cubicBezTo>
                        <a:pt x="83" y="335"/>
                        <a:pt x="88" y="339"/>
                        <a:pt x="88" y="342"/>
                      </a:cubicBezTo>
                      <a:cubicBezTo>
                        <a:pt x="87" y="345"/>
                        <a:pt x="87" y="350"/>
                        <a:pt x="90" y="350"/>
                      </a:cubicBezTo>
                      <a:cubicBezTo>
                        <a:pt x="93" y="350"/>
                        <a:pt x="97" y="344"/>
                        <a:pt x="101" y="346"/>
                      </a:cubicBezTo>
                      <a:cubicBezTo>
                        <a:pt x="104" y="348"/>
                        <a:pt x="107" y="352"/>
                        <a:pt x="109" y="348"/>
                      </a:cubicBezTo>
                      <a:cubicBezTo>
                        <a:pt x="110" y="346"/>
                        <a:pt x="111" y="342"/>
                        <a:pt x="112" y="339"/>
                      </a:cubicBezTo>
                      <a:cubicBezTo>
                        <a:pt x="108" y="337"/>
                        <a:pt x="104" y="335"/>
                        <a:pt x="101" y="331"/>
                      </a:cubicBezTo>
                      <a:cubicBezTo>
                        <a:pt x="97" y="326"/>
                        <a:pt x="95" y="325"/>
                        <a:pt x="87" y="325"/>
                      </a:cubicBezTo>
                      <a:cubicBezTo>
                        <a:pt x="79" y="325"/>
                        <a:pt x="71" y="309"/>
                        <a:pt x="71" y="304"/>
                      </a:cubicBezTo>
                      <a:cubicBezTo>
                        <a:pt x="71" y="299"/>
                        <a:pt x="68" y="291"/>
                        <a:pt x="65" y="286"/>
                      </a:cubicBezTo>
                      <a:cubicBezTo>
                        <a:pt x="62" y="281"/>
                        <a:pt x="60" y="271"/>
                        <a:pt x="59" y="268"/>
                      </a:cubicBezTo>
                      <a:cubicBezTo>
                        <a:pt x="57" y="266"/>
                        <a:pt x="55" y="271"/>
                        <a:pt x="49" y="270"/>
                      </a:cubicBezTo>
                      <a:cubicBezTo>
                        <a:pt x="44" y="269"/>
                        <a:pt x="43" y="246"/>
                        <a:pt x="46" y="241"/>
                      </a:cubicBezTo>
                      <a:cubicBezTo>
                        <a:pt x="49" y="235"/>
                        <a:pt x="60" y="207"/>
                        <a:pt x="62" y="201"/>
                      </a:cubicBezTo>
                      <a:cubicBezTo>
                        <a:pt x="65" y="195"/>
                        <a:pt x="66" y="174"/>
                        <a:pt x="68" y="172"/>
                      </a:cubicBezTo>
                      <a:cubicBezTo>
                        <a:pt x="69" y="170"/>
                        <a:pt x="82" y="171"/>
                        <a:pt x="85" y="173"/>
                      </a:cubicBezTo>
                      <a:cubicBezTo>
                        <a:pt x="88" y="174"/>
                        <a:pt x="80" y="183"/>
                        <a:pt x="82" y="188"/>
                      </a:cubicBezTo>
                      <a:cubicBezTo>
                        <a:pt x="84" y="192"/>
                        <a:pt x="103" y="190"/>
                        <a:pt x="107" y="190"/>
                      </a:cubicBezTo>
                      <a:cubicBezTo>
                        <a:pt x="111" y="190"/>
                        <a:pt x="114" y="197"/>
                        <a:pt x="119" y="203"/>
                      </a:cubicBezTo>
                      <a:cubicBezTo>
                        <a:pt x="124" y="210"/>
                        <a:pt x="123" y="199"/>
                        <a:pt x="126" y="200"/>
                      </a:cubicBezTo>
                      <a:cubicBezTo>
                        <a:pt x="126" y="196"/>
                        <a:pt x="126" y="192"/>
                        <a:pt x="125" y="190"/>
                      </a:cubicBezTo>
                      <a:cubicBezTo>
                        <a:pt x="125" y="182"/>
                        <a:pt x="117" y="176"/>
                        <a:pt x="120" y="170"/>
                      </a:cubicBezTo>
                      <a:cubicBezTo>
                        <a:pt x="123" y="165"/>
                        <a:pt x="128" y="161"/>
                        <a:pt x="132" y="154"/>
                      </a:cubicBezTo>
                      <a:cubicBezTo>
                        <a:pt x="135" y="148"/>
                        <a:pt x="146" y="148"/>
                        <a:pt x="150" y="147"/>
                      </a:cubicBezTo>
                      <a:cubicBezTo>
                        <a:pt x="154" y="146"/>
                        <a:pt x="156" y="148"/>
                        <a:pt x="163" y="148"/>
                      </a:cubicBezTo>
                      <a:cubicBezTo>
                        <a:pt x="171" y="148"/>
                        <a:pt x="174" y="146"/>
                        <a:pt x="177" y="148"/>
                      </a:cubicBezTo>
                      <a:cubicBezTo>
                        <a:pt x="179" y="149"/>
                        <a:pt x="182" y="151"/>
                        <a:pt x="185" y="153"/>
                      </a:cubicBezTo>
                      <a:cubicBezTo>
                        <a:pt x="191" y="149"/>
                        <a:pt x="195" y="146"/>
                        <a:pt x="195" y="14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4" name="Freeform 36"/>
                <p:cNvSpPr>
                  <a:spLocks/>
                </p:cNvSpPr>
                <p:nvPr/>
              </p:nvSpPr>
              <p:spPr bwMode="auto">
                <a:xfrm>
                  <a:off x="2316488" y="3984492"/>
                  <a:ext cx="544044" cy="633794"/>
                </a:xfrm>
                <a:custGeom>
                  <a:avLst/>
                  <a:gdLst>
                    <a:gd name="T0" fmla="*/ 181 w 182"/>
                    <a:gd name="T1" fmla="*/ 177 h 210"/>
                    <a:gd name="T2" fmla="*/ 167 w 182"/>
                    <a:gd name="T3" fmla="*/ 162 h 210"/>
                    <a:gd name="T4" fmla="*/ 172 w 182"/>
                    <a:gd name="T5" fmla="*/ 156 h 210"/>
                    <a:gd name="T6" fmla="*/ 153 w 182"/>
                    <a:gd name="T7" fmla="*/ 140 h 210"/>
                    <a:gd name="T8" fmla="*/ 133 w 182"/>
                    <a:gd name="T9" fmla="*/ 115 h 210"/>
                    <a:gd name="T10" fmla="*/ 122 w 182"/>
                    <a:gd name="T11" fmla="*/ 105 h 210"/>
                    <a:gd name="T12" fmla="*/ 122 w 182"/>
                    <a:gd name="T13" fmla="*/ 97 h 210"/>
                    <a:gd name="T14" fmla="*/ 95 w 182"/>
                    <a:gd name="T15" fmla="*/ 80 h 210"/>
                    <a:gd name="T16" fmla="*/ 94 w 182"/>
                    <a:gd name="T17" fmla="*/ 73 h 210"/>
                    <a:gd name="T18" fmla="*/ 108 w 182"/>
                    <a:gd name="T19" fmla="*/ 72 h 210"/>
                    <a:gd name="T20" fmla="*/ 111 w 182"/>
                    <a:gd name="T21" fmla="*/ 67 h 210"/>
                    <a:gd name="T22" fmla="*/ 114 w 182"/>
                    <a:gd name="T23" fmla="*/ 59 h 210"/>
                    <a:gd name="T24" fmla="*/ 106 w 182"/>
                    <a:gd name="T25" fmla="*/ 50 h 210"/>
                    <a:gd name="T26" fmla="*/ 96 w 182"/>
                    <a:gd name="T27" fmla="*/ 40 h 210"/>
                    <a:gd name="T28" fmla="*/ 80 w 182"/>
                    <a:gd name="T29" fmla="*/ 44 h 210"/>
                    <a:gd name="T30" fmla="*/ 69 w 182"/>
                    <a:gd name="T31" fmla="*/ 30 h 210"/>
                    <a:gd name="T32" fmla="*/ 66 w 182"/>
                    <a:gd name="T33" fmla="*/ 19 h 210"/>
                    <a:gd name="T34" fmla="*/ 50 w 182"/>
                    <a:gd name="T35" fmla="*/ 3 h 210"/>
                    <a:gd name="T36" fmla="*/ 43 w 182"/>
                    <a:gd name="T37" fmla="*/ 2 h 210"/>
                    <a:gd name="T38" fmla="*/ 33 w 182"/>
                    <a:gd name="T39" fmla="*/ 4 h 210"/>
                    <a:gd name="T40" fmla="*/ 41 w 182"/>
                    <a:gd name="T41" fmla="*/ 18 h 210"/>
                    <a:gd name="T42" fmla="*/ 41 w 182"/>
                    <a:gd name="T43" fmla="*/ 34 h 210"/>
                    <a:gd name="T44" fmla="*/ 29 w 182"/>
                    <a:gd name="T45" fmla="*/ 32 h 210"/>
                    <a:gd name="T46" fmla="*/ 27 w 182"/>
                    <a:gd name="T47" fmla="*/ 28 h 210"/>
                    <a:gd name="T48" fmla="*/ 18 w 182"/>
                    <a:gd name="T49" fmla="*/ 31 h 210"/>
                    <a:gd name="T50" fmla="*/ 12 w 182"/>
                    <a:gd name="T51" fmla="*/ 39 h 210"/>
                    <a:gd name="T52" fmla="*/ 3 w 182"/>
                    <a:gd name="T53" fmla="*/ 46 h 210"/>
                    <a:gd name="T54" fmla="*/ 0 w 182"/>
                    <a:gd name="T55" fmla="*/ 49 h 210"/>
                    <a:gd name="T56" fmla="*/ 6 w 182"/>
                    <a:gd name="T57" fmla="*/ 52 h 210"/>
                    <a:gd name="T58" fmla="*/ 15 w 182"/>
                    <a:gd name="T59" fmla="*/ 60 h 210"/>
                    <a:gd name="T60" fmla="*/ 11 w 182"/>
                    <a:gd name="T61" fmla="*/ 67 h 210"/>
                    <a:gd name="T62" fmla="*/ 15 w 182"/>
                    <a:gd name="T63" fmla="*/ 74 h 210"/>
                    <a:gd name="T64" fmla="*/ 24 w 182"/>
                    <a:gd name="T65" fmla="*/ 72 h 210"/>
                    <a:gd name="T66" fmla="*/ 34 w 182"/>
                    <a:gd name="T67" fmla="*/ 82 h 210"/>
                    <a:gd name="T68" fmla="*/ 27 w 182"/>
                    <a:gd name="T69" fmla="*/ 95 h 210"/>
                    <a:gd name="T70" fmla="*/ 28 w 182"/>
                    <a:gd name="T71" fmla="*/ 105 h 210"/>
                    <a:gd name="T72" fmla="*/ 21 w 182"/>
                    <a:gd name="T73" fmla="*/ 116 h 210"/>
                    <a:gd name="T74" fmla="*/ 28 w 182"/>
                    <a:gd name="T75" fmla="*/ 121 h 210"/>
                    <a:gd name="T76" fmla="*/ 49 w 182"/>
                    <a:gd name="T77" fmla="*/ 107 h 210"/>
                    <a:gd name="T78" fmla="*/ 59 w 182"/>
                    <a:gd name="T79" fmla="*/ 113 h 210"/>
                    <a:gd name="T80" fmla="*/ 85 w 182"/>
                    <a:gd name="T81" fmla="*/ 101 h 210"/>
                    <a:gd name="T82" fmla="*/ 109 w 182"/>
                    <a:gd name="T83" fmla="*/ 124 h 210"/>
                    <a:gd name="T84" fmla="*/ 109 w 182"/>
                    <a:gd name="T85" fmla="*/ 145 h 210"/>
                    <a:gd name="T86" fmla="*/ 129 w 182"/>
                    <a:gd name="T87" fmla="*/ 166 h 210"/>
                    <a:gd name="T88" fmla="*/ 127 w 182"/>
                    <a:gd name="T89" fmla="*/ 177 h 210"/>
                    <a:gd name="T90" fmla="*/ 129 w 182"/>
                    <a:gd name="T91" fmla="*/ 191 h 210"/>
                    <a:gd name="T92" fmla="*/ 119 w 182"/>
                    <a:gd name="T93" fmla="*/ 202 h 210"/>
                    <a:gd name="T94" fmla="*/ 125 w 182"/>
                    <a:gd name="T95" fmla="*/ 204 h 210"/>
                    <a:gd name="T96" fmla="*/ 140 w 182"/>
                    <a:gd name="T97" fmla="*/ 206 h 210"/>
                    <a:gd name="T98" fmla="*/ 140 w 182"/>
                    <a:gd name="T99" fmla="*/ 198 h 210"/>
                    <a:gd name="T100" fmla="*/ 152 w 182"/>
                    <a:gd name="T101" fmla="*/ 195 h 210"/>
                    <a:gd name="T102" fmla="*/ 161 w 182"/>
                    <a:gd name="T103" fmla="*/ 197 h 210"/>
                    <a:gd name="T104" fmla="*/ 176 w 182"/>
                    <a:gd name="T105" fmla="*/ 189 h 210"/>
                    <a:gd name="T106" fmla="*/ 175 w 182"/>
                    <a:gd name="T107" fmla="*/ 188 h 210"/>
                    <a:gd name="T108" fmla="*/ 181 w 182"/>
                    <a:gd name="T109" fmla="*/ 17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210">
                      <a:moveTo>
                        <a:pt x="181" y="177"/>
                      </a:moveTo>
                      <a:cubicBezTo>
                        <a:pt x="180" y="175"/>
                        <a:pt x="164" y="165"/>
                        <a:pt x="167" y="162"/>
                      </a:cubicBezTo>
                      <a:cubicBezTo>
                        <a:pt x="170" y="158"/>
                        <a:pt x="173" y="158"/>
                        <a:pt x="172" y="156"/>
                      </a:cubicBezTo>
                      <a:cubicBezTo>
                        <a:pt x="171" y="155"/>
                        <a:pt x="154" y="146"/>
                        <a:pt x="153" y="140"/>
                      </a:cubicBezTo>
                      <a:cubicBezTo>
                        <a:pt x="152" y="134"/>
                        <a:pt x="137" y="121"/>
                        <a:pt x="133" y="115"/>
                      </a:cubicBezTo>
                      <a:cubicBezTo>
                        <a:pt x="129" y="109"/>
                        <a:pt x="124" y="107"/>
                        <a:pt x="122" y="105"/>
                      </a:cubicBezTo>
                      <a:cubicBezTo>
                        <a:pt x="120" y="104"/>
                        <a:pt x="125" y="100"/>
                        <a:pt x="122" y="97"/>
                      </a:cubicBezTo>
                      <a:cubicBezTo>
                        <a:pt x="119" y="94"/>
                        <a:pt x="99" y="85"/>
                        <a:pt x="95" y="80"/>
                      </a:cubicBezTo>
                      <a:cubicBezTo>
                        <a:pt x="90" y="75"/>
                        <a:pt x="95" y="77"/>
                        <a:pt x="94" y="73"/>
                      </a:cubicBezTo>
                      <a:cubicBezTo>
                        <a:pt x="93" y="69"/>
                        <a:pt x="105" y="75"/>
                        <a:pt x="108" y="72"/>
                      </a:cubicBezTo>
                      <a:cubicBezTo>
                        <a:pt x="111" y="70"/>
                        <a:pt x="111" y="71"/>
                        <a:pt x="111" y="67"/>
                      </a:cubicBezTo>
                      <a:cubicBezTo>
                        <a:pt x="111" y="62"/>
                        <a:pt x="117" y="64"/>
                        <a:pt x="114" y="59"/>
                      </a:cubicBezTo>
                      <a:cubicBezTo>
                        <a:pt x="111" y="55"/>
                        <a:pt x="106" y="55"/>
                        <a:pt x="106" y="50"/>
                      </a:cubicBezTo>
                      <a:cubicBezTo>
                        <a:pt x="106" y="45"/>
                        <a:pt x="99" y="40"/>
                        <a:pt x="96" y="40"/>
                      </a:cubicBezTo>
                      <a:cubicBezTo>
                        <a:pt x="93" y="40"/>
                        <a:pt x="84" y="47"/>
                        <a:pt x="80" y="44"/>
                      </a:cubicBezTo>
                      <a:cubicBezTo>
                        <a:pt x="76" y="40"/>
                        <a:pt x="69" y="36"/>
                        <a:pt x="69" y="30"/>
                      </a:cubicBezTo>
                      <a:cubicBezTo>
                        <a:pt x="69" y="25"/>
                        <a:pt x="68" y="20"/>
                        <a:pt x="66" y="19"/>
                      </a:cubicBezTo>
                      <a:cubicBezTo>
                        <a:pt x="65" y="19"/>
                        <a:pt x="57" y="13"/>
                        <a:pt x="50" y="3"/>
                      </a:cubicBezTo>
                      <a:cubicBezTo>
                        <a:pt x="48" y="4"/>
                        <a:pt x="46" y="3"/>
                        <a:pt x="43" y="2"/>
                      </a:cubicBezTo>
                      <a:cubicBezTo>
                        <a:pt x="39" y="0"/>
                        <a:pt x="36" y="0"/>
                        <a:pt x="33" y="4"/>
                      </a:cubicBezTo>
                      <a:cubicBezTo>
                        <a:pt x="30" y="9"/>
                        <a:pt x="37" y="12"/>
                        <a:pt x="41" y="18"/>
                      </a:cubicBezTo>
                      <a:cubicBezTo>
                        <a:pt x="45" y="25"/>
                        <a:pt x="41" y="30"/>
                        <a:pt x="41" y="34"/>
                      </a:cubicBezTo>
                      <a:cubicBezTo>
                        <a:pt x="40" y="39"/>
                        <a:pt x="32" y="33"/>
                        <a:pt x="29" y="32"/>
                      </a:cubicBezTo>
                      <a:cubicBezTo>
                        <a:pt x="28" y="31"/>
                        <a:pt x="27" y="30"/>
                        <a:pt x="27" y="28"/>
                      </a:cubicBezTo>
                      <a:cubicBezTo>
                        <a:pt x="24" y="29"/>
                        <a:pt x="20" y="30"/>
                        <a:pt x="18" y="31"/>
                      </a:cubicBezTo>
                      <a:cubicBezTo>
                        <a:pt x="14" y="34"/>
                        <a:pt x="13" y="36"/>
                        <a:pt x="12" y="39"/>
                      </a:cubicBezTo>
                      <a:cubicBezTo>
                        <a:pt x="10" y="43"/>
                        <a:pt x="9" y="43"/>
                        <a:pt x="3" y="46"/>
                      </a:cubicBezTo>
                      <a:cubicBezTo>
                        <a:pt x="2" y="47"/>
                        <a:pt x="1" y="48"/>
                        <a:pt x="0" y="49"/>
                      </a:cubicBezTo>
                      <a:cubicBezTo>
                        <a:pt x="3" y="51"/>
                        <a:pt x="5" y="52"/>
                        <a:pt x="6" y="52"/>
                      </a:cubicBezTo>
                      <a:cubicBezTo>
                        <a:pt x="8" y="52"/>
                        <a:pt x="14" y="58"/>
                        <a:pt x="15" y="60"/>
                      </a:cubicBezTo>
                      <a:cubicBezTo>
                        <a:pt x="17" y="62"/>
                        <a:pt x="13" y="65"/>
                        <a:pt x="11" y="67"/>
                      </a:cubicBezTo>
                      <a:cubicBezTo>
                        <a:pt x="8" y="69"/>
                        <a:pt x="11" y="72"/>
                        <a:pt x="15" y="74"/>
                      </a:cubicBezTo>
                      <a:cubicBezTo>
                        <a:pt x="18" y="77"/>
                        <a:pt x="21" y="72"/>
                        <a:pt x="24" y="72"/>
                      </a:cubicBezTo>
                      <a:cubicBezTo>
                        <a:pt x="26" y="72"/>
                        <a:pt x="32" y="78"/>
                        <a:pt x="34" y="82"/>
                      </a:cubicBezTo>
                      <a:cubicBezTo>
                        <a:pt x="35" y="85"/>
                        <a:pt x="30" y="92"/>
                        <a:pt x="27" y="95"/>
                      </a:cubicBezTo>
                      <a:cubicBezTo>
                        <a:pt x="24" y="98"/>
                        <a:pt x="26" y="102"/>
                        <a:pt x="28" y="105"/>
                      </a:cubicBezTo>
                      <a:cubicBezTo>
                        <a:pt x="29" y="108"/>
                        <a:pt x="25" y="113"/>
                        <a:pt x="21" y="116"/>
                      </a:cubicBezTo>
                      <a:cubicBezTo>
                        <a:pt x="16" y="119"/>
                        <a:pt x="24" y="121"/>
                        <a:pt x="28" y="121"/>
                      </a:cubicBezTo>
                      <a:cubicBezTo>
                        <a:pt x="32" y="121"/>
                        <a:pt x="46" y="107"/>
                        <a:pt x="49" y="107"/>
                      </a:cubicBezTo>
                      <a:cubicBezTo>
                        <a:pt x="52" y="106"/>
                        <a:pt x="55" y="110"/>
                        <a:pt x="59" y="113"/>
                      </a:cubicBezTo>
                      <a:cubicBezTo>
                        <a:pt x="63" y="117"/>
                        <a:pt x="80" y="99"/>
                        <a:pt x="85" y="101"/>
                      </a:cubicBezTo>
                      <a:cubicBezTo>
                        <a:pt x="90" y="103"/>
                        <a:pt x="106" y="119"/>
                        <a:pt x="109" y="124"/>
                      </a:cubicBezTo>
                      <a:cubicBezTo>
                        <a:pt x="111" y="129"/>
                        <a:pt x="109" y="140"/>
                        <a:pt x="109" y="145"/>
                      </a:cubicBezTo>
                      <a:cubicBezTo>
                        <a:pt x="110" y="150"/>
                        <a:pt x="127" y="162"/>
                        <a:pt x="129" y="166"/>
                      </a:cubicBezTo>
                      <a:cubicBezTo>
                        <a:pt x="132" y="170"/>
                        <a:pt x="130" y="174"/>
                        <a:pt x="127" y="177"/>
                      </a:cubicBezTo>
                      <a:cubicBezTo>
                        <a:pt x="124" y="181"/>
                        <a:pt x="129" y="184"/>
                        <a:pt x="129" y="191"/>
                      </a:cubicBezTo>
                      <a:cubicBezTo>
                        <a:pt x="129" y="195"/>
                        <a:pt x="125" y="198"/>
                        <a:pt x="119" y="202"/>
                      </a:cubicBezTo>
                      <a:cubicBezTo>
                        <a:pt x="121" y="203"/>
                        <a:pt x="123" y="204"/>
                        <a:pt x="125" y="204"/>
                      </a:cubicBezTo>
                      <a:cubicBezTo>
                        <a:pt x="130" y="204"/>
                        <a:pt x="138" y="210"/>
                        <a:pt x="140" y="206"/>
                      </a:cubicBezTo>
                      <a:cubicBezTo>
                        <a:pt x="142" y="203"/>
                        <a:pt x="134" y="202"/>
                        <a:pt x="140" y="198"/>
                      </a:cubicBezTo>
                      <a:cubicBezTo>
                        <a:pt x="145" y="194"/>
                        <a:pt x="149" y="193"/>
                        <a:pt x="152" y="195"/>
                      </a:cubicBezTo>
                      <a:cubicBezTo>
                        <a:pt x="156" y="196"/>
                        <a:pt x="157" y="199"/>
                        <a:pt x="161" y="197"/>
                      </a:cubicBezTo>
                      <a:cubicBezTo>
                        <a:pt x="164" y="196"/>
                        <a:pt x="169" y="191"/>
                        <a:pt x="176" y="189"/>
                      </a:cubicBezTo>
                      <a:cubicBezTo>
                        <a:pt x="175" y="189"/>
                        <a:pt x="175" y="189"/>
                        <a:pt x="175" y="188"/>
                      </a:cubicBezTo>
                      <a:cubicBezTo>
                        <a:pt x="174" y="184"/>
                        <a:pt x="182" y="180"/>
                        <a:pt x="181" y="17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5" name="Freeform 37"/>
                <p:cNvSpPr>
                  <a:spLocks/>
                </p:cNvSpPr>
                <p:nvPr/>
              </p:nvSpPr>
              <p:spPr bwMode="auto">
                <a:xfrm>
                  <a:off x="481546" y="1444640"/>
                  <a:ext cx="4271873" cy="2723203"/>
                </a:xfrm>
                <a:custGeom>
                  <a:avLst/>
                  <a:gdLst>
                    <a:gd name="T0" fmla="*/ 1336 w 1427"/>
                    <a:gd name="T1" fmla="*/ 172 h 902"/>
                    <a:gd name="T2" fmla="*/ 1271 w 1427"/>
                    <a:gd name="T3" fmla="*/ 126 h 902"/>
                    <a:gd name="T4" fmla="*/ 1214 w 1427"/>
                    <a:gd name="T5" fmla="*/ 15 h 902"/>
                    <a:gd name="T6" fmla="*/ 1100 w 1427"/>
                    <a:gd name="T7" fmla="*/ 31 h 902"/>
                    <a:gd name="T8" fmla="*/ 1040 w 1427"/>
                    <a:gd name="T9" fmla="*/ 116 h 902"/>
                    <a:gd name="T10" fmla="*/ 993 w 1427"/>
                    <a:gd name="T11" fmla="*/ 172 h 902"/>
                    <a:gd name="T12" fmla="*/ 1082 w 1427"/>
                    <a:gd name="T13" fmla="*/ 208 h 902"/>
                    <a:gd name="T14" fmla="*/ 957 w 1427"/>
                    <a:gd name="T15" fmla="*/ 247 h 902"/>
                    <a:gd name="T16" fmla="*/ 881 w 1427"/>
                    <a:gd name="T17" fmla="*/ 298 h 902"/>
                    <a:gd name="T18" fmla="*/ 702 w 1427"/>
                    <a:gd name="T19" fmla="*/ 345 h 902"/>
                    <a:gd name="T20" fmla="*/ 509 w 1427"/>
                    <a:gd name="T21" fmla="*/ 286 h 902"/>
                    <a:gd name="T22" fmla="*/ 404 w 1427"/>
                    <a:gd name="T23" fmla="*/ 228 h 902"/>
                    <a:gd name="T24" fmla="*/ 338 w 1427"/>
                    <a:gd name="T25" fmla="*/ 148 h 902"/>
                    <a:gd name="T26" fmla="*/ 281 w 1427"/>
                    <a:gd name="T27" fmla="*/ 190 h 902"/>
                    <a:gd name="T28" fmla="*/ 207 w 1427"/>
                    <a:gd name="T29" fmla="*/ 250 h 902"/>
                    <a:gd name="T30" fmla="*/ 167 w 1427"/>
                    <a:gd name="T31" fmla="*/ 302 h 902"/>
                    <a:gd name="T32" fmla="*/ 65 w 1427"/>
                    <a:gd name="T33" fmla="*/ 382 h 902"/>
                    <a:gd name="T34" fmla="*/ 6 w 1427"/>
                    <a:gd name="T35" fmla="*/ 431 h 902"/>
                    <a:gd name="T36" fmla="*/ 31 w 1427"/>
                    <a:gd name="T37" fmla="*/ 466 h 902"/>
                    <a:gd name="T38" fmla="*/ 68 w 1427"/>
                    <a:gd name="T39" fmla="*/ 507 h 902"/>
                    <a:gd name="T40" fmla="*/ 122 w 1427"/>
                    <a:gd name="T41" fmla="*/ 555 h 902"/>
                    <a:gd name="T42" fmla="*/ 116 w 1427"/>
                    <a:gd name="T43" fmla="*/ 607 h 902"/>
                    <a:gd name="T44" fmla="*/ 184 w 1427"/>
                    <a:gd name="T45" fmla="*/ 648 h 902"/>
                    <a:gd name="T46" fmla="*/ 265 w 1427"/>
                    <a:gd name="T47" fmla="*/ 698 h 902"/>
                    <a:gd name="T48" fmla="*/ 344 w 1427"/>
                    <a:gd name="T49" fmla="*/ 708 h 902"/>
                    <a:gd name="T50" fmla="*/ 417 w 1427"/>
                    <a:gd name="T51" fmla="*/ 708 h 902"/>
                    <a:gd name="T52" fmla="*/ 508 w 1427"/>
                    <a:gd name="T53" fmla="*/ 681 h 902"/>
                    <a:gd name="T54" fmla="*/ 548 w 1427"/>
                    <a:gd name="T55" fmla="*/ 701 h 902"/>
                    <a:gd name="T56" fmla="*/ 585 w 1427"/>
                    <a:gd name="T57" fmla="*/ 737 h 902"/>
                    <a:gd name="T58" fmla="*/ 558 w 1427"/>
                    <a:gd name="T59" fmla="*/ 804 h 902"/>
                    <a:gd name="T60" fmla="*/ 601 w 1427"/>
                    <a:gd name="T61" fmla="*/ 832 h 902"/>
                    <a:gd name="T62" fmla="*/ 638 w 1427"/>
                    <a:gd name="T63" fmla="*/ 864 h 902"/>
                    <a:gd name="T64" fmla="*/ 666 w 1427"/>
                    <a:gd name="T65" fmla="*/ 846 h 902"/>
                    <a:gd name="T66" fmla="*/ 703 w 1427"/>
                    <a:gd name="T67" fmla="*/ 845 h 902"/>
                    <a:gd name="T68" fmla="*/ 764 w 1427"/>
                    <a:gd name="T69" fmla="*/ 837 h 902"/>
                    <a:gd name="T70" fmla="*/ 808 w 1427"/>
                    <a:gd name="T71" fmla="*/ 864 h 902"/>
                    <a:gd name="T72" fmla="*/ 837 w 1427"/>
                    <a:gd name="T73" fmla="*/ 882 h 902"/>
                    <a:gd name="T74" fmla="*/ 875 w 1427"/>
                    <a:gd name="T75" fmla="*/ 874 h 902"/>
                    <a:gd name="T76" fmla="*/ 930 w 1427"/>
                    <a:gd name="T77" fmla="*/ 834 h 902"/>
                    <a:gd name="T78" fmla="*/ 978 w 1427"/>
                    <a:gd name="T79" fmla="*/ 837 h 902"/>
                    <a:gd name="T80" fmla="*/ 1031 w 1427"/>
                    <a:gd name="T81" fmla="*/ 807 h 902"/>
                    <a:gd name="T82" fmla="*/ 1061 w 1427"/>
                    <a:gd name="T83" fmla="*/ 775 h 902"/>
                    <a:gd name="T84" fmla="*/ 1094 w 1427"/>
                    <a:gd name="T85" fmla="*/ 724 h 902"/>
                    <a:gd name="T86" fmla="*/ 1117 w 1427"/>
                    <a:gd name="T87" fmla="*/ 692 h 902"/>
                    <a:gd name="T88" fmla="*/ 1097 w 1427"/>
                    <a:gd name="T89" fmla="*/ 654 h 902"/>
                    <a:gd name="T90" fmla="*/ 1108 w 1427"/>
                    <a:gd name="T91" fmla="*/ 597 h 902"/>
                    <a:gd name="T92" fmla="*/ 1082 w 1427"/>
                    <a:gd name="T93" fmla="*/ 511 h 902"/>
                    <a:gd name="T94" fmla="*/ 1139 w 1427"/>
                    <a:gd name="T95" fmla="*/ 476 h 902"/>
                    <a:gd name="T96" fmla="*/ 1058 w 1427"/>
                    <a:gd name="T97" fmla="*/ 463 h 902"/>
                    <a:gd name="T98" fmla="*/ 1059 w 1427"/>
                    <a:gd name="T99" fmla="*/ 420 h 902"/>
                    <a:gd name="T100" fmla="*/ 1120 w 1427"/>
                    <a:gd name="T101" fmla="*/ 401 h 902"/>
                    <a:gd name="T102" fmla="*/ 1156 w 1427"/>
                    <a:gd name="T103" fmla="*/ 408 h 902"/>
                    <a:gd name="T104" fmla="*/ 1245 w 1427"/>
                    <a:gd name="T105" fmla="*/ 350 h 902"/>
                    <a:gd name="T106" fmla="*/ 1312 w 1427"/>
                    <a:gd name="T107" fmla="*/ 319 h 902"/>
                    <a:gd name="T108" fmla="*/ 1342 w 1427"/>
                    <a:gd name="T109" fmla="*/ 268 h 902"/>
                    <a:gd name="T110" fmla="*/ 1414 w 1427"/>
                    <a:gd name="T111" fmla="*/ 195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7" h="902">
                      <a:moveTo>
                        <a:pt x="1422" y="172"/>
                      </a:moveTo>
                      <a:cubicBezTo>
                        <a:pt x="1420" y="166"/>
                        <a:pt x="1426" y="159"/>
                        <a:pt x="1424" y="158"/>
                      </a:cubicBezTo>
                      <a:cubicBezTo>
                        <a:pt x="1422" y="156"/>
                        <a:pt x="1409" y="165"/>
                        <a:pt x="1399" y="166"/>
                      </a:cubicBezTo>
                      <a:cubicBezTo>
                        <a:pt x="1390" y="166"/>
                        <a:pt x="1385" y="170"/>
                        <a:pt x="1381" y="175"/>
                      </a:cubicBezTo>
                      <a:cubicBezTo>
                        <a:pt x="1376" y="180"/>
                        <a:pt x="1360" y="180"/>
                        <a:pt x="1349" y="181"/>
                      </a:cubicBezTo>
                      <a:cubicBezTo>
                        <a:pt x="1338" y="182"/>
                        <a:pt x="1341" y="178"/>
                        <a:pt x="1336" y="172"/>
                      </a:cubicBezTo>
                      <a:cubicBezTo>
                        <a:pt x="1332" y="166"/>
                        <a:pt x="1334" y="166"/>
                        <a:pt x="1335" y="162"/>
                      </a:cubicBezTo>
                      <a:cubicBezTo>
                        <a:pt x="1336" y="159"/>
                        <a:pt x="1337" y="145"/>
                        <a:pt x="1328" y="142"/>
                      </a:cubicBezTo>
                      <a:cubicBezTo>
                        <a:pt x="1318" y="139"/>
                        <a:pt x="1316" y="141"/>
                        <a:pt x="1312" y="136"/>
                      </a:cubicBezTo>
                      <a:cubicBezTo>
                        <a:pt x="1308" y="131"/>
                        <a:pt x="1303" y="128"/>
                        <a:pt x="1297" y="129"/>
                      </a:cubicBezTo>
                      <a:cubicBezTo>
                        <a:pt x="1292" y="130"/>
                        <a:pt x="1294" y="127"/>
                        <a:pt x="1288" y="122"/>
                      </a:cubicBezTo>
                      <a:cubicBezTo>
                        <a:pt x="1282" y="118"/>
                        <a:pt x="1276" y="126"/>
                        <a:pt x="1271" y="126"/>
                      </a:cubicBezTo>
                      <a:cubicBezTo>
                        <a:pt x="1266" y="126"/>
                        <a:pt x="1258" y="111"/>
                        <a:pt x="1259" y="107"/>
                      </a:cubicBezTo>
                      <a:cubicBezTo>
                        <a:pt x="1261" y="102"/>
                        <a:pt x="1257" y="100"/>
                        <a:pt x="1256" y="93"/>
                      </a:cubicBezTo>
                      <a:cubicBezTo>
                        <a:pt x="1256" y="86"/>
                        <a:pt x="1250" y="84"/>
                        <a:pt x="1246" y="79"/>
                      </a:cubicBezTo>
                      <a:cubicBezTo>
                        <a:pt x="1243" y="74"/>
                        <a:pt x="1244" y="60"/>
                        <a:pt x="1243" y="57"/>
                      </a:cubicBezTo>
                      <a:cubicBezTo>
                        <a:pt x="1241" y="55"/>
                        <a:pt x="1239" y="44"/>
                        <a:pt x="1234" y="38"/>
                      </a:cubicBezTo>
                      <a:cubicBezTo>
                        <a:pt x="1229" y="32"/>
                        <a:pt x="1221" y="20"/>
                        <a:pt x="1214" y="15"/>
                      </a:cubicBezTo>
                      <a:cubicBezTo>
                        <a:pt x="1206" y="10"/>
                        <a:pt x="1201" y="12"/>
                        <a:pt x="1198" y="13"/>
                      </a:cubicBezTo>
                      <a:cubicBezTo>
                        <a:pt x="1194" y="13"/>
                        <a:pt x="1171" y="1"/>
                        <a:pt x="1162" y="0"/>
                      </a:cubicBezTo>
                      <a:cubicBezTo>
                        <a:pt x="1154" y="0"/>
                        <a:pt x="1140" y="1"/>
                        <a:pt x="1134" y="5"/>
                      </a:cubicBezTo>
                      <a:cubicBezTo>
                        <a:pt x="1127" y="8"/>
                        <a:pt x="1111" y="8"/>
                        <a:pt x="1105" y="9"/>
                      </a:cubicBezTo>
                      <a:cubicBezTo>
                        <a:pt x="1098" y="10"/>
                        <a:pt x="1090" y="18"/>
                        <a:pt x="1088" y="25"/>
                      </a:cubicBezTo>
                      <a:cubicBezTo>
                        <a:pt x="1086" y="31"/>
                        <a:pt x="1093" y="29"/>
                        <a:pt x="1100" y="31"/>
                      </a:cubicBezTo>
                      <a:cubicBezTo>
                        <a:pt x="1106" y="34"/>
                        <a:pt x="1103" y="36"/>
                        <a:pt x="1103" y="44"/>
                      </a:cubicBezTo>
                      <a:cubicBezTo>
                        <a:pt x="1103" y="52"/>
                        <a:pt x="1087" y="54"/>
                        <a:pt x="1088" y="60"/>
                      </a:cubicBezTo>
                      <a:cubicBezTo>
                        <a:pt x="1089" y="65"/>
                        <a:pt x="1084" y="68"/>
                        <a:pt x="1078" y="73"/>
                      </a:cubicBezTo>
                      <a:cubicBezTo>
                        <a:pt x="1072" y="78"/>
                        <a:pt x="1065" y="93"/>
                        <a:pt x="1066" y="96"/>
                      </a:cubicBezTo>
                      <a:cubicBezTo>
                        <a:pt x="1066" y="100"/>
                        <a:pt x="1063" y="108"/>
                        <a:pt x="1061" y="108"/>
                      </a:cubicBezTo>
                      <a:cubicBezTo>
                        <a:pt x="1058" y="108"/>
                        <a:pt x="1047" y="111"/>
                        <a:pt x="1040" y="116"/>
                      </a:cubicBezTo>
                      <a:cubicBezTo>
                        <a:pt x="1034" y="121"/>
                        <a:pt x="1033" y="120"/>
                        <a:pt x="1024" y="120"/>
                      </a:cubicBezTo>
                      <a:cubicBezTo>
                        <a:pt x="1017" y="120"/>
                        <a:pt x="1011" y="116"/>
                        <a:pt x="1005" y="113"/>
                      </a:cubicBezTo>
                      <a:cubicBezTo>
                        <a:pt x="997" y="127"/>
                        <a:pt x="987" y="151"/>
                        <a:pt x="987" y="155"/>
                      </a:cubicBezTo>
                      <a:cubicBezTo>
                        <a:pt x="987" y="160"/>
                        <a:pt x="985" y="161"/>
                        <a:pt x="980" y="166"/>
                      </a:cubicBezTo>
                      <a:cubicBezTo>
                        <a:pt x="975" y="170"/>
                        <a:pt x="982" y="174"/>
                        <a:pt x="987" y="177"/>
                      </a:cubicBezTo>
                      <a:cubicBezTo>
                        <a:pt x="992" y="181"/>
                        <a:pt x="993" y="172"/>
                        <a:pt x="993" y="172"/>
                      </a:cubicBezTo>
                      <a:cubicBezTo>
                        <a:pt x="993" y="172"/>
                        <a:pt x="1000" y="172"/>
                        <a:pt x="1010" y="172"/>
                      </a:cubicBezTo>
                      <a:cubicBezTo>
                        <a:pt x="1020" y="172"/>
                        <a:pt x="1015" y="175"/>
                        <a:pt x="1020" y="176"/>
                      </a:cubicBezTo>
                      <a:cubicBezTo>
                        <a:pt x="1025" y="177"/>
                        <a:pt x="1027" y="172"/>
                        <a:pt x="1034" y="171"/>
                      </a:cubicBezTo>
                      <a:cubicBezTo>
                        <a:pt x="1041" y="169"/>
                        <a:pt x="1042" y="170"/>
                        <a:pt x="1051" y="172"/>
                      </a:cubicBezTo>
                      <a:cubicBezTo>
                        <a:pt x="1059" y="173"/>
                        <a:pt x="1067" y="187"/>
                        <a:pt x="1077" y="196"/>
                      </a:cubicBezTo>
                      <a:cubicBezTo>
                        <a:pt x="1086" y="205"/>
                        <a:pt x="1082" y="201"/>
                        <a:pt x="1082" y="208"/>
                      </a:cubicBezTo>
                      <a:cubicBezTo>
                        <a:pt x="1082" y="214"/>
                        <a:pt x="1070" y="211"/>
                        <a:pt x="1061" y="208"/>
                      </a:cubicBezTo>
                      <a:cubicBezTo>
                        <a:pt x="1053" y="205"/>
                        <a:pt x="1047" y="208"/>
                        <a:pt x="1039" y="211"/>
                      </a:cubicBezTo>
                      <a:cubicBezTo>
                        <a:pt x="1031" y="213"/>
                        <a:pt x="1029" y="208"/>
                        <a:pt x="1022" y="214"/>
                      </a:cubicBezTo>
                      <a:cubicBezTo>
                        <a:pt x="1016" y="220"/>
                        <a:pt x="1019" y="215"/>
                        <a:pt x="1009" y="217"/>
                      </a:cubicBezTo>
                      <a:cubicBezTo>
                        <a:pt x="999" y="219"/>
                        <a:pt x="994" y="235"/>
                        <a:pt x="984" y="242"/>
                      </a:cubicBezTo>
                      <a:cubicBezTo>
                        <a:pt x="974" y="248"/>
                        <a:pt x="963" y="239"/>
                        <a:pt x="957" y="247"/>
                      </a:cubicBezTo>
                      <a:cubicBezTo>
                        <a:pt x="952" y="255"/>
                        <a:pt x="944" y="261"/>
                        <a:pt x="935" y="264"/>
                      </a:cubicBezTo>
                      <a:cubicBezTo>
                        <a:pt x="926" y="267"/>
                        <a:pt x="915" y="260"/>
                        <a:pt x="910" y="257"/>
                      </a:cubicBezTo>
                      <a:cubicBezTo>
                        <a:pt x="905" y="255"/>
                        <a:pt x="901" y="252"/>
                        <a:pt x="895" y="255"/>
                      </a:cubicBezTo>
                      <a:cubicBezTo>
                        <a:pt x="889" y="257"/>
                        <a:pt x="887" y="266"/>
                        <a:pt x="884" y="271"/>
                      </a:cubicBezTo>
                      <a:cubicBezTo>
                        <a:pt x="882" y="276"/>
                        <a:pt x="891" y="281"/>
                        <a:pt x="892" y="288"/>
                      </a:cubicBezTo>
                      <a:cubicBezTo>
                        <a:pt x="894" y="296"/>
                        <a:pt x="888" y="294"/>
                        <a:pt x="881" y="298"/>
                      </a:cubicBezTo>
                      <a:cubicBezTo>
                        <a:pt x="874" y="302"/>
                        <a:pt x="871" y="305"/>
                        <a:pt x="865" y="314"/>
                      </a:cubicBezTo>
                      <a:cubicBezTo>
                        <a:pt x="858" y="324"/>
                        <a:pt x="845" y="323"/>
                        <a:pt x="840" y="326"/>
                      </a:cubicBezTo>
                      <a:cubicBezTo>
                        <a:pt x="835" y="329"/>
                        <a:pt x="796" y="330"/>
                        <a:pt x="784" y="330"/>
                      </a:cubicBezTo>
                      <a:cubicBezTo>
                        <a:pt x="772" y="331"/>
                        <a:pt x="746" y="346"/>
                        <a:pt x="736" y="349"/>
                      </a:cubicBezTo>
                      <a:cubicBezTo>
                        <a:pt x="727" y="353"/>
                        <a:pt x="726" y="350"/>
                        <a:pt x="720" y="346"/>
                      </a:cubicBezTo>
                      <a:cubicBezTo>
                        <a:pt x="714" y="341"/>
                        <a:pt x="712" y="346"/>
                        <a:pt x="702" y="345"/>
                      </a:cubicBezTo>
                      <a:cubicBezTo>
                        <a:pt x="692" y="343"/>
                        <a:pt x="678" y="339"/>
                        <a:pt x="669" y="335"/>
                      </a:cubicBezTo>
                      <a:cubicBezTo>
                        <a:pt x="659" y="332"/>
                        <a:pt x="655" y="327"/>
                        <a:pt x="650" y="326"/>
                      </a:cubicBezTo>
                      <a:cubicBezTo>
                        <a:pt x="646" y="325"/>
                        <a:pt x="621" y="320"/>
                        <a:pt x="612" y="323"/>
                      </a:cubicBezTo>
                      <a:cubicBezTo>
                        <a:pt x="604" y="326"/>
                        <a:pt x="570" y="323"/>
                        <a:pt x="558" y="320"/>
                      </a:cubicBezTo>
                      <a:cubicBezTo>
                        <a:pt x="546" y="316"/>
                        <a:pt x="542" y="320"/>
                        <a:pt x="533" y="320"/>
                      </a:cubicBezTo>
                      <a:cubicBezTo>
                        <a:pt x="525" y="320"/>
                        <a:pt x="513" y="292"/>
                        <a:pt x="509" y="286"/>
                      </a:cubicBezTo>
                      <a:cubicBezTo>
                        <a:pt x="505" y="281"/>
                        <a:pt x="504" y="278"/>
                        <a:pt x="494" y="275"/>
                      </a:cubicBezTo>
                      <a:cubicBezTo>
                        <a:pt x="485" y="271"/>
                        <a:pt x="472" y="264"/>
                        <a:pt x="465" y="258"/>
                      </a:cubicBezTo>
                      <a:cubicBezTo>
                        <a:pt x="458" y="252"/>
                        <a:pt x="447" y="254"/>
                        <a:pt x="438" y="255"/>
                      </a:cubicBezTo>
                      <a:cubicBezTo>
                        <a:pt x="430" y="255"/>
                        <a:pt x="414" y="249"/>
                        <a:pt x="406" y="247"/>
                      </a:cubicBezTo>
                      <a:cubicBezTo>
                        <a:pt x="398" y="244"/>
                        <a:pt x="398" y="239"/>
                        <a:pt x="398" y="234"/>
                      </a:cubicBezTo>
                      <a:cubicBezTo>
                        <a:pt x="398" y="229"/>
                        <a:pt x="401" y="230"/>
                        <a:pt x="404" y="228"/>
                      </a:cubicBezTo>
                      <a:cubicBezTo>
                        <a:pt x="406" y="226"/>
                        <a:pt x="405" y="214"/>
                        <a:pt x="406" y="209"/>
                      </a:cubicBezTo>
                      <a:cubicBezTo>
                        <a:pt x="408" y="204"/>
                        <a:pt x="398" y="197"/>
                        <a:pt x="396" y="189"/>
                      </a:cubicBezTo>
                      <a:cubicBezTo>
                        <a:pt x="395" y="181"/>
                        <a:pt x="388" y="172"/>
                        <a:pt x="380" y="173"/>
                      </a:cubicBezTo>
                      <a:cubicBezTo>
                        <a:pt x="373" y="174"/>
                        <a:pt x="373" y="169"/>
                        <a:pt x="370" y="166"/>
                      </a:cubicBezTo>
                      <a:cubicBezTo>
                        <a:pt x="367" y="164"/>
                        <a:pt x="362" y="166"/>
                        <a:pt x="357" y="168"/>
                      </a:cubicBezTo>
                      <a:cubicBezTo>
                        <a:pt x="353" y="169"/>
                        <a:pt x="343" y="154"/>
                        <a:pt x="338" y="148"/>
                      </a:cubicBezTo>
                      <a:cubicBezTo>
                        <a:pt x="335" y="145"/>
                        <a:pt x="333" y="138"/>
                        <a:pt x="332" y="130"/>
                      </a:cubicBezTo>
                      <a:cubicBezTo>
                        <a:pt x="325" y="132"/>
                        <a:pt x="314" y="132"/>
                        <a:pt x="310" y="133"/>
                      </a:cubicBezTo>
                      <a:cubicBezTo>
                        <a:pt x="305" y="135"/>
                        <a:pt x="306" y="138"/>
                        <a:pt x="307" y="144"/>
                      </a:cubicBezTo>
                      <a:cubicBezTo>
                        <a:pt x="309" y="150"/>
                        <a:pt x="305" y="150"/>
                        <a:pt x="297" y="153"/>
                      </a:cubicBezTo>
                      <a:cubicBezTo>
                        <a:pt x="289" y="157"/>
                        <a:pt x="286" y="155"/>
                        <a:pt x="281" y="162"/>
                      </a:cubicBezTo>
                      <a:cubicBezTo>
                        <a:pt x="277" y="169"/>
                        <a:pt x="281" y="187"/>
                        <a:pt x="281" y="190"/>
                      </a:cubicBezTo>
                      <a:cubicBezTo>
                        <a:pt x="282" y="193"/>
                        <a:pt x="268" y="201"/>
                        <a:pt x="261" y="198"/>
                      </a:cubicBezTo>
                      <a:cubicBezTo>
                        <a:pt x="254" y="195"/>
                        <a:pt x="248" y="197"/>
                        <a:pt x="245" y="200"/>
                      </a:cubicBezTo>
                      <a:cubicBezTo>
                        <a:pt x="242" y="203"/>
                        <a:pt x="227" y="186"/>
                        <a:pt x="221" y="191"/>
                      </a:cubicBezTo>
                      <a:cubicBezTo>
                        <a:pt x="214" y="196"/>
                        <a:pt x="206" y="227"/>
                        <a:pt x="204" y="231"/>
                      </a:cubicBezTo>
                      <a:cubicBezTo>
                        <a:pt x="202" y="236"/>
                        <a:pt x="204" y="234"/>
                        <a:pt x="209" y="242"/>
                      </a:cubicBezTo>
                      <a:cubicBezTo>
                        <a:pt x="213" y="249"/>
                        <a:pt x="211" y="250"/>
                        <a:pt x="207" y="250"/>
                      </a:cubicBezTo>
                      <a:cubicBezTo>
                        <a:pt x="203" y="250"/>
                        <a:pt x="195" y="247"/>
                        <a:pt x="193" y="247"/>
                      </a:cubicBezTo>
                      <a:cubicBezTo>
                        <a:pt x="190" y="248"/>
                        <a:pt x="184" y="241"/>
                        <a:pt x="178" y="245"/>
                      </a:cubicBezTo>
                      <a:cubicBezTo>
                        <a:pt x="172" y="250"/>
                        <a:pt x="156" y="252"/>
                        <a:pt x="151" y="257"/>
                      </a:cubicBezTo>
                      <a:cubicBezTo>
                        <a:pt x="147" y="262"/>
                        <a:pt x="155" y="259"/>
                        <a:pt x="157" y="261"/>
                      </a:cubicBezTo>
                      <a:cubicBezTo>
                        <a:pt x="159" y="263"/>
                        <a:pt x="157" y="269"/>
                        <a:pt x="156" y="276"/>
                      </a:cubicBezTo>
                      <a:cubicBezTo>
                        <a:pt x="155" y="282"/>
                        <a:pt x="166" y="295"/>
                        <a:pt x="167" y="302"/>
                      </a:cubicBezTo>
                      <a:cubicBezTo>
                        <a:pt x="169" y="309"/>
                        <a:pt x="162" y="310"/>
                        <a:pt x="155" y="315"/>
                      </a:cubicBezTo>
                      <a:cubicBezTo>
                        <a:pt x="149" y="320"/>
                        <a:pt x="154" y="325"/>
                        <a:pt x="153" y="331"/>
                      </a:cubicBezTo>
                      <a:cubicBezTo>
                        <a:pt x="152" y="338"/>
                        <a:pt x="122" y="349"/>
                        <a:pt x="118" y="351"/>
                      </a:cubicBezTo>
                      <a:cubicBezTo>
                        <a:pt x="113" y="352"/>
                        <a:pt x="112" y="352"/>
                        <a:pt x="110" y="360"/>
                      </a:cubicBezTo>
                      <a:cubicBezTo>
                        <a:pt x="107" y="368"/>
                        <a:pt x="84" y="364"/>
                        <a:pt x="78" y="364"/>
                      </a:cubicBezTo>
                      <a:cubicBezTo>
                        <a:pt x="72" y="364"/>
                        <a:pt x="68" y="379"/>
                        <a:pt x="65" y="382"/>
                      </a:cubicBezTo>
                      <a:cubicBezTo>
                        <a:pt x="62" y="385"/>
                        <a:pt x="58" y="383"/>
                        <a:pt x="53" y="385"/>
                      </a:cubicBezTo>
                      <a:cubicBezTo>
                        <a:pt x="48" y="387"/>
                        <a:pt x="50" y="384"/>
                        <a:pt x="46" y="379"/>
                      </a:cubicBezTo>
                      <a:cubicBezTo>
                        <a:pt x="42" y="374"/>
                        <a:pt x="29" y="377"/>
                        <a:pt x="28" y="382"/>
                      </a:cubicBezTo>
                      <a:cubicBezTo>
                        <a:pt x="27" y="387"/>
                        <a:pt x="6" y="390"/>
                        <a:pt x="6" y="395"/>
                      </a:cubicBezTo>
                      <a:cubicBezTo>
                        <a:pt x="6" y="399"/>
                        <a:pt x="2" y="408"/>
                        <a:pt x="1" y="414"/>
                      </a:cubicBezTo>
                      <a:cubicBezTo>
                        <a:pt x="1" y="416"/>
                        <a:pt x="0" y="423"/>
                        <a:pt x="6" y="431"/>
                      </a:cubicBezTo>
                      <a:cubicBezTo>
                        <a:pt x="11" y="438"/>
                        <a:pt x="12" y="430"/>
                        <a:pt x="15" y="430"/>
                      </a:cubicBezTo>
                      <a:cubicBezTo>
                        <a:pt x="19" y="429"/>
                        <a:pt x="25" y="434"/>
                        <a:pt x="28" y="437"/>
                      </a:cubicBezTo>
                      <a:cubicBezTo>
                        <a:pt x="31" y="440"/>
                        <a:pt x="27" y="441"/>
                        <a:pt x="26" y="445"/>
                      </a:cubicBezTo>
                      <a:cubicBezTo>
                        <a:pt x="25" y="448"/>
                        <a:pt x="30" y="451"/>
                        <a:pt x="30" y="454"/>
                      </a:cubicBezTo>
                      <a:cubicBezTo>
                        <a:pt x="29" y="457"/>
                        <a:pt x="29" y="457"/>
                        <a:pt x="32" y="460"/>
                      </a:cubicBezTo>
                      <a:cubicBezTo>
                        <a:pt x="36" y="464"/>
                        <a:pt x="33" y="464"/>
                        <a:pt x="31" y="466"/>
                      </a:cubicBezTo>
                      <a:cubicBezTo>
                        <a:pt x="30" y="467"/>
                        <a:pt x="28" y="467"/>
                        <a:pt x="26" y="467"/>
                      </a:cubicBezTo>
                      <a:cubicBezTo>
                        <a:pt x="24" y="468"/>
                        <a:pt x="22" y="470"/>
                        <a:pt x="19" y="472"/>
                      </a:cubicBezTo>
                      <a:cubicBezTo>
                        <a:pt x="27" y="473"/>
                        <a:pt x="36" y="475"/>
                        <a:pt x="39" y="477"/>
                      </a:cubicBezTo>
                      <a:cubicBezTo>
                        <a:pt x="42" y="480"/>
                        <a:pt x="48" y="481"/>
                        <a:pt x="53" y="485"/>
                      </a:cubicBezTo>
                      <a:cubicBezTo>
                        <a:pt x="57" y="489"/>
                        <a:pt x="52" y="493"/>
                        <a:pt x="54" y="498"/>
                      </a:cubicBezTo>
                      <a:cubicBezTo>
                        <a:pt x="55" y="504"/>
                        <a:pt x="63" y="503"/>
                        <a:pt x="68" y="507"/>
                      </a:cubicBezTo>
                      <a:cubicBezTo>
                        <a:pt x="74" y="512"/>
                        <a:pt x="80" y="514"/>
                        <a:pt x="85" y="515"/>
                      </a:cubicBezTo>
                      <a:cubicBezTo>
                        <a:pt x="87" y="515"/>
                        <a:pt x="88" y="516"/>
                        <a:pt x="90" y="516"/>
                      </a:cubicBezTo>
                      <a:cubicBezTo>
                        <a:pt x="91" y="516"/>
                        <a:pt x="92" y="515"/>
                        <a:pt x="93" y="515"/>
                      </a:cubicBezTo>
                      <a:cubicBezTo>
                        <a:pt x="97" y="515"/>
                        <a:pt x="101" y="516"/>
                        <a:pt x="102" y="522"/>
                      </a:cubicBezTo>
                      <a:cubicBezTo>
                        <a:pt x="104" y="528"/>
                        <a:pt x="116" y="539"/>
                        <a:pt x="119" y="543"/>
                      </a:cubicBezTo>
                      <a:cubicBezTo>
                        <a:pt x="123" y="547"/>
                        <a:pt x="125" y="554"/>
                        <a:pt x="122" y="555"/>
                      </a:cubicBezTo>
                      <a:cubicBezTo>
                        <a:pt x="118" y="556"/>
                        <a:pt x="124" y="559"/>
                        <a:pt x="120" y="565"/>
                      </a:cubicBezTo>
                      <a:cubicBezTo>
                        <a:pt x="116" y="571"/>
                        <a:pt x="125" y="570"/>
                        <a:pt x="129" y="573"/>
                      </a:cubicBezTo>
                      <a:cubicBezTo>
                        <a:pt x="133" y="576"/>
                        <a:pt x="134" y="584"/>
                        <a:pt x="133" y="588"/>
                      </a:cubicBezTo>
                      <a:cubicBezTo>
                        <a:pt x="132" y="592"/>
                        <a:pt x="129" y="593"/>
                        <a:pt x="122" y="595"/>
                      </a:cubicBezTo>
                      <a:cubicBezTo>
                        <a:pt x="115" y="597"/>
                        <a:pt x="115" y="590"/>
                        <a:pt x="110" y="592"/>
                      </a:cubicBezTo>
                      <a:cubicBezTo>
                        <a:pt x="104" y="594"/>
                        <a:pt x="113" y="600"/>
                        <a:pt x="116" y="607"/>
                      </a:cubicBezTo>
                      <a:cubicBezTo>
                        <a:pt x="118" y="613"/>
                        <a:pt x="118" y="616"/>
                        <a:pt x="119" y="622"/>
                      </a:cubicBezTo>
                      <a:cubicBezTo>
                        <a:pt x="120" y="627"/>
                        <a:pt x="124" y="623"/>
                        <a:pt x="127" y="622"/>
                      </a:cubicBezTo>
                      <a:cubicBezTo>
                        <a:pt x="130" y="621"/>
                        <a:pt x="132" y="630"/>
                        <a:pt x="137" y="632"/>
                      </a:cubicBezTo>
                      <a:cubicBezTo>
                        <a:pt x="142" y="635"/>
                        <a:pt x="150" y="640"/>
                        <a:pt x="156" y="643"/>
                      </a:cubicBezTo>
                      <a:cubicBezTo>
                        <a:pt x="161" y="647"/>
                        <a:pt x="169" y="651"/>
                        <a:pt x="174" y="655"/>
                      </a:cubicBezTo>
                      <a:cubicBezTo>
                        <a:pt x="179" y="659"/>
                        <a:pt x="179" y="649"/>
                        <a:pt x="184" y="648"/>
                      </a:cubicBezTo>
                      <a:cubicBezTo>
                        <a:pt x="189" y="647"/>
                        <a:pt x="191" y="649"/>
                        <a:pt x="195" y="652"/>
                      </a:cubicBezTo>
                      <a:cubicBezTo>
                        <a:pt x="199" y="655"/>
                        <a:pt x="211" y="664"/>
                        <a:pt x="215" y="665"/>
                      </a:cubicBezTo>
                      <a:cubicBezTo>
                        <a:pt x="219" y="667"/>
                        <a:pt x="225" y="671"/>
                        <a:pt x="228" y="676"/>
                      </a:cubicBezTo>
                      <a:cubicBezTo>
                        <a:pt x="231" y="682"/>
                        <a:pt x="236" y="676"/>
                        <a:pt x="240" y="676"/>
                      </a:cubicBezTo>
                      <a:cubicBezTo>
                        <a:pt x="243" y="675"/>
                        <a:pt x="249" y="689"/>
                        <a:pt x="252" y="692"/>
                      </a:cubicBezTo>
                      <a:cubicBezTo>
                        <a:pt x="255" y="695"/>
                        <a:pt x="262" y="695"/>
                        <a:pt x="265" y="698"/>
                      </a:cubicBezTo>
                      <a:cubicBezTo>
                        <a:pt x="268" y="700"/>
                        <a:pt x="268" y="699"/>
                        <a:pt x="277" y="700"/>
                      </a:cubicBezTo>
                      <a:cubicBezTo>
                        <a:pt x="285" y="701"/>
                        <a:pt x="284" y="709"/>
                        <a:pt x="290" y="709"/>
                      </a:cubicBezTo>
                      <a:cubicBezTo>
                        <a:pt x="297" y="710"/>
                        <a:pt x="298" y="709"/>
                        <a:pt x="299" y="705"/>
                      </a:cubicBezTo>
                      <a:cubicBezTo>
                        <a:pt x="300" y="701"/>
                        <a:pt x="308" y="709"/>
                        <a:pt x="314" y="711"/>
                      </a:cubicBezTo>
                      <a:cubicBezTo>
                        <a:pt x="320" y="714"/>
                        <a:pt x="332" y="712"/>
                        <a:pt x="335" y="712"/>
                      </a:cubicBezTo>
                      <a:cubicBezTo>
                        <a:pt x="338" y="712"/>
                        <a:pt x="341" y="710"/>
                        <a:pt x="344" y="708"/>
                      </a:cubicBezTo>
                      <a:cubicBezTo>
                        <a:pt x="347" y="706"/>
                        <a:pt x="352" y="707"/>
                        <a:pt x="353" y="710"/>
                      </a:cubicBezTo>
                      <a:cubicBezTo>
                        <a:pt x="355" y="713"/>
                        <a:pt x="350" y="719"/>
                        <a:pt x="354" y="721"/>
                      </a:cubicBezTo>
                      <a:cubicBezTo>
                        <a:pt x="359" y="722"/>
                        <a:pt x="360" y="715"/>
                        <a:pt x="362" y="713"/>
                      </a:cubicBezTo>
                      <a:cubicBezTo>
                        <a:pt x="363" y="711"/>
                        <a:pt x="375" y="702"/>
                        <a:pt x="379" y="700"/>
                      </a:cubicBezTo>
                      <a:cubicBezTo>
                        <a:pt x="382" y="698"/>
                        <a:pt x="390" y="704"/>
                        <a:pt x="397" y="707"/>
                      </a:cubicBezTo>
                      <a:cubicBezTo>
                        <a:pt x="405" y="710"/>
                        <a:pt x="413" y="707"/>
                        <a:pt x="417" y="708"/>
                      </a:cubicBezTo>
                      <a:cubicBezTo>
                        <a:pt x="420" y="709"/>
                        <a:pt x="418" y="711"/>
                        <a:pt x="418" y="714"/>
                      </a:cubicBezTo>
                      <a:cubicBezTo>
                        <a:pt x="418" y="717"/>
                        <a:pt x="434" y="714"/>
                        <a:pt x="438" y="713"/>
                      </a:cubicBezTo>
                      <a:cubicBezTo>
                        <a:pt x="441" y="713"/>
                        <a:pt x="452" y="696"/>
                        <a:pt x="454" y="693"/>
                      </a:cubicBezTo>
                      <a:cubicBezTo>
                        <a:pt x="456" y="690"/>
                        <a:pt x="462" y="693"/>
                        <a:pt x="467" y="692"/>
                      </a:cubicBezTo>
                      <a:cubicBezTo>
                        <a:pt x="472" y="692"/>
                        <a:pt x="482" y="678"/>
                        <a:pt x="488" y="676"/>
                      </a:cubicBezTo>
                      <a:cubicBezTo>
                        <a:pt x="494" y="674"/>
                        <a:pt x="504" y="682"/>
                        <a:pt x="508" y="681"/>
                      </a:cubicBezTo>
                      <a:cubicBezTo>
                        <a:pt x="512" y="681"/>
                        <a:pt x="517" y="673"/>
                        <a:pt x="522" y="673"/>
                      </a:cubicBezTo>
                      <a:cubicBezTo>
                        <a:pt x="527" y="672"/>
                        <a:pt x="524" y="678"/>
                        <a:pt x="526" y="682"/>
                      </a:cubicBezTo>
                      <a:cubicBezTo>
                        <a:pt x="529" y="686"/>
                        <a:pt x="532" y="685"/>
                        <a:pt x="534" y="689"/>
                      </a:cubicBezTo>
                      <a:cubicBezTo>
                        <a:pt x="535" y="692"/>
                        <a:pt x="528" y="696"/>
                        <a:pt x="529" y="699"/>
                      </a:cubicBezTo>
                      <a:cubicBezTo>
                        <a:pt x="529" y="701"/>
                        <a:pt x="535" y="699"/>
                        <a:pt x="540" y="702"/>
                      </a:cubicBezTo>
                      <a:cubicBezTo>
                        <a:pt x="544" y="705"/>
                        <a:pt x="541" y="699"/>
                        <a:pt x="548" y="701"/>
                      </a:cubicBezTo>
                      <a:cubicBezTo>
                        <a:pt x="551" y="702"/>
                        <a:pt x="552" y="703"/>
                        <a:pt x="554" y="703"/>
                      </a:cubicBezTo>
                      <a:cubicBezTo>
                        <a:pt x="554" y="701"/>
                        <a:pt x="555" y="699"/>
                        <a:pt x="557" y="697"/>
                      </a:cubicBezTo>
                      <a:cubicBezTo>
                        <a:pt x="559" y="694"/>
                        <a:pt x="566" y="698"/>
                        <a:pt x="567" y="703"/>
                      </a:cubicBezTo>
                      <a:cubicBezTo>
                        <a:pt x="570" y="711"/>
                        <a:pt x="571" y="717"/>
                        <a:pt x="576" y="717"/>
                      </a:cubicBezTo>
                      <a:cubicBezTo>
                        <a:pt x="581" y="716"/>
                        <a:pt x="582" y="717"/>
                        <a:pt x="582" y="720"/>
                      </a:cubicBezTo>
                      <a:cubicBezTo>
                        <a:pt x="582" y="723"/>
                        <a:pt x="584" y="732"/>
                        <a:pt x="585" y="737"/>
                      </a:cubicBezTo>
                      <a:cubicBezTo>
                        <a:pt x="586" y="741"/>
                        <a:pt x="580" y="753"/>
                        <a:pt x="581" y="755"/>
                      </a:cubicBezTo>
                      <a:cubicBezTo>
                        <a:pt x="581" y="758"/>
                        <a:pt x="585" y="761"/>
                        <a:pt x="582" y="763"/>
                      </a:cubicBezTo>
                      <a:cubicBezTo>
                        <a:pt x="578" y="766"/>
                        <a:pt x="574" y="768"/>
                        <a:pt x="571" y="770"/>
                      </a:cubicBezTo>
                      <a:cubicBezTo>
                        <a:pt x="569" y="773"/>
                        <a:pt x="570" y="778"/>
                        <a:pt x="568" y="779"/>
                      </a:cubicBezTo>
                      <a:cubicBezTo>
                        <a:pt x="565" y="780"/>
                        <a:pt x="556" y="787"/>
                        <a:pt x="556" y="791"/>
                      </a:cubicBezTo>
                      <a:cubicBezTo>
                        <a:pt x="556" y="795"/>
                        <a:pt x="560" y="802"/>
                        <a:pt x="558" y="804"/>
                      </a:cubicBezTo>
                      <a:cubicBezTo>
                        <a:pt x="557" y="806"/>
                        <a:pt x="554" y="814"/>
                        <a:pt x="558" y="812"/>
                      </a:cubicBezTo>
                      <a:cubicBezTo>
                        <a:pt x="562" y="810"/>
                        <a:pt x="563" y="803"/>
                        <a:pt x="567" y="803"/>
                      </a:cubicBezTo>
                      <a:cubicBezTo>
                        <a:pt x="570" y="803"/>
                        <a:pt x="587" y="802"/>
                        <a:pt x="585" y="805"/>
                      </a:cubicBezTo>
                      <a:cubicBezTo>
                        <a:pt x="584" y="808"/>
                        <a:pt x="581" y="816"/>
                        <a:pt x="583" y="818"/>
                      </a:cubicBezTo>
                      <a:cubicBezTo>
                        <a:pt x="585" y="820"/>
                        <a:pt x="583" y="827"/>
                        <a:pt x="589" y="829"/>
                      </a:cubicBezTo>
                      <a:cubicBezTo>
                        <a:pt x="596" y="831"/>
                        <a:pt x="601" y="830"/>
                        <a:pt x="601" y="832"/>
                      </a:cubicBezTo>
                      <a:cubicBezTo>
                        <a:pt x="601" y="833"/>
                        <a:pt x="597" y="840"/>
                        <a:pt x="596" y="844"/>
                      </a:cubicBezTo>
                      <a:cubicBezTo>
                        <a:pt x="596" y="848"/>
                        <a:pt x="592" y="855"/>
                        <a:pt x="595" y="856"/>
                      </a:cubicBezTo>
                      <a:cubicBezTo>
                        <a:pt x="597" y="857"/>
                        <a:pt x="608" y="853"/>
                        <a:pt x="610" y="858"/>
                      </a:cubicBezTo>
                      <a:cubicBezTo>
                        <a:pt x="612" y="863"/>
                        <a:pt x="610" y="867"/>
                        <a:pt x="617" y="870"/>
                      </a:cubicBezTo>
                      <a:cubicBezTo>
                        <a:pt x="625" y="873"/>
                        <a:pt x="627" y="872"/>
                        <a:pt x="629" y="869"/>
                      </a:cubicBezTo>
                      <a:cubicBezTo>
                        <a:pt x="632" y="866"/>
                        <a:pt x="636" y="861"/>
                        <a:pt x="638" y="864"/>
                      </a:cubicBezTo>
                      <a:cubicBezTo>
                        <a:pt x="640" y="867"/>
                        <a:pt x="639" y="874"/>
                        <a:pt x="642" y="876"/>
                      </a:cubicBezTo>
                      <a:cubicBezTo>
                        <a:pt x="645" y="877"/>
                        <a:pt x="653" y="883"/>
                        <a:pt x="654" y="878"/>
                      </a:cubicBezTo>
                      <a:cubicBezTo>
                        <a:pt x="654" y="874"/>
                        <a:pt x="658" y="869"/>
                        <a:pt x="654" y="862"/>
                      </a:cubicBezTo>
                      <a:cubicBezTo>
                        <a:pt x="650" y="856"/>
                        <a:pt x="643" y="853"/>
                        <a:pt x="646" y="848"/>
                      </a:cubicBezTo>
                      <a:cubicBezTo>
                        <a:pt x="649" y="844"/>
                        <a:pt x="652" y="844"/>
                        <a:pt x="656" y="846"/>
                      </a:cubicBezTo>
                      <a:cubicBezTo>
                        <a:pt x="660" y="847"/>
                        <a:pt x="664" y="849"/>
                        <a:pt x="666" y="846"/>
                      </a:cubicBezTo>
                      <a:cubicBezTo>
                        <a:pt x="668" y="843"/>
                        <a:pt x="669" y="841"/>
                        <a:pt x="671" y="841"/>
                      </a:cubicBezTo>
                      <a:cubicBezTo>
                        <a:pt x="673" y="841"/>
                        <a:pt x="682" y="847"/>
                        <a:pt x="684" y="845"/>
                      </a:cubicBezTo>
                      <a:cubicBezTo>
                        <a:pt x="687" y="843"/>
                        <a:pt x="689" y="837"/>
                        <a:pt x="691" y="839"/>
                      </a:cubicBezTo>
                      <a:cubicBezTo>
                        <a:pt x="692" y="841"/>
                        <a:pt x="692" y="845"/>
                        <a:pt x="694" y="843"/>
                      </a:cubicBezTo>
                      <a:cubicBezTo>
                        <a:pt x="697" y="842"/>
                        <a:pt x="695" y="835"/>
                        <a:pt x="698" y="839"/>
                      </a:cubicBezTo>
                      <a:cubicBezTo>
                        <a:pt x="702" y="843"/>
                        <a:pt x="701" y="846"/>
                        <a:pt x="703" y="845"/>
                      </a:cubicBezTo>
                      <a:cubicBezTo>
                        <a:pt x="705" y="843"/>
                        <a:pt x="706" y="838"/>
                        <a:pt x="708" y="838"/>
                      </a:cubicBezTo>
                      <a:cubicBezTo>
                        <a:pt x="711" y="838"/>
                        <a:pt x="714" y="842"/>
                        <a:pt x="717" y="840"/>
                      </a:cubicBezTo>
                      <a:cubicBezTo>
                        <a:pt x="721" y="837"/>
                        <a:pt x="727" y="834"/>
                        <a:pt x="727" y="831"/>
                      </a:cubicBezTo>
                      <a:cubicBezTo>
                        <a:pt x="728" y="827"/>
                        <a:pt x="737" y="824"/>
                        <a:pt x="739" y="825"/>
                      </a:cubicBezTo>
                      <a:cubicBezTo>
                        <a:pt x="741" y="826"/>
                        <a:pt x="743" y="833"/>
                        <a:pt x="750" y="833"/>
                      </a:cubicBezTo>
                      <a:cubicBezTo>
                        <a:pt x="757" y="833"/>
                        <a:pt x="761" y="838"/>
                        <a:pt x="764" y="837"/>
                      </a:cubicBezTo>
                      <a:cubicBezTo>
                        <a:pt x="768" y="836"/>
                        <a:pt x="772" y="834"/>
                        <a:pt x="771" y="839"/>
                      </a:cubicBezTo>
                      <a:cubicBezTo>
                        <a:pt x="771" y="844"/>
                        <a:pt x="765" y="850"/>
                        <a:pt x="767" y="853"/>
                      </a:cubicBezTo>
                      <a:cubicBezTo>
                        <a:pt x="768" y="856"/>
                        <a:pt x="775" y="863"/>
                        <a:pt x="783" y="864"/>
                      </a:cubicBezTo>
                      <a:cubicBezTo>
                        <a:pt x="790" y="865"/>
                        <a:pt x="795" y="866"/>
                        <a:pt x="799" y="870"/>
                      </a:cubicBezTo>
                      <a:cubicBezTo>
                        <a:pt x="801" y="869"/>
                        <a:pt x="804" y="869"/>
                        <a:pt x="805" y="869"/>
                      </a:cubicBezTo>
                      <a:cubicBezTo>
                        <a:pt x="807" y="868"/>
                        <a:pt x="807" y="865"/>
                        <a:pt x="808" y="864"/>
                      </a:cubicBezTo>
                      <a:cubicBezTo>
                        <a:pt x="809" y="862"/>
                        <a:pt x="811" y="866"/>
                        <a:pt x="813" y="867"/>
                      </a:cubicBezTo>
                      <a:cubicBezTo>
                        <a:pt x="816" y="868"/>
                        <a:pt x="816" y="865"/>
                        <a:pt x="818" y="865"/>
                      </a:cubicBezTo>
                      <a:cubicBezTo>
                        <a:pt x="820" y="864"/>
                        <a:pt x="825" y="873"/>
                        <a:pt x="830" y="875"/>
                      </a:cubicBezTo>
                      <a:cubicBezTo>
                        <a:pt x="836" y="877"/>
                        <a:pt x="834" y="872"/>
                        <a:pt x="835" y="869"/>
                      </a:cubicBezTo>
                      <a:cubicBezTo>
                        <a:pt x="835" y="866"/>
                        <a:pt x="842" y="871"/>
                        <a:pt x="844" y="873"/>
                      </a:cubicBezTo>
                      <a:cubicBezTo>
                        <a:pt x="846" y="875"/>
                        <a:pt x="839" y="879"/>
                        <a:pt x="837" y="882"/>
                      </a:cubicBezTo>
                      <a:cubicBezTo>
                        <a:pt x="835" y="885"/>
                        <a:pt x="844" y="897"/>
                        <a:pt x="847" y="899"/>
                      </a:cubicBezTo>
                      <a:cubicBezTo>
                        <a:pt x="850" y="902"/>
                        <a:pt x="855" y="897"/>
                        <a:pt x="856" y="896"/>
                      </a:cubicBezTo>
                      <a:cubicBezTo>
                        <a:pt x="857" y="894"/>
                        <a:pt x="852" y="890"/>
                        <a:pt x="850" y="886"/>
                      </a:cubicBezTo>
                      <a:cubicBezTo>
                        <a:pt x="848" y="882"/>
                        <a:pt x="853" y="880"/>
                        <a:pt x="856" y="879"/>
                      </a:cubicBezTo>
                      <a:cubicBezTo>
                        <a:pt x="859" y="878"/>
                        <a:pt x="861" y="877"/>
                        <a:pt x="863" y="875"/>
                      </a:cubicBezTo>
                      <a:cubicBezTo>
                        <a:pt x="864" y="874"/>
                        <a:pt x="871" y="875"/>
                        <a:pt x="875" y="874"/>
                      </a:cubicBezTo>
                      <a:cubicBezTo>
                        <a:pt x="879" y="873"/>
                        <a:pt x="891" y="864"/>
                        <a:pt x="894" y="866"/>
                      </a:cubicBezTo>
                      <a:cubicBezTo>
                        <a:pt x="898" y="868"/>
                        <a:pt x="907" y="862"/>
                        <a:pt x="911" y="862"/>
                      </a:cubicBezTo>
                      <a:cubicBezTo>
                        <a:pt x="915" y="862"/>
                        <a:pt x="915" y="856"/>
                        <a:pt x="917" y="857"/>
                      </a:cubicBezTo>
                      <a:cubicBezTo>
                        <a:pt x="919" y="858"/>
                        <a:pt x="928" y="853"/>
                        <a:pt x="929" y="851"/>
                      </a:cubicBezTo>
                      <a:cubicBezTo>
                        <a:pt x="930" y="850"/>
                        <a:pt x="927" y="842"/>
                        <a:pt x="926" y="839"/>
                      </a:cubicBezTo>
                      <a:cubicBezTo>
                        <a:pt x="925" y="835"/>
                        <a:pt x="929" y="834"/>
                        <a:pt x="930" y="834"/>
                      </a:cubicBezTo>
                      <a:cubicBezTo>
                        <a:pt x="932" y="833"/>
                        <a:pt x="931" y="838"/>
                        <a:pt x="934" y="843"/>
                      </a:cubicBezTo>
                      <a:cubicBezTo>
                        <a:pt x="937" y="848"/>
                        <a:pt x="943" y="848"/>
                        <a:pt x="946" y="847"/>
                      </a:cubicBezTo>
                      <a:cubicBezTo>
                        <a:pt x="949" y="846"/>
                        <a:pt x="955" y="844"/>
                        <a:pt x="958" y="845"/>
                      </a:cubicBezTo>
                      <a:cubicBezTo>
                        <a:pt x="960" y="846"/>
                        <a:pt x="966" y="840"/>
                        <a:pt x="968" y="838"/>
                      </a:cubicBezTo>
                      <a:cubicBezTo>
                        <a:pt x="971" y="837"/>
                        <a:pt x="972" y="842"/>
                        <a:pt x="974" y="843"/>
                      </a:cubicBezTo>
                      <a:cubicBezTo>
                        <a:pt x="976" y="843"/>
                        <a:pt x="976" y="837"/>
                        <a:pt x="978" y="837"/>
                      </a:cubicBezTo>
                      <a:cubicBezTo>
                        <a:pt x="980" y="837"/>
                        <a:pt x="981" y="840"/>
                        <a:pt x="983" y="841"/>
                      </a:cubicBezTo>
                      <a:cubicBezTo>
                        <a:pt x="984" y="841"/>
                        <a:pt x="992" y="837"/>
                        <a:pt x="995" y="837"/>
                      </a:cubicBezTo>
                      <a:cubicBezTo>
                        <a:pt x="998" y="837"/>
                        <a:pt x="1003" y="828"/>
                        <a:pt x="1005" y="825"/>
                      </a:cubicBezTo>
                      <a:cubicBezTo>
                        <a:pt x="1007" y="821"/>
                        <a:pt x="1009" y="820"/>
                        <a:pt x="1011" y="820"/>
                      </a:cubicBezTo>
                      <a:cubicBezTo>
                        <a:pt x="1012" y="821"/>
                        <a:pt x="1017" y="814"/>
                        <a:pt x="1018" y="813"/>
                      </a:cubicBezTo>
                      <a:cubicBezTo>
                        <a:pt x="1020" y="813"/>
                        <a:pt x="1030" y="808"/>
                        <a:pt x="1031" y="807"/>
                      </a:cubicBezTo>
                      <a:cubicBezTo>
                        <a:pt x="1033" y="807"/>
                        <a:pt x="1032" y="799"/>
                        <a:pt x="1033" y="798"/>
                      </a:cubicBezTo>
                      <a:cubicBezTo>
                        <a:pt x="1034" y="797"/>
                        <a:pt x="1044" y="797"/>
                        <a:pt x="1046" y="797"/>
                      </a:cubicBezTo>
                      <a:cubicBezTo>
                        <a:pt x="1049" y="797"/>
                        <a:pt x="1047" y="791"/>
                        <a:pt x="1048" y="789"/>
                      </a:cubicBezTo>
                      <a:cubicBezTo>
                        <a:pt x="1050" y="786"/>
                        <a:pt x="1053" y="781"/>
                        <a:pt x="1057" y="781"/>
                      </a:cubicBezTo>
                      <a:cubicBezTo>
                        <a:pt x="1060" y="780"/>
                        <a:pt x="1058" y="782"/>
                        <a:pt x="1060" y="782"/>
                      </a:cubicBezTo>
                      <a:cubicBezTo>
                        <a:pt x="1061" y="783"/>
                        <a:pt x="1060" y="777"/>
                        <a:pt x="1061" y="775"/>
                      </a:cubicBezTo>
                      <a:cubicBezTo>
                        <a:pt x="1062" y="774"/>
                        <a:pt x="1066" y="772"/>
                        <a:pt x="1068" y="770"/>
                      </a:cubicBezTo>
                      <a:cubicBezTo>
                        <a:pt x="1071" y="768"/>
                        <a:pt x="1069" y="759"/>
                        <a:pt x="1069" y="758"/>
                      </a:cubicBezTo>
                      <a:cubicBezTo>
                        <a:pt x="1068" y="756"/>
                        <a:pt x="1072" y="753"/>
                        <a:pt x="1075" y="752"/>
                      </a:cubicBezTo>
                      <a:cubicBezTo>
                        <a:pt x="1078" y="751"/>
                        <a:pt x="1075" y="749"/>
                        <a:pt x="1074" y="746"/>
                      </a:cubicBezTo>
                      <a:cubicBezTo>
                        <a:pt x="1073" y="743"/>
                        <a:pt x="1078" y="744"/>
                        <a:pt x="1081" y="742"/>
                      </a:cubicBezTo>
                      <a:cubicBezTo>
                        <a:pt x="1083" y="739"/>
                        <a:pt x="1092" y="726"/>
                        <a:pt x="1094" y="724"/>
                      </a:cubicBezTo>
                      <a:cubicBezTo>
                        <a:pt x="1097" y="722"/>
                        <a:pt x="1096" y="718"/>
                        <a:pt x="1096" y="715"/>
                      </a:cubicBezTo>
                      <a:cubicBezTo>
                        <a:pt x="1096" y="712"/>
                        <a:pt x="1098" y="711"/>
                        <a:pt x="1100" y="712"/>
                      </a:cubicBezTo>
                      <a:cubicBezTo>
                        <a:pt x="1101" y="712"/>
                        <a:pt x="1105" y="704"/>
                        <a:pt x="1107" y="703"/>
                      </a:cubicBezTo>
                      <a:cubicBezTo>
                        <a:pt x="1110" y="703"/>
                        <a:pt x="1114" y="705"/>
                        <a:pt x="1116" y="703"/>
                      </a:cubicBezTo>
                      <a:cubicBezTo>
                        <a:pt x="1118" y="700"/>
                        <a:pt x="1115" y="698"/>
                        <a:pt x="1112" y="695"/>
                      </a:cubicBezTo>
                      <a:cubicBezTo>
                        <a:pt x="1110" y="692"/>
                        <a:pt x="1115" y="694"/>
                        <a:pt x="1117" y="692"/>
                      </a:cubicBezTo>
                      <a:cubicBezTo>
                        <a:pt x="1119" y="690"/>
                        <a:pt x="1118" y="687"/>
                        <a:pt x="1117" y="683"/>
                      </a:cubicBezTo>
                      <a:cubicBezTo>
                        <a:pt x="1116" y="680"/>
                        <a:pt x="1123" y="679"/>
                        <a:pt x="1124" y="677"/>
                      </a:cubicBezTo>
                      <a:cubicBezTo>
                        <a:pt x="1125" y="675"/>
                        <a:pt x="1125" y="674"/>
                        <a:pt x="1122" y="673"/>
                      </a:cubicBezTo>
                      <a:cubicBezTo>
                        <a:pt x="1118" y="673"/>
                        <a:pt x="1123" y="666"/>
                        <a:pt x="1125" y="665"/>
                      </a:cubicBezTo>
                      <a:cubicBezTo>
                        <a:pt x="1127" y="664"/>
                        <a:pt x="1115" y="655"/>
                        <a:pt x="1112" y="652"/>
                      </a:cubicBezTo>
                      <a:cubicBezTo>
                        <a:pt x="1108" y="650"/>
                        <a:pt x="1099" y="656"/>
                        <a:pt x="1097" y="654"/>
                      </a:cubicBezTo>
                      <a:cubicBezTo>
                        <a:pt x="1096" y="653"/>
                        <a:pt x="1102" y="648"/>
                        <a:pt x="1107" y="648"/>
                      </a:cubicBezTo>
                      <a:cubicBezTo>
                        <a:pt x="1111" y="647"/>
                        <a:pt x="1121" y="638"/>
                        <a:pt x="1123" y="638"/>
                      </a:cubicBezTo>
                      <a:cubicBezTo>
                        <a:pt x="1125" y="637"/>
                        <a:pt x="1122" y="631"/>
                        <a:pt x="1120" y="627"/>
                      </a:cubicBezTo>
                      <a:cubicBezTo>
                        <a:pt x="1117" y="623"/>
                        <a:pt x="1108" y="617"/>
                        <a:pt x="1108" y="616"/>
                      </a:cubicBezTo>
                      <a:cubicBezTo>
                        <a:pt x="1108" y="614"/>
                        <a:pt x="1123" y="615"/>
                        <a:pt x="1123" y="614"/>
                      </a:cubicBezTo>
                      <a:cubicBezTo>
                        <a:pt x="1123" y="612"/>
                        <a:pt x="1111" y="599"/>
                        <a:pt x="1108" y="597"/>
                      </a:cubicBezTo>
                      <a:cubicBezTo>
                        <a:pt x="1105" y="596"/>
                        <a:pt x="1103" y="589"/>
                        <a:pt x="1103" y="586"/>
                      </a:cubicBezTo>
                      <a:cubicBezTo>
                        <a:pt x="1103" y="583"/>
                        <a:pt x="1093" y="561"/>
                        <a:pt x="1091" y="555"/>
                      </a:cubicBezTo>
                      <a:cubicBezTo>
                        <a:pt x="1090" y="549"/>
                        <a:pt x="1081" y="548"/>
                        <a:pt x="1078" y="546"/>
                      </a:cubicBezTo>
                      <a:cubicBezTo>
                        <a:pt x="1075" y="544"/>
                        <a:pt x="1066" y="541"/>
                        <a:pt x="1063" y="537"/>
                      </a:cubicBezTo>
                      <a:cubicBezTo>
                        <a:pt x="1061" y="534"/>
                        <a:pt x="1067" y="525"/>
                        <a:pt x="1070" y="520"/>
                      </a:cubicBezTo>
                      <a:cubicBezTo>
                        <a:pt x="1073" y="516"/>
                        <a:pt x="1078" y="513"/>
                        <a:pt x="1082" y="511"/>
                      </a:cubicBezTo>
                      <a:cubicBezTo>
                        <a:pt x="1085" y="508"/>
                        <a:pt x="1082" y="506"/>
                        <a:pt x="1084" y="504"/>
                      </a:cubicBezTo>
                      <a:cubicBezTo>
                        <a:pt x="1086" y="502"/>
                        <a:pt x="1091" y="503"/>
                        <a:pt x="1094" y="503"/>
                      </a:cubicBezTo>
                      <a:cubicBezTo>
                        <a:pt x="1096" y="502"/>
                        <a:pt x="1099" y="490"/>
                        <a:pt x="1103" y="490"/>
                      </a:cubicBezTo>
                      <a:cubicBezTo>
                        <a:pt x="1106" y="490"/>
                        <a:pt x="1123" y="482"/>
                        <a:pt x="1125" y="481"/>
                      </a:cubicBezTo>
                      <a:cubicBezTo>
                        <a:pt x="1127" y="480"/>
                        <a:pt x="1133" y="483"/>
                        <a:pt x="1135" y="484"/>
                      </a:cubicBezTo>
                      <a:cubicBezTo>
                        <a:pt x="1138" y="485"/>
                        <a:pt x="1137" y="480"/>
                        <a:pt x="1139" y="476"/>
                      </a:cubicBezTo>
                      <a:cubicBezTo>
                        <a:pt x="1141" y="472"/>
                        <a:pt x="1139" y="472"/>
                        <a:pt x="1136" y="469"/>
                      </a:cubicBezTo>
                      <a:cubicBezTo>
                        <a:pt x="1133" y="466"/>
                        <a:pt x="1129" y="468"/>
                        <a:pt x="1121" y="468"/>
                      </a:cubicBezTo>
                      <a:cubicBezTo>
                        <a:pt x="1113" y="468"/>
                        <a:pt x="1108" y="460"/>
                        <a:pt x="1100" y="459"/>
                      </a:cubicBezTo>
                      <a:cubicBezTo>
                        <a:pt x="1092" y="458"/>
                        <a:pt x="1084" y="467"/>
                        <a:pt x="1081" y="470"/>
                      </a:cubicBezTo>
                      <a:cubicBezTo>
                        <a:pt x="1077" y="474"/>
                        <a:pt x="1073" y="477"/>
                        <a:pt x="1065" y="477"/>
                      </a:cubicBezTo>
                      <a:cubicBezTo>
                        <a:pt x="1057" y="477"/>
                        <a:pt x="1056" y="469"/>
                        <a:pt x="1058" y="463"/>
                      </a:cubicBezTo>
                      <a:cubicBezTo>
                        <a:pt x="1061" y="458"/>
                        <a:pt x="1057" y="453"/>
                        <a:pt x="1056" y="450"/>
                      </a:cubicBezTo>
                      <a:cubicBezTo>
                        <a:pt x="1056" y="447"/>
                        <a:pt x="1044" y="449"/>
                        <a:pt x="1040" y="452"/>
                      </a:cubicBezTo>
                      <a:cubicBezTo>
                        <a:pt x="1036" y="454"/>
                        <a:pt x="1026" y="443"/>
                        <a:pt x="1025" y="439"/>
                      </a:cubicBezTo>
                      <a:cubicBezTo>
                        <a:pt x="1023" y="436"/>
                        <a:pt x="1032" y="422"/>
                        <a:pt x="1034" y="420"/>
                      </a:cubicBezTo>
                      <a:cubicBezTo>
                        <a:pt x="1036" y="419"/>
                        <a:pt x="1040" y="424"/>
                        <a:pt x="1042" y="424"/>
                      </a:cubicBezTo>
                      <a:cubicBezTo>
                        <a:pt x="1044" y="425"/>
                        <a:pt x="1055" y="421"/>
                        <a:pt x="1059" y="420"/>
                      </a:cubicBezTo>
                      <a:cubicBezTo>
                        <a:pt x="1062" y="419"/>
                        <a:pt x="1069" y="404"/>
                        <a:pt x="1070" y="402"/>
                      </a:cubicBezTo>
                      <a:cubicBezTo>
                        <a:pt x="1071" y="399"/>
                        <a:pt x="1082" y="398"/>
                        <a:pt x="1087" y="396"/>
                      </a:cubicBezTo>
                      <a:cubicBezTo>
                        <a:pt x="1091" y="394"/>
                        <a:pt x="1107" y="376"/>
                        <a:pt x="1110" y="375"/>
                      </a:cubicBezTo>
                      <a:cubicBezTo>
                        <a:pt x="1113" y="373"/>
                        <a:pt x="1121" y="376"/>
                        <a:pt x="1124" y="376"/>
                      </a:cubicBezTo>
                      <a:cubicBezTo>
                        <a:pt x="1127" y="376"/>
                        <a:pt x="1134" y="384"/>
                        <a:pt x="1135" y="387"/>
                      </a:cubicBezTo>
                      <a:cubicBezTo>
                        <a:pt x="1136" y="390"/>
                        <a:pt x="1122" y="400"/>
                        <a:pt x="1120" y="401"/>
                      </a:cubicBezTo>
                      <a:cubicBezTo>
                        <a:pt x="1118" y="402"/>
                        <a:pt x="1116" y="407"/>
                        <a:pt x="1116" y="411"/>
                      </a:cubicBezTo>
                      <a:cubicBezTo>
                        <a:pt x="1116" y="415"/>
                        <a:pt x="1121" y="414"/>
                        <a:pt x="1123" y="417"/>
                      </a:cubicBezTo>
                      <a:cubicBezTo>
                        <a:pt x="1126" y="420"/>
                        <a:pt x="1109" y="427"/>
                        <a:pt x="1107" y="429"/>
                      </a:cubicBezTo>
                      <a:cubicBezTo>
                        <a:pt x="1104" y="431"/>
                        <a:pt x="1115" y="431"/>
                        <a:pt x="1119" y="431"/>
                      </a:cubicBezTo>
                      <a:cubicBezTo>
                        <a:pt x="1123" y="430"/>
                        <a:pt x="1132" y="423"/>
                        <a:pt x="1134" y="419"/>
                      </a:cubicBezTo>
                      <a:cubicBezTo>
                        <a:pt x="1137" y="416"/>
                        <a:pt x="1151" y="410"/>
                        <a:pt x="1156" y="408"/>
                      </a:cubicBezTo>
                      <a:cubicBezTo>
                        <a:pt x="1161" y="406"/>
                        <a:pt x="1180" y="401"/>
                        <a:pt x="1181" y="401"/>
                      </a:cubicBezTo>
                      <a:cubicBezTo>
                        <a:pt x="1182" y="401"/>
                        <a:pt x="1183" y="402"/>
                        <a:pt x="1184" y="403"/>
                      </a:cubicBezTo>
                      <a:cubicBezTo>
                        <a:pt x="1185" y="397"/>
                        <a:pt x="1187" y="392"/>
                        <a:pt x="1189" y="390"/>
                      </a:cubicBezTo>
                      <a:cubicBezTo>
                        <a:pt x="1194" y="386"/>
                        <a:pt x="1210" y="378"/>
                        <a:pt x="1215" y="374"/>
                      </a:cubicBezTo>
                      <a:cubicBezTo>
                        <a:pt x="1221" y="370"/>
                        <a:pt x="1235" y="363"/>
                        <a:pt x="1236" y="357"/>
                      </a:cubicBezTo>
                      <a:cubicBezTo>
                        <a:pt x="1236" y="351"/>
                        <a:pt x="1240" y="346"/>
                        <a:pt x="1245" y="350"/>
                      </a:cubicBezTo>
                      <a:cubicBezTo>
                        <a:pt x="1250" y="354"/>
                        <a:pt x="1253" y="359"/>
                        <a:pt x="1258" y="359"/>
                      </a:cubicBezTo>
                      <a:cubicBezTo>
                        <a:pt x="1263" y="359"/>
                        <a:pt x="1277" y="361"/>
                        <a:pt x="1277" y="357"/>
                      </a:cubicBezTo>
                      <a:cubicBezTo>
                        <a:pt x="1277" y="354"/>
                        <a:pt x="1265" y="345"/>
                        <a:pt x="1272" y="343"/>
                      </a:cubicBezTo>
                      <a:cubicBezTo>
                        <a:pt x="1278" y="340"/>
                        <a:pt x="1288" y="344"/>
                        <a:pt x="1294" y="339"/>
                      </a:cubicBezTo>
                      <a:cubicBezTo>
                        <a:pt x="1300" y="335"/>
                        <a:pt x="1302" y="328"/>
                        <a:pt x="1306" y="329"/>
                      </a:cubicBezTo>
                      <a:cubicBezTo>
                        <a:pt x="1310" y="329"/>
                        <a:pt x="1308" y="326"/>
                        <a:pt x="1312" y="319"/>
                      </a:cubicBezTo>
                      <a:cubicBezTo>
                        <a:pt x="1316" y="313"/>
                        <a:pt x="1319" y="318"/>
                        <a:pt x="1322" y="321"/>
                      </a:cubicBezTo>
                      <a:cubicBezTo>
                        <a:pt x="1323" y="322"/>
                        <a:pt x="1324" y="323"/>
                        <a:pt x="1325" y="324"/>
                      </a:cubicBezTo>
                      <a:cubicBezTo>
                        <a:pt x="1332" y="320"/>
                        <a:pt x="1339" y="318"/>
                        <a:pt x="1342" y="316"/>
                      </a:cubicBezTo>
                      <a:cubicBezTo>
                        <a:pt x="1348" y="312"/>
                        <a:pt x="1344" y="306"/>
                        <a:pt x="1343" y="299"/>
                      </a:cubicBezTo>
                      <a:cubicBezTo>
                        <a:pt x="1342" y="293"/>
                        <a:pt x="1343" y="291"/>
                        <a:pt x="1347" y="286"/>
                      </a:cubicBezTo>
                      <a:cubicBezTo>
                        <a:pt x="1352" y="281"/>
                        <a:pt x="1342" y="272"/>
                        <a:pt x="1342" y="268"/>
                      </a:cubicBezTo>
                      <a:cubicBezTo>
                        <a:pt x="1341" y="263"/>
                        <a:pt x="1347" y="262"/>
                        <a:pt x="1352" y="262"/>
                      </a:cubicBezTo>
                      <a:cubicBezTo>
                        <a:pt x="1356" y="262"/>
                        <a:pt x="1356" y="255"/>
                        <a:pt x="1361" y="252"/>
                      </a:cubicBezTo>
                      <a:cubicBezTo>
                        <a:pt x="1366" y="248"/>
                        <a:pt x="1383" y="257"/>
                        <a:pt x="1388" y="257"/>
                      </a:cubicBezTo>
                      <a:cubicBezTo>
                        <a:pt x="1394" y="257"/>
                        <a:pt x="1395" y="243"/>
                        <a:pt x="1399" y="242"/>
                      </a:cubicBezTo>
                      <a:cubicBezTo>
                        <a:pt x="1404" y="242"/>
                        <a:pt x="1402" y="232"/>
                        <a:pt x="1405" y="230"/>
                      </a:cubicBezTo>
                      <a:cubicBezTo>
                        <a:pt x="1408" y="228"/>
                        <a:pt x="1414" y="200"/>
                        <a:pt x="1414" y="195"/>
                      </a:cubicBezTo>
                      <a:cubicBezTo>
                        <a:pt x="1414" y="189"/>
                        <a:pt x="1424" y="190"/>
                        <a:pt x="1425" y="185"/>
                      </a:cubicBezTo>
                      <a:cubicBezTo>
                        <a:pt x="1427" y="181"/>
                        <a:pt x="1425" y="177"/>
                        <a:pt x="1422" y="17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6" name="Freeform 80"/>
                <p:cNvSpPr>
                  <a:spLocks/>
                </p:cNvSpPr>
                <p:nvPr/>
              </p:nvSpPr>
              <p:spPr bwMode="auto">
                <a:xfrm>
                  <a:off x="1960766" y="5195345"/>
                  <a:ext cx="766169" cy="821823"/>
                </a:xfrm>
                <a:custGeom>
                  <a:avLst/>
                  <a:gdLst>
                    <a:gd name="T0" fmla="*/ 68 w 256"/>
                    <a:gd name="T1" fmla="*/ 18 h 272"/>
                    <a:gd name="T2" fmla="*/ 57 w 256"/>
                    <a:gd name="T3" fmla="*/ 12 h 272"/>
                    <a:gd name="T4" fmla="*/ 33 w 256"/>
                    <a:gd name="T5" fmla="*/ 10 h 272"/>
                    <a:gd name="T6" fmla="*/ 22 w 256"/>
                    <a:gd name="T7" fmla="*/ 7 h 272"/>
                    <a:gd name="T8" fmla="*/ 11 w 256"/>
                    <a:gd name="T9" fmla="*/ 1 h 272"/>
                    <a:gd name="T10" fmla="*/ 8 w 256"/>
                    <a:gd name="T11" fmla="*/ 15 h 272"/>
                    <a:gd name="T12" fmla="*/ 33 w 256"/>
                    <a:gd name="T13" fmla="*/ 45 h 272"/>
                    <a:gd name="T14" fmla="*/ 42 w 256"/>
                    <a:gd name="T15" fmla="*/ 52 h 272"/>
                    <a:gd name="T16" fmla="*/ 59 w 256"/>
                    <a:gd name="T17" fmla="*/ 72 h 272"/>
                    <a:gd name="T18" fmla="*/ 68 w 256"/>
                    <a:gd name="T19" fmla="*/ 80 h 272"/>
                    <a:gd name="T20" fmla="*/ 85 w 256"/>
                    <a:gd name="T21" fmla="*/ 92 h 272"/>
                    <a:gd name="T22" fmla="*/ 98 w 256"/>
                    <a:gd name="T23" fmla="*/ 128 h 272"/>
                    <a:gd name="T24" fmla="*/ 108 w 256"/>
                    <a:gd name="T25" fmla="*/ 137 h 272"/>
                    <a:gd name="T26" fmla="*/ 122 w 256"/>
                    <a:gd name="T27" fmla="*/ 151 h 272"/>
                    <a:gd name="T28" fmla="*/ 135 w 256"/>
                    <a:gd name="T29" fmla="*/ 179 h 272"/>
                    <a:gd name="T30" fmla="*/ 137 w 256"/>
                    <a:gd name="T31" fmla="*/ 190 h 272"/>
                    <a:gd name="T32" fmla="*/ 150 w 256"/>
                    <a:gd name="T33" fmla="*/ 206 h 272"/>
                    <a:gd name="T34" fmla="*/ 168 w 256"/>
                    <a:gd name="T35" fmla="*/ 221 h 272"/>
                    <a:gd name="T36" fmla="*/ 181 w 256"/>
                    <a:gd name="T37" fmla="*/ 236 h 272"/>
                    <a:gd name="T38" fmla="*/ 206 w 256"/>
                    <a:gd name="T39" fmla="*/ 252 h 272"/>
                    <a:gd name="T40" fmla="*/ 221 w 256"/>
                    <a:gd name="T41" fmla="*/ 270 h 272"/>
                    <a:gd name="T42" fmla="*/ 223 w 256"/>
                    <a:gd name="T43" fmla="*/ 262 h 272"/>
                    <a:gd name="T44" fmla="*/ 233 w 256"/>
                    <a:gd name="T45" fmla="*/ 267 h 272"/>
                    <a:gd name="T46" fmla="*/ 238 w 256"/>
                    <a:gd name="T47" fmla="*/ 261 h 272"/>
                    <a:gd name="T48" fmla="*/ 249 w 256"/>
                    <a:gd name="T49" fmla="*/ 267 h 272"/>
                    <a:gd name="T50" fmla="*/ 253 w 256"/>
                    <a:gd name="T51" fmla="*/ 228 h 272"/>
                    <a:gd name="T52" fmla="*/ 252 w 256"/>
                    <a:gd name="T53" fmla="*/ 215 h 272"/>
                    <a:gd name="T54" fmla="*/ 255 w 256"/>
                    <a:gd name="T55" fmla="*/ 208 h 272"/>
                    <a:gd name="T56" fmla="*/ 241 w 256"/>
                    <a:gd name="T57" fmla="*/ 189 h 272"/>
                    <a:gd name="T58" fmla="*/ 229 w 256"/>
                    <a:gd name="T59" fmla="*/ 186 h 272"/>
                    <a:gd name="T60" fmla="*/ 221 w 256"/>
                    <a:gd name="T61" fmla="*/ 176 h 272"/>
                    <a:gd name="T62" fmla="*/ 217 w 256"/>
                    <a:gd name="T63" fmla="*/ 159 h 272"/>
                    <a:gd name="T64" fmla="*/ 196 w 256"/>
                    <a:gd name="T65" fmla="*/ 151 h 272"/>
                    <a:gd name="T66" fmla="*/ 196 w 256"/>
                    <a:gd name="T67" fmla="*/ 135 h 272"/>
                    <a:gd name="T68" fmla="*/ 203 w 256"/>
                    <a:gd name="T69" fmla="*/ 130 h 272"/>
                    <a:gd name="T70" fmla="*/ 194 w 256"/>
                    <a:gd name="T71" fmla="*/ 120 h 272"/>
                    <a:gd name="T72" fmla="*/ 187 w 256"/>
                    <a:gd name="T73" fmla="*/ 122 h 272"/>
                    <a:gd name="T74" fmla="*/ 185 w 256"/>
                    <a:gd name="T75" fmla="*/ 112 h 272"/>
                    <a:gd name="T76" fmla="*/ 176 w 256"/>
                    <a:gd name="T77" fmla="*/ 108 h 272"/>
                    <a:gd name="T78" fmla="*/ 172 w 256"/>
                    <a:gd name="T79" fmla="*/ 99 h 272"/>
                    <a:gd name="T80" fmla="*/ 166 w 256"/>
                    <a:gd name="T81" fmla="*/ 97 h 272"/>
                    <a:gd name="T82" fmla="*/ 157 w 256"/>
                    <a:gd name="T83" fmla="*/ 91 h 272"/>
                    <a:gd name="T84" fmla="*/ 154 w 256"/>
                    <a:gd name="T85" fmla="*/ 84 h 272"/>
                    <a:gd name="T86" fmla="*/ 148 w 256"/>
                    <a:gd name="T87" fmla="*/ 86 h 272"/>
                    <a:gd name="T88" fmla="*/ 138 w 256"/>
                    <a:gd name="T89" fmla="*/ 79 h 272"/>
                    <a:gd name="T90" fmla="*/ 135 w 256"/>
                    <a:gd name="T91" fmla="*/ 85 h 272"/>
                    <a:gd name="T92" fmla="*/ 125 w 256"/>
                    <a:gd name="T93" fmla="*/ 79 h 272"/>
                    <a:gd name="T94" fmla="*/ 112 w 256"/>
                    <a:gd name="T95" fmla="*/ 62 h 272"/>
                    <a:gd name="T96" fmla="*/ 90 w 256"/>
                    <a:gd name="T97" fmla="*/ 47 h 272"/>
                    <a:gd name="T98" fmla="*/ 76 w 256"/>
                    <a:gd name="T99" fmla="*/ 35 h 272"/>
                    <a:gd name="T100" fmla="*/ 72 w 256"/>
                    <a:gd name="T101" fmla="*/ 28 h 272"/>
                    <a:gd name="T102" fmla="*/ 68 w 256"/>
                    <a:gd name="T103" fmla="*/ 1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272">
                      <a:moveTo>
                        <a:pt x="68" y="18"/>
                      </a:moveTo>
                      <a:cubicBezTo>
                        <a:pt x="66" y="16"/>
                        <a:pt x="60" y="14"/>
                        <a:pt x="57" y="12"/>
                      </a:cubicBezTo>
                      <a:cubicBezTo>
                        <a:pt x="53" y="9"/>
                        <a:pt x="35" y="10"/>
                        <a:pt x="33" y="10"/>
                      </a:cubicBezTo>
                      <a:cubicBezTo>
                        <a:pt x="31" y="10"/>
                        <a:pt x="24" y="8"/>
                        <a:pt x="22" y="7"/>
                      </a:cubicBezTo>
                      <a:cubicBezTo>
                        <a:pt x="19" y="5"/>
                        <a:pt x="15" y="0"/>
                        <a:pt x="11" y="1"/>
                      </a:cubicBezTo>
                      <a:cubicBezTo>
                        <a:pt x="7" y="1"/>
                        <a:pt x="0" y="3"/>
                        <a:pt x="8" y="15"/>
                      </a:cubicBezTo>
                      <a:cubicBezTo>
                        <a:pt x="16" y="26"/>
                        <a:pt x="30" y="45"/>
                        <a:pt x="33" y="45"/>
                      </a:cubicBezTo>
                      <a:cubicBezTo>
                        <a:pt x="35" y="45"/>
                        <a:pt x="42" y="49"/>
                        <a:pt x="42" y="52"/>
                      </a:cubicBezTo>
                      <a:cubicBezTo>
                        <a:pt x="43" y="56"/>
                        <a:pt x="59" y="67"/>
                        <a:pt x="59" y="72"/>
                      </a:cubicBezTo>
                      <a:cubicBezTo>
                        <a:pt x="59" y="76"/>
                        <a:pt x="64" y="79"/>
                        <a:pt x="68" y="80"/>
                      </a:cubicBezTo>
                      <a:cubicBezTo>
                        <a:pt x="73" y="82"/>
                        <a:pt x="83" y="88"/>
                        <a:pt x="85" y="92"/>
                      </a:cubicBezTo>
                      <a:cubicBezTo>
                        <a:pt x="86" y="95"/>
                        <a:pt x="93" y="126"/>
                        <a:pt x="98" y="128"/>
                      </a:cubicBezTo>
                      <a:cubicBezTo>
                        <a:pt x="102" y="131"/>
                        <a:pt x="107" y="134"/>
                        <a:pt x="108" y="137"/>
                      </a:cubicBezTo>
                      <a:cubicBezTo>
                        <a:pt x="109" y="140"/>
                        <a:pt x="118" y="146"/>
                        <a:pt x="122" y="151"/>
                      </a:cubicBezTo>
                      <a:cubicBezTo>
                        <a:pt x="126" y="157"/>
                        <a:pt x="135" y="176"/>
                        <a:pt x="135" y="179"/>
                      </a:cubicBezTo>
                      <a:cubicBezTo>
                        <a:pt x="135" y="182"/>
                        <a:pt x="133" y="185"/>
                        <a:pt x="137" y="190"/>
                      </a:cubicBezTo>
                      <a:cubicBezTo>
                        <a:pt x="141" y="195"/>
                        <a:pt x="149" y="201"/>
                        <a:pt x="150" y="206"/>
                      </a:cubicBezTo>
                      <a:cubicBezTo>
                        <a:pt x="152" y="210"/>
                        <a:pt x="168" y="217"/>
                        <a:pt x="168" y="221"/>
                      </a:cubicBezTo>
                      <a:cubicBezTo>
                        <a:pt x="168" y="225"/>
                        <a:pt x="176" y="232"/>
                        <a:pt x="181" y="236"/>
                      </a:cubicBezTo>
                      <a:cubicBezTo>
                        <a:pt x="186" y="239"/>
                        <a:pt x="203" y="248"/>
                        <a:pt x="206" y="252"/>
                      </a:cubicBezTo>
                      <a:cubicBezTo>
                        <a:pt x="209" y="257"/>
                        <a:pt x="221" y="272"/>
                        <a:pt x="221" y="270"/>
                      </a:cubicBezTo>
                      <a:cubicBezTo>
                        <a:pt x="221" y="268"/>
                        <a:pt x="221" y="261"/>
                        <a:pt x="223" y="262"/>
                      </a:cubicBezTo>
                      <a:cubicBezTo>
                        <a:pt x="226" y="263"/>
                        <a:pt x="230" y="268"/>
                        <a:pt x="233" y="267"/>
                      </a:cubicBezTo>
                      <a:cubicBezTo>
                        <a:pt x="236" y="265"/>
                        <a:pt x="236" y="259"/>
                        <a:pt x="238" y="261"/>
                      </a:cubicBezTo>
                      <a:cubicBezTo>
                        <a:pt x="241" y="263"/>
                        <a:pt x="246" y="271"/>
                        <a:pt x="249" y="267"/>
                      </a:cubicBezTo>
                      <a:cubicBezTo>
                        <a:pt x="252" y="264"/>
                        <a:pt x="252" y="230"/>
                        <a:pt x="253" y="228"/>
                      </a:cubicBezTo>
                      <a:cubicBezTo>
                        <a:pt x="254" y="226"/>
                        <a:pt x="250" y="218"/>
                        <a:pt x="252" y="215"/>
                      </a:cubicBezTo>
                      <a:cubicBezTo>
                        <a:pt x="253" y="213"/>
                        <a:pt x="256" y="212"/>
                        <a:pt x="255" y="208"/>
                      </a:cubicBezTo>
                      <a:cubicBezTo>
                        <a:pt x="254" y="204"/>
                        <a:pt x="243" y="190"/>
                        <a:pt x="241" y="189"/>
                      </a:cubicBezTo>
                      <a:cubicBezTo>
                        <a:pt x="238" y="188"/>
                        <a:pt x="230" y="189"/>
                        <a:pt x="229" y="186"/>
                      </a:cubicBezTo>
                      <a:cubicBezTo>
                        <a:pt x="228" y="184"/>
                        <a:pt x="222" y="179"/>
                        <a:pt x="221" y="176"/>
                      </a:cubicBezTo>
                      <a:cubicBezTo>
                        <a:pt x="220" y="174"/>
                        <a:pt x="219" y="160"/>
                        <a:pt x="217" y="159"/>
                      </a:cubicBezTo>
                      <a:cubicBezTo>
                        <a:pt x="215" y="157"/>
                        <a:pt x="199" y="155"/>
                        <a:pt x="196" y="151"/>
                      </a:cubicBezTo>
                      <a:cubicBezTo>
                        <a:pt x="193" y="148"/>
                        <a:pt x="194" y="137"/>
                        <a:pt x="196" y="135"/>
                      </a:cubicBezTo>
                      <a:cubicBezTo>
                        <a:pt x="199" y="133"/>
                        <a:pt x="204" y="132"/>
                        <a:pt x="203" y="130"/>
                      </a:cubicBezTo>
                      <a:cubicBezTo>
                        <a:pt x="202" y="128"/>
                        <a:pt x="196" y="120"/>
                        <a:pt x="194" y="120"/>
                      </a:cubicBezTo>
                      <a:cubicBezTo>
                        <a:pt x="192" y="120"/>
                        <a:pt x="189" y="124"/>
                        <a:pt x="187" y="122"/>
                      </a:cubicBezTo>
                      <a:cubicBezTo>
                        <a:pt x="185" y="119"/>
                        <a:pt x="185" y="114"/>
                        <a:pt x="185" y="112"/>
                      </a:cubicBezTo>
                      <a:cubicBezTo>
                        <a:pt x="185" y="110"/>
                        <a:pt x="178" y="109"/>
                        <a:pt x="176" y="108"/>
                      </a:cubicBezTo>
                      <a:cubicBezTo>
                        <a:pt x="174" y="107"/>
                        <a:pt x="173" y="101"/>
                        <a:pt x="172" y="99"/>
                      </a:cubicBezTo>
                      <a:cubicBezTo>
                        <a:pt x="171" y="98"/>
                        <a:pt x="170" y="99"/>
                        <a:pt x="166" y="97"/>
                      </a:cubicBezTo>
                      <a:cubicBezTo>
                        <a:pt x="162" y="95"/>
                        <a:pt x="157" y="93"/>
                        <a:pt x="157" y="91"/>
                      </a:cubicBezTo>
                      <a:cubicBezTo>
                        <a:pt x="157" y="90"/>
                        <a:pt x="157" y="83"/>
                        <a:pt x="154" y="84"/>
                      </a:cubicBezTo>
                      <a:cubicBezTo>
                        <a:pt x="151" y="85"/>
                        <a:pt x="150" y="88"/>
                        <a:pt x="148" y="86"/>
                      </a:cubicBezTo>
                      <a:cubicBezTo>
                        <a:pt x="145" y="85"/>
                        <a:pt x="140" y="78"/>
                        <a:pt x="138" y="79"/>
                      </a:cubicBezTo>
                      <a:cubicBezTo>
                        <a:pt x="136" y="80"/>
                        <a:pt x="136" y="85"/>
                        <a:pt x="135" y="85"/>
                      </a:cubicBezTo>
                      <a:cubicBezTo>
                        <a:pt x="133" y="84"/>
                        <a:pt x="127" y="83"/>
                        <a:pt x="125" y="79"/>
                      </a:cubicBezTo>
                      <a:cubicBezTo>
                        <a:pt x="122" y="75"/>
                        <a:pt x="115" y="65"/>
                        <a:pt x="112" y="62"/>
                      </a:cubicBezTo>
                      <a:cubicBezTo>
                        <a:pt x="109" y="60"/>
                        <a:pt x="96" y="50"/>
                        <a:pt x="90" y="47"/>
                      </a:cubicBezTo>
                      <a:cubicBezTo>
                        <a:pt x="83" y="43"/>
                        <a:pt x="76" y="38"/>
                        <a:pt x="76" y="35"/>
                      </a:cubicBezTo>
                      <a:cubicBezTo>
                        <a:pt x="76" y="32"/>
                        <a:pt x="76" y="30"/>
                        <a:pt x="72" y="28"/>
                      </a:cubicBezTo>
                      <a:cubicBezTo>
                        <a:pt x="68" y="26"/>
                        <a:pt x="70" y="20"/>
                        <a:pt x="68" y="1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7" name="Freeform 81"/>
                <p:cNvSpPr>
                  <a:spLocks/>
                </p:cNvSpPr>
                <p:nvPr/>
              </p:nvSpPr>
              <p:spPr bwMode="auto">
                <a:xfrm>
                  <a:off x="2094363" y="5488738"/>
                  <a:ext cx="54726" cy="68080"/>
                </a:xfrm>
                <a:custGeom>
                  <a:avLst/>
                  <a:gdLst>
                    <a:gd name="T0" fmla="*/ 17 w 18"/>
                    <a:gd name="T1" fmla="*/ 10 h 23"/>
                    <a:gd name="T2" fmla="*/ 16 w 18"/>
                    <a:gd name="T3" fmla="*/ 20 h 23"/>
                    <a:gd name="T4" fmla="*/ 7 w 18"/>
                    <a:gd name="T5" fmla="*/ 2 h 23"/>
                    <a:gd name="T6" fmla="*/ 17 w 18"/>
                    <a:gd name="T7" fmla="*/ 10 h 23"/>
                  </a:gdLst>
                  <a:ahLst/>
                  <a:cxnLst>
                    <a:cxn ang="0">
                      <a:pos x="T0" y="T1"/>
                    </a:cxn>
                    <a:cxn ang="0">
                      <a:pos x="T2" y="T3"/>
                    </a:cxn>
                    <a:cxn ang="0">
                      <a:pos x="T4" y="T5"/>
                    </a:cxn>
                    <a:cxn ang="0">
                      <a:pos x="T6" y="T7"/>
                    </a:cxn>
                  </a:cxnLst>
                  <a:rect l="0" t="0" r="r" b="b"/>
                  <a:pathLst>
                    <a:path w="18" h="23">
                      <a:moveTo>
                        <a:pt x="17" y="10"/>
                      </a:moveTo>
                      <a:cubicBezTo>
                        <a:pt x="17" y="13"/>
                        <a:pt x="18" y="23"/>
                        <a:pt x="16" y="20"/>
                      </a:cubicBezTo>
                      <a:cubicBezTo>
                        <a:pt x="14" y="18"/>
                        <a:pt x="0" y="0"/>
                        <a:pt x="7" y="2"/>
                      </a:cubicBezTo>
                      <a:cubicBezTo>
                        <a:pt x="14" y="3"/>
                        <a:pt x="17" y="8"/>
                        <a:pt x="17" y="1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8" name="Freeform 82"/>
                <p:cNvSpPr>
                  <a:spLocks/>
                </p:cNvSpPr>
                <p:nvPr/>
              </p:nvSpPr>
              <p:spPr bwMode="auto">
                <a:xfrm>
                  <a:off x="1996177" y="5391480"/>
                  <a:ext cx="62775" cy="42145"/>
                </a:xfrm>
                <a:custGeom>
                  <a:avLst/>
                  <a:gdLst>
                    <a:gd name="T0" fmla="*/ 19 w 21"/>
                    <a:gd name="T1" fmla="*/ 12 h 14"/>
                    <a:gd name="T2" fmla="*/ 14 w 21"/>
                    <a:gd name="T3" fmla="*/ 6 h 14"/>
                    <a:gd name="T4" fmla="*/ 6 w 21"/>
                    <a:gd name="T5" fmla="*/ 1 h 14"/>
                    <a:gd name="T6" fmla="*/ 6 w 21"/>
                    <a:gd name="T7" fmla="*/ 6 h 14"/>
                    <a:gd name="T8" fmla="*/ 14 w 21"/>
                    <a:gd name="T9" fmla="*/ 8 h 14"/>
                    <a:gd name="T10" fmla="*/ 19 w 21"/>
                    <a:gd name="T11" fmla="*/ 12 h 14"/>
                  </a:gdLst>
                  <a:ahLst/>
                  <a:cxnLst>
                    <a:cxn ang="0">
                      <a:pos x="T0" y="T1"/>
                    </a:cxn>
                    <a:cxn ang="0">
                      <a:pos x="T2" y="T3"/>
                    </a:cxn>
                    <a:cxn ang="0">
                      <a:pos x="T4" y="T5"/>
                    </a:cxn>
                    <a:cxn ang="0">
                      <a:pos x="T6" y="T7"/>
                    </a:cxn>
                    <a:cxn ang="0">
                      <a:pos x="T8" y="T9"/>
                    </a:cxn>
                    <a:cxn ang="0">
                      <a:pos x="T10" y="T11"/>
                    </a:cxn>
                  </a:cxnLst>
                  <a:rect l="0" t="0" r="r" b="b"/>
                  <a:pathLst>
                    <a:path w="21" h="14">
                      <a:moveTo>
                        <a:pt x="19" y="12"/>
                      </a:moveTo>
                      <a:cubicBezTo>
                        <a:pt x="21" y="11"/>
                        <a:pt x="16" y="8"/>
                        <a:pt x="14" y="6"/>
                      </a:cubicBezTo>
                      <a:cubicBezTo>
                        <a:pt x="12" y="4"/>
                        <a:pt x="8" y="0"/>
                        <a:pt x="6" y="1"/>
                      </a:cubicBezTo>
                      <a:cubicBezTo>
                        <a:pt x="3" y="1"/>
                        <a:pt x="0" y="4"/>
                        <a:pt x="6" y="6"/>
                      </a:cubicBezTo>
                      <a:cubicBezTo>
                        <a:pt x="11" y="9"/>
                        <a:pt x="13" y="7"/>
                        <a:pt x="14" y="8"/>
                      </a:cubicBezTo>
                      <a:cubicBezTo>
                        <a:pt x="16" y="10"/>
                        <a:pt x="16" y="14"/>
                        <a:pt x="19" y="1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9" name="Freeform 83"/>
                <p:cNvSpPr>
                  <a:spLocks/>
                </p:cNvSpPr>
                <p:nvPr/>
              </p:nvSpPr>
              <p:spPr bwMode="auto">
                <a:xfrm>
                  <a:off x="1790149" y="4684744"/>
                  <a:ext cx="35411" cy="45387"/>
                </a:xfrm>
                <a:custGeom>
                  <a:avLst/>
                  <a:gdLst>
                    <a:gd name="T0" fmla="*/ 8 w 12"/>
                    <a:gd name="T1" fmla="*/ 1 h 15"/>
                    <a:gd name="T2" fmla="*/ 4 w 12"/>
                    <a:gd name="T3" fmla="*/ 13 h 15"/>
                    <a:gd name="T4" fmla="*/ 8 w 12"/>
                    <a:gd name="T5" fmla="*/ 1 h 15"/>
                  </a:gdLst>
                  <a:ahLst/>
                  <a:cxnLst>
                    <a:cxn ang="0">
                      <a:pos x="T0" y="T1"/>
                    </a:cxn>
                    <a:cxn ang="0">
                      <a:pos x="T2" y="T3"/>
                    </a:cxn>
                    <a:cxn ang="0">
                      <a:pos x="T4" y="T5"/>
                    </a:cxn>
                  </a:cxnLst>
                  <a:rect l="0" t="0" r="r" b="b"/>
                  <a:pathLst>
                    <a:path w="12" h="15">
                      <a:moveTo>
                        <a:pt x="8" y="1"/>
                      </a:moveTo>
                      <a:cubicBezTo>
                        <a:pt x="5" y="0"/>
                        <a:pt x="0" y="12"/>
                        <a:pt x="4" y="13"/>
                      </a:cubicBezTo>
                      <a:cubicBezTo>
                        <a:pt x="7" y="15"/>
                        <a:pt x="12" y="3"/>
                        <a:pt x="8" y="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0" name="Freeform 84"/>
                <p:cNvSpPr>
                  <a:spLocks/>
                </p:cNvSpPr>
                <p:nvPr/>
              </p:nvSpPr>
              <p:spPr bwMode="auto">
                <a:xfrm>
                  <a:off x="1798197" y="4642599"/>
                  <a:ext cx="33801" cy="34041"/>
                </a:xfrm>
                <a:custGeom>
                  <a:avLst/>
                  <a:gdLst>
                    <a:gd name="T0" fmla="*/ 7 w 11"/>
                    <a:gd name="T1" fmla="*/ 11 h 11"/>
                    <a:gd name="T2" fmla="*/ 7 w 11"/>
                    <a:gd name="T3" fmla="*/ 0 h 11"/>
                    <a:gd name="T4" fmla="*/ 7 w 11"/>
                    <a:gd name="T5" fmla="*/ 11 h 11"/>
                  </a:gdLst>
                  <a:ahLst/>
                  <a:cxnLst>
                    <a:cxn ang="0">
                      <a:pos x="T0" y="T1"/>
                    </a:cxn>
                    <a:cxn ang="0">
                      <a:pos x="T2" y="T3"/>
                    </a:cxn>
                    <a:cxn ang="0">
                      <a:pos x="T4" y="T5"/>
                    </a:cxn>
                  </a:cxnLst>
                  <a:rect l="0" t="0" r="r" b="b"/>
                  <a:pathLst>
                    <a:path w="11" h="11">
                      <a:moveTo>
                        <a:pt x="7" y="11"/>
                      </a:moveTo>
                      <a:cubicBezTo>
                        <a:pt x="0" y="11"/>
                        <a:pt x="2" y="1"/>
                        <a:pt x="7" y="0"/>
                      </a:cubicBezTo>
                      <a:cubicBezTo>
                        <a:pt x="11" y="0"/>
                        <a:pt x="9" y="11"/>
                        <a:pt x="7" y="1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1" name="Freeform 85"/>
                <p:cNvSpPr>
                  <a:spLocks/>
                </p:cNvSpPr>
                <p:nvPr/>
              </p:nvSpPr>
              <p:spPr bwMode="auto">
                <a:xfrm>
                  <a:off x="1857752" y="4216289"/>
                  <a:ext cx="33802" cy="48629"/>
                </a:xfrm>
                <a:custGeom>
                  <a:avLst/>
                  <a:gdLst>
                    <a:gd name="T0" fmla="*/ 5 w 11"/>
                    <a:gd name="T1" fmla="*/ 0 h 16"/>
                    <a:gd name="T2" fmla="*/ 2 w 11"/>
                    <a:gd name="T3" fmla="*/ 4 h 16"/>
                    <a:gd name="T4" fmla="*/ 9 w 11"/>
                    <a:gd name="T5" fmla="*/ 12 h 16"/>
                    <a:gd name="T6" fmla="*/ 5 w 11"/>
                    <a:gd name="T7" fmla="*/ 0 h 16"/>
                  </a:gdLst>
                  <a:ahLst/>
                  <a:cxnLst>
                    <a:cxn ang="0">
                      <a:pos x="T0" y="T1"/>
                    </a:cxn>
                    <a:cxn ang="0">
                      <a:pos x="T2" y="T3"/>
                    </a:cxn>
                    <a:cxn ang="0">
                      <a:pos x="T4" y="T5"/>
                    </a:cxn>
                    <a:cxn ang="0">
                      <a:pos x="T6" y="T7"/>
                    </a:cxn>
                  </a:cxnLst>
                  <a:rect l="0" t="0" r="r" b="b"/>
                  <a:pathLst>
                    <a:path w="11" h="16">
                      <a:moveTo>
                        <a:pt x="5" y="0"/>
                      </a:moveTo>
                      <a:cubicBezTo>
                        <a:pt x="1" y="1"/>
                        <a:pt x="0" y="1"/>
                        <a:pt x="2" y="4"/>
                      </a:cubicBezTo>
                      <a:cubicBezTo>
                        <a:pt x="4" y="8"/>
                        <a:pt x="7" y="16"/>
                        <a:pt x="9" y="12"/>
                      </a:cubicBezTo>
                      <a:cubicBezTo>
                        <a:pt x="11" y="7"/>
                        <a:pt x="9" y="0"/>
                        <a:pt x="5" y="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2" name="Freeform 94"/>
                <p:cNvSpPr>
                  <a:spLocks/>
                </p:cNvSpPr>
                <p:nvPr/>
              </p:nvSpPr>
              <p:spPr bwMode="auto">
                <a:xfrm>
                  <a:off x="2668989" y="5696220"/>
                  <a:ext cx="103014" cy="121572"/>
                </a:xfrm>
                <a:custGeom>
                  <a:avLst/>
                  <a:gdLst>
                    <a:gd name="T0" fmla="*/ 32 w 34"/>
                    <a:gd name="T1" fmla="*/ 40 h 40"/>
                    <a:gd name="T2" fmla="*/ 23 w 34"/>
                    <a:gd name="T3" fmla="*/ 35 h 40"/>
                    <a:gd name="T4" fmla="*/ 16 w 34"/>
                    <a:gd name="T5" fmla="*/ 26 h 40"/>
                    <a:gd name="T6" fmla="*/ 12 w 34"/>
                    <a:gd name="T7" fmla="*/ 18 h 40"/>
                    <a:gd name="T8" fmla="*/ 1 w 34"/>
                    <a:gd name="T9" fmla="*/ 12 h 40"/>
                    <a:gd name="T10" fmla="*/ 10 w 34"/>
                    <a:gd name="T11" fmla="*/ 5 h 40"/>
                    <a:gd name="T12" fmla="*/ 17 w 34"/>
                    <a:gd name="T13" fmla="*/ 2 h 40"/>
                    <a:gd name="T14" fmla="*/ 23 w 34"/>
                    <a:gd name="T15" fmla="*/ 16 h 40"/>
                    <a:gd name="T16" fmla="*/ 31 w 34"/>
                    <a:gd name="T17" fmla="*/ 27 h 40"/>
                    <a:gd name="T18" fmla="*/ 32 w 34"/>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0">
                      <a:moveTo>
                        <a:pt x="32" y="40"/>
                      </a:moveTo>
                      <a:cubicBezTo>
                        <a:pt x="29" y="40"/>
                        <a:pt x="26" y="38"/>
                        <a:pt x="23" y="35"/>
                      </a:cubicBezTo>
                      <a:cubicBezTo>
                        <a:pt x="21" y="33"/>
                        <a:pt x="16" y="29"/>
                        <a:pt x="16" y="26"/>
                      </a:cubicBezTo>
                      <a:cubicBezTo>
                        <a:pt x="16" y="23"/>
                        <a:pt x="16" y="20"/>
                        <a:pt x="12" y="18"/>
                      </a:cubicBezTo>
                      <a:cubicBezTo>
                        <a:pt x="9" y="16"/>
                        <a:pt x="0" y="15"/>
                        <a:pt x="1" y="12"/>
                      </a:cubicBezTo>
                      <a:cubicBezTo>
                        <a:pt x="3" y="9"/>
                        <a:pt x="5" y="4"/>
                        <a:pt x="10" y="5"/>
                      </a:cubicBezTo>
                      <a:cubicBezTo>
                        <a:pt x="14" y="5"/>
                        <a:pt x="16" y="0"/>
                        <a:pt x="17" y="2"/>
                      </a:cubicBezTo>
                      <a:cubicBezTo>
                        <a:pt x="19" y="4"/>
                        <a:pt x="22" y="11"/>
                        <a:pt x="23" y="16"/>
                      </a:cubicBezTo>
                      <a:cubicBezTo>
                        <a:pt x="24" y="20"/>
                        <a:pt x="29" y="26"/>
                        <a:pt x="31" y="27"/>
                      </a:cubicBezTo>
                      <a:cubicBezTo>
                        <a:pt x="34" y="28"/>
                        <a:pt x="34" y="40"/>
                        <a:pt x="32" y="4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3" name="Freeform 95"/>
                <p:cNvSpPr>
                  <a:spLocks/>
                </p:cNvSpPr>
                <p:nvPr/>
              </p:nvSpPr>
              <p:spPr bwMode="auto">
                <a:xfrm>
                  <a:off x="2831559" y="5772405"/>
                  <a:ext cx="46678" cy="53491"/>
                </a:xfrm>
                <a:custGeom>
                  <a:avLst/>
                  <a:gdLst>
                    <a:gd name="T0" fmla="*/ 12 w 16"/>
                    <a:gd name="T1" fmla="*/ 17 h 18"/>
                    <a:gd name="T2" fmla="*/ 2 w 16"/>
                    <a:gd name="T3" fmla="*/ 13 h 18"/>
                    <a:gd name="T4" fmla="*/ 4 w 16"/>
                    <a:gd name="T5" fmla="*/ 1 h 18"/>
                    <a:gd name="T6" fmla="*/ 15 w 16"/>
                    <a:gd name="T7" fmla="*/ 8 h 18"/>
                    <a:gd name="T8" fmla="*/ 12 w 16"/>
                    <a:gd name="T9" fmla="*/ 17 h 18"/>
                  </a:gdLst>
                  <a:ahLst/>
                  <a:cxnLst>
                    <a:cxn ang="0">
                      <a:pos x="T0" y="T1"/>
                    </a:cxn>
                    <a:cxn ang="0">
                      <a:pos x="T2" y="T3"/>
                    </a:cxn>
                    <a:cxn ang="0">
                      <a:pos x="T4" y="T5"/>
                    </a:cxn>
                    <a:cxn ang="0">
                      <a:pos x="T6" y="T7"/>
                    </a:cxn>
                    <a:cxn ang="0">
                      <a:pos x="T8" y="T9"/>
                    </a:cxn>
                  </a:cxnLst>
                  <a:rect l="0" t="0" r="r" b="b"/>
                  <a:pathLst>
                    <a:path w="16" h="18">
                      <a:moveTo>
                        <a:pt x="12" y="17"/>
                      </a:moveTo>
                      <a:cubicBezTo>
                        <a:pt x="10" y="17"/>
                        <a:pt x="3" y="18"/>
                        <a:pt x="2" y="13"/>
                      </a:cubicBezTo>
                      <a:cubicBezTo>
                        <a:pt x="0" y="9"/>
                        <a:pt x="1" y="0"/>
                        <a:pt x="4" y="1"/>
                      </a:cubicBezTo>
                      <a:cubicBezTo>
                        <a:pt x="8" y="1"/>
                        <a:pt x="14" y="5"/>
                        <a:pt x="15" y="8"/>
                      </a:cubicBezTo>
                      <a:cubicBezTo>
                        <a:pt x="16" y="11"/>
                        <a:pt x="14" y="17"/>
                        <a:pt x="12" y="1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4" name="Freeform 96"/>
                <p:cNvSpPr>
                  <a:spLocks/>
                </p:cNvSpPr>
                <p:nvPr/>
              </p:nvSpPr>
              <p:spPr bwMode="auto">
                <a:xfrm>
                  <a:off x="2205425" y="5657317"/>
                  <a:ext cx="51507" cy="66460"/>
                </a:xfrm>
                <a:custGeom>
                  <a:avLst/>
                  <a:gdLst>
                    <a:gd name="T0" fmla="*/ 14 w 17"/>
                    <a:gd name="T1" fmla="*/ 20 h 22"/>
                    <a:gd name="T2" fmla="*/ 4 w 17"/>
                    <a:gd name="T3" fmla="*/ 3 h 22"/>
                    <a:gd name="T4" fmla="*/ 14 w 17"/>
                    <a:gd name="T5" fmla="*/ 20 h 22"/>
                  </a:gdLst>
                  <a:ahLst/>
                  <a:cxnLst>
                    <a:cxn ang="0">
                      <a:pos x="T0" y="T1"/>
                    </a:cxn>
                    <a:cxn ang="0">
                      <a:pos x="T2" y="T3"/>
                    </a:cxn>
                    <a:cxn ang="0">
                      <a:pos x="T4" y="T5"/>
                    </a:cxn>
                  </a:cxnLst>
                  <a:rect l="0" t="0" r="r" b="b"/>
                  <a:pathLst>
                    <a:path w="17" h="22">
                      <a:moveTo>
                        <a:pt x="14" y="20"/>
                      </a:moveTo>
                      <a:cubicBezTo>
                        <a:pt x="11" y="22"/>
                        <a:pt x="0" y="6"/>
                        <a:pt x="4" y="3"/>
                      </a:cubicBezTo>
                      <a:cubicBezTo>
                        <a:pt x="7" y="0"/>
                        <a:pt x="17" y="18"/>
                        <a:pt x="14" y="2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5" name="Freeform 97"/>
                <p:cNvSpPr>
                  <a:spLocks/>
                </p:cNvSpPr>
                <p:nvPr/>
              </p:nvSpPr>
              <p:spPr bwMode="auto">
                <a:xfrm>
                  <a:off x="2271419" y="5741606"/>
                  <a:ext cx="24143" cy="21073"/>
                </a:xfrm>
                <a:custGeom>
                  <a:avLst/>
                  <a:gdLst>
                    <a:gd name="T0" fmla="*/ 7 w 8"/>
                    <a:gd name="T1" fmla="*/ 6 h 7"/>
                    <a:gd name="T2" fmla="*/ 2 w 8"/>
                    <a:gd name="T3" fmla="*/ 1 h 7"/>
                    <a:gd name="T4" fmla="*/ 7 w 8"/>
                    <a:gd name="T5" fmla="*/ 6 h 7"/>
                  </a:gdLst>
                  <a:ahLst/>
                  <a:cxnLst>
                    <a:cxn ang="0">
                      <a:pos x="T0" y="T1"/>
                    </a:cxn>
                    <a:cxn ang="0">
                      <a:pos x="T2" y="T3"/>
                    </a:cxn>
                    <a:cxn ang="0">
                      <a:pos x="T4" y="T5"/>
                    </a:cxn>
                  </a:cxnLst>
                  <a:rect l="0" t="0" r="r" b="b"/>
                  <a:pathLst>
                    <a:path w="8" h="7">
                      <a:moveTo>
                        <a:pt x="7" y="6"/>
                      </a:moveTo>
                      <a:cubicBezTo>
                        <a:pt x="5" y="7"/>
                        <a:pt x="0" y="2"/>
                        <a:pt x="2" y="1"/>
                      </a:cubicBezTo>
                      <a:cubicBezTo>
                        <a:pt x="3" y="0"/>
                        <a:pt x="8" y="5"/>
                        <a:pt x="7" y="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6" name="Freeform 98"/>
                <p:cNvSpPr>
                  <a:spLocks/>
                </p:cNvSpPr>
                <p:nvPr/>
              </p:nvSpPr>
              <p:spPr bwMode="auto">
                <a:xfrm>
                  <a:off x="2685085" y="6007443"/>
                  <a:ext cx="637401" cy="210724"/>
                </a:xfrm>
                <a:custGeom>
                  <a:avLst/>
                  <a:gdLst>
                    <a:gd name="T0" fmla="*/ 28 w 213"/>
                    <a:gd name="T1" fmla="*/ 38 h 70"/>
                    <a:gd name="T2" fmla="*/ 21 w 213"/>
                    <a:gd name="T3" fmla="*/ 29 h 70"/>
                    <a:gd name="T4" fmla="*/ 0 w 213"/>
                    <a:gd name="T5" fmla="*/ 21 h 70"/>
                    <a:gd name="T6" fmla="*/ 12 w 213"/>
                    <a:gd name="T7" fmla="*/ 4 h 70"/>
                    <a:gd name="T8" fmla="*/ 35 w 213"/>
                    <a:gd name="T9" fmla="*/ 4 h 70"/>
                    <a:gd name="T10" fmla="*/ 43 w 213"/>
                    <a:gd name="T11" fmla="*/ 3 h 70"/>
                    <a:gd name="T12" fmla="*/ 57 w 213"/>
                    <a:gd name="T13" fmla="*/ 11 h 70"/>
                    <a:gd name="T14" fmla="*/ 68 w 213"/>
                    <a:gd name="T15" fmla="*/ 12 h 70"/>
                    <a:gd name="T16" fmla="*/ 78 w 213"/>
                    <a:gd name="T17" fmla="*/ 22 h 70"/>
                    <a:gd name="T18" fmla="*/ 115 w 213"/>
                    <a:gd name="T19" fmla="*/ 24 h 70"/>
                    <a:gd name="T20" fmla="*/ 126 w 213"/>
                    <a:gd name="T21" fmla="*/ 15 h 70"/>
                    <a:gd name="T22" fmla="*/ 140 w 213"/>
                    <a:gd name="T23" fmla="*/ 22 h 70"/>
                    <a:gd name="T24" fmla="*/ 166 w 213"/>
                    <a:gd name="T25" fmla="*/ 24 h 70"/>
                    <a:gd name="T26" fmla="*/ 171 w 213"/>
                    <a:gd name="T27" fmla="*/ 28 h 70"/>
                    <a:gd name="T28" fmla="*/ 174 w 213"/>
                    <a:gd name="T29" fmla="*/ 26 h 70"/>
                    <a:gd name="T30" fmla="*/ 198 w 213"/>
                    <a:gd name="T31" fmla="*/ 28 h 70"/>
                    <a:gd name="T32" fmla="*/ 187 w 213"/>
                    <a:gd name="T33" fmla="*/ 32 h 70"/>
                    <a:gd name="T34" fmla="*/ 172 w 213"/>
                    <a:gd name="T35" fmla="*/ 33 h 70"/>
                    <a:gd name="T36" fmla="*/ 173 w 213"/>
                    <a:gd name="T37" fmla="*/ 40 h 70"/>
                    <a:gd name="T38" fmla="*/ 188 w 213"/>
                    <a:gd name="T39" fmla="*/ 44 h 70"/>
                    <a:gd name="T40" fmla="*/ 207 w 213"/>
                    <a:gd name="T41" fmla="*/ 46 h 70"/>
                    <a:gd name="T42" fmla="*/ 208 w 213"/>
                    <a:gd name="T43" fmla="*/ 54 h 70"/>
                    <a:gd name="T44" fmla="*/ 209 w 213"/>
                    <a:gd name="T45" fmla="*/ 62 h 70"/>
                    <a:gd name="T46" fmla="*/ 210 w 213"/>
                    <a:gd name="T47" fmla="*/ 69 h 70"/>
                    <a:gd name="T48" fmla="*/ 197 w 213"/>
                    <a:gd name="T49" fmla="*/ 64 h 70"/>
                    <a:gd name="T50" fmla="*/ 179 w 213"/>
                    <a:gd name="T51" fmla="*/ 57 h 70"/>
                    <a:gd name="T52" fmla="*/ 162 w 213"/>
                    <a:gd name="T53" fmla="*/ 59 h 70"/>
                    <a:gd name="T54" fmla="*/ 149 w 213"/>
                    <a:gd name="T55" fmla="*/ 57 h 70"/>
                    <a:gd name="T56" fmla="*/ 115 w 213"/>
                    <a:gd name="T57" fmla="*/ 52 h 70"/>
                    <a:gd name="T58" fmla="*/ 84 w 213"/>
                    <a:gd name="T59" fmla="*/ 42 h 70"/>
                    <a:gd name="T60" fmla="*/ 61 w 213"/>
                    <a:gd name="T61" fmla="*/ 45 h 70"/>
                    <a:gd name="T62" fmla="*/ 45 w 213"/>
                    <a:gd name="T63" fmla="*/ 38 h 70"/>
                    <a:gd name="T64" fmla="*/ 28 w 213"/>
                    <a:gd name="T65"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70">
                      <a:moveTo>
                        <a:pt x="28" y="38"/>
                      </a:moveTo>
                      <a:cubicBezTo>
                        <a:pt x="23" y="38"/>
                        <a:pt x="29" y="34"/>
                        <a:pt x="21" y="29"/>
                      </a:cubicBezTo>
                      <a:cubicBezTo>
                        <a:pt x="14" y="24"/>
                        <a:pt x="0" y="23"/>
                        <a:pt x="0" y="21"/>
                      </a:cubicBezTo>
                      <a:cubicBezTo>
                        <a:pt x="1" y="19"/>
                        <a:pt x="11" y="5"/>
                        <a:pt x="12" y="4"/>
                      </a:cubicBezTo>
                      <a:cubicBezTo>
                        <a:pt x="13" y="3"/>
                        <a:pt x="31" y="5"/>
                        <a:pt x="35" y="4"/>
                      </a:cubicBezTo>
                      <a:cubicBezTo>
                        <a:pt x="38" y="3"/>
                        <a:pt x="39" y="0"/>
                        <a:pt x="43" y="3"/>
                      </a:cubicBezTo>
                      <a:cubicBezTo>
                        <a:pt x="47" y="6"/>
                        <a:pt x="55" y="11"/>
                        <a:pt x="57" y="11"/>
                      </a:cubicBezTo>
                      <a:cubicBezTo>
                        <a:pt x="59" y="11"/>
                        <a:pt x="66" y="10"/>
                        <a:pt x="68" y="12"/>
                      </a:cubicBezTo>
                      <a:cubicBezTo>
                        <a:pt x="70" y="14"/>
                        <a:pt x="70" y="18"/>
                        <a:pt x="78" y="22"/>
                      </a:cubicBezTo>
                      <a:cubicBezTo>
                        <a:pt x="85" y="26"/>
                        <a:pt x="110" y="26"/>
                        <a:pt x="115" y="24"/>
                      </a:cubicBezTo>
                      <a:cubicBezTo>
                        <a:pt x="119" y="23"/>
                        <a:pt x="120" y="12"/>
                        <a:pt x="126" y="15"/>
                      </a:cubicBezTo>
                      <a:cubicBezTo>
                        <a:pt x="132" y="17"/>
                        <a:pt x="135" y="22"/>
                        <a:pt x="140" y="22"/>
                      </a:cubicBezTo>
                      <a:cubicBezTo>
                        <a:pt x="145" y="22"/>
                        <a:pt x="162" y="24"/>
                        <a:pt x="166" y="24"/>
                      </a:cubicBezTo>
                      <a:cubicBezTo>
                        <a:pt x="170" y="25"/>
                        <a:pt x="168" y="29"/>
                        <a:pt x="171" y="28"/>
                      </a:cubicBezTo>
                      <a:cubicBezTo>
                        <a:pt x="173" y="27"/>
                        <a:pt x="171" y="26"/>
                        <a:pt x="174" y="26"/>
                      </a:cubicBezTo>
                      <a:cubicBezTo>
                        <a:pt x="177" y="26"/>
                        <a:pt x="198" y="26"/>
                        <a:pt x="198" y="28"/>
                      </a:cubicBezTo>
                      <a:cubicBezTo>
                        <a:pt x="197" y="29"/>
                        <a:pt x="190" y="32"/>
                        <a:pt x="187" y="32"/>
                      </a:cubicBezTo>
                      <a:cubicBezTo>
                        <a:pt x="185" y="33"/>
                        <a:pt x="172" y="31"/>
                        <a:pt x="172" y="33"/>
                      </a:cubicBezTo>
                      <a:cubicBezTo>
                        <a:pt x="172" y="36"/>
                        <a:pt x="169" y="38"/>
                        <a:pt x="173" y="40"/>
                      </a:cubicBezTo>
                      <a:cubicBezTo>
                        <a:pt x="176" y="43"/>
                        <a:pt x="182" y="44"/>
                        <a:pt x="188" y="44"/>
                      </a:cubicBezTo>
                      <a:cubicBezTo>
                        <a:pt x="195" y="44"/>
                        <a:pt x="206" y="43"/>
                        <a:pt x="207" y="46"/>
                      </a:cubicBezTo>
                      <a:cubicBezTo>
                        <a:pt x="209" y="49"/>
                        <a:pt x="209" y="53"/>
                        <a:pt x="208" y="54"/>
                      </a:cubicBezTo>
                      <a:cubicBezTo>
                        <a:pt x="207" y="56"/>
                        <a:pt x="208" y="60"/>
                        <a:pt x="209" y="62"/>
                      </a:cubicBezTo>
                      <a:cubicBezTo>
                        <a:pt x="210" y="65"/>
                        <a:pt x="213" y="70"/>
                        <a:pt x="210" y="69"/>
                      </a:cubicBezTo>
                      <a:cubicBezTo>
                        <a:pt x="206" y="67"/>
                        <a:pt x="203" y="66"/>
                        <a:pt x="197" y="64"/>
                      </a:cubicBezTo>
                      <a:cubicBezTo>
                        <a:pt x="191" y="63"/>
                        <a:pt x="183" y="57"/>
                        <a:pt x="179" y="57"/>
                      </a:cubicBezTo>
                      <a:cubicBezTo>
                        <a:pt x="175" y="58"/>
                        <a:pt x="168" y="60"/>
                        <a:pt x="162" y="59"/>
                      </a:cubicBezTo>
                      <a:cubicBezTo>
                        <a:pt x="157" y="58"/>
                        <a:pt x="152" y="57"/>
                        <a:pt x="149" y="57"/>
                      </a:cubicBezTo>
                      <a:cubicBezTo>
                        <a:pt x="146" y="57"/>
                        <a:pt x="124" y="57"/>
                        <a:pt x="115" y="52"/>
                      </a:cubicBezTo>
                      <a:cubicBezTo>
                        <a:pt x="105" y="48"/>
                        <a:pt x="89" y="41"/>
                        <a:pt x="84" y="42"/>
                      </a:cubicBezTo>
                      <a:cubicBezTo>
                        <a:pt x="79" y="43"/>
                        <a:pt x="68" y="47"/>
                        <a:pt x="61" y="45"/>
                      </a:cubicBezTo>
                      <a:cubicBezTo>
                        <a:pt x="53" y="43"/>
                        <a:pt x="49" y="39"/>
                        <a:pt x="45" y="38"/>
                      </a:cubicBezTo>
                      <a:cubicBezTo>
                        <a:pt x="41" y="38"/>
                        <a:pt x="31" y="38"/>
                        <a:pt x="28" y="3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7" name="Freeform 99"/>
                <p:cNvSpPr>
                  <a:spLocks/>
                </p:cNvSpPr>
                <p:nvPr/>
              </p:nvSpPr>
              <p:spPr bwMode="auto">
                <a:xfrm>
                  <a:off x="3312828" y="6164676"/>
                  <a:ext cx="90137" cy="51871"/>
                </a:xfrm>
                <a:custGeom>
                  <a:avLst/>
                  <a:gdLst>
                    <a:gd name="T0" fmla="*/ 18 w 30"/>
                    <a:gd name="T1" fmla="*/ 17 h 17"/>
                    <a:gd name="T2" fmla="*/ 2 w 30"/>
                    <a:gd name="T3" fmla="*/ 4 h 17"/>
                    <a:gd name="T4" fmla="*/ 19 w 30"/>
                    <a:gd name="T5" fmla="*/ 0 h 17"/>
                    <a:gd name="T6" fmla="*/ 29 w 30"/>
                    <a:gd name="T7" fmla="*/ 9 h 17"/>
                    <a:gd name="T8" fmla="*/ 18 w 30"/>
                    <a:gd name="T9" fmla="*/ 17 h 17"/>
                  </a:gdLst>
                  <a:ahLst/>
                  <a:cxnLst>
                    <a:cxn ang="0">
                      <a:pos x="T0" y="T1"/>
                    </a:cxn>
                    <a:cxn ang="0">
                      <a:pos x="T2" y="T3"/>
                    </a:cxn>
                    <a:cxn ang="0">
                      <a:pos x="T4" y="T5"/>
                    </a:cxn>
                    <a:cxn ang="0">
                      <a:pos x="T6" y="T7"/>
                    </a:cxn>
                    <a:cxn ang="0">
                      <a:pos x="T8" y="T9"/>
                    </a:cxn>
                  </a:cxnLst>
                  <a:rect l="0" t="0" r="r" b="b"/>
                  <a:pathLst>
                    <a:path w="30" h="17">
                      <a:moveTo>
                        <a:pt x="18" y="17"/>
                      </a:moveTo>
                      <a:cubicBezTo>
                        <a:pt x="15" y="17"/>
                        <a:pt x="0" y="6"/>
                        <a:pt x="2" y="4"/>
                      </a:cubicBezTo>
                      <a:cubicBezTo>
                        <a:pt x="4" y="2"/>
                        <a:pt x="15" y="1"/>
                        <a:pt x="19" y="0"/>
                      </a:cubicBezTo>
                      <a:cubicBezTo>
                        <a:pt x="22" y="0"/>
                        <a:pt x="30" y="7"/>
                        <a:pt x="29" y="9"/>
                      </a:cubicBezTo>
                      <a:cubicBezTo>
                        <a:pt x="28" y="10"/>
                        <a:pt x="21" y="17"/>
                        <a:pt x="18" y="1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8" name="Freeform 100"/>
                <p:cNvSpPr>
                  <a:spLocks/>
                </p:cNvSpPr>
                <p:nvPr/>
              </p:nvSpPr>
              <p:spPr bwMode="auto">
                <a:xfrm>
                  <a:off x="3414234" y="6172780"/>
                  <a:ext cx="54726" cy="51871"/>
                </a:xfrm>
                <a:custGeom>
                  <a:avLst/>
                  <a:gdLst>
                    <a:gd name="T0" fmla="*/ 11 w 18"/>
                    <a:gd name="T1" fmla="*/ 17 h 17"/>
                    <a:gd name="T2" fmla="*/ 1 w 18"/>
                    <a:gd name="T3" fmla="*/ 14 h 17"/>
                    <a:gd name="T4" fmla="*/ 13 w 18"/>
                    <a:gd name="T5" fmla="*/ 1 h 17"/>
                    <a:gd name="T6" fmla="*/ 17 w 18"/>
                    <a:gd name="T7" fmla="*/ 8 h 17"/>
                    <a:gd name="T8" fmla="*/ 11 w 18"/>
                    <a:gd name="T9" fmla="*/ 17 h 17"/>
                  </a:gdLst>
                  <a:ahLst/>
                  <a:cxnLst>
                    <a:cxn ang="0">
                      <a:pos x="T0" y="T1"/>
                    </a:cxn>
                    <a:cxn ang="0">
                      <a:pos x="T2" y="T3"/>
                    </a:cxn>
                    <a:cxn ang="0">
                      <a:pos x="T4" y="T5"/>
                    </a:cxn>
                    <a:cxn ang="0">
                      <a:pos x="T6" y="T7"/>
                    </a:cxn>
                    <a:cxn ang="0">
                      <a:pos x="T8" y="T9"/>
                    </a:cxn>
                  </a:cxnLst>
                  <a:rect l="0" t="0" r="r" b="b"/>
                  <a:pathLst>
                    <a:path w="18" h="17">
                      <a:moveTo>
                        <a:pt x="11" y="17"/>
                      </a:moveTo>
                      <a:cubicBezTo>
                        <a:pt x="8" y="16"/>
                        <a:pt x="0" y="16"/>
                        <a:pt x="1" y="14"/>
                      </a:cubicBezTo>
                      <a:cubicBezTo>
                        <a:pt x="2" y="11"/>
                        <a:pt x="10" y="0"/>
                        <a:pt x="13" y="1"/>
                      </a:cubicBezTo>
                      <a:cubicBezTo>
                        <a:pt x="17" y="1"/>
                        <a:pt x="18" y="6"/>
                        <a:pt x="17" y="8"/>
                      </a:cubicBezTo>
                      <a:cubicBezTo>
                        <a:pt x="15" y="10"/>
                        <a:pt x="13" y="17"/>
                        <a:pt x="11" y="1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9" name="Freeform 101"/>
                <p:cNvSpPr>
                  <a:spLocks/>
                </p:cNvSpPr>
                <p:nvPr/>
              </p:nvSpPr>
              <p:spPr bwMode="auto">
                <a:xfrm>
                  <a:off x="3472179" y="6171160"/>
                  <a:ext cx="170617" cy="68080"/>
                </a:xfrm>
                <a:custGeom>
                  <a:avLst/>
                  <a:gdLst>
                    <a:gd name="T0" fmla="*/ 6 w 57"/>
                    <a:gd name="T1" fmla="*/ 22 h 23"/>
                    <a:gd name="T2" fmla="*/ 7 w 57"/>
                    <a:gd name="T3" fmla="*/ 10 h 23"/>
                    <a:gd name="T4" fmla="*/ 23 w 57"/>
                    <a:gd name="T5" fmla="*/ 12 h 23"/>
                    <a:gd name="T6" fmla="*/ 33 w 57"/>
                    <a:gd name="T7" fmla="*/ 12 h 23"/>
                    <a:gd name="T8" fmla="*/ 26 w 57"/>
                    <a:gd name="T9" fmla="*/ 3 h 23"/>
                    <a:gd name="T10" fmla="*/ 41 w 57"/>
                    <a:gd name="T11" fmla="*/ 5 h 23"/>
                    <a:gd name="T12" fmla="*/ 56 w 57"/>
                    <a:gd name="T13" fmla="*/ 11 h 23"/>
                    <a:gd name="T14" fmla="*/ 52 w 57"/>
                    <a:gd name="T15" fmla="*/ 16 h 23"/>
                    <a:gd name="T16" fmla="*/ 38 w 57"/>
                    <a:gd name="T17" fmla="*/ 17 h 23"/>
                    <a:gd name="T18" fmla="*/ 6 w 57"/>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23">
                      <a:moveTo>
                        <a:pt x="6" y="22"/>
                      </a:moveTo>
                      <a:cubicBezTo>
                        <a:pt x="2" y="21"/>
                        <a:pt x="0" y="15"/>
                        <a:pt x="7" y="10"/>
                      </a:cubicBezTo>
                      <a:cubicBezTo>
                        <a:pt x="15" y="5"/>
                        <a:pt x="20" y="10"/>
                        <a:pt x="23" y="12"/>
                      </a:cubicBezTo>
                      <a:cubicBezTo>
                        <a:pt x="27" y="14"/>
                        <a:pt x="33" y="14"/>
                        <a:pt x="33" y="12"/>
                      </a:cubicBezTo>
                      <a:cubicBezTo>
                        <a:pt x="33" y="9"/>
                        <a:pt x="23" y="5"/>
                        <a:pt x="26" y="3"/>
                      </a:cubicBezTo>
                      <a:cubicBezTo>
                        <a:pt x="30" y="0"/>
                        <a:pt x="36" y="6"/>
                        <a:pt x="41" y="5"/>
                      </a:cubicBezTo>
                      <a:cubicBezTo>
                        <a:pt x="45" y="4"/>
                        <a:pt x="56" y="9"/>
                        <a:pt x="56" y="11"/>
                      </a:cubicBezTo>
                      <a:cubicBezTo>
                        <a:pt x="57" y="13"/>
                        <a:pt x="56" y="16"/>
                        <a:pt x="52" y="16"/>
                      </a:cubicBezTo>
                      <a:cubicBezTo>
                        <a:pt x="47" y="16"/>
                        <a:pt x="41" y="15"/>
                        <a:pt x="38" y="17"/>
                      </a:cubicBezTo>
                      <a:cubicBezTo>
                        <a:pt x="35" y="19"/>
                        <a:pt x="9" y="23"/>
                        <a:pt x="6" y="2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Freeform 102"/>
                <p:cNvSpPr>
                  <a:spLocks/>
                </p:cNvSpPr>
                <p:nvPr/>
              </p:nvSpPr>
              <p:spPr bwMode="auto">
                <a:xfrm>
                  <a:off x="3629920" y="6255449"/>
                  <a:ext cx="131987" cy="77806"/>
                </a:xfrm>
                <a:custGeom>
                  <a:avLst/>
                  <a:gdLst>
                    <a:gd name="T0" fmla="*/ 42 w 44"/>
                    <a:gd name="T1" fmla="*/ 19 h 26"/>
                    <a:gd name="T2" fmla="*/ 30 w 44"/>
                    <a:gd name="T3" fmla="*/ 24 h 26"/>
                    <a:gd name="T4" fmla="*/ 19 w 44"/>
                    <a:gd name="T5" fmla="*/ 15 h 26"/>
                    <a:gd name="T6" fmla="*/ 0 w 44"/>
                    <a:gd name="T7" fmla="*/ 7 h 26"/>
                    <a:gd name="T8" fmla="*/ 16 w 44"/>
                    <a:gd name="T9" fmla="*/ 2 h 26"/>
                    <a:gd name="T10" fmla="*/ 35 w 44"/>
                    <a:gd name="T11" fmla="*/ 9 h 26"/>
                    <a:gd name="T12" fmla="*/ 42 w 44"/>
                    <a:gd name="T13" fmla="*/ 19 h 26"/>
                  </a:gdLst>
                  <a:ahLst/>
                  <a:cxnLst>
                    <a:cxn ang="0">
                      <a:pos x="T0" y="T1"/>
                    </a:cxn>
                    <a:cxn ang="0">
                      <a:pos x="T2" y="T3"/>
                    </a:cxn>
                    <a:cxn ang="0">
                      <a:pos x="T4" y="T5"/>
                    </a:cxn>
                    <a:cxn ang="0">
                      <a:pos x="T6" y="T7"/>
                    </a:cxn>
                    <a:cxn ang="0">
                      <a:pos x="T8" y="T9"/>
                    </a:cxn>
                    <a:cxn ang="0">
                      <a:pos x="T10" y="T11"/>
                    </a:cxn>
                    <a:cxn ang="0">
                      <a:pos x="T12" y="T13"/>
                    </a:cxn>
                  </a:cxnLst>
                  <a:rect l="0" t="0" r="r" b="b"/>
                  <a:pathLst>
                    <a:path w="44" h="26">
                      <a:moveTo>
                        <a:pt x="42" y="19"/>
                      </a:moveTo>
                      <a:cubicBezTo>
                        <a:pt x="41" y="21"/>
                        <a:pt x="36" y="26"/>
                        <a:pt x="30" y="24"/>
                      </a:cubicBezTo>
                      <a:cubicBezTo>
                        <a:pt x="23" y="22"/>
                        <a:pt x="23" y="16"/>
                        <a:pt x="19" y="15"/>
                      </a:cubicBezTo>
                      <a:cubicBezTo>
                        <a:pt x="15" y="14"/>
                        <a:pt x="0" y="9"/>
                        <a:pt x="0" y="7"/>
                      </a:cubicBezTo>
                      <a:cubicBezTo>
                        <a:pt x="0" y="4"/>
                        <a:pt x="10" y="0"/>
                        <a:pt x="16" y="2"/>
                      </a:cubicBezTo>
                      <a:cubicBezTo>
                        <a:pt x="22" y="4"/>
                        <a:pt x="29" y="9"/>
                        <a:pt x="35" y="9"/>
                      </a:cubicBezTo>
                      <a:cubicBezTo>
                        <a:pt x="40" y="10"/>
                        <a:pt x="44" y="17"/>
                        <a:pt x="42"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1" name="Freeform 103"/>
                <p:cNvSpPr>
                  <a:spLocks/>
                </p:cNvSpPr>
                <p:nvPr/>
              </p:nvSpPr>
              <p:spPr bwMode="auto">
                <a:xfrm>
                  <a:off x="3890675" y="6349465"/>
                  <a:ext cx="54726" cy="25935"/>
                </a:xfrm>
                <a:custGeom>
                  <a:avLst/>
                  <a:gdLst>
                    <a:gd name="T0" fmla="*/ 6 w 18"/>
                    <a:gd name="T1" fmla="*/ 7 h 9"/>
                    <a:gd name="T2" fmla="*/ 16 w 18"/>
                    <a:gd name="T3" fmla="*/ 1 h 9"/>
                    <a:gd name="T4" fmla="*/ 6 w 18"/>
                    <a:gd name="T5" fmla="*/ 7 h 9"/>
                  </a:gdLst>
                  <a:ahLst/>
                  <a:cxnLst>
                    <a:cxn ang="0">
                      <a:pos x="T0" y="T1"/>
                    </a:cxn>
                    <a:cxn ang="0">
                      <a:pos x="T2" y="T3"/>
                    </a:cxn>
                    <a:cxn ang="0">
                      <a:pos x="T4" y="T5"/>
                    </a:cxn>
                  </a:cxnLst>
                  <a:rect l="0" t="0" r="r" b="b"/>
                  <a:pathLst>
                    <a:path w="18" h="9">
                      <a:moveTo>
                        <a:pt x="6" y="7"/>
                      </a:moveTo>
                      <a:cubicBezTo>
                        <a:pt x="0" y="5"/>
                        <a:pt x="15" y="0"/>
                        <a:pt x="16" y="1"/>
                      </a:cubicBezTo>
                      <a:cubicBezTo>
                        <a:pt x="18" y="2"/>
                        <a:pt x="11" y="9"/>
                        <a:pt x="6" y="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2" name="Freeform 104"/>
                <p:cNvSpPr>
                  <a:spLocks/>
                </p:cNvSpPr>
                <p:nvPr/>
              </p:nvSpPr>
              <p:spPr bwMode="auto">
                <a:xfrm>
                  <a:off x="3687865" y="6172780"/>
                  <a:ext cx="217295" cy="58354"/>
                </a:xfrm>
                <a:custGeom>
                  <a:avLst/>
                  <a:gdLst>
                    <a:gd name="T0" fmla="*/ 73 w 73"/>
                    <a:gd name="T1" fmla="*/ 2 h 19"/>
                    <a:gd name="T2" fmla="*/ 61 w 73"/>
                    <a:gd name="T3" fmla="*/ 14 h 19"/>
                    <a:gd name="T4" fmla="*/ 32 w 73"/>
                    <a:gd name="T5" fmla="*/ 18 h 19"/>
                    <a:gd name="T6" fmla="*/ 0 w 73"/>
                    <a:gd name="T7" fmla="*/ 13 h 19"/>
                    <a:gd name="T8" fmla="*/ 15 w 73"/>
                    <a:gd name="T9" fmla="*/ 4 h 19"/>
                    <a:gd name="T10" fmla="*/ 36 w 73"/>
                    <a:gd name="T11" fmla="*/ 11 h 19"/>
                    <a:gd name="T12" fmla="*/ 55 w 73"/>
                    <a:gd name="T13" fmla="*/ 9 h 19"/>
                    <a:gd name="T14" fmla="*/ 73 w 73"/>
                    <a:gd name="T15" fmla="*/ 2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9">
                      <a:moveTo>
                        <a:pt x="73" y="2"/>
                      </a:moveTo>
                      <a:cubicBezTo>
                        <a:pt x="73" y="4"/>
                        <a:pt x="65" y="13"/>
                        <a:pt x="61" y="14"/>
                      </a:cubicBezTo>
                      <a:cubicBezTo>
                        <a:pt x="57" y="15"/>
                        <a:pt x="37" y="19"/>
                        <a:pt x="32" y="18"/>
                      </a:cubicBezTo>
                      <a:cubicBezTo>
                        <a:pt x="27" y="18"/>
                        <a:pt x="0" y="15"/>
                        <a:pt x="0" y="13"/>
                      </a:cubicBezTo>
                      <a:cubicBezTo>
                        <a:pt x="0" y="11"/>
                        <a:pt x="14" y="4"/>
                        <a:pt x="15" y="4"/>
                      </a:cubicBezTo>
                      <a:cubicBezTo>
                        <a:pt x="17" y="4"/>
                        <a:pt x="33" y="11"/>
                        <a:pt x="36" y="11"/>
                      </a:cubicBezTo>
                      <a:cubicBezTo>
                        <a:pt x="39" y="10"/>
                        <a:pt x="52" y="8"/>
                        <a:pt x="55" y="9"/>
                      </a:cubicBezTo>
                      <a:cubicBezTo>
                        <a:pt x="58" y="10"/>
                        <a:pt x="73" y="0"/>
                        <a:pt x="73" y="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3" name="Freeform 105"/>
                <p:cNvSpPr>
                  <a:spLocks/>
                </p:cNvSpPr>
                <p:nvPr/>
              </p:nvSpPr>
              <p:spPr bwMode="auto">
                <a:xfrm>
                  <a:off x="3918037" y="6179264"/>
                  <a:ext cx="48288" cy="24315"/>
                </a:xfrm>
                <a:custGeom>
                  <a:avLst/>
                  <a:gdLst>
                    <a:gd name="T0" fmla="*/ 10 w 16"/>
                    <a:gd name="T1" fmla="*/ 8 h 8"/>
                    <a:gd name="T2" fmla="*/ 4 w 16"/>
                    <a:gd name="T3" fmla="*/ 1 h 8"/>
                    <a:gd name="T4" fmla="*/ 15 w 16"/>
                    <a:gd name="T5" fmla="*/ 3 h 8"/>
                    <a:gd name="T6" fmla="*/ 10 w 16"/>
                    <a:gd name="T7" fmla="*/ 8 h 8"/>
                  </a:gdLst>
                  <a:ahLst/>
                  <a:cxnLst>
                    <a:cxn ang="0">
                      <a:pos x="T0" y="T1"/>
                    </a:cxn>
                    <a:cxn ang="0">
                      <a:pos x="T2" y="T3"/>
                    </a:cxn>
                    <a:cxn ang="0">
                      <a:pos x="T4" y="T5"/>
                    </a:cxn>
                    <a:cxn ang="0">
                      <a:pos x="T6" y="T7"/>
                    </a:cxn>
                  </a:cxnLst>
                  <a:rect l="0" t="0" r="r" b="b"/>
                  <a:pathLst>
                    <a:path w="16" h="8">
                      <a:moveTo>
                        <a:pt x="10" y="8"/>
                      </a:moveTo>
                      <a:cubicBezTo>
                        <a:pt x="7" y="8"/>
                        <a:pt x="0" y="1"/>
                        <a:pt x="4" y="1"/>
                      </a:cubicBezTo>
                      <a:cubicBezTo>
                        <a:pt x="9" y="0"/>
                        <a:pt x="16" y="0"/>
                        <a:pt x="15" y="3"/>
                      </a:cubicBezTo>
                      <a:cubicBezTo>
                        <a:pt x="15" y="5"/>
                        <a:pt x="12" y="8"/>
                        <a:pt x="10" y="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4" name="Freeform 106"/>
                <p:cNvSpPr>
                  <a:spLocks/>
                </p:cNvSpPr>
                <p:nvPr/>
              </p:nvSpPr>
              <p:spPr bwMode="auto">
                <a:xfrm>
                  <a:off x="3977593" y="6171160"/>
                  <a:ext cx="83699" cy="32419"/>
                </a:xfrm>
                <a:custGeom>
                  <a:avLst/>
                  <a:gdLst>
                    <a:gd name="T0" fmla="*/ 5 w 28"/>
                    <a:gd name="T1" fmla="*/ 8 h 11"/>
                    <a:gd name="T2" fmla="*/ 19 w 28"/>
                    <a:gd name="T3" fmla="*/ 2 h 11"/>
                    <a:gd name="T4" fmla="*/ 26 w 28"/>
                    <a:gd name="T5" fmla="*/ 6 h 11"/>
                    <a:gd name="T6" fmla="*/ 14 w 28"/>
                    <a:gd name="T7" fmla="*/ 9 h 11"/>
                    <a:gd name="T8" fmla="*/ 5 w 28"/>
                    <a:gd name="T9" fmla="*/ 8 h 11"/>
                  </a:gdLst>
                  <a:ahLst/>
                  <a:cxnLst>
                    <a:cxn ang="0">
                      <a:pos x="T0" y="T1"/>
                    </a:cxn>
                    <a:cxn ang="0">
                      <a:pos x="T2" y="T3"/>
                    </a:cxn>
                    <a:cxn ang="0">
                      <a:pos x="T4" y="T5"/>
                    </a:cxn>
                    <a:cxn ang="0">
                      <a:pos x="T6" y="T7"/>
                    </a:cxn>
                    <a:cxn ang="0">
                      <a:pos x="T8" y="T9"/>
                    </a:cxn>
                  </a:cxnLst>
                  <a:rect l="0" t="0" r="r" b="b"/>
                  <a:pathLst>
                    <a:path w="28" h="11">
                      <a:moveTo>
                        <a:pt x="5" y="8"/>
                      </a:moveTo>
                      <a:cubicBezTo>
                        <a:pt x="0" y="5"/>
                        <a:pt x="14" y="0"/>
                        <a:pt x="19" y="2"/>
                      </a:cubicBezTo>
                      <a:cubicBezTo>
                        <a:pt x="24" y="3"/>
                        <a:pt x="28" y="4"/>
                        <a:pt x="26" y="6"/>
                      </a:cubicBezTo>
                      <a:cubicBezTo>
                        <a:pt x="24" y="7"/>
                        <a:pt x="16" y="11"/>
                        <a:pt x="14" y="9"/>
                      </a:cubicBezTo>
                      <a:cubicBezTo>
                        <a:pt x="11" y="7"/>
                        <a:pt x="7" y="10"/>
                        <a:pt x="5" y="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5" name="Freeform 107"/>
                <p:cNvSpPr>
                  <a:spLocks/>
                </p:cNvSpPr>
                <p:nvPr/>
              </p:nvSpPr>
              <p:spPr bwMode="auto">
                <a:xfrm>
                  <a:off x="4109580" y="6130635"/>
                  <a:ext cx="65993" cy="27557"/>
                </a:xfrm>
                <a:custGeom>
                  <a:avLst/>
                  <a:gdLst>
                    <a:gd name="T0" fmla="*/ 2 w 22"/>
                    <a:gd name="T1" fmla="*/ 7 h 9"/>
                    <a:gd name="T2" fmla="*/ 20 w 22"/>
                    <a:gd name="T3" fmla="*/ 2 h 9"/>
                    <a:gd name="T4" fmla="*/ 2 w 22"/>
                    <a:gd name="T5" fmla="*/ 7 h 9"/>
                  </a:gdLst>
                  <a:ahLst/>
                  <a:cxnLst>
                    <a:cxn ang="0">
                      <a:pos x="T0" y="T1"/>
                    </a:cxn>
                    <a:cxn ang="0">
                      <a:pos x="T2" y="T3"/>
                    </a:cxn>
                    <a:cxn ang="0">
                      <a:pos x="T4" y="T5"/>
                    </a:cxn>
                  </a:cxnLst>
                  <a:rect l="0" t="0" r="r" b="b"/>
                  <a:pathLst>
                    <a:path w="22" h="9">
                      <a:moveTo>
                        <a:pt x="2" y="7"/>
                      </a:moveTo>
                      <a:cubicBezTo>
                        <a:pt x="0" y="6"/>
                        <a:pt x="18" y="0"/>
                        <a:pt x="20" y="2"/>
                      </a:cubicBezTo>
                      <a:cubicBezTo>
                        <a:pt x="22" y="4"/>
                        <a:pt x="6" y="9"/>
                        <a:pt x="2" y="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6" name="Freeform 110"/>
                <p:cNvSpPr>
                  <a:spLocks/>
                </p:cNvSpPr>
                <p:nvPr/>
              </p:nvSpPr>
              <p:spPr bwMode="auto">
                <a:xfrm>
                  <a:off x="4938522" y="6119289"/>
                  <a:ext cx="93357" cy="77806"/>
                </a:xfrm>
                <a:custGeom>
                  <a:avLst/>
                  <a:gdLst>
                    <a:gd name="T0" fmla="*/ 24 w 31"/>
                    <a:gd name="T1" fmla="*/ 23 h 26"/>
                    <a:gd name="T2" fmla="*/ 2 w 31"/>
                    <a:gd name="T3" fmla="*/ 22 h 26"/>
                    <a:gd name="T4" fmla="*/ 25 w 31"/>
                    <a:gd name="T5" fmla="*/ 2 h 26"/>
                    <a:gd name="T6" fmla="*/ 29 w 31"/>
                    <a:gd name="T7" fmla="*/ 10 h 26"/>
                    <a:gd name="T8" fmla="*/ 24 w 31"/>
                    <a:gd name="T9" fmla="*/ 23 h 26"/>
                  </a:gdLst>
                  <a:ahLst/>
                  <a:cxnLst>
                    <a:cxn ang="0">
                      <a:pos x="T0" y="T1"/>
                    </a:cxn>
                    <a:cxn ang="0">
                      <a:pos x="T2" y="T3"/>
                    </a:cxn>
                    <a:cxn ang="0">
                      <a:pos x="T4" y="T5"/>
                    </a:cxn>
                    <a:cxn ang="0">
                      <a:pos x="T6" y="T7"/>
                    </a:cxn>
                    <a:cxn ang="0">
                      <a:pos x="T8" y="T9"/>
                    </a:cxn>
                  </a:cxnLst>
                  <a:rect l="0" t="0" r="r" b="b"/>
                  <a:pathLst>
                    <a:path w="31" h="26">
                      <a:moveTo>
                        <a:pt x="24" y="23"/>
                      </a:moveTo>
                      <a:cubicBezTo>
                        <a:pt x="22" y="24"/>
                        <a:pt x="4" y="26"/>
                        <a:pt x="2" y="22"/>
                      </a:cubicBezTo>
                      <a:cubicBezTo>
                        <a:pt x="0" y="19"/>
                        <a:pt x="22" y="0"/>
                        <a:pt x="25" y="2"/>
                      </a:cubicBezTo>
                      <a:cubicBezTo>
                        <a:pt x="28" y="5"/>
                        <a:pt x="27" y="7"/>
                        <a:pt x="29" y="10"/>
                      </a:cubicBezTo>
                      <a:cubicBezTo>
                        <a:pt x="31" y="13"/>
                        <a:pt x="28" y="20"/>
                        <a:pt x="24" y="2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7" name="Freeform 111"/>
                <p:cNvSpPr>
                  <a:spLocks/>
                </p:cNvSpPr>
                <p:nvPr/>
              </p:nvSpPr>
              <p:spPr bwMode="auto">
                <a:xfrm>
                  <a:off x="4680987" y="6041483"/>
                  <a:ext cx="35411" cy="50249"/>
                </a:xfrm>
                <a:custGeom>
                  <a:avLst/>
                  <a:gdLst>
                    <a:gd name="T0" fmla="*/ 7 w 12"/>
                    <a:gd name="T1" fmla="*/ 16 h 17"/>
                    <a:gd name="T2" fmla="*/ 5 w 12"/>
                    <a:gd name="T3" fmla="*/ 1 h 17"/>
                    <a:gd name="T4" fmla="*/ 12 w 12"/>
                    <a:gd name="T5" fmla="*/ 9 h 17"/>
                    <a:gd name="T6" fmla="*/ 7 w 12"/>
                    <a:gd name="T7" fmla="*/ 16 h 17"/>
                  </a:gdLst>
                  <a:ahLst/>
                  <a:cxnLst>
                    <a:cxn ang="0">
                      <a:pos x="T0" y="T1"/>
                    </a:cxn>
                    <a:cxn ang="0">
                      <a:pos x="T2" y="T3"/>
                    </a:cxn>
                    <a:cxn ang="0">
                      <a:pos x="T4" y="T5"/>
                    </a:cxn>
                    <a:cxn ang="0">
                      <a:pos x="T6" y="T7"/>
                    </a:cxn>
                  </a:cxnLst>
                  <a:rect l="0" t="0" r="r" b="b"/>
                  <a:pathLst>
                    <a:path w="12" h="17">
                      <a:moveTo>
                        <a:pt x="7" y="16"/>
                      </a:moveTo>
                      <a:cubicBezTo>
                        <a:pt x="4" y="16"/>
                        <a:pt x="0" y="0"/>
                        <a:pt x="5" y="1"/>
                      </a:cubicBezTo>
                      <a:cubicBezTo>
                        <a:pt x="10" y="2"/>
                        <a:pt x="12" y="6"/>
                        <a:pt x="12" y="9"/>
                      </a:cubicBezTo>
                      <a:cubicBezTo>
                        <a:pt x="11" y="11"/>
                        <a:pt x="9" y="17"/>
                        <a:pt x="7" y="1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8" name="Freeform 112"/>
                <p:cNvSpPr>
                  <a:spLocks/>
                </p:cNvSpPr>
                <p:nvPr/>
              </p:nvSpPr>
              <p:spPr bwMode="auto">
                <a:xfrm>
                  <a:off x="4708350" y="5979887"/>
                  <a:ext cx="35411" cy="66459"/>
                </a:xfrm>
                <a:custGeom>
                  <a:avLst/>
                  <a:gdLst>
                    <a:gd name="T0" fmla="*/ 10 w 12"/>
                    <a:gd name="T1" fmla="*/ 19 h 22"/>
                    <a:gd name="T2" fmla="*/ 2 w 12"/>
                    <a:gd name="T3" fmla="*/ 17 h 22"/>
                    <a:gd name="T4" fmla="*/ 5 w 12"/>
                    <a:gd name="T5" fmla="*/ 2 h 22"/>
                    <a:gd name="T6" fmla="*/ 10 w 12"/>
                    <a:gd name="T7" fmla="*/ 19 h 22"/>
                  </a:gdLst>
                  <a:ahLst/>
                  <a:cxnLst>
                    <a:cxn ang="0">
                      <a:pos x="T0" y="T1"/>
                    </a:cxn>
                    <a:cxn ang="0">
                      <a:pos x="T2" y="T3"/>
                    </a:cxn>
                    <a:cxn ang="0">
                      <a:pos x="T4" y="T5"/>
                    </a:cxn>
                    <a:cxn ang="0">
                      <a:pos x="T6" y="T7"/>
                    </a:cxn>
                  </a:cxnLst>
                  <a:rect l="0" t="0" r="r" b="b"/>
                  <a:pathLst>
                    <a:path w="12" h="22">
                      <a:moveTo>
                        <a:pt x="10" y="19"/>
                      </a:moveTo>
                      <a:cubicBezTo>
                        <a:pt x="8" y="22"/>
                        <a:pt x="3" y="21"/>
                        <a:pt x="2" y="17"/>
                      </a:cubicBezTo>
                      <a:cubicBezTo>
                        <a:pt x="0" y="13"/>
                        <a:pt x="1" y="0"/>
                        <a:pt x="5" y="2"/>
                      </a:cubicBezTo>
                      <a:cubicBezTo>
                        <a:pt x="9" y="5"/>
                        <a:pt x="12" y="16"/>
                        <a:pt x="10"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9" name="Freeform 113"/>
                <p:cNvSpPr>
                  <a:spLocks/>
                </p:cNvSpPr>
                <p:nvPr/>
              </p:nvSpPr>
              <p:spPr bwMode="auto">
                <a:xfrm>
                  <a:off x="4468520" y="6101458"/>
                  <a:ext cx="59556" cy="84290"/>
                </a:xfrm>
                <a:custGeom>
                  <a:avLst/>
                  <a:gdLst>
                    <a:gd name="T0" fmla="*/ 4 w 20"/>
                    <a:gd name="T1" fmla="*/ 23 h 28"/>
                    <a:gd name="T2" fmla="*/ 16 w 20"/>
                    <a:gd name="T3" fmla="*/ 2 h 28"/>
                    <a:gd name="T4" fmla="*/ 4 w 20"/>
                    <a:gd name="T5" fmla="*/ 23 h 28"/>
                  </a:gdLst>
                  <a:ahLst/>
                  <a:cxnLst>
                    <a:cxn ang="0">
                      <a:pos x="T0" y="T1"/>
                    </a:cxn>
                    <a:cxn ang="0">
                      <a:pos x="T2" y="T3"/>
                    </a:cxn>
                    <a:cxn ang="0">
                      <a:pos x="T4" y="T5"/>
                    </a:cxn>
                  </a:cxnLst>
                  <a:rect l="0" t="0" r="r" b="b"/>
                  <a:pathLst>
                    <a:path w="20" h="28">
                      <a:moveTo>
                        <a:pt x="4" y="23"/>
                      </a:moveTo>
                      <a:cubicBezTo>
                        <a:pt x="0" y="21"/>
                        <a:pt x="11" y="0"/>
                        <a:pt x="16" y="2"/>
                      </a:cubicBezTo>
                      <a:cubicBezTo>
                        <a:pt x="20" y="5"/>
                        <a:pt x="13" y="28"/>
                        <a:pt x="4" y="2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0" name="Freeform 114"/>
                <p:cNvSpPr>
                  <a:spLocks/>
                </p:cNvSpPr>
                <p:nvPr/>
              </p:nvSpPr>
              <p:spPr bwMode="auto">
                <a:xfrm>
                  <a:off x="5575923" y="5741606"/>
                  <a:ext cx="45069" cy="30799"/>
                </a:xfrm>
                <a:custGeom>
                  <a:avLst/>
                  <a:gdLst>
                    <a:gd name="T0" fmla="*/ 14 w 15"/>
                    <a:gd name="T1" fmla="*/ 3 h 10"/>
                    <a:gd name="T2" fmla="*/ 0 w 15"/>
                    <a:gd name="T3" fmla="*/ 7 h 10"/>
                    <a:gd name="T4" fmla="*/ 14 w 15"/>
                    <a:gd name="T5" fmla="*/ 3 h 10"/>
                  </a:gdLst>
                  <a:ahLst/>
                  <a:cxnLst>
                    <a:cxn ang="0">
                      <a:pos x="T0" y="T1"/>
                    </a:cxn>
                    <a:cxn ang="0">
                      <a:pos x="T2" y="T3"/>
                    </a:cxn>
                    <a:cxn ang="0">
                      <a:pos x="T4" y="T5"/>
                    </a:cxn>
                  </a:cxnLst>
                  <a:rect l="0" t="0" r="r" b="b"/>
                  <a:pathLst>
                    <a:path w="15" h="10">
                      <a:moveTo>
                        <a:pt x="14" y="3"/>
                      </a:moveTo>
                      <a:cubicBezTo>
                        <a:pt x="15" y="7"/>
                        <a:pt x="0" y="10"/>
                        <a:pt x="0" y="7"/>
                      </a:cubicBezTo>
                      <a:cubicBezTo>
                        <a:pt x="1" y="4"/>
                        <a:pt x="14" y="0"/>
                        <a:pt x="14" y="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1" name="Freeform 115"/>
                <p:cNvSpPr>
                  <a:spLocks/>
                </p:cNvSpPr>
                <p:nvPr/>
              </p:nvSpPr>
              <p:spPr bwMode="auto">
                <a:xfrm>
                  <a:off x="4795269" y="5723776"/>
                  <a:ext cx="88527" cy="24314"/>
                </a:xfrm>
                <a:custGeom>
                  <a:avLst/>
                  <a:gdLst>
                    <a:gd name="T0" fmla="*/ 30 w 30"/>
                    <a:gd name="T1" fmla="*/ 4 h 8"/>
                    <a:gd name="T2" fmla="*/ 16 w 30"/>
                    <a:gd name="T3" fmla="*/ 7 h 8"/>
                    <a:gd name="T4" fmla="*/ 5 w 30"/>
                    <a:gd name="T5" fmla="*/ 0 h 8"/>
                    <a:gd name="T6" fmla="*/ 30 w 30"/>
                    <a:gd name="T7" fmla="*/ 4 h 8"/>
                  </a:gdLst>
                  <a:ahLst/>
                  <a:cxnLst>
                    <a:cxn ang="0">
                      <a:pos x="T0" y="T1"/>
                    </a:cxn>
                    <a:cxn ang="0">
                      <a:pos x="T2" y="T3"/>
                    </a:cxn>
                    <a:cxn ang="0">
                      <a:pos x="T4" y="T5"/>
                    </a:cxn>
                    <a:cxn ang="0">
                      <a:pos x="T6" y="T7"/>
                    </a:cxn>
                  </a:cxnLst>
                  <a:rect l="0" t="0" r="r" b="b"/>
                  <a:pathLst>
                    <a:path w="30" h="8">
                      <a:moveTo>
                        <a:pt x="30" y="4"/>
                      </a:moveTo>
                      <a:cubicBezTo>
                        <a:pt x="30" y="8"/>
                        <a:pt x="20" y="8"/>
                        <a:pt x="16" y="7"/>
                      </a:cubicBezTo>
                      <a:cubicBezTo>
                        <a:pt x="12" y="6"/>
                        <a:pt x="0" y="0"/>
                        <a:pt x="5" y="0"/>
                      </a:cubicBezTo>
                      <a:cubicBezTo>
                        <a:pt x="11" y="0"/>
                        <a:pt x="29" y="2"/>
                        <a:pt x="30" y="4"/>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2" name="Freeform 116"/>
                <p:cNvSpPr>
                  <a:spLocks/>
                </p:cNvSpPr>
                <p:nvPr/>
              </p:nvSpPr>
              <p:spPr bwMode="auto">
                <a:xfrm>
                  <a:off x="4764686" y="5642729"/>
                  <a:ext cx="77261" cy="50249"/>
                </a:xfrm>
                <a:custGeom>
                  <a:avLst/>
                  <a:gdLst>
                    <a:gd name="T0" fmla="*/ 24 w 26"/>
                    <a:gd name="T1" fmla="*/ 14 h 17"/>
                    <a:gd name="T2" fmla="*/ 15 w 26"/>
                    <a:gd name="T3" fmla="*/ 11 h 17"/>
                    <a:gd name="T4" fmla="*/ 8 w 26"/>
                    <a:gd name="T5" fmla="*/ 3 h 17"/>
                    <a:gd name="T6" fmla="*/ 24 w 26"/>
                    <a:gd name="T7" fmla="*/ 14 h 17"/>
                  </a:gdLst>
                  <a:ahLst/>
                  <a:cxnLst>
                    <a:cxn ang="0">
                      <a:pos x="T0" y="T1"/>
                    </a:cxn>
                    <a:cxn ang="0">
                      <a:pos x="T2" y="T3"/>
                    </a:cxn>
                    <a:cxn ang="0">
                      <a:pos x="T4" y="T5"/>
                    </a:cxn>
                    <a:cxn ang="0">
                      <a:pos x="T6" y="T7"/>
                    </a:cxn>
                  </a:cxnLst>
                  <a:rect l="0" t="0" r="r" b="b"/>
                  <a:pathLst>
                    <a:path w="26" h="17">
                      <a:moveTo>
                        <a:pt x="24" y="14"/>
                      </a:moveTo>
                      <a:cubicBezTo>
                        <a:pt x="21" y="17"/>
                        <a:pt x="18" y="14"/>
                        <a:pt x="15" y="11"/>
                      </a:cubicBezTo>
                      <a:cubicBezTo>
                        <a:pt x="13" y="8"/>
                        <a:pt x="0" y="0"/>
                        <a:pt x="8" y="3"/>
                      </a:cubicBezTo>
                      <a:cubicBezTo>
                        <a:pt x="16" y="6"/>
                        <a:pt x="26" y="11"/>
                        <a:pt x="24" y="14"/>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3" name="Freeform 117"/>
                <p:cNvSpPr>
                  <a:spLocks/>
                </p:cNvSpPr>
                <p:nvPr/>
              </p:nvSpPr>
              <p:spPr bwMode="auto">
                <a:xfrm>
                  <a:off x="4259272" y="5801582"/>
                  <a:ext cx="233392" cy="76184"/>
                </a:xfrm>
                <a:custGeom>
                  <a:avLst/>
                  <a:gdLst>
                    <a:gd name="T0" fmla="*/ 66 w 78"/>
                    <a:gd name="T1" fmla="*/ 25 h 25"/>
                    <a:gd name="T2" fmla="*/ 43 w 78"/>
                    <a:gd name="T3" fmla="*/ 13 h 25"/>
                    <a:gd name="T4" fmla="*/ 20 w 78"/>
                    <a:gd name="T5" fmla="*/ 12 h 25"/>
                    <a:gd name="T6" fmla="*/ 2 w 78"/>
                    <a:gd name="T7" fmla="*/ 7 h 25"/>
                    <a:gd name="T8" fmla="*/ 14 w 78"/>
                    <a:gd name="T9" fmla="*/ 1 h 25"/>
                    <a:gd name="T10" fmla="*/ 31 w 78"/>
                    <a:gd name="T11" fmla="*/ 3 h 25"/>
                    <a:gd name="T12" fmla="*/ 57 w 78"/>
                    <a:gd name="T13" fmla="*/ 7 h 25"/>
                    <a:gd name="T14" fmla="*/ 66 w 7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5">
                      <a:moveTo>
                        <a:pt x="66" y="25"/>
                      </a:moveTo>
                      <a:cubicBezTo>
                        <a:pt x="61" y="25"/>
                        <a:pt x="46" y="13"/>
                        <a:pt x="43" y="13"/>
                      </a:cubicBezTo>
                      <a:cubicBezTo>
                        <a:pt x="40" y="13"/>
                        <a:pt x="22" y="12"/>
                        <a:pt x="20" y="12"/>
                      </a:cubicBezTo>
                      <a:cubicBezTo>
                        <a:pt x="18" y="13"/>
                        <a:pt x="0" y="11"/>
                        <a:pt x="2" y="7"/>
                      </a:cubicBezTo>
                      <a:cubicBezTo>
                        <a:pt x="4" y="4"/>
                        <a:pt x="9" y="0"/>
                        <a:pt x="14" y="1"/>
                      </a:cubicBezTo>
                      <a:cubicBezTo>
                        <a:pt x="20" y="2"/>
                        <a:pt x="28" y="4"/>
                        <a:pt x="31" y="3"/>
                      </a:cubicBezTo>
                      <a:cubicBezTo>
                        <a:pt x="34" y="2"/>
                        <a:pt x="49" y="2"/>
                        <a:pt x="57" y="7"/>
                      </a:cubicBezTo>
                      <a:cubicBezTo>
                        <a:pt x="66" y="12"/>
                        <a:pt x="78" y="24"/>
                        <a:pt x="66" y="2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4" name="Freeform 118"/>
                <p:cNvSpPr>
                  <a:spLocks/>
                </p:cNvSpPr>
                <p:nvPr/>
              </p:nvSpPr>
              <p:spPr bwMode="auto">
                <a:xfrm>
                  <a:off x="4116018" y="5817792"/>
                  <a:ext cx="94966" cy="56733"/>
                </a:xfrm>
                <a:custGeom>
                  <a:avLst/>
                  <a:gdLst>
                    <a:gd name="T0" fmla="*/ 19 w 32"/>
                    <a:gd name="T1" fmla="*/ 19 h 19"/>
                    <a:gd name="T2" fmla="*/ 4 w 32"/>
                    <a:gd name="T3" fmla="*/ 6 h 19"/>
                    <a:gd name="T4" fmla="*/ 20 w 32"/>
                    <a:gd name="T5" fmla="*/ 0 h 19"/>
                    <a:gd name="T6" fmla="*/ 30 w 32"/>
                    <a:gd name="T7" fmla="*/ 11 h 19"/>
                    <a:gd name="T8" fmla="*/ 19 w 32"/>
                    <a:gd name="T9" fmla="*/ 19 h 19"/>
                  </a:gdLst>
                  <a:ahLst/>
                  <a:cxnLst>
                    <a:cxn ang="0">
                      <a:pos x="T0" y="T1"/>
                    </a:cxn>
                    <a:cxn ang="0">
                      <a:pos x="T2" y="T3"/>
                    </a:cxn>
                    <a:cxn ang="0">
                      <a:pos x="T4" y="T5"/>
                    </a:cxn>
                    <a:cxn ang="0">
                      <a:pos x="T6" y="T7"/>
                    </a:cxn>
                    <a:cxn ang="0">
                      <a:pos x="T8" y="T9"/>
                    </a:cxn>
                  </a:cxnLst>
                  <a:rect l="0" t="0" r="r" b="b"/>
                  <a:pathLst>
                    <a:path w="32" h="19">
                      <a:moveTo>
                        <a:pt x="19" y="19"/>
                      </a:moveTo>
                      <a:cubicBezTo>
                        <a:pt x="13" y="19"/>
                        <a:pt x="0" y="11"/>
                        <a:pt x="4" y="6"/>
                      </a:cubicBezTo>
                      <a:cubicBezTo>
                        <a:pt x="7" y="1"/>
                        <a:pt x="17" y="0"/>
                        <a:pt x="20" y="0"/>
                      </a:cubicBezTo>
                      <a:cubicBezTo>
                        <a:pt x="23" y="1"/>
                        <a:pt x="32" y="8"/>
                        <a:pt x="30" y="11"/>
                      </a:cubicBezTo>
                      <a:cubicBezTo>
                        <a:pt x="29" y="14"/>
                        <a:pt x="24" y="19"/>
                        <a:pt x="19"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5" name="Freeform 119"/>
                <p:cNvSpPr>
                  <a:spLocks/>
                </p:cNvSpPr>
                <p:nvPr/>
              </p:nvSpPr>
              <p:spPr bwMode="auto">
                <a:xfrm>
                  <a:off x="4392869" y="5723776"/>
                  <a:ext cx="41850" cy="24314"/>
                </a:xfrm>
                <a:custGeom>
                  <a:avLst/>
                  <a:gdLst>
                    <a:gd name="T0" fmla="*/ 1 w 14"/>
                    <a:gd name="T1" fmla="*/ 5 h 8"/>
                    <a:gd name="T2" fmla="*/ 14 w 14"/>
                    <a:gd name="T3" fmla="*/ 3 h 8"/>
                    <a:gd name="T4" fmla="*/ 1 w 14"/>
                    <a:gd name="T5" fmla="*/ 5 h 8"/>
                  </a:gdLst>
                  <a:ahLst/>
                  <a:cxnLst>
                    <a:cxn ang="0">
                      <a:pos x="T0" y="T1"/>
                    </a:cxn>
                    <a:cxn ang="0">
                      <a:pos x="T2" y="T3"/>
                    </a:cxn>
                    <a:cxn ang="0">
                      <a:pos x="T4" y="T5"/>
                    </a:cxn>
                  </a:cxnLst>
                  <a:rect l="0" t="0" r="r" b="b"/>
                  <a:pathLst>
                    <a:path w="14" h="8">
                      <a:moveTo>
                        <a:pt x="1" y="5"/>
                      </a:moveTo>
                      <a:cubicBezTo>
                        <a:pt x="0" y="2"/>
                        <a:pt x="14" y="0"/>
                        <a:pt x="14" y="3"/>
                      </a:cubicBezTo>
                      <a:cubicBezTo>
                        <a:pt x="14" y="6"/>
                        <a:pt x="3" y="8"/>
                        <a:pt x="1" y="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6" name="Freeform 120"/>
                <p:cNvSpPr>
                  <a:spLocks/>
                </p:cNvSpPr>
                <p:nvPr/>
              </p:nvSpPr>
              <p:spPr bwMode="auto">
                <a:xfrm>
                  <a:off x="4220642" y="5699462"/>
                  <a:ext cx="62775" cy="30799"/>
                </a:xfrm>
                <a:custGeom>
                  <a:avLst/>
                  <a:gdLst>
                    <a:gd name="T0" fmla="*/ 17 w 21"/>
                    <a:gd name="T1" fmla="*/ 6 h 10"/>
                    <a:gd name="T2" fmla="*/ 3 w 21"/>
                    <a:gd name="T3" fmla="*/ 8 h 10"/>
                    <a:gd name="T4" fmla="*/ 8 w 21"/>
                    <a:gd name="T5" fmla="*/ 1 h 10"/>
                    <a:gd name="T6" fmla="*/ 17 w 21"/>
                    <a:gd name="T7" fmla="*/ 6 h 10"/>
                  </a:gdLst>
                  <a:ahLst/>
                  <a:cxnLst>
                    <a:cxn ang="0">
                      <a:pos x="T0" y="T1"/>
                    </a:cxn>
                    <a:cxn ang="0">
                      <a:pos x="T2" y="T3"/>
                    </a:cxn>
                    <a:cxn ang="0">
                      <a:pos x="T4" y="T5"/>
                    </a:cxn>
                    <a:cxn ang="0">
                      <a:pos x="T6" y="T7"/>
                    </a:cxn>
                  </a:cxnLst>
                  <a:rect l="0" t="0" r="r" b="b"/>
                  <a:pathLst>
                    <a:path w="21" h="10">
                      <a:moveTo>
                        <a:pt x="17" y="6"/>
                      </a:moveTo>
                      <a:cubicBezTo>
                        <a:pt x="15" y="7"/>
                        <a:pt x="6" y="10"/>
                        <a:pt x="3" y="8"/>
                      </a:cubicBezTo>
                      <a:cubicBezTo>
                        <a:pt x="0" y="6"/>
                        <a:pt x="0" y="0"/>
                        <a:pt x="8" y="1"/>
                      </a:cubicBezTo>
                      <a:cubicBezTo>
                        <a:pt x="15" y="1"/>
                        <a:pt x="21" y="5"/>
                        <a:pt x="17" y="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7" name="Freeform 121"/>
                <p:cNvSpPr>
                  <a:spLocks/>
                </p:cNvSpPr>
                <p:nvPr/>
              </p:nvSpPr>
              <p:spPr bwMode="auto">
                <a:xfrm>
                  <a:off x="4008175" y="5717293"/>
                  <a:ext cx="70822" cy="27556"/>
                </a:xfrm>
                <a:custGeom>
                  <a:avLst/>
                  <a:gdLst>
                    <a:gd name="T0" fmla="*/ 23 w 24"/>
                    <a:gd name="T1" fmla="*/ 2 h 9"/>
                    <a:gd name="T2" fmla="*/ 3 w 24"/>
                    <a:gd name="T3" fmla="*/ 7 h 9"/>
                    <a:gd name="T4" fmla="*/ 4 w 24"/>
                    <a:gd name="T5" fmla="*/ 2 h 9"/>
                    <a:gd name="T6" fmla="*/ 23 w 24"/>
                    <a:gd name="T7" fmla="*/ 2 h 9"/>
                  </a:gdLst>
                  <a:ahLst/>
                  <a:cxnLst>
                    <a:cxn ang="0">
                      <a:pos x="T0" y="T1"/>
                    </a:cxn>
                    <a:cxn ang="0">
                      <a:pos x="T2" y="T3"/>
                    </a:cxn>
                    <a:cxn ang="0">
                      <a:pos x="T4" y="T5"/>
                    </a:cxn>
                    <a:cxn ang="0">
                      <a:pos x="T6" y="T7"/>
                    </a:cxn>
                  </a:cxnLst>
                  <a:rect l="0" t="0" r="r" b="b"/>
                  <a:pathLst>
                    <a:path w="24" h="9">
                      <a:moveTo>
                        <a:pt x="23" y="2"/>
                      </a:moveTo>
                      <a:cubicBezTo>
                        <a:pt x="22" y="5"/>
                        <a:pt x="6" y="9"/>
                        <a:pt x="3" y="7"/>
                      </a:cubicBezTo>
                      <a:cubicBezTo>
                        <a:pt x="0" y="6"/>
                        <a:pt x="0" y="2"/>
                        <a:pt x="4" y="2"/>
                      </a:cubicBezTo>
                      <a:cubicBezTo>
                        <a:pt x="8" y="2"/>
                        <a:pt x="24" y="0"/>
                        <a:pt x="23" y="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8" name="Freeform 122"/>
                <p:cNvSpPr>
                  <a:spLocks/>
                </p:cNvSpPr>
                <p:nvPr/>
              </p:nvSpPr>
              <p:spPr bwMode="auto">
                <a:xfrm>
                  <a:off x="4429890" y="5600584"/>
                  <a:ext cx="74042" cy="35661"/>
                </a:xfrm>
                <a:custGeom>
                  <a:avLst/>
                  <a:gdLst>
                    <a:gd name="T0" fmla="*/ 21 w 25"/>
                    <a:gd name="T1" fmla="*/ 11 h 12"/>
                    <a:gd name="T2" fmla="*/ 11 w 25"/>
                    <a:gd name="T3" fmla="*/ 8 h 12"/>
                    <a:gd name="T4" fmla="*/ 9 w 25"/>
                    <a:gd name="T5" fmla="*/ 11 h 12"/>
                    <a:gd name="T6" fmla="*/ 3 w 25"/>
                    <a:gd name="T7" fmla="*/ 6 h 12"/>
                    <a:gd name="T8" fmla="*/ 19 w 25"/>
                    <a:gd name="T9" fmla="*/ 3 h 12"/>
                    <a:gd name="T10" fmla="*/ 21 w 25"/>
                    <a:gd name="T11" fmla="*/ 11 h 12"/>
                  </a:gdLst>
                  <a:ahLst/>
                  <a:cxnLst>
                    <a:cxn ang="0">
                      <a:pos x="T0" y="T1"/>
                    </a:cxn>
                    <a:cxn ang="0">
                      <a:pos x="T2" y="T3"/>
                    </a:cxn>
                    <a:cxn ang="0">
                      <a:pos x="T4" y="T5"/>
                    </a:cxn>
                    <a:cxn ang="0">
                      <a:pos x="T6" y="T7"/>
                    </a:cxn>
                    <a:cxn ang="0">
                      <a:pos x="T8" y="T9"/>
                    </a:cxn>
                    <a:cxn ang="0">
                      <a:pos x="T10" y="T11"/>
                    </a:cxn>
                  </a:cxnLst>
                  <a:rect l="0" t="0" r="r" b="b"/>
                  <a:pathLst>
                    <a:path w="25" h="12">
                      <a:moveTo>
                        <a:pt x="21" y="11"/>
                      </a:moveTo>
                      <a:cubicBezTo>
                        <a:pt x="18" y="12"/>
                        <a:pt x="12" y="6"/>
                        <a:pt x="11" y="8"/>
                      </a:cubicBezTo>
                      <a:cubicBezTo>
                        <a:pt x="10" y="9"/>
                        <a:pt x="12" y="12"/>
                        <a:pt x="9" y="11"/>
                      </a:cubicBezTo>
                      <a:cubicBezTo>
                        <a:pt x="7" y="11"/>
                        <a:pt x="0" y="8"/>
                        <a:pt x="3" y="6"/>
                      </a:cubicBezTo>
                      <a:cubicBezTo>
                        <a:pt x="6" y="4"/>
                        <a:pt x="16" y="0"/>
                        <a:pt x="19" y="3"/>
                      </a:cubicBezTo>
                      <a:cubicBezTo>
                        <a:pt x="22" y="7"/>
                        <a:pt x="25" y="11"/>
                        <a:pt x="21" y="1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9" name="Freeform 123"/>
                <p:cNvSpPr>
                  <a:spLocks/>
                </p:cNvSpPr>
                <p:nvPr/>
              </p:nvSpPr>
              <p:spPr bwMode="auto">
                <a:xfrm>
                  <a:off x="4273759" y="5412553"/>
                  <a:ext cx="51507" cy="48629"/>
                </a:xfrm>
                <a:custGeom>
                  <a:avLst/>
                  <a:gdLst>
                    <a:gd name="T0" fmla="*/ 6 w 17"/>
                    <a:gd name="T1" fmla="*/ 15 h 16"/>
                    <a:gd name="T2" fmla="*/ 2 w 17"/>
                    <a:gd name="T3" fmla="*/ 9 h 16"/>
                    <a:gd name="T4" fmla="*/ 13 w 17"/>
                    <a:gd name="T5" fmla="*/ 4 h 16"/>
                    <a:gd name="T6" fmla="*/ 6 w 17"/>
                    <a:gd name="T7" fmla="*/ 15 h 16"/>
                  </a:gdLst>
                  <a:ahLst/>
                  <a:cxnLst>
                    <a:cxn ang="0">
                      <a:pos x="T0" y="T1"/>
                    </a:cxn>
                    <a:cxn ang="0">
                      <a:pos x="T2" y="T3"/>
                    </a:cxn>
                    <a:cxn ang="0">
                      <a:pos x="T4" y="T5"/>
                    </a:cxn>
                    <a:cxn ang="0">
                      <a:pos x="T6" y="T7"/>
                    </a:cxn>
                  </a:cxnLst>
                  <a:rect l="0" t="0" r="r" b="b"/>
                  <a:pathLst>
                    <a:path w="17" h="16">
                      <a:moveTo>
                        <a:pt x="6" y="15"/>
                      </a:moveTo>
                      <a:cubicBezTo>
                        <a:pt x="3" y="15"/>
                        <a:pt x="0" y="12"/>
                        <a:pt x="2" y="9"/>
                      </a:cubicBezTo>
                      <a:cubicBezTo>
                        <a:pt x="4" y="7"/>
                        <a:pt x="10" y="0"/>
                        <a:pt x="13" y="4"/>
                      </a:cubicBezTo>
                      <a:cubicBezTo>
                        <a:pt x="17" y="8"/>
                        <a:pt x="13" y="16"/>
                        <a:pt x="6" y="1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0" name="Freeform 124"/>
                <p:cNvSpPr>
                  <a:spLocks/>
                </p:cNvSpPr>
                <p:nvPr/>
              </p:nvSpPr>
              <p:spPr bwMode="auto">
                <a:xfrm>
                  <a:off x="4217423" y="5623277"/>
                  <a:ext cx="32192" cy="40523"/>
                </a:xfrm>
                <a:custGeom>
                  <a:avLst/>
                  <a:gdLst>
                    <a:gd name="T0" fmla="*/ 9 w 11"/>
                    <a:gd name="T1" fmla="*/ 13 h 13"/>
                    <a:gd name="T2" fmla="*/ 0 w 11"/>
                    <a:gd name="T3" fmla="*/ 5 h 13"/>
                    <a:gd name="T4" fmla="*/ 5 w 11"/>
                    <a:gd name="T5" fmla="*/ 2 h 13"/>
                    <a:gd name="T6" fmla="*/ 8 w 11"/>
                    <a:gd name="T7" fmla="*/ 6 h 13"/>
                    <a:gd name="T8" fmla="*/ 9 w 11"/>
                    <a:gd name="T9" fmla="*/ 13 h 13"/>
                  </a:gdLst>
                  <a:ahLst/>
                  <a:cxnLst>
                    <a:cxn ang="0">
                      <a:pos x="T0" y="T1"/>
                    </a:cxn>
                    <a:cxn ang="0">
                      <a:pos x="T2" y="T3"/>
                    </a:cxn>
                    <a:cxn ang="0">
                      <a:pos x="T4" y="T5"/>
                    </a:cxn>
                    <a:cxn ang="0">
                      <a:pos x="T6" y="T7"/>
                    </a:cxn>
                    <a:cxn ang="0">
                      <a:pos x="T8" y="T9"/>
                    </a:cxn>
                  </a:cxnLst>
                  <a:rect l="0" t="0" r="r" b="b"/>
                  <a:pathLst>
                    <a:path w="11" h="13">
                      <a:moveTo>
                        <a:pt x="9" y="13"/>
                      </a:moveTo>
                      <a:cubicBezTo>
                        <a:pt x="7" y="13"/>
                        <a:pt x="0" y="8"/>
                        <a:pt x="0" y="5"/>
                      </a:cubicBezTo>
                      <a:cubicBezTo>
                        <a:pt x="1" y="2"/>
                        <a:pt x="2" y="4"/>
                        <a:pt x="5" y="2"/>
                      </a:cubicBezTo>
                      <a:cubicBezTo>
                        <a:pt x="7" y="0"/>
                        <a:pt x="6" y="2"/>
                        <a:pt x="8" y="6"/>
                      </a:cubicBezTo>
                      <a:cubicBezTo>
                        <a:pt x="9" y="9"/>
                        <a:pt x="11" y="13"/>
                        <a:pt x="9" y="1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1" name="Freeform 125"/>
                <p:cNvSpPr>
                  <a:spLocks/>
                </p:cNvSpPr>
                <p:nvPr/>
              </p:nvSpPr>
              <p:spPr bwMode="auto">
                <a:xfrm>
                  <a:off x="4225471" y="5443351"/>
                  <a:ext cx="99795" cy="225313"/>
                </a:xfrm>
                <a:custGeom>
                  <a:avLst/>
                  <a:gdLst>
                    <a:gd name="T0" fmla="*/ 22 w 33"/>
                    <a:gd name="T1" fmla="*/ 74 h 75"/>
                    <a:gd name="T2" fmla="*/ 6 w 33"/>
                    <a:gd name="T3" fmla="*/ 57 h 75"/>
                    <a:gd name="T4" fmla="*/ 7 w 33"/>
                    <a:gd name="T5" fmla="*/ 46 h 75"/>
                    <a:gd name="T6" fmla="*/ 3 w 33"/>
                    <a:gd name="T7" fmla="*/ 37 h 75"/>
                    <a:gd name="T8" fmla="*/ 2 w 33"/>
                    <a:gd name="T9" fmla="*/ 31 h 75"/>
                    <a:gd name="T10" fmla="*/ 4 w 33"/>
                    <a:gd name="T11" fmla="*/ 13 h 75"/>
                    <a:gd name="T12" fmla="*/ 11 w 33"/>
                    <a:gd name="T13" fmla="*/ 5 h 75"/>
                    <a:gd name="T14" fmla="*/ 14 w 33"/>
                    <a:gd name="T15" fmla="*/ 16 h 75"/>
                    <a:gd name="T16" fmla="*/ 9 w 33"/>
                    <a:gd name="T17" fmla="*/ 32 h 75"/>
                    <a:gd name="T18" fmla="*/ 19 w 33"/>
                    <a:gd name="T19" fmla="*/ 24 h 75"/>
                    <a:gd name="T20" fmla="*/ 29 w 33"/>
                    <a:gd name="T21" fmla="*/ 19 h 75"/>
                    <a:gd name="T22" fmla="*/ 27 w 33"/>
                    <a:gd name="T23" fmla="*/ 31 h 75"/>
                    <a:gd name="T24" fmla="*/ 23 w 33"/>
                    <a:gd name="T25" fmla="*/ 37 h 75"/>
                    <a:gd name="T26" fmla="*/ 31 w 33"/>
                    <a:gd name="T27" fmla="*/ 45 h 75"/>
                    <a:gd name="T28" fmla="*/ 14 w 33"/>
                    <a:gd name="T29" fmla="*/ 43 h 75"/>
                    <a:gd name="T30" fmla="*/ 13 w 33"/>
                    <a:gd name="T31" fmla="*/ 58 h 75"/>
                    <a:gd name="T32" fmla="*/ 22 w 33"/>
                    <a:gd name="T33"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5">
                      <a:moveTo>
                        <a:pt x="22" y="74"/>
                      </a:moveTo>
                      <a:cubicBezTo>
                        <a:pt x="19" y="75"/>
                        <a:pt x="6" y="61"/>
                        <a:pt x="6" y="57"/>
                      </a:cubicBezTo>
                      <a:cubicBezTo>
                        <a:pt x="6" y="52"/>
                        <a:pt x="9" y="48"/>
                        <a:pt x="7" y="46"/>
                      </a:cubicBezTo>
                      <a:cubicBezTo>
                        <a:pt x="5" y="44"/>
                        <a:pt x="3" y="41"/>
                        <a:pt x="3" y="37"/>
                      </a:cubicBezTo>
                      <a:cubicBezTo>
                        <a:pt x="4" y="34"/>
                        <a:pt x="4" y="35"/>
                        <a:pt x="2" y="31"/>
                      </a:cubicBezTo>
                      <a:cubicBezTo>
                        <a:pt x="0" y="27"/>
                        <a:pt x="1" y="17"/>
                        <a:pt x="4" y="13"/>
                      </a:cubicBezTo>
                      <a:cubicBezTo>
                        <a:pt x="6" y="8"/>
                        <a:pt x="9" y="0"/>
                        <a:pt x="11" y="5"/>
                      </a:cubicBezTo>
                      <a:cubicBezTo>
                        <a:pt x="12" y="9"/>
                        <a:pt x="15" y="12"/>
                        <a:pt x="14" y="16"/>
                      </a:cubicBezTo>
                      <a:cubicBezTo>
                        <a:pt x="13" y="21"/>
                        <a:pt x="7" y="32"/>
                        <a:pt x="9" y="32"/>
                      </a:cubicBezTo>
                      <a:cubicBezTo>
                        <a:pt x="12" y="32"/>
                        <a:pt x="17" y="27"/>
                        <a:pt x="19" y="24"/>
                      </a:cubicBezTo>
                      <a:cubicBezTo>
                        <a:pt x="21" y="20"/>
                        <a:pt x="29" y="16"/>
                        <a:pt x="29" y="19"/>
                      </a:cubicBezTo>
                      <a:cubicBezTo>
                        <a:pt x="30" y="23"/>
                        <a:pt x="29" y="29"/>
                        <a:pt x="27" y="31"/>
                      </a:cubicBezTo>
                      <a:cubicBezTo>
                        <a:pt x="24" y="33"/>
                        <a:pt x="21" y="35"/>
                        <a:pt x="23" y="37"/>
                      </a:cubicBezTo>
                      <a:cubicBezTo>
                        <a:pt x="24" y="39"/>
                        <a:pt x="33" y="45"/>
                        <a:pt x="31" y="45"/>
                      </a:cubicBezTo>
                      <a:cubicBezTo>
                        <a:pt x="29" y="46"/>
                        <a:pt x="16" y="38"/>
                        <a:pt x="14" y="43"/>
                      </a:cubicBezTo>
                      <a:cubicBezTo>
                        <a:pt x="12" y="48"/>
                        <a:pt x="12" y="56"/>
                        <a:pt x="13" y="58"/>
                      </a:cubicBezTo>
                      <a:cubicBezTo>
                        <a:pt x="15" y="60"/>
                        <a:pt x="24" y="74"/>
                        <a:pt x="22" y="74"/>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2" name="Freeform 126"/>
                <p:cNvSpPr>
                  <a:spLocks/>
                </p:cNvSpPr>
                <p:nvPr/>
              </p:nvSpPr>
              <p:spPr bwMode="auto">
                <a:xfrm>
                  <a:off x="3881017" y="5958814"/>
                  <a:ext cx="41850" cy="48629"/>
                </a:xfrm>
                <a:custGeom>
                  <a:avLst/>
                  <a:gdLst>
                    <a:gd name="T0" fmla="*/ 5 w 14"/>
                    <a:gd name="T1" fmla="*/ 15 h 16"/>
                    <a:gd name="T2" fmla="*/ 1 w 14"/>
                    <a:gd name="T3" fmla="*/ 10 h 16"/>
                    <a:gd name="T4" fmla="*/ 10 w 14"/>
                    <a:gd name="T5" fmla="*/ 2 h 16"/>
                    <a:gd name="T6" fmla="*/ 13 w 14"/>
                    <a:gd name="T7" fmla="*/ 6 h 16"/>
                    <a:gd name="T8" fmla="*/ 5 w 14"/>
                    <a:gd name="T9" fmla="*/ 15 h 16"/>
                  </a:gdLst>
                  <a:ahLst/>
                  <a:cxnLst>
                    <a:cxn ang="0">
                      <a:pos x="T0" y="T1"/>
                    </a:cxn>
                    <a:cxn ang="0">
                      <a:pos x="T2" y="T3"/>
                    </a:cxn>
                    <a:cxn ang="0">
                      <a:pos x="T4" y="T5"/>
                    </a:cxn>
                    <a:cxn ang="0">
                      <a:pos x="T6" y="T7"/>
                    </a:cxn>
                    <a:cxn ang="0">
                      <a:pos x="T8" y="T9"/>
                    </a:cxn>
                  </a:cxnLst>
                  <a:rect l="0" t="0" r="r" b="b"/>
                  <a:pathLst>
                    <a:path w="14" h="16">
                      <a:moveTo>
                        <a:pt x="5" y="15"/>
                      </a:moveTo>
                      <a:cubicBezTo>
                        <a:pt x="3" y="14"/>
                        <a:pt x="0" y="13"/>
                        <a:pt x="1" y="10"/>
                      </a:cubicBezTo>
                      <a:cubicBezTo>
                        <a:pt x="2" y="8"/>
                        <a:pt x="8" y="0"/>
                        <a:pt x="10" y="2"/>
                      </a:cubicBezTo>
                      <a:cubicBezTo>
                        <a:pt x="12" y="3"/>
                        <a:pt x="14" y="4"/>
                        <a:pt x="13" y="6"/>
                      </a:cubicBezTo>
                      <a:cubicBezTo>
                        <a:pt x="11" y="7"/>
                        <a:pt x="8" y="16"/>
                        <a:pt x="5" y="1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3" name="Freeform 127"/>
                <p:cNvSpPr>
                  <a:spLocks/>
                </p:cNvSpPr>
                <p:nvPr/>
              </p:nvSpPr>
              <p:spPr bwMode="auto">
                <a:xfrm>
                  <a:off x="3863311" y="5923153"/>
                  <a:ext cx="37021" cy="56734"/>
                </a:xfrm>
                <a:custGeom>
                  <a:avLst/>
                  <a:gdLst>
                    <a:gd name="T0" fmla="*/ 4 w 12"/>
                    <a:gd name="T1" fmla="*/ 19 h 19"/>
                    <a:gd name="T2" fmla="*/ 2 w 12"/>
                    <a:gd name="T3" fmla="*/ 13 h 19"/>
                    <a:gd name="T4" fmla="*/ 2 w 12"/>
                    <a:gd name="T5" fmla="*/ 5 h 19"/>
                    <a:gd name="T6" fmla="*/ 11 w 12"/>
                    <a:gd name="T7" fmla="*/ 3 h 19"/>
                    <a:gd name="T8" fmla="*/ 4 w 12"/>
                    <a:gd name="T9" fmla="*/ 19 h 19"/>
                  </a:gdLst>
                  <a:ahLst/>
                  <a:cxnLst>
                    <a:cxn ang="0">
                      <a:pos x="T0" y="T1"/>
                    </a:cxn>
                    <a:cxn ang="0">
                      <a:pos x="T2" y="T3"/>
                    </a:cxn>
                    <a:cxn ang="0">
                      <a:pos x="T4" y="T5"/>
                    </a:cxn>
                    <a:cxn ang="0">
                      <a:pos x="T6" y="T7"/>
                    </a:cxn>
                    <a:cxn ang="0">
                      <a:pos x="T8" y="T9"/>
                    </a:cxn>
                  </a:cxnLst>
                  <a:rect l="0" t="0" r="r" b="b"/>
                  <a:pathLst>
                    <a:path w="12" h="19">
                      <a:moveTo>
                        <a:pt x="4" y="19"/>
                      </a:moveTo>
                      <a:cubicBezTo>
                        <a:pt x="1" y="19"/>
                        <a:pt x="2" y="15"/>
                        <a:pt x="2" y="13"/>
                      </a:cubicBezTo>
                      <a:cubicBezTo>
                        <a:pt x="2" y="11"/>
                        <a:pt x="0" y="7"/>
                        <a:pt x="2" y="5"/>
                      </a:cubicBezTo>
                      <a:cubicBezTo>
                        <a:pt x="5" y="3"/>
                        <a:pt x="11" y="0"/>
                        <a:pt x="11" y="3"/>
                      </a:cubicBezTo>
                      <a:cubicBezTo>
                        <a:pt x="12" y="6"/>
                        <a:pt x="5" y="19"/>
                        <a:pt x="4"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4" name="Freeform 128"/>
                <p:cNvSpPr>
                  <a:spLocks/>
                </p:cNvSpPr>
                <p:nvPr/>
              </p:nvSpPr>
              <p:spPr bwMode="auto">
                <a:xfrm>
                  <a:off x="3905161" y="5910186"/>
                  <a:ext cx="24144" cy="45387"/>
                </a:xfrm>
                <a:custGeom>
                  <a:avLst/>
                  <a:gdLst>
                    <a:gd name="T0" fmla="*/ 2 w 8"/>
                    <a:gd name="T1" fmla="*/ 15 h 15"/>
                    <a:gd name="T2" fmla="*/ 2 w 8"/>
                    <a:gd name="T3" fmla="*/ 6 h 15"/>
                    <a:gd name="T4" fmla="*/ 7 w 8"/>
                    <a:gd name="T5" fmla="*/ 2 h 15"/>
                    <a:gd name="T6" fmla="*/ 2 w 8"/>
                    <a:gd name="T7" fmla="*/ 15 h 15"/>
                  </a:gdLst>
                  <a:ahLst/>
                  <a:cxnLst>
                    <a:cxn ang="0">
                      <a:pos x="T0" y="T1"/>
                    </a:cxn>
                    <a:cxn ang="0">
                      <a:pos x="T2" y="T3"/>
                    </a:cxn>
                    <a:cxn ang="0">
                      <a:pos x="T4" y="T5"/>
                    </a:cxn>
                    <a:cxn ang="0">
                      <a:pos x="T6" y="T7"/>
                    </a:cxn>
                  </a:cxnLst>
                  <a:rect l="0" t="0" r="r" b="b"/>
                  <a:pathLst>
                    <a:path w="8" h="15">
                      <a:moveTo>
                        <a:pt x="2" y="15"/>
                      </a:moveTo>
                      <a:cubicBezTo>
                        <a:pt x="0" y="15"/>
                        <a:pt x="1" y="8"/>
                        <a:pt x="2" y="6"/>
                      </a:cubicBezTo>
                      <a:cubicBezTo>
                        <a:pt x="3" y="4"/>
                        <a:pt x="5" y="0"/>
                        <a:pt x="7" y="2"/>
                      </a:cubicBezTo>
                      <a:cubicBezTo>
                        <a:pt x="8" y="5"/>
                        <a:pt x="4" y="15"/>
                        <a:pt x="2" y="1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 name="Freeform 129"/>
                <p:cNvSpPr>
                  <a:spLocks/>
                </p:cNvSpPr>
                <p:nvPr/>
              </p:nvSpPr>
              <p:spPr bwMode="auto">
                <a:xfrm>
                  <a:off x="3612214" y="5485496"/>
                  <a:ext cx="452298" cy="515463"/>
                </a:xfrm>
                <a:custGeom>
                  <a:avLst/>
                  <a:gdLst>
                    <a:gd name="T0" fmla="*/ 84 w 151"/>
                    <a:gd name="T1" fmla="*/ 145 h 171"/>
                    <a:gd name="T2" fmla="*/ 67 w 151"/>
                    <a:gd name="T3" fmla="*/ 145 h 171"/>
                    <a:gd name="T4" fmla="*/ 52 w 151"/>
                    <a:gd name="T5" fmla="*/ 118 h 171"/>
                    <a:gd name="T6" fmla="*/ 54 w 151"/>
                    <a:gd name="T7" fmla="*/ 104 h 171"/>
                    <a:gd name="T8" fmla="*/ 41 w 151"/>
                    <a:gd name="T9" fmla="*/ 115 h 171"/>
                    <a:gd name="T10" fmla="*/ 41 w 151"/>
                    <a:gd name="T11" fmla="*/ 137 h 171"/>
                    <a:gd name="T12" fmla="*/ 38 w 151"/>
                    <a:gd name="T13" fmla="*/ 157 h 171"/>
                    <a:gd name="T14" fmla="*/ 32 w 151"/>
                    <a:gd name="T15" fmla="*/ 167 h 171"/>
                    <a:gd name="T16" fmla="*/ 17 w 151"/>
                    <a:gd name="T17" fmla="*/ 159 h 171"/>
                    <a:gd name="T18" fmla="*/ 20 w 151"/>
                    <a:gd name="T19" fmla="*/ 128 h 171"/>
                    <a:gd name="T20" fmla="*/ 6 w 151"/>
                    <a:gd name="T21" fmla="*/ 122 h 171"/>
                    <a:gd name="T22" fmla="*/ 2 w 151"/>
                    <a:gd name="T23" fmla="*/ 102 h 171"/>
                    <a:gd name="T24" fmla="*/ 16 w 151"/>
                    <a:gd name="T25" fmla="*/ 85 h 171"/>
                    <a:gd name="T26" fmla="*/ 26 w 151"/>
                    <a:gd name="T27" fmla="*/ 54 h 171"/>
                    <a:gd name="T28" fmla="*/ 32 w 151"/>
                    <a:gd name="T29" fmla="*/ 25 h 171"/>
                    <a:gd name="T30" fmla="*/ 47 w 151"/>
                    <a:gd name="T31" fmla="*/ 17 h 171"/>
                    <a:gd name="T32" fmla="*/ 64 w 151"/>
                    <a:gd name="T33" fmla="*/ 12 h 171"/>
                    <a:gd name="T34" fmla="*/ 99 w 151"/>
                    <a:gd name="T35" fmla="*/ 19 h 171"/>
                    <a:gd name="T36" fmla="*/ 124 w 151"/>
                    <a:gd name="T37" fmla="*/ 18 h 171"/>
                    <a:gd name="T38" fmla="*/ 149 w 151"/>
                    <a:gd name="T39" fmla="*/ 5 h 171"/>
                    <a:gd name="T40" fmla="*/ 131 w 151"/>
                    <a:gd name="T41" fmla="*/ 30 h 171"/>
                    <a:gd name="T42" fmla="*/ 100 w 151"/>
                    <a:gd name="T43" fmla="*/ 28 h 171"/>
                    <a:gd name="T44" fmla="*/ 69 w 151"/>
                    <a:gd name="T45" fmla="*/ 27 h 171"/>
                    <a:gd name="T46" fmla="*/ 46 w 151"/>
                    <a:gd name="T47" fmla="*/ 26 h 171"/>
                    <a:gd name="T48" fmla="*/ 33 w 151"/>
                    <a:gd name="T49" fmla="*/ 54 h 171"/>
                    <a:gd name="T50" fmla="*/ 49 w 151"/>
                    <a:gd name="T51" fmla="*/ 72 h 171"/>
                    <a:gd name="T52" fmla="*/ 68 w 151"/>
                    <a:gd name="T53" fmla="*/ 59 h 171"/>
                    <a:gd name="T54" fmla="*/ 90 w 151"/>
                    <a:gd name="T55" fmla="*/ 57 h 171"/>
                    <a:gd name="T56" fmla="*/ 105 w 151"/>
                    <a:gd name="T57" fmla="*/ 53 h 171"/>
                    <a:gd name="T58" fmla="*/ 107 w 151"/>
                    <a:gd name="T59" fmla="*/ 61 h 171"/>
                    <a:gd name="T60" fmla="*/ 83 w 151"/>
                    <a:gd name="T61" fmla="*/ 76 h 171"/>
                    <a:gd name="T62" fmla="*/ 64 w 151"/>
                    <a:gd name="T63" fmla="*/ 84 h 171"/>
                    <a:gd name="T64" fmla="*/ 81 w 151"/>
                    <a:gd name="T65" fmla="*/ 106 h 171"/>
                    <a:gd name="T66" fmla="*/ 84 w 151"/>
                    <a:gd name="T67" fmla="*/ 12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71">
                      <a:moveTo>
                        <a:pt x="97" y="139"/>
                      </a:moveTo>
                      <a:cubicBezTo>
                        <a:pt x="93" y="143"/>
                        <a:pt x="87" y="142"/>
                        <a:pt x="84" y="145"/>
                      </a:cubicBezTo>
                      <a:cubicBezTo>
                        <a:pt x="81" y="148"/>
                        <a:pt x="79" y="152"/>
                        <a:pt x="76" y="152"/>
                      </a:cubicBezTo>
                      <a:cubicBezTo>
                        <a:pt x="73" y="152"/>
                        <a:pt x="66" y="148"/>
                        <a:pt x="67" y="145"/>
                      </a:cubicBezTo>
                      <a:cubicBezTo>
                        <a:pt x="67" y="142"/>
                        <a:pt x="69" y="137"/>
                        <a:pt x="68" y="136"/>
                      </a:cubicBezTo>
                      <a:cubicBezTo>
                        <a:pt x="67" y="134"/>
                        <a:pt x="50" y="122"/>
                        <a:pt x="52" y="118"/>
                      </a:cubicBezTo>
                      <a:cubicBezTo>
                        <a:pt x="54" y="114"/>
                        <a:pt x="56" y="116"/>
                        <a:pt x="56" y="113"/>
                      </a:cubicBezTo>
                      <a:cubicBezTo>
                        <a:pt x="56" y="111"/>
                        <a:pt x="56" y="106"/>
                        <a:pt x="54" y="104"/>
                      </a:cubicBezTo>
                      <a:cubicBezTo>
                        <a:pt x="52" y="102"/>
                        <a:pt x="43" y="100"/>
                        <a:pt x="43" y="104"/>
                      </a:cubicBezTo>
                      <a:cubicBezTo>
                        <a:pt x="43" y="107"/>
                        <a:pt x="40" y="113"/>
                        <a:pt x="41" y="115"/>
                      </a:cubicBezTo>
                      <a:cubicBezTo>
                        <a:pt x="42" y="117"/>
                        <a:pt x="42" y="121"/>
                        <a:pt x="41" y="125"/>
                      </a:cubicBezTo>
                      <a:cubicBezTo>
                        <a:pt x="40" y="130"/>
                        <a:pt x="41" y="134"/>
                        <a:pt x="41" y="137"/>
                      </a:cubicBezTo>
                      <a:cubicBezTo>
                        <a:pt x="41" y="140"/>
                        <a:pt x="42" y="147"/>
                        <a:pt x="41" y="150"/>
                      </a:cubicBezTo>
                      <a:cubicBezTo>
                        <a:pt x="41" y="153"/>
                        <a:pt x="37" y="153"/>
                        <a:pt x="38" y="157"/>
                      </a:cubicBezTo>
                      <a:cubicBezTo>
                        <a:pt x="40" y="161"/>
                        <a:pt x="41" y="168"/>
                        <a:pt x="38" y="168"/>
                      </a:cubicBezTo>
                      <a:cubicBezTo>
                        <a:pt x="35" y="169"/>
                        <a:pt x="36" y="166"/>
                        <a:pt x="32" y="167"/>
                      </a:cubicBezTo>
                      <a:cubicBezTo>
                        <a:pt x="28" y="168"/>
                        <a:pt x="26" y="171"/>
                        <a:pt x="22" y="170"/>
                      </a:cubicBezTo>
                      <a:cubicBezTo>
                        <a:pt x="19" y="170"/>
                        <a:pt x="15" y="164"/>
                        <a:pt x="17" y="159"/>
                      </a:cubicBezTo>
                      <a:cubicBezTo>
                        <a:pt x="19" y="155"/>
                        <a:pt x="21" y="146"/>
                        <a:pt x="21" y="142"/>
                      </a:cubicBezTo>
                      <a:cubicBezTo>
                        <a:pt x="21" y="138"/>
                        <a:pt x="22" y="130"/>
                        <a:pt x="20" y="128"/>
                      </a:cubicBezTo>
                      <a:cubicBezTo>
                        <a:pt x="18" y="127"/>
                        <a:pt x="20" y="119"/>
                        <a:pt x="16" y="120"/>
                      </a:cubicBezTo>
                      <a:cubicBezTo>
                        <a:pt x="12" y="121"/>
                        <a:pt x="8" y="127"/>
                        <a:pt x="6" y="122"/>
                      </a:cubicBezTo>
                      <a:cubicBezTo>
                        <a:pt x="3" y="116"/>
                        <a:pt x="3" y="112"/>
                        <a:pt x="4" y="109"/>
                      </a:cubicBezTo>
                      <a:cubicBezTo>
                        <a:pt x="6" y="106"/>
                        <a:pt x="0" y="103"/>
                        <a:pt x="2" y="102"/>
                      </a:cubicBezTo>
                      <a:cubicBezTo>
                        <a:pt x="5" y="100"/>
                        <a:pt x="10" y="99"/>
                        <a:pt x="11" y="94"/>
                      </a:cubicBezTo>
                      <a:cubicBezTo>
                        <a:pt x="13" y="89"/>
                        <a:pt x="12" y="87"/>
                        <a:pt x="16" y="85"/>
                      </a:cubicBezTo>
                      <a:cubicBezTo>
                        <a:pt x="19" y="83"/>
                        <a:pt x="16" y="66"/>
                        <a:pt x="18" y="63"/>
                      </a:cubicBezTo>
                      <a:cubicBezTo>
                        <a:pt x="21" y="60"/>
                        <a:pt x="27" y="56"/>
                        <a:pt x="26" y="54"/>
                      </a:cubicBezTo>
                      <a:cubicBezTo>
                        <a:pt x="25" y="52"/>
                        <a:pt x="25" y="42"/>
                        <a:pt x="26" y="39"/>
                      </a:cubicBezTo>
                      <a:cubicBezTo>
                        <a:pt x="27" y="36"/>
                        <a:pt x="30" y="28"/>
                        <a:pt x="32" y="25"/>
                      </a:cubicBezTo>
                      <a:cubicBezTo>
                        <a:pt x="35" y="22"/>
                        <a:pt x="36" y="20"/>
                        <a:pt x="39" y="19"/>
                      </a:cubicBezTo>
                      <a:cubicBezTo>
                        <a:pt x="43" y="19"/>
                        <a:pt x="45" y="18"/>
                        <a:pt x="47" y="17"/>
                      </a:cubicBezTo>
                      <a:cubicBezTo>
                        <a:pt x="49" y="16"/>
                        <a:pt x="52" y="9"/>
                        <a:pt x="55" y="8"/>
                      </a:cubicBezTo>
                      <a:cubicBezTo>
                        <a:pt x="58" y="7"/>
                        <a:pt x="60" y="9"/>
                        <a:pt x="64" y="12"/>
                      </a:cubicBezTo>
                      <a:cubicBezTo>
                        <a:pt x="69" y="16"/>
                        <a:pt x="76" y="14"/>
                        <a:pt x="82" y="14"/>
                      </a:cubicBezTo>
                      <a:cubicBezTo>
                        <a:pt x="87" y="14"/>
                        <a:pt x="96" y="20"/>
                        <a:pt x="99" y="19"/>
                      </a:cubicBezTo>
                      <a:cubicBezTo>
                        <a:pt x="102" y="17"/>
                        <a:pt x="102" y="16"/>
                        <a:pt x="105" y="16"/>
                      </a:cubicBezTo>
                      <a:cubicBezTo>
                        <a:pt x="109" y="16"/>
                        <a:pt x="122" y="20"/>
                        <a:pt x="124" y="18"/>
                      </a:cubicBezTo>
                      <a:cubicBezTo>
                        <a:pt x="127" y="17"/>
                        <a:pt x="139" y="9"/>
                        <a:pt x="141" y="7"/>
                      </a:cubicBezTo>
                      <a:cubicBezTo>
                        <a:pt x="142" y="5"/>
                        <a:pt x="147" y="0"/>
                        <a:pt x="149" y="5"/>
                      </a:cubicBezTo>
                      <a:cubicBezTo>
                        <a:pt x="151" y="9"/>
                        <a:pt x="151" y="12"/>
                        <a:pt x="147" y="15"/>
                      </a:cubicBezTo>
                      <a:cubicBezTo>
                        <a:pt x="143" y="18"/>
                        <a:pt x="134" y="29"/>
                        <a:pt x="131" y="30"/>
                      </a:cubicBezTo>
                      <a:cubicBezTo>
                        <a:pt x="128" y="32"/>
                        <a:pt x="110" y="34"/>
                        <a:pt x="108" y="32"/>
                      </a:cubicBezTo>
                      <a:cubicBezTo>
                        <a:pt x="106" y="31"/>
                        <a:pt x="104" y="28"/>
                        <a:pt x="100" y="28"/>
                      </a:cubicBezTo>
                      <a:cubicBezTo>
                        <a:pt x="96" y="28"/>
                        <a:pt x="86" y="29"/>
                        <a:pt x="82" y="29"/>
                      </a:cubicBezTo>
                      <a:cubicBezTo>
                        <a:pt x="78" y="29"/>
                        <a:pt x="71" y="26"/>
                        <a:pt x="69" y="27"/>
                      </a:cubicBezTo>
                      <a:cubicBezTo>
                        <a:pt x="67" y="27"/>
                        <a:pt x="62" y="29"/>
                        <a:pt x="59" y="29"/>
                      </a:cubicBezTo>
                      <a:cubicBezTo>
                        <a:pt x="56" y="29"/>
                        <a:pt x="50" y="26"/>
                        <a:pt x="46" y="26"/>
                      </a:cubicBezTo>
                      <a:cubicBezTo>
                        <a:pt x="42" y="26"/>
                        <a:pt x="34" y="33"/>
                        <a:pt x="33" y="36"/>
                      </a:cubicBezTo>
                      <a:cubicBezTo>
                        <a:pt x="32" y="39"/>
                        <a:pt x="30" y="49"/>
                        <a:pt x="33" y="54"/>
                      </a:cubicBezTo>
                      <a:cubicBezTo>
                        <a:pt x="36" y="58"/>
                        <a:pt x="39" y="60"/>
                        <a:pt x="41" y="60"/>
                      </a:cubicBezTo>
                      <a:cubicBezTo>
                        <a:pt x="43" y="60"/>
                        <a:pt x="46" y="72"/>
                        <a:pt x="49" y="72"/>
                      </a:cubicBezTo>
                      <a:cubicBezTo>
                        <a:pt x="53" y="72"/>
                        <a:pt x="57" y="70"/>
                        <a:pt x="58" y="68"/>
                      </a:cubicBezTo>
                      <a:cubicBezTo>
                        <a:pt x="60" y="66"/>
                        <a:pt x="66" y="59"/>
                        <a:pt x="68" y="59"/>
                      </a:cubicBezTo>
                      <a:cubicBezTo>
                        <a:pt x="69" y="59"/>
                        <a:pt x="75" y="61"/>
                        <a:pt x="78" y="61"/>
                      </a:cubicBezTo>
                      <a:cubicBezTo>
                        <a:pt x="81" y="61"/>
                        <a:pt x="86" y="57"/>
                        <a:pt x="90" y="57"/>
                      </a:cubicBezTo>
                      <a:cubicBezTo>
                        <a:pt x="94" y="56"/>
                        <a:pt x="98" y="56"/>
                        <a:pt x="98" y="55"/>
                      </a:cubicBezTo>
                      <a:cubicBezTo>
                        <a:pt x="99" y="54"/>
                        <a:pt x="101" y="52"/>
                        <a:pt x="105" y="53"/>
                      </a:cubicBezTo>
                      <a:cubicBezTo>
                        <a:pt x="108" y="53"/>
                        <a:pt x="111" y="55"/>
                        <a:pt x="111" y="57"/>
                      </a:cubicBezTo>
                      <a:cubicBezTo>
                        <a:pt x="110" y="59"/>
                        <a:pt x="110" y="62"/>
                        <a:pt x="107" y="61"/>
                      </a:cubicBezTo>
                      <a:cubicBezTo>
                        <a:pt x="104" y="60"/>
                        <a:pt x="100" y="60"/>
                        <a:pt x="98" y="61"/>
                      </a:cubicBezTo>
                      <a:cubicBezTo>
                        <a:pt x="96" y="63"/>
                        <a:pt x="87" y="74"/>
                        <a:pt x="83" y="76"/>
                      </a:cubicBezTo>
                      <a:cubicBezTo>
                        <a:pt x="79" y="77"/>
                        <a:pt x="74" y="79"/>
                        <a:pt x="72" y="81"/>
                      </a:cubicBezTo>
                      <a:cubicBezTo>
                        <a:pt x="70" y="82"/>
                        <a:pt x="63" y="82"/>
                        <a:pt x="64" y="84"/>
                      </a:cubicBezTo>
                      <a:cubicBezTo>
                        <a:pt x="64" y="85"/>
                        <a:pt x="75" y="94"/>
                        <a:pt x="76" y="95"/>
                      </a:cubicBezTo>
                      <a:cubicBezTo>
                        <a:pt x="76" y="96"/>
                        <a:pt x="79" y="105"/>
                        <a:pt x="81" y="106"/>
                      </a:cubicBezTo>
                      <a:cubicBezTo>
                        <a:pt x="84" y="107"/>
                        <a:pt x="89" y="110"/>
                        <a:pt x="88" y="113"/>
                      </a:cubicBezTo>
                      <a:cubicBezTo>
                        <a:pt x="86" y="116"/>
                        <a:pt x="80" y="123"/>
                        <a:pt x="84" y="126"/>
                      </a:cubicBezTo>
                      <a:cubicBezTo>
                        <a:pt x="88" y="129"/>
                        <a:pt x="100" y="136"/>
                        <a:pt x="97" y="13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6" name="Freeform 130"/>
                <p:cNvSpPr>
                  <a:spLocks/>
                </p:cNvSpPr>
                <p:nvPr/>
              </p:nvSpPr>
              <p:spPr bwMode="auto">
                <a:xfrm>
                  <a:off x="3905161" y="5684873"/>
                  <a:ext cx="45069" cy="29177"/>
                </a:xfrm>
                <a:custGeom>
                  <a:avLst/>
                  <a:gdLst>
                    <a:gd name="T0" fmla="*/ 15 w 15"/>
                    <a:gd name="T1" fmla="*/ 5 h 10"/>
                    <a:gd name="T2" fmla="*/ 8 w 15"/>
                    <a:gd name="T3" fmla="*/ 8 h 10"/>
                    <a:gd name="T4" fmla="*/ 1 w 15"/>
                    <a:gd name="T5" fmla="*/ 7 h 10"/>
                    <a:gd name="T6" fmla="*/ 4 w 15"/>
                    <a:gd name="T7" fmla="*/ 1 h 10"/>
                    <a:gd name="T8" fmla="*/ 15 w 15"/>
                    <a:gd name="T9" fmla="*/ 5 h 10"/>
                  </a:gdLst>
                  <a:ahLst/>
                  <a:cxnLst>
                    <a:cxn ang="0">
                      <a:pos x="T0" y="T1"/>
                    </a:cxn>
                    <a:cxn ang="0">
                      <a:pos x="T2" y="T3"/>
                    </a:cxn>
                    <a:cxn ang="0">
                      <a:pos x="T4" y="T5"/>
                    </a:cxn>
                    <a:cxn ang="0">
                      <a:pos x="T6" y="T7"/>
                    </a:cxn>
                    <a:cxn ang="0">
                      <a:pos x="T8" y="T9"/>
                    </a:cxn>
                  </a:cxnLst>
                  <a:rect l="0" t="0" r="r" b="b"/>
                  <a:pathLst>
                    <a:path w="15" h="10">
                      <a:moveTo>
                        <a:pt x="15" y="5"/>
                      </a:moveTo>
                      <a:cubicBezTo>
                        <a:pt x="14" y="8"/>
                        <a:pt x="9" y="10"/>
                        <a:pt x="8" y="8"/>
                      </a:cubicBezTo>
                      <a:cubicBezTo>
                        <a:pt x="7" y="7"/>
                        <a:pt x="2" y="10"/>
                        <a:pt x="1" y="7"/>
                      </a:cubicBezTo>
                      <a:cubicBezTo>
                        <a:pt x="0" y="5"/>
                        <a:pt x="1" y="0"/>
                        <a:pt x="4" y="1"/>
                      </a:cubicBezTo>
                      <a:cubicBezTo>
                        <a:pt x="7" y="1"/>
                        <a:pt x="15" y="3"/>
                        <a:pt x="15" y="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7" name="Freeform 131"/>
                <p:cNvSpPr>
                  <a:spLocks/>
                </p:cNvSpPr>
                <p:nvPr/>
              </p:nvSpPr>
              <p:spPr bwMode="auto">
                <a:xfrm>
                  <a:off x="4713179" y="5068911"/>
                  <a:ext cx="30583" cy="21072"/>
                </a:xfrm>
                <a:custGeom>
                  <a:avLst/>
                  <a:gdLst>
                    <a:gd name="T0" fmla="*/ 7 w 10"/>
                    <a:gd name="T1" fmla="*/ 6 h 7"/>
                    <a:gd name="T2" fmla="*/ 5 w 10"/>
                    <a:gd name="T3" fmla="*/ 2 h 7"/>
                    <a:gd name="T4" fmla="*/ 7 w 10"/>
                    <a:gd name="T5" fmla="*/ 6 h 7"/>
                  </a:gdLst>
                  <a:ahLst/>
                  <a:cxnLst>
                    <a:cxn ang="0">
                      <a:pos x="T0" y="T1"/>
                    </a:cxn>
                    <a:cxn ang="0">
                      <a:pos x="T2" y="T3"/>
                    </a:cxn>
                    <a:cxn ang="0">
                      <a:pos x="T4" y="T5"/>
                    </a:cxn>
                  </a:cxnLst>
                  <a:rect l="0" t="0" r="r" b="b"/>
                  <a:pathLst>
                    <a:path w="10" h="7">
                      <a:moveTo>
                        <a:pt x="7" y="6"/>
                      </a:moveTo>
                      <a:cubicBezTo>
                        <a:pt x="6" y="7"/>
                        <a:pt x="0" y="3"/>
                        <a:pt x="5" y="2"/>
                      </a:cubicBezTo>
                      <a:cubicBezTo>
                        <a:pt x="10" y="0"/>
                        <a:pt x="8" y="3"/>
                        <a:pt x="7" y="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8" name="Freeform 132"/>
                <p:cNvSpPr>
                  <a:spLocks/>
                </p:cNvSpPr>
                <p:nvPr/>
              </p:nvSpPr>
              <p:spPr bwMode="auto">
                <a:xfrm>
                  <a:off x="2866970" y="5307191"/>
                  <a:ext cx="30582" cy="29177"/>
                </a:xfrm>
                <a:custGeom>
                  <a:avLst/>
                  <a:gdLst>
                    <a:gd name="T0" fmla="*/ 6 w 10"/>
                    <a:gd name="T1" fmla="*/ 10 h 10"/>
                    <a:gd name="T2" fmla="*/ 1 w 10"/>
                    <a:gd name="T3" fmla="*/ 3 h 10"/>
                    <a:gd name="T4" fmla="*/ 9 w 10"/>
                    <a:gd name="T5" fmla="*/ 3 h 10"/>
                    <a:gd name="T6" fmla="*/ 6 w 10"/>
                    <a:gd name="T7" fmla="*/ 10 h 10"/>
                  </a:gdLst>
                  <a:ahLst/>
                  <a:cxnLst>
                    <a:cxn ang="0">
                      <a:pos x="T0" y="T1"/>
                    </a:cxn>
                    <a:cxn ang="0">
                      <a:pos x="T2" y="T3"/>
                    </a:cxn>
                    <a:cxn ang="0">
                      <a:pos x="T4" y="T5"/>
                    </a:cxn>
                    <a:cxn ang="0">
                      <a:pos x="T6" y="T7"/>
                    </a:cxn>
                  </a:cxnLst>
                  <a:rect l="0" t="0" r="r" b="b"/>
                  <a:pathLst>
                    <a:path w="10" h="10">
                      <a:moveTo>
                        <a:pt x="6" y="10"/>
                      </a:moveTo>
                      <a:cubicBezTo>
                        <a:pt x="3" y="10"/>
                        <a:pt x="0" y="6"/>
                        <a:pt x="1" y="3"/>
                      </a:cubicBezTo>
                      <a:cubicBezTo>
                        <a:pt x="2" y="1"/>
                        <a:pt x="8" y="0"/>
                        <a:pt x="9" y="3"/>
                      </a:cubicBezTo>
                      <a:cubicBezTo>
                        <a:pt x="10" y="6"/>
                        <a:pt x="9" y="9"/>
                        <a:pt x="6" y="1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9" name="Freeform 133"/>
                <p:cNvSpPr>
                  <a:spLocks/>
                </p:cNvSpPr>
                <p:nvPr/>
              </p:nvSpPr>
              <p:spPr bwMode="auto">
                <a:xfrm>
                  <a:off x="2606215" y="5618414"/>
                  <a:ext cx="17705" cy="17831"/>
                </a:xfrm>
                <a:custGeom>
                  <a:avLst/>
                  <a:gdLst>
                    <a:gd name="T0" fmla="*/ 3 w 6"/>
                    <a:gd name="T1" fmla="*/ 6 h 6"/>
                    <a:gd name="T2" fmla="*/ 3 w 6"/>
                    <a:gd name="T3" fmla="*/ 1 h 6"/>
                    <a:gd name="T4" fmla="*/ 3 w 6"/>
                    <a:gd name="T5" fmla="*/ 6 h 6"/>
                  </a:gdLst>
                  <a:ahLst/>
                  <a:cxnLst>
                    <a:cxn ang="0">
                      <a:pos x="T0" y="T1"/>
                    </a:cxn>
                    <a:cxn ang="0">
                      <a:pos x="T2" y="T3"/>
                    </a:cxn>
                    <a:cxn ang="0">
                      <a:pos x="T4" y="T5"/>
                    </a:cxn>
                  </a:cxnLst>
                  <a:rect l="0" t="0" r="r" b="b"/>
                  <a:pathLst>
                    <a:path w="6" h="6">
                      <a:moveTo>
                        <a:pt x="3" y="6"/>
                      </a:moveTo>
                      <a:cubicBezTo>
                        <a:pt x="0" y="6"/>
                        <a:pt x="1" y="0"/>
                        <a:pt x="3" y="1"/>
                      </a:cubicBezTo>
                      <a:cubicBezTo>
                        <a:pt x="5" y="2"/>
                        <a:pt x="6" y="6"/>
                        <a:pt x="3" y="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0" name="Freeform 134"/>
                <p:cNvSpPr>
                  <a:spLocks/>
                </p:cNvSpPr>
                <p:nvPr/>
              </p:nvSpPr>
              <p:spPr bwMode="auto">
                <a:xfrm>
                  <a:off x="2612654" y="5590858"/>
                  <a:ext cx="45069" cy="27556"/>
                </a:xfrm>
                <a:custGeom>
                  <a:avLst/>
                  <a:gdLst>
                    <a:gd name="T0" fmla="*/ 12 w 15"/>
                    <a:gd name="T1" fmla="*/ 8 h 9"/>
                    <a:gd name="T2" fmla="*/ 2 w 15"/>
                    <a:gd name="T3" fmla="*/ 2 h 9"/>
                    <a:gd name="T4" fmla="*/ 12 w 15"/>
                    <a:gd name="T5" fmla="*/ 8 h 9"/>
                  </a:gdLst>
                  <a:ahLst/>
                  <a:cxnLst>
                    <a:cxn ang="0">
                      <a:pos x="T0" y="T1"/>
                    </a:cxn>
                    <a:cxn ang="0">
                      <a:pos x="T2" y="T3"/>
                    </a:cxn>
                    <a:cxn ang="0">
                      <a:pos x="T4" y="T5"/>
                    </a:cxn>
                  </a:cxnLst>
                  <a:rect l="0" t="0" r="r" b="b"/>
                  <a:pathLst>
                    <a:path w="15" h="9">
                      <a:moveTo>
                        <a:pt x="12" y="8"/>
                      </a:moveTo>
                      <a:cubicBezTo>
                        <a:pt x="12" y="9"/>
                        <a:pt x="0" y="5"/>
                        <a:pt x="2" y="2"/>
                      </a:cubicBezTo>
                      <a:cubicBezTo>
                        <a:pt x="5" y="0"/>
                        <a:pt x="15" y="3"/>
                        <a:pt x="12" y="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1" name="Freeform 135"/>
                <p:cNvSpPr>
                  <a:spLocks/>
                </p:cNvSpPr>
                <p:nvPr/>
              </p:nvSpPr>
              <p:spPr bwMode="auto">
                <a:xfrm>
                  <a:off x="2912039" y="4180628"/>
                  <a:ext cx="164179" cy="123193"/>
                </a:xfrm>
                <a:custGeom>
                  <a:avLst/>
                  <a:gdLst>
                    <a:gd name="T0" fmla="*/ 25 w 55"/>
                    <a:gd name="T1" fmla="*/ 41 h 41"/>
                    <a:gd name="T2" fmla="*/ 3 w 55"/>
                    <a:gd name="T3" fmla="*/ 32 h 41"/>
                    <a:gd name="T4" fmla="*/ 5 w 55"/>
                    <a:gd name="T5" fmla="*/ 15 h 41"/>
                    <a:gd name="T6" fmla="*/ 21 w 55"/>
                    <a:gd name="T7" fmla="*/ 2 h 41"/>
                    <a:gd name="T8" fmla="*/ 54 w 55"/>
                    <a:gd name="T9" fmla="*/ 2 h 41"/>
                    <a:gd name="T10" fmla="*/ 44 w 55"/>
                    <a:gd name="T11" fmla="*/ 19 h 41"/>
                    <a:gd name="T12" fmla="*/ 41 w 55"/>
                    <a:gd name="T13" fmla="*/ 31 h 41"/>
                    <a:gd name="T14" fmla="*/ 25 w 55"/>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1">
                      <a:moveTo>
                        <a:pt x="25" y="41"/>
                      </a:moveTo>
                      <a:cubicBezTo>
                        <a:pt x="21" y="40"/>
                        <a:pt x="6" y="39"/>
                        <a:pt x="3" y="32"/>
                      </a:cubicBezTo>
                      <a:cubicBezTo>
                        <a:pt x="0" y="25"/>
                        <a:pt x="1" y="20"/>
                        <a:pt x="5" y="15"/>
                      </a:cubicBezTo>
                      <a:cubicBezTo>
                        <a:pt x="9" y="10"/>
                        <a:pt x="20" y="4"/>
                        <a:pt x="21" y="2"/>
                      </a:cubicBezTo>
                      <a:cubicBezTo>
                        <a:pt x="22" y="0"/>
                        <a:pt x="53" y="0"/>
                        <a:pt x="54" y="2"/>
                      </a:cubicBezTo>
                      <a:cubicBezTo>
                        <a:pt x="55" y="5"/>
                        <a:pt x="44" y="17"/>
                        <a:pt x="44" y="19"/>
                      </a:cubicBezTo>
                      <a:cubicBezTo>
                        <a:pt x="44" y="21"/>
                        <a:pt x="46" y="29"/>
                        <a:pt x="41" y="31"/>
                      </a:cubicBezTo>
                      <a:cubicBezTo>
                        <a:pt x="36" y="33"/>
                        <a:pt x="30" y="41"/>
                        <a:pt x="25" y="4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2" name="Freeform 136"/>
                <p:cNvSpPr>
                  <a:spLocks/>
                </p:cNvSpPr>
                <p:nvPr/>
              </p:nvSpPr>
              <p:spPr bwMode="auto">
                <a:xfrm>
                  <a:off x="3720057" y="3791599"/>
                  <a:ext cx="125549" cy="256111"/>
                </a:xfrm>
                <a:custGeom>
                  <a:avLst/>
                  <a:gdLst>
                    <a:gd name="T0" fmla="*/ 35 w 42"/>
                    <a:gd name="T1" fmla="*/ 3 h 85"/>
                    <a:gd name="T2" fmla="*/ 21 w 42"/>
                    <a:gd name="T3" fmla="*/ 8 h 85"/>
                    <a:gd name="T4" fmla="*/ 17 w 42"/>
                    <a:gd name="T5" fmla="*/ 16 h 85"/>
                    <a:gd name="T6" fmla="*/ 1 w 42"/>
                    <a:gd name="T7" fmla="*/ 41 h 85"/>
                    <a:gd name="T8" fmla="*/ 2 w 42"/>
                    <a:gd name="T9" fmla="*/ 63 h 85"/>
                    <a:gd name="T10" fmla="*/ 12 w 42"/>
                    <a:gd name="T11" fmla="*/ 77 h 85"/>
                    <a:gd name="T12" fmla="*/ 16 w 42"/>
                    <a:gd name="T13" fmla="*/ 83 h 85"/>
                    <a:gd name="T14" fmla="*/ 20 w 42"/>
                    <a:gd name="T15" fmla="*/ 68 h 85"/>
                    <a:gd name="T16" fmla="*/ 32 w 42"/>
                    <a:gd name="T17" fmla="*/ 48 h 85"/>
                    <a:gd name="T18" fmla="*/ 41 w 42"/>
                    <a:gd name="T19" fmla="*/ 23 h 85"/>
                    <a:gd name="T20" fmla="*/ 42 w 42"/>
                    <a:gd name="T21" fmla="*/ 7 h 85"/>
                    <a:gd name="T22" fmla="*/ 35 w 42"/>
                    <a:gd name="T2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85">
                      <a:moveTo>
                        <a:pt x="35" y="3"/>
                      </a:moveTo>
                      <a:cubicBezTo>
                        <a:pt x="34" y="5"/>
                        <a:pt x="23" y="6"/>
                        <a:pt x="21" y="8"/>
                      </a:cubicBezTo>
                      <a:cubicBezTo>
                        <a:pt x="20" y="10"/>
                        <a:pt x="19" y="14"/>
                        <a:pt x="17" y="16"/>
                      </a:cubicBezTo>
                      <a:cubicBezTo>
                        <a:pt x="15" y="18"/>
                        <a:pt x="2" y="37"/>
                        <a:pt x="1" y="41"/>
                      </a:cubicBezTo>
                      <a:cubicBezTo>
                        <a:pt x="0" y="45"/>
                        <a:pt x="1" y="58"/>
                        <a:pt x="2" y="63"/>
                      </a:cubicBezTo>
                      <a:cubicBezTo>
                        <a:pt x="3" y="67"/>
                        <a:pt x="12" y="73"/>
                        <a:pt x="12" y="77"/>
                      </a:cubicBezTo>
                      <a:cubicBezTo>
                        <a:pt x="13" y="80"/>
                        <a:pt x="14" y="85"/>
                        <a:pt x="16" y="83"/>
                      </a:cubicBezTo>
                      <a:cubicBezTo>
                        <a:pt x="19" y="81"/>
                        <a:pt x="17" y="72"/>
                        <a:pt x="20" y="68"/>
                      </a:cubicBezTo>
                      <a:cubicBezTo>
                        <a:pt x="22" y="64"/>
                        <a:pt x="32" y="53"/>
                        <a:pt x="32" y="48"/>
                      </a:cubicBezTo>
                      <a:cubicBezTo>
                        <a:pt x="32" y="42"/>
                        <a:pt x="39" y="25"/>
                        <a:pt x="41" y="23"/>
                      </a:cubicBezTo>
                      <a:cubicBezTo>
                        <a:pt x="42" y="21"/>
                        <a:pt x="42" y="10"/>
                        <a:pt x="42" y="7"/>
                      </a:cubicBezTo>
                      <a:cubicBezTo>
                        <a:pt x="42" y="4"/>
                        <a:pt x="37" y="0"/>
                        <a:pt x="35" y="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3" name="Freeform 137"/>
                <p:cNvSpPr>
                  <a:spLocks/>
                </p:cNvSpPr>
                <p:nvPr/>
              </p:nvSpPr>
              <p:spPr bwMode="auto">
                <a:xfrm>
                  <a:off x="3514029" y="4806316"/>
                  <a:ext cx="170617" cy="199377"/>
                </a:xfrm>
                <a:custGeom>
                  <a:avLst/>
                  <a:gdLst>
                    <a:gd name="T0" fmla="*/ 6 w 57"/>
                    <a:gd name="T1" fmla="*/ 66 h 66"/>
                    <a:gd name="T2" fmla="*/ 3 w 57"/>
                    <a:gd name="T3" fmla="*/ 61 h 66"/>
                    <a:gd name="T4" fmla="*/ 16 w 57"/>
                    <a:gd name="T5" fmla="*/ 48 h 66"/>
                    <a:gd name="T6" fmla="*/ 23 w 57"/>
                    <a:gd name="T7" fmla="*/ 42 h 66"/>
                    <a:gd name="T8" fmla="*/ 38 w 57"/>
                    <a:gd name="T9" fmla="*/ 26 h 66"/>
                    <a:gd name="T10" fmla="*/ 44 w 57"/>
                    <a:gd name="T11" fmla="*/ 22 h 66"/>
                    <a:gd name="T12" fmla="*/ 51 w 57"/>
                    <a:gd name="T13" fmla="*/ 13 h 66"/>
                    <a:gd name="T14" fmla="*/ 52 w 57"/>
                    <a:gd name="T15" fmla="*/ 1 h 66"/>
                    <a:gd name="T16" fmla="*/ 55 w 57"/>
                    <a:gd name="T17" fmla="*/ 12 h 66"/>
                    <a:gd name="T18" fmla="*/ 55 w 57"/>
                    <a:gd name="T19" fmla="*/ 21 h 66"/>
                    <a:gd name="T20" fmla="*/ 47 w 57"/>
                    <a:gd name="T21" fmla="*/ 27 h 66"/>
                    <a:gd name="T22" fmla="*/ 43 w 57"/>
                    <a:gd name="T23" fmla="*/ 32 h 66"/>
                    <a:gd name="T24" fmla="*/ 37 w 57"/>
                    <a:gd name="T25" fmla="*/ 34 h 66"/>
                    <a:gd name="T26" fmla="*/ 31 w 57"/>
                    <a:gd name="T27" fmla="*/ 46 h 66"/>
                    <a:gd name="T28" fmla="*/ 20 w 57"/>
                    <a:gd name="T29" fmla="*/ 53 h 66"/>
                    <a:gd name="T30" fmla="*/ 6 w 57"/>
                    <a:gd name="T3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66">
                      <a:moveTo>
                        <a:pt x="6" y="66"/>
                      </a:moveTo>
                      <a:cubicBezTo>
                        <a:pt x="3" y="66"/>
                        <a:pt x="0" y="65"/>
                        <a:pt x="3" y="61"/>
                      </a:cubicBezTo>
                      <a:cubicBezTo>
                        <a:pt x="6" y="57"/>
                        <a:pt x="13" y="49"/>
                        <a:pt x="16" y="48"/>
                      </a:cubicBezTo>
                      <a:cubicBezTo>
                        <a:pt x="18" y="47"/>
                        <a:pt x="21" y="46"/>
                        <a:pt x="23" y="42"/>
                      </a:cubicBezTo>
                      <a:cubicBezTo>
                        <a:pt x="25" y="39"/>
                        <a:pt x="36" y="29"/>
                        <a:pt x="38" y="26"/>
                      </a:cubicBezTo>
                      <a:cubicBezTo>
                        <a:pt x="39" y="24"/>
                        <a:pt x="41" y="22"/>
                        <a:pt x="44" y="22"/>
                      </a:cubicBezTo>
                      <a:cubicBezTo>
                        <a:pt x="48" y="21"/>
                        <a:pt x="51" y="17"/>
                        <a:pt x="51" y="13"/>
                      </a:cubicBezTo>
                      <a:cubicBezTo>
                        <a:pt x="51" y="9"/>
                        <a:pt x="49" y="0"/>
                        <a:pt x="52" y="1"/>
                      </a:cubicBezTo>
                      <a:cubicBezTo>
                        <a:pt x="55" y="2"/>
                        <a:pt x="52" y="9"/>
                        <a:pt x="55" y="12"/>
                      </a:cubicBezTo>
                      <a:cubicBezTo>
                        <a:pt x="57" y="16"/>
                        <a:pt x="56" y="19"/>
                        <a:pt x="55" y="21"/>
                      </a:cubicBezTo>
                      <a:cubicBezTo>
                        <a:pt x="53" y="22"/>
                        <a:pt x="48" y="25"/>
                        <a:pt x="47" y="27"/>
                      </a:cubicBezTo>
                      <a:cubicBezTo>
                        <a:pt x="46" y="30"/>
                        <a:pt x="45" y="32"/>
                        <a:pt x="43" y="32"/>
                      </a:cubicBezTo>
                      <a:cubicBezTo>
                        <a:pt x="40" y="32"/>
                        <a:pt x="38" y="30"/>
                        <a:pt x="37" y="34"/>
                      </a:cubicBezTo>
                      <a:cubicBezTo>
                        <a:pt x="35" y="38"/>
                        <a:pt x="34" y="43"/>
                        <a:pt x="31" y="46"/>
                      </a:cubicBezTo>
                      <a:cubicBezTo>
                        <a:pt x="28" y="49"/>
                        <a:pt x="22" y="50"/>
                        <a:pt x="20" y="53"/>
                      </a:cubicBezTo>
                      <a:cubicBezTo>
                        <a:pt x="18" y="56"/>
                        <a:pt x="9" y="66"/>
                        <a:pt x="6" y="6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4" name="Freeform 138"/>
                <p:cNvSpPr>
                  <a:spLocks/>
                </p:cNvSpPr>
                <p:nvPr/>
              </p:nvSpPr>
              <p:spPr bwMode="auto">
                <a:xfrm>
                  <a:off x="3839168" y="4914920"/>
                  <a:ext cx="333186" cy="295014"/>
                </a:xfrm>
                <a:custGeom>
                  <a:avLst/>
                  <a:gdLst>
                    <a:gd name="T0" fmla="*/ 82 w 111"/>
                    <a:gd name="T1" fmla="*/ 98 h 98"/>
                    <a:gd name="T2" fmla="*/ 79 w 111"/>
                    <a:gd name="T3" fmla="*/ 92 h 98"/>
                    <a:gd name="T4" fmla="*/ 78 w 111"/>
                    <a:gd name="T5" fmla="*/ 87 h 98"/>
                    <a:gd name="T6" fmla="*/ 68 w 111"/>
                    <a:gd name="T7" fmla="*/ 92 h 98"/>
                    <a:gd name="T8" fmla="*/ 52 w 111"/>
                    <a:gd name="T9" fmla="*/ 80 h 98"/>
                    <a:gd name="T10" fmla="*/ 49 w 111"/>
                    <a:gd name="T11" fmla="*/ 67 h 98"/>
                    <a:gd name="T12" fmla="*/ 54 w 111"/>
                    <a:gd name="T13" fmla="*/ 57 h 98"/>
                    <a:gd name="T14" fmla="*/ 42 w 111"/>
                    <a:gd name="T15" fmla="*/ 46 h 98"/>
                    <a:gd name="T16" fmla="*/ 34 w 111"/>
                    <a:gd name="T17" fmla="*/ 53 h 98"/>
                    <a:gd name="T18" fmla="*/ 28 w 111"/>
                    <a:gd name="T19" fmla="*/ 52 h 98"/>
                    <a:gd name="T20" fmla="*/ 24 w 111"/>
                    <a:gd name="T21" fmla="*/ 53 h 98"/>
                    <a:gd name="T22" fmla="*/ 17 w 111"/>
                    <a:gd name="T23" fmla="*/ 49 h 98"/>
                    <a:gd name="T24" fmla="*/ 7 w 111"/>
                    <a:gd name="T25" fmla="*/ 62 h 98"/>
                    <a:gd name="T26" fmla="*/ 0 w 111"/>
                    <a:gd name="T27" fmla="*/ 62 h 98"/>
                    <a:gd name="T28" fmla="*/ 5 w 111"/>
                    <a:gd name="T29" fmla="*/ 53 h 98"/>
                    <a:gd name="T30" fmla="*/ 11 w 111"/>
                    <a:gd name="T31" fmla="*/ 42 h 98"/>
                    <a:gd name="T32" fmla="*/ 26 w 111"/>
                    <a:gd name="T33" fmla="*/ 34 h 98"/>
                    <a:gd name="T34" fmla="*/ 38 w 111"/>
                    <a:gd name="T35" fmla="*/ 25 h 98"/>
                    <a:gd name="T36" fmla="*/ 44 w 111"/>
                    <a:gd name="T37" fmla="*/ 33 h 98"/>
                    <a:gd name="T38" fmla="*/ 46 w 111"/>
                    <a:gd name="T39" fmla="*/ 37 h 98"/>
                    <a:gd name="T40" fmla="*/ 56 w 111"/>
                    <a:gd name="T41" fmla="*/ 32 h 98"/>
                    <a:gd name="T42" fmla="*/ 61 w 111"/>
                    <a:gd name="T43" fmla="*/ 27 h 98"/>
                    <a:gd name="T44" fmla="*/ 68 w 111"/>
                    <a:gd name="T45" fmla="*/ 29 h 98"/>
                    <a:gd name="T46" fmla="*/ 72 w 111"/>
                    <a:gd name="T47" fmla="*/ 18 h 98"/>
                    <a:gd name="T48" fmla="*/ 77 w 111"/>
                    <a:gd name="T49" fmla="*/ 20 h 98"/>
                    <a:gd name="T50" fmla="*/ 78 w 111"/>
                    <a:gd name="T51" fmla="*/ 17 h 98"/>
                    <a:gd name="T52" fmla="*/ 83 w 111"/>
                    <a:gd name="T53" fmla="*/ 19 h 98"/>
                    <a:gd name="T54" fmla="*/ 84 w 111"/>
                    <a:gd name="T55" fmla="*/ 3 h 98"/>
                    <a:gd name="T56" fmla="*/ 92 w 111"/>
                    <a:gd name="T57" fmla="*/ 7 h 98"/>
                    <a:gd name="T58" fmla="*/ 102 w 111"/>
                    <a:gd name="T59" fmla="*/ 23 h 98"/>
                    <a:gd name="T60" fmla="*/ 103 w 111"/>
                    <a:gd name="T61" fmla="*/ 29 h 98"/>
                    <a:gd name="T62" fmla="*/ 106 w 111"/>
                    <a:gd name="T63" fmla="*/ 39 h 98"/>
                    <a:gd name="T64" fmla="*/ 107 w 111"/>
                    <a:gd name="T65" fmla="*/ 46 h 98"/>
                    <a:gd name="T66" fmla="*/ 110 w 111"/>
                    <a:gd name="T67" fmla="*/ 55 h 98"/>
                    <a:gd name="T68" fmla="*/ 104 w 111"/>
                    <a:gd name="T69" fmla="*/ 66 h 98"/>
                    <a:gd name="T70" fmla="*/ 100 w 111"/>
                    <a:gd name="T71" fmla="*/ 78 h 98"/>
                    <a:gd name="T72" fmla="*/ 97 w 111"/>
                    <a:gd name="T73" fmla="*/ 64 h 98"/>
                    <a:gd name="T74" fmla="*/ 93 w 111"/>
                    <a:gd name="T75" fmla="*/ 61 h 98"/>
                    <a:gd name="T76" fmla="*/ 92 w 111"/>
                    <a:gd name="T77" fmla="*/ 67 h 98"/>
                    <a:gd name="T78" fmla="*/ 88 w 111"/>
                    <a:gd name="T79" fmla="*/ 65 h 98"/>
                    <a:gd name="T80" fmla="*/ 84 w 111"/>
                    <a:gd name="T81" fmla="*/ 71 h 98"/>
                    <a:gd name="T82" fmla="*/ 89 w 111"/>
                    <a:gd name="T83" fmla="*/ 82 h 98"/>
                    <a:gd name="T84" fmla="*/ 82 w 111"/>
                    <a:gd name="T8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98">
                      <a:moveTo>
                        <a:pt x="82" y="98"/>
                      </a:moveTo>
                      <a:cubicBezTo>
                        <a:pt x="80" y="98"/>
                        <a:pt x="79" y="95"/>
                        <a:pt x="79" y="92"/>
                      </a:cubicBezTo>
                      <a:cubicBezTo>
                        <a:pt x="80" y="89"/>
                        <a:pt x="81" y="86"/>
                        <a:pt x="78" y="87"/>
                      </a:cubicBezTo>
                      <a:cubicBezTo>
                        <a:pt x="76" y="89"/>
                        <a:pt x="70" y="93"/>
                        <a:pt x="68" y="92"/>
                      </a:cubicBezTo>
                      <a:cubicBezTo>
                        <a:pt x="65" y="91"/>
                        <a:pt x="55" y="86"/>
                        <a:pt x="52" y="80"/>
                      </a:cubicBezTo>
                      <a:cubicBezTo>
                        <a:pt x="49" y="74"/>
                        <a:pt x="52" y="72"/>
                        <a:pt x="49" y="67"/>
                      </a:cubicBezTo>
                      <a:cubicBezTo>
                        <a:pt x="47" y="62"/>
                        <a:pt x="54" y="59"/>
                        <a:pt x="54" y="57"/>
                      </a:cubicBezTo>
                      <a:cubicBezTo>
                        <a:pt x="53" y="55"/>
                        <a:pt x="44" y="46"/>
                        <a:pt x="42" y="46"/>
                      </a:cubicBezTo>
                      <a:cubicBezTo>
                        <a:pt x="39" y="47"/>
                        <a:pt x="35" y="51"/>
                        <a:pt x="34" y="53"/>
                      </a:cubicBezTo>
                      <a:cubicBezTo>
                        <a:pt x="33" y="56"/>
                        <a:pt x="30" y="51"/>
                        <a:pt x="28" y="52"/>
                      </a:cubicBezTo>
                      <a:cubicBezTo>
                        <a:pt x="27" y="52"/>
                        <a:pt x="28" y="57"/>
                        <a:pt x="24" y="53"/>
                      </a:cubicBezTo>
                      <a:cubicBezTo>
                        <a:pt x="20" y="50"/>
                        <a:pt x="19" y="48"/>
                        <a:pt x="17" y="49"/>
                      </a:cubicBezTo>
                      <a:cubicBezTo>
                        <a:pt x="15" y="50"/>
                        <a:pt x="9" y="60"/>
                        <a:pt x="7" y="62"/>
                      </a:cubicBezTo>
                      <a:cubicBezTo>
                        <a:pt x="5" y="64"/>
                        <a:pt x="0" y="66"/>
                        <a:pt x="0" y="62"/>
                      </a:cubicBezTo>
                      <a:cubicBezTo>
                        <a:pt x="1" y="58"/>
                        <a:pt x="5" y="56"/>
                        <a:pt x="5" y="53"/>
                      </a:cubicBezTo>
                      <a:cubicBezTo>
                        <a:pt x="5" y="50"/>
                        <a:pt x="7" y="44"/>
                        <a:pt x="11" y="42"/>
                      </a:cubicBezTo>
                      <a:cubicBezTo>
                        <a:pt x="15" y="41"/>
                        <a:pt x="23" y="40"/>
                        <a:pt x="26" y="34"/>
                      </a:cubicBezTo>
                      <a:cubicBezTo>
                        <a:pt x="29" y="28"/>
                        <a:pt x="34" y="23"/>
                        <a:pt x="38" y="25"/>
                      </a:cubicBezTo>
                      <a:cubicBezTo>
                        <a:pt x="42" y="27"/>
                        <a:pt x="44" y="30"/>
                        <a:pt x="44" y="33"/>
                      </a:cubicBezTo>
                      <a:cubicBezTo>
                        <a:pt x="44" y="35"/>
                        <a:pt x="43" y="37"/>
                        <a:pt x="46" y="37"/>
                      </a:cubicBezTo>
                      <a:cubicBezTo>
                        <a:pt x="50" y="37"/>
                        <a:pt x="54" y="36"/>
                        <a:pt x="56" y="32"/>
                      </a:cubicBezTo>
                      <a:cubicBezTo>
                        <a:pt x="58" y="28"/>
                        <a:pt x="58" y="26"/>
                        <a:pt x="61" y="27"/>
                      </a:cubicBezTo>
                      <a:cubicBezTo>
                        <a:pt x="64" y="29"/>
                        <a:pt x="67" y="31"/>
                        <a:pt x="68" y="29"/>
                      </a:cubicBezTo>
                      <a:cubicBezTo>
                        <a:pt x="69" y="26"/>
                        <a:pt x="69" y="17"/>
                        <a:pt x="72" y="18"/>
                      </a:cubicBezTo>
                      <a:cubicBezTo>
                        <a:pt x="76" y="19"/>
                        <a:pt x="75" y="22"/>
                        <a:pt x="77" y="20"/>
                      </a:cubicBezTo>
                      <a:cubicBezTo>
                        <a:pt x="78" y="18"/>
                        <a:pt x="75" y="15"/>
                        <a:pt x="78" y="17"/>
                      </a:cubicBezTo>
                      <a:cubicBezTo>
                        <a:pt x="82" y="19"/>
                        <a:pt x="82" y="21"/>
                        <a:pt x="83" y="19"/>
                      </a:cubicBezTo>
                      <a:cubicBezTo>
                        <a:pt x="85" y="17"/>
                        <a:pt x="86" y="6"/>
                        <a:pt x="84" y="3"/>
                      </a:cubicBezTo>
                      <a:cubicBezTo>
                        <a:pt x="82" y="0"/>
                        <a:pt x="86" y="3"/>
                        <a:pt x="92" y="7"/>
                      </a:cubicBezTo>
                      <a:cubicBezTo>
                        <a:pt x="98" y="12"/>
                        <a:pt x="104" y="21"/>
                        <a:pt x="102" y="23"/>
                      </a:cubicBezTo>
                      <a:cubicBezTo>
                        <a:pt x="100" y="25"/>
                        <a:pt x="101" y="27"/>
                        <a:pt x="103" y="29"/>
                      </a:cubicBezTo>
                      <a:cubicBezTo>
                        <a:pt x="104" y="32"/>
                        <a:pt x="108" y="35"/>
                        <a:pt x="106" y="39"/>
                      </a:cubicBezTo>
                      <a:cubicBezTo>
                        <a:pt x="105" y="42"/>
                        <a:pt x="104" y="42"/>
                        <a:pt x="107" y="46"/>
                      </a:cubicBezTo>
                      <a:cubicBezTo>
                        <a:pt x="109" y="50"/>
                        <a:pt x="111" y="51"/>
                        <a:pt x="110" y="55"/>
                      </a:cubicBezTo>
                      <a:cubicBezTo>
                        <a:pt x="108" y="59"/>
                        <a:pt x="108" y="65"/>
                        <a:pt x="104" y="66"/>
                      </a:cubicBezTo>
                      <a:cubicBezTo>
                        <a:pt x="100" y="67"/>
                        <a:pt x="101" y="81"/>
                        <a:pt x="100" y="78"/>
                      </a:cubicBezTo>
                      <a:cubicBezTo>
                        <a:pt x="99" y="76"/>
                        <a:pt x="99" y="67"/>
                        <a:pt x="97" y="64"/>
                      </a:cubicBezTo>
                      <a:cubicBezTo>
                        <a:pt x="95" y="60"/>
                        <a:pt x="94" y="59"/>
                        <a:pt x="93" y="61"/>
                      </a:cubicBezTo>
                      <a:cubicBezTo>
                        <a:pt x="93" y="63"/>
                        <a:pt x="93" y="69"/>
                        <a:pt x="92" y="67"/>
                      </a:cubicBezTo>
                      <a:cubicBezTo>
                        <a:pt x="90" y="65"/>
                        <a:pt x="89" y="63"/>
                        <a:pt x="88" y="65"/>
                      </a:cubicBezTo>
                      <a:cubicBezTo>
                        <a:pt x="86" y="66"/>
                        <a:pt x="83" y="68"/>
                        <a:pt x="84" y="71"/>
                      </a:cubicBezTo>
                      <a:cubicBezTo>
                        <a:pt x="85" y="75"/>
                        <a:pt x="89" y="79"/>
                        <a:pt x="89" y="82"/>
                      </a:cubicBezTo>
                      <a:cubicBezTo>
                        <a:pt x="89" y="85"/>
                        <a:pt x="84" y="98"/>
                        <a:pt x="82" y="9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5" name="Freeform 139"/>
                <p:cNvSpPr>
                  <a:spLocks/>
                </p:cNvSpPr>
                <p:nvPr/>
              </p:nvSpPr>
              <p:spPr bwMode="auto">
                <a:xfrm>
                  <a:off x="3974374" y="4890606"/>
                  <a:ext cx="59555" cy="38903"/>
                </a:xfrm>
                <a:custGeom>
                  <a:avLst/>
                  <a:gdLst>
                    <a:gd name="T0" fmla="*/ 18 w 20"/>
                    <a:gd name="T1" fmla="*/ 9 h 13"/>
                    <a:gd name="T2" fmla="*/ 7 w 20"/>
                    <a:gd name="T3" fmla="*/ 13 h 13"/>
                    <a:gd name="T4" fmla="*/ 2 w 20"/>
                    <a:gd name="T5" fmla="*/ 10 h 13"/>
                    <a:gd name="T6" fmla="*/ 11 w 20"/>
                    <a:gd name="T7" fmla="*/ 2 h 13"/>
                    <a:gd name="T8" fmla="*/ 18 w 20"/>
                    <a:gd name="T9" fmla="*/ 9 h 13"/>
                  </a:gdLst>
                  <a:ahLst/>
                  <a:cxnLst>
                    <a:cxn ang="0">
                      <a:pos x="T0" y="T1"/>
                    </a:cxn>
                    <a:cxn ang="0">
                      <a:pos x="T2" y="T3"/>
                    </a:cxn>
                    <a:cxn ang="0">
                      <a:pos x="T4" y="T5"/>
                    </a:cxn>
                    <a:cxn ang="0">
                      <a:pos x="T6" y="T7"/>
                    </a:cxn>
                    <a:cxn ang="0">
                      <a:pos x="T8" y="T9"/>
                    </a:cxn>
                  </a:cxnLst>
                  <a:rect l="0" t="0" r="r" b="b"/>
                  <a:pathLst>
                    <a:path w="20" h="13">
                      <a:moveTo>
                        <a:pt x="18" y="9"/>
                      </a:moveTo>
                      <a:cubicBezTo>
                        <a:pt x="15" y="10"/>
                        <a:pt x="9" y="13"/>
                        <a:pt x="7" y="13"/>
                      </a:cubicBezTo>
                      <a:cubicBezTo>
                        <a:pt x="5" y="13"/>
                        <a:pt x="0" y="11"/>
                        <a:pt x="2" y="10"/>
                      </a:cubicBezTo>
                      <a:cubicBezTo>
                        <a:pt x="4" y="8"/>
                        <a:pt x="6" y="0"/>
                        <a:pt x="11" y="2"/>
                      </a:cubicBezTo>
                      <a:cubicBezTo>
                        <a:pt x="16" y="3"/>
                        <a:pt x="20" y="8"/>
                        <a:pt x="18" y="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6" name="Freeform 140"/>
                <p:cNvSpPr>
                  <a:spLocks/>
                </p:cNvSpPr>
                <p:nvPr/>
              </p:nvSpPr>
              <p:spPr bwMode="auto">
                <a:xfrm>
                  <a:off x="3872969" y="4832252"/>
                  <a:ext cx="80480" cy="139402"/>
                </a:xfrm>
                <a:custGeom>
                  <a:avLst/>
                  <a:gdLst>
                    <a:gd name="T0" fmla="*/ 16 w 27"/>
                    <a:gd name="T1" fmla="*/ 45 h 46"/>
                    <a:gd name="T2" fmla="*/ 10 w 27"/>
                    <a:gd name="T3" fmla="*/ 38 h 46"/>
                    <a:gd name="T4" fmla="*/ 1 w 27"/>
                    <a:gd name="T5" fmla="*/ 27 h 46"/>
                    <a:gd name="T6" fmla="*/ 11 w 27"/>
                    <a:gd name="T7" fmla="*/ 19 h 46"/>
                    <a:gd name="T8" fmla="*/ 19 w 27"/>
                    <a:gd name="T9" fmla="*/ 0 h 46"/>
                    <a:gd name="T10" fmla="*/ 25 w 27"/>
                    <a:gd name="T11" fmla="*/ 4 h 46"/>
                    <a:gd name="T12" fmla="*/ 19 w 27"/>
                    <a:gd name="T13" fmla="*/ 22 h 46"/>
                    <a:gd name="T14" fmla="*/ 21 w 27"/>
                    <a:gd name="T15" fmla="*/ 37 h 46"/>
                    <a:gd name="T16" fmla="*/ 16 w 27"/>
                    <a:gd name="T1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6">
                      <a:moveTo>
                        <a:pt x="16" y="45"/>
                      </a:moveTo>
                      <a:cubicBezTo>
                        <a:pt x="13" y="43"/>
                        <a:pt x="14" y="41"/>
                        <a:pt x="10" y="38"/>
                      </a:cubicBezTo>
                      <a:cubicBezTo>
                        <a:pt x="6" y="35"/>
                        <a:pt x="0" y="29"/>
                        <a:pt x="1" y="27"/>
                      </a:cubicBezTo>
                      <a:cubicBezTo>
                        <a:pt x="2" y="25"/>
                        <a:pt x="10" y="23"/>
                        <a:pt x="11" y="19"/>
                      </a:cubicBezTo>
                      <a:cubicBezTo>
                        <a:pt x="12" y="15"/>
                        <a:pt x="16" y="1"/>
                        <a:pt x="19" y="0"/>
                      </a:cubicBezTo>
                      <a:cubicBezTo>
                        <a:pt x="23" y="0"/>
                        <a:pt x="27" y="0"/>
                        <a:pt x="25" y="4"/>
                      </a:cubicBezTo>
                      <a:cubicBezTo>
                        <a:pt x="24" y="7"/>
                        <a:pt x="19" y="20"/>
                        <a:pt x="19" y="22"/>
                      </a:cubicBezTo>
                      <a:cubicBezTo>
                        <a:pt x="19" y="25"/>
                        <a:pt x="19" y="34"/>
                        <a:pt x="21" y="37"/>
                      </a:cubicBezTo>
                      <a:cubicBezTo>
                        <a:pt x="22" y="40"/>
                        <a:pt x="18" y="46"/>
                        <a:pt x="16" y="4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7" name="Freeform 141"/>
                <p:cNvSpPr>
                  <a:spLocks/>
                </p:cNvSpPr>
                <p:nvPr/>
              </p:nvSpPr>
              <p:spPr bwMode="auto">
                <a:xfrm>
                  <a:off x="3938963" y="4820904"/>
                  <a:ext cx="59555" cy="111846"/>
                </a:xfrm>
                <a:custGeom>
                  <a:avLst/>
                  <a:gdLst>
                    <a:gd name="T0" fmla="*/ 3 w 20"/>
                    <a:gd name="T1" fmla="*/ 36 h 37"/>
                    <a:gd name="T2" fmla="*/ 6 w 20"/>
                    <a:gd name="T3" fmla="*/ 23 h 37"/>
                    <a:gd name="T4" fmla="*/ 17 w 20"/>
                    <a:gd name="T5" fmla="*/ 2 h 37"/>
                    <a:gd name="T6" fmla="*/ 19 w 20"/>
                    <a:gd name="T7" fmla="*/ 9 h 37"/>
                    <a:gd name="T8" fmla="*/ 3 w 20"/>
                    <a:gd name="T9" fmla="*/ 36 h 37"/>
                  </a:gdLst>
                  <a:ahLst/>
                  <a:cxnLst>
                    <a:cxn ang="0">
                      <a:pos x="T0" y="T1"/>
                    </a:cxn>
                    <a:cxn ang="0">
                      <a:pos x="T2" y="T3"/>
                    </a:cxn>
                    <a:cxn ang="0">
                      <a:pos x="T4" y="T5"/>
                    </a:cxn>
                    <a:cxn ang="0">
                      <a:pos x="T6" y="T7"/>
                    </a:cxn>
                    <a:cxn ang="0">
                      <a:pos x="T8" y="T9"/>
                    </a:cxn>
                  </a:cxnLst>
                  <a:rect l="0" t="0" r="r" b="b"/>
                  <a:pathLst>
                    <a:path w="20" h="37">
                      <a:moveTo>
                        <a:pt x="3" y="36"/>
                      </a:moveTo>
                      <a:cubicBezTo>
                        <a:pt x="0" y="37"/>
                        <a:pt x="4" y="26"/>
                        <a:pt x="6" y="23"/>
                      </a:cubicBezTo>
                      <a:cubicBezTo>
                        <a:pt x="8" y="20"/>
                        <a:pt x="16" y="0"/>
                        <a:pt x="17" y="2"/>
                      </a:cubicBezTo>
                      <a:cubicBezTo>
                        <a:pt x="18" y="5"/>
                        <a:pt x="20" y="6"/>
                        <a:pt x="19" y="9"/>
                      </a:cubicBezTo>
                      <a:cubicBezTo>
                        <a:pt x="17" y="12"/>
                        <a:pt x="4" y="36"/>
                        <a:pt x="3" y="36"/>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8" name="Freeform 142"/>
                <p:cNvSpPr>
                  <a:spLocks/>
                </p:cNvSpPr>
                <p:nvPr/>
              </p:nvSpPr>
              <p:spPr bwMode="auto">
                <a:xfrm>
                  <a:off x="3842387" y="4765792"/>
                  <a:ext cx="86918" cy="106983"/>
                </a:xfrm>
                <a:custGeom>
                  <a:avLst/>
                  <a:gdLst>
                    <a:gd name="T0" fmla="*/ 16 w 29"/>
                    <a:gd name="T1" fmla="*/ 27 h 35"/>
                    <a:gd name="T2" fmla="*/ 3 w 29"/>
                    <a:gd name="T3" fmla="*/ 32 h 35"/>
                    <a:gd name="T4" fmla="*/ 4 w 29"/>
                    <a:gd name="T5" fmla="*/ 10 h 35"/>
                    <a:gd name="T6" fmla="*/ 2 w 29"/>
                    <a:gd name="T7" fmla="*/ 1 h 35"/>
                    <a:gd name="T8" fmla="*/ 17 w 29"/>
                    <a:gd name="T9" fmla="*/ 9 h 35"/>
                    <a:gd name="T10" fmla="*/ 29 w 29"/>
                    <a:gd name="T11" fmla="*/ 9 h 35"/>
                    <a:gd name="T12" fmla="*/ 16 w 29"/>
                    <a:gd name="T13" fmla="*/ 27 h 35"/>
                  </a:gdLst>
                  <a:ahLst/>
                  <a:cxnLst>
                    <a:cxn ang="0">
                      <a:pos x="T0" y="T1"/>
                    </a:cxn>
                    <a:cxn ang="0">
                      <a:pos x="T2" y="T3"/>
                    </a:cxn>
                    <a:cxn ang="0">
                      <a:pos x="T4" y="T5"/>
                    </a:cxn>
                    <a:cxn ang="0">
                      <a:pos x="T6" y="T7"/>
                    </a:cxn>
                    <a:cxn ang="0">
                      <a:pos x="T8" y="T9"/>
                    </a:cxn>
                    <a:cxn ang="0">
                      <a:pos x="T10" y="T11"/>
                    </a:cxn>
                    <a:cxn ang="0">
                      <a:pos x="T12" y="T13"/>
                    </a:cxn>
                  </a:cxnLst>
                  <a:rect l="0" t="0" r="r" b="b"/>
                  <a:pathLst>
                    <a:path w="29" h="35">
                      <a:moveTo>
                        <a:pt x="16" y="27"/>
                      </a:moveTo>
                      <a:cubicBezTo>
                        <a:pt x="14" y="29"/>
                        <a:pt x="4" y="35"/>
                        <a:pt x="3" y="32"/>
                      </a:cubicBezTo>
                      <a:cubicBezTo>
                        <a:pt x="1" y="29"/>
                        <a:pt x="6" y="16"/>
                        <a:pt x="4" y="10"/>
                      </a:cubicBezTo>
                      <a:cubicBezTo>
                        <a:pt x="2" y="4"/>
                        <a:pt x="0" y="1"/>
                        <a:pt x="2" y="1"/>
                      </a:cubicBezTo>
                      <a:cubicBezTo>
                        <a:pt x="3" y="0"/>
                        <a:pt x="14" y="10"/>
                        <a:pt x="17" y="9"/>
                      </a:cubicBezTo>
                      <a:cubicBezTo>
                        <a:pt x="20" y="8"/>
                        <a:pt x="29" y="7"/>
                        <a:pt x="29" y="9"/>
                      </a:cubicBezTo>
                      <a:cubicBezTo>
                        <a:pt x="29" y="11"/>
                        <a:pt x="19" y="25"/>
                        <a:pt x="16" y="2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9" name="Freeform 143"/>
                <p:cNvSpPr>
                  <a:spLocks/>
                </p:cNvSpPr>
                <p:nvPr/>
              </p:nvSpPr>
              <p:spPr bwMode="auto">
                <a:xfrm>
                  <a:off x="4013004" y="4785243"/>
                  <a:ext cx="54726" cy="66460"/>
                </a:xfrm>
                <a:custGeom>
                  <a:avLst/>
                  <a:gdLst>
                    <a:gd name="T0" fmla="*/ 14 w 18"/>
                    <a:gd name="T1" fmla="*/ 22 h 22"/>
                    <a:gd name="T2" fmla="*/ 2 w 18"/>
                    <a:gd name="T3" fmla="*/ 12 h 22"/>
                    <a:gd name="T4" fmla="*/ 1 w 18"/>
                    <a:gd name="T5" fmla="*/ 2 h 22"/>
                    <a:gd name="T6" fmla="*/ 7 w 18"/>
                    <a:gd name="T7" fmla="*/ 7 h 22"/>
                    <a:gd name="T8" fmla="*/ 16 w 18"/>
                    <a:gd name="T9" fmla="*/ 11 h 22"/>
                    <a:gd name="T10" fmla="*/ 14 w 18"/>
                    <a:gd name="T11" fmla="*/ 22 h 22"/>
                  </a:gdLst>
                  <a:ahLst/>
                  <a:cxnLst>
                    <a:cxn ang="0">
                      <a:pos x="T0" y="T1"/>
                    </a:cxn>
                    <a:cxn ang="0">
                      <a:pos x="T2" y="T3"/>
                    </a:cxn>
                    <a:cxn ang="0">
                      <a:pos x="T4" y="T5"/>
                    </a:cxn>
                    <a:cxn ang="0">
                      <a:pos x="T6" y="T7"/>
                    </a:cxn>
                    <a:cxn ang="0">
                      <a:pos x="T8" y="T9"/>
                    </a:cxn>
                    <a:cxn ang="0">
                      <a:pos x="T10" y="T11"/>
                    </a:cxn>
                  </a:cxnLst>
                  <a:rect l="0" t="0" r="r" b="b"/>
                  <a:pathLst>
                    <a:path w="18" h="22">
                      <a:moveTo>
                        <a:pt x="14" y="22"/>
                      </a:moveTo>
                      <a:cubicBezTo>
                        <a:pt x="11" y="22"/>
                        <a:pt x="4" y="16"/>
                        <a:pt x="2" y="12"/>
                      </a:cubicBezTo>
                      <a:cubicBezTo>
                        <a:pt x="0" y="9"/>
                        <a:pt x="0" y="0"/>
                        <a:pt x="1" y="2"/>
                      </a:cubicBezTo>
                      <a:cubicBezTo>
                        <a:pt x="3" y="3"/>
                        <a:pt x="3" y="7"/>
                        <a:pt x="7" y="7"/>
                      </a:cubicBezTo>
                      <a:cubicBezTo>
                        <a:pt x="10" y="7"/>
                        <a:pt x="14" y="7"/>
                        <a:pt x="16" y="11"/>
                      </a:cubicBezTo>
                      <a:cubicBezTo>
                        <a:pt x="17" y="14"/>
                        <a:pt x="18" y="22"/>
                        <a:pt x="14" y="2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0" name="Freeform 144"/>
                <p:cNvSpPr>
                  <a:spLocks/>
                </p:cNvSpPr>
                <p:nvPr/>
              </p:nvSpPr>
              <p:spPr bwMode="auto">
                <a:xfrm>
                  <a:off x="4004956" y="4715543"/>
                  <a:ext cx="104624" cy="108603"/>
                </a:xfrm>
                <a:custGeom>
                  <a:avLst/>
                  <a:gdLst>
                    <a:gd name="T0" fmla="*/ 30 w 35"/>
                    <a:gd name="T1" fmla="*/ 34 h 36"/>
                    <a:gd name="T2" fmla="*/ 22 w 35"/>
                    <a:gd name="T3" fmla="*/ 31 h 36"/>
                    <a:gd name="T4" fmla="*/ 17 w 35"/>
                    <a:gd name="T5" fmla="*/ 24 h 36"/>
                    <a:gd name="T6" fmla="*/ 17 w 35"/>
                    <a:gd name="T7" fmla="*/ 19 h 36"/>
                    <a:gd name="T8" fmla="*/ 1 w 35"/>
                    <a:gd name="T9" fmla="*/ 5 h 36"/>
                    <a:gd name="T10" fmla="*/ 15 w 35"/>
                    <a:gd name="T11" fmla="*/ 1 h 36"/>
                    <a:gd name="T12" fmla="*/ 28 w 35"/>
                    <a:gd name="T13" fmla="*/ 10 h 36"/>
                    <a:gd name="T14" fmla="*/ 31 w 35"/>
                    <a:gd name="T15" fmla="*/ 27 h 36"/>
                    <a:gd name="T16" fmla="*/ 30 w 35"/>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30" y="34"/>
                      </a:moveTo>
                      <a:cubicBezTo>
                        <a:pt x="28" y="34"/>
                        <a:pt x="24" y="36"/>
                        <a:pt x="22" y="31"/>
                      </a:cubicBezTo>
                      <a:cubicBezTo>
                        <a:pt x="20" y="27"/>
                        <a:pt x="16" y="28"/>
                        <a:pt x="17" y="24"/>
                      </a:cubicBezTo>
                      <a:cubicBezTo>
                        <a:pt x="18" y="20"/>
                        <a:pt x="19" y="21"/>
                        <a:pt x="17" y="19"/>
                      </a:cubicBezTo>
                      <a:cubicBezTo>
                        <a:pt x="15" y="17"/>
                        <a:pt x="0" y="7"/>
                        <a:pt x="1" y="5"/>
                      </a:cubicBezTo>
                      <a:cubicBezTo>
                        <a:pt x="2" y="3"/>
                        <a:pt x="11" y="2"/>
                        <a:pt x="15" y="1"/>
                      </a:cubicBezTo>
                      <a:cubicBezTo>
                        <a:pt x="20" y="0"/>
                        <a:pt x="27" y="6"/>
                        <a:pt x="28" y="10"/>
                      </a:cubicBezTo>
                      <a:cubicBezTo>
                        <a:pt x="29" y="14"/>
                        <a:pt x="27" y="23"/>
                        <a:pt x="31" y="27"/>
                      </a:cubicBezTo>
                      <a:cubicBezTo>
                        <a:pt x="35" y="30"/>
                        <a:pt x="34" y="34"/>
                        <a:pt x="30" y="34"/>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1" name="Freeform 145"/>
                <p:cNvSpPr>
                  <a:spLocks/>
                </p:cNvSpPr>
                <p:nvPr/>
              </p:nvSpPr>
              <p:spPr bwMode="auto">
                <a:xfrm>
                  <a:off x="3689474" y="4279506"/>
                  <a:ext cx="320311" cy="432795"/>
                </a:xfrm>
                <a:custGeom>
                  <a:avLst/>
                  <a:gdLst>
                    <a:gd name="T0" fmla="*/ 106 w 107"/>
                    <a:gd name="T1" fmla="*/ 141 h 143"/>
                    <a:gd name="T2" fmla="*/ 96 w 107"/>
                    <a:gd name="T3" fmla="*/ 137 h 143"/>
                    <a:gd name="T4" fmla="*/ 84 w 107"/>
                    <a:gd name="T5" fmla="*/ 127 h 143"/>
                    <a:gd name="T6" fmla="*/ 68 w 107"/>
                    <a:gd name="T7" fmla="*/ 114 h 143"/>
                    <a:gd name="T8" fmla="*/ 65 w 107"/>
                    <a:gd name="T9" fmla="*/ 119 h 143"/>
                    <a:gd name="T10" fmla="*/ 68 w 107"/>
                    <a:gd name="T11" fmla="*/ 127 h 143"/>
                    <a:gd name="T12" fmla="*/ 57 w 107"/>
                    <a:gd name="T13" fmla="*/ 117 h 143"/>
                    <a:gd name="T14" fmla="*/ 49 w 107"/>
                    <a:gd name="T15" fmla="*/ 113 h 143"/>
                    <a:gd name="T16" fmla="*/ 40 w 107"/>
                    <a:gd name="T17" fmla="*/ 118 h 143"/>
                    <a:gd name="T18" fmla="*/ 35 w 107"/>
                    <a:gd name="T19" fmla="*/ 119 h 143"/>
                    <a:gd name="T20" fmla="*/ 27 w 107"/>
                    <a:gd name="T21" fmla="*/ 114 h 143"/>
                    <a:gd name="T22" fmla="*/ 20 w 107"/>
                    <a:gd name="T23" fmla="*/ 110 h 143"/>
                    <a:gd name="T24" fmla="*/ 31 w 107"/>
                    <a:gd name="T25" fmla="*/ 98 h 143"/>
                    <a:gd name="T26" fmla="*/ 22 w 107"/>
                    <a:gd name="T27" fmla="*/ 95 h 143"/>
                    <a:gd name="T28" fmla="*/ 18 w 107"/>
                    <a:gd name="T29" fmla="*/ 99 h 143"/>
                    <a:gd name="T30" fmla="*/ 7 w 107"/>
                    <a:gd name="T31" fmla="*/ 84 h 143"/>
                    <a:gd name="T32" fmla="*/ 1 w 107"/>
                    <a:gd name="T33" fmla="*/ 60 h 143"/>
                    <a:gd name="T34" fmla="*/ 6 w 107"/>
                    <a:gd name="T35" fmla="*/ 57 h 143"/>
                    <a:gd name="T36" fmla="*/ 13 w 107"/>
                    <a:gd name="T37" fmla="*/ 63 h 143"/>
                    <a:gd name="T38" fmla="*/ 16 w 107"/>
                    <a:gd name="T39" fmla="*/ 56 h 143"/>
                    <a:gd name="T40" fmla="*/ 16 w 107"/>
                    <a:gd name="T41" fmla="*/ 43 h 143"/>
                    <a:gd name="T42" fmla="*/ 18 w 107"/>
                    <a:gd name="T43" fmla="*/ 18 h 143"/>
                    <a:gd name="T44" fmla="*/ 24 w 107"/>
                    <a:gd name="T45" fmla="*/ 3 h 143"/>
                    <a:gd name="T46" fmla="*/ 34 w 107"/>
                    <a:gd name="T47" fmla="*/ 1 h 143"/>
                    <a:gd name="T48" fmla="*/ 47 w 107"/>
                    <a:gd name="T49" fmla="*/ 10 h 143"/>
                    <a:gd name="T50" fmla="*/ 61 w 107"/>
                    <a:gd name="T51" fmla="*/ 7 h 143"/>
                    <a:gd name="T52" fmla="*/ 58 w 107"/>
                    <a:gd name="T53" fmla="*/ 16 h 143"/>
                    <a:gd name="T54" fmla="*/ 60 w 107"/>
                    <a:gd name="T55" fmla="*/ 30 h 143"/>
                    <a:gd name="T56" fmla="*/ 65 w 107"/>
                    <a:gd name="T57" fmla="*/ 40 h 143"/>
                    <a:gd name="T58" fmla="*/ 59 w 107"/>
                    <a:gd name="T59" fmla="*/ 54 h 143"/>
                    <a:gd name="T60" fmla="*/ 52 w 107"/>
                    <a:gd name="T61" fmla="*/ 60 h 143"/>
                    <a:gd name="T62" fmla="*/ 44 w 107"/>
                    <a:gd name="T63" fmla="*/ 67 h 143"/>
                    <a:gd name="T64" fmla="*/ 47 w 107"/>
                    <a:gd name="T65" fmla="*/ 81 h 143"/>
                    <a:gd name="T66" fmla="*/ 45 w 107"/>
                    <a:gd name="T67" fmla="*/ 95 h 143"/>
                    <a:gd name="T68" fmla="*/ 48 w 107"/>
                    <a:gd name="T69" fmla="*/ 107 h 143"/>
                    <a:gd name="T70" fmla="*/ 56 w 107"/>
                    <a:gd name="T71" fmla="*/ 110 h 143"/>
                    <a:gd name="T72" fmla="*/ 69 w 107"/>
                    <a:gd name="T73" fmla="*/ 103 h 143"/>
                    <a:gd name="T74" fmla="*/ 78 w 107"/>
                    <a:gd name="T75" fmla="*/ 109 h 143"/>
                    <a:gd name="T76" fmla="*/ 82 w 107"/>
                    <a:gd name="T77" fmla="*/ 116 h 143"/>
                    <a:gd name="T78" fmla="*/ 86 w 107"/>
                    <a:gd name="T79" fmla="*/ 112 h 143"/>
                    <a:gd name="T80" fmla="*/ 96 w 107"/>
                    <a:gd name="T81" fmla="*/ 117 h 143"/>
                    <a:gd name="T82" fmla="*/ 92 w 107"/>
                    <a:gd name="T83" fmla="*/ 122 h 143"/>
                    <a:gd name="T84" fmla="*/ 102 w 107"/>
                    <a:gd name="T85" fmla="*/ 134 h 143"/>
                    <a:gd name="T86" fmla="*/ 106 w 107"/>
                    <a:gd name="T87" fmla="*/ 14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43">
                      <a:moveTo>
                        <a:pt x="106" y="141"/>
                      </a:moveTo>
                      <a:cubicBezTo>
                        <a:pt x="103" y="143"/>
                        <a:pt x="98" y="140"/>
                        <a:pt x="96" y="137"/>
                      </a:cubicBezTo>
                      <a:cubicBezTo>
                        <a:pt x="94" y="134"/>
                        <a:pt x="88" y="129"/>
                        <a:pt x="84" y="127"/>
                      </a:cubicBezTo>
                      <a:cubicBezTo>
                        <a:pt x="81" y="125"/>
                        <a:pt x="70" y="115"/>
                        <a:pt x="68" y="114"/>
                      </a:cubicBezTo>
                      <a:cubicBezTo>
                        <a:pt x="65" y="114"/>
                        <a:pt x="63" y="115"/>
                        <a:pt x="65" y="119"/>
                      </a:cubicBezTo>
                      <a:cubicBezTo>
                        <a:pt x="68" y="123"/>
                        <a:pt x="70" y="128"/>
                        <a:pt x="68" y="127"/>
                      </a:cubicBezTo>
                      <a:cubicBezTo>
                        <a:pt x="65" y="126"/>
                        <a:pt x="58" y="118"/>
                        <a:pt x="57" y="117"/>
                      </a:cubicBezTo>
                      <a:cubicBezTo>
                        <a:pt x="55" y="116"/>
                        <a:pt x="51" y="113"/>
                        <a:pt x="49" y="113"/>
                      </a:cubicBezTo>
                      <a:cubicBezTo>
                        <a:pt x="47" y="113"/>
                        <a:pt x="42" y="116"/>
                        <a:pt x="40" y="118"/>
                      </a:cubicBezTo>
                      <a:cubicBezTo>
                        <a:pt x="37" y="120"/>
                        <a:pt x="38" y="122"/>
                        <a:pt x="35" y="119"/>
                      </a:cubicBezTo>
                      <a:cubicBezTo>
                        <a:pt x="31" y="117"/>
                        <a:pt x="29" y="114"/>
                        <a:pt x="27" y="114"/>
                      </a:cubicBezTo>
                      <a:cubicBezTo>
                        <a:pt x="25" y="114"/>
                        <a:pt x="19" y="114"/>
                        <a:pt x="20" y="110"/>
                      </a:cubicBezTo>
                      <a:cubicBezTo>
                        <a:pt x="22" y="106"/>
                        <a:pt x="32" y="101"/>
                        <a:pt x="31" y="98"/>
                      </a:cubicBezTo>
                      <a:cubicBezTo>
                        <a:pt x="30" y="96"/>
                        <a:pt x="23" y="93"/>
                        <a:pt x="22" y="95"/>
                      </a:cubicBezTo>
                      <a:cubicBezTo>
                        <a:pt x="20" y="96"/>
                        <a:pt x="21" y="100"/>
                        <a:pt x="18" y="99"/>
                      </a:cubicBezTo>
                      <a:cubicBezTo>
                        <a:pt x="15" y="98"/>
                        <a:pt x="8" y="90"/>
                        <a:pt x="7" y="84"/>
                      </a:cubicBezTo>
                      <a:cubicBezTo>
                        <a:pt x="6" y="78"/>
                        <a:pt x="0" y="63"/>
                        <a:pt x="1" y="60"/>
                      </a:cubicBezTo>
                      <a:cubicBezTo>
                        <a:pt x="3" y="57"/>
                        <a:pt x="5" y="54"/>
                        <a:pt x="6" y="57"/>
                      </a:cubicBezTo>
                      <a:cubicBezTo>
                        <a:pt x="8" y="59"/>
                        <a:pt x="11" y="66"/>
                        <a:pt x="13" y="63"/>
                      </a:cubicBezTo>
                      <a:cubicBezTo>
                        <a:pt x="16" y="60"/>
                        <a:pt x="18" y="59"/>
                        <a:pt x="16" y="56"/>
                      </a:cubicBezTo>
                      <a:cubicBezTo>
                        <a:pt x="14" y="52"/>
                        <a:pt x="14" y="48"/>
                        <a:pt x="16" y="43"/>
                      </a:cubicBezTo>
                      <a:cubicBezTo>
                        <a:pt x="19" y="38"/>
                        <a:pt x="15" y="21"/>
                        <a:pt x="18" y="18"/>
                      </a:cubicBezTo>
                      <a:cubicBezTo>
                        <a:pt x="20" y="14"/>
                        <a:pt x="21" y="4"/>
                        <a:pt x="24" y="3"/>
                      </a:cubicBezTo>
                      <a:cubicBezTo>
                        <a:pt x="27" y="1"/>
                        <a:pt x="32" y="0"/>
                        <a:pt x="34" y="1"/>
                      </a:cubicBezTo>
                      <a:cubicBezTo>
                        <a:pt x="37" y="2"/>
                        <a:pt x="43" y="10"/>
                        <a:pt x="47" y="10"/>
                      </a:cubicBezTo>
                      <a:cubicBezTo>
                        <a:pt x="52" y="10"/>
                        <a:pt x="59" y="6"/>
                        <a:pt x="61" y="7"/>
                      </a:cubicBezTo>
                      <a:cubicBezTo>
                        <a:pt x="63" y="8"/>
                        <a:pt x="56" y="12"/>
                        <a:pt x="58" y="16"/>
                      </a:cubicBezTo>
                      <a:cubicBezTo>
                        <a:pt x="61" y="20"/>
                        <a:pt x="57" y="25"/>
                        <a:pt x="60" y="30"/>
                      </a:cubicBezTo>
                      <a:cubicBezTo>
                        <a:pt x="64" y="35"/>
                        <a:pt x="66" y="37"/>
                        <a:pt x="65" y="40"/>
                      </a:cubicBezTo>
                      <a:cubicBezTo>
                        <a:pt x="64" y="43"/>
                        <a:pt x="60" y="50"/>
                        <a:pt x="59" y="54"/>
                      </a:cubicBezTo>
                      <a:cubicBezTo>
                        <a:pt x="59" y="57"/>
                        <a:pt x="55" y="60"/>
                        <a:pt x="52" y="60"/>
                      </a:cubicBezTo>
                      <a:cubicBezTo>
                        <a:pt x="49" y="61"/>
                        <a:pt x="43" y="64"/>
                        <a:pt x="44" y="67"/>
                      </a:cubicBezTo>
                      <a:cubicBezTo>
                        <a:pt x="44" y="70"/>
                        <a:pt x="47" y="78"/>
                        <a:pt x="47" y="81"/>
                      </a:cubicBezTo>
                      <a:cubicBezTo>
                        <a:pt x="46" y="84"/>
                        <a:pt x="45" y="93"/>
                        <a:pt x="45" y="95"/>
                      </a:cubicBezTo>
                      <a:cubicBezTo>
                        <a:pt x="46" y="97"/>
                        <a:pt x="46" y="107"/>
                        <a:pt x="48" y="107"/>
                      </a:cubicBezTo>
                      <a:cubicBezTo>
                        <a:pt x="51" y="108"/>
                        <a:pt x="52" y="111"/>
                        <a:pt x="56" y="110"/>
                      </a:cubicBezTo>
                      <a:cubicBezTo>
                        <a:pt x="60" y="110"/>
                        <a:pt x="64" y="103"/>
                        <a:pt x="69" y="103"/>
                      </a:cubicBezTo>
                      <a:cubicBezTo>
                        <a:pt x="74" y="104"/>
                        <a:pt x="77" y="107"/>
                        <a:pt x="78" y="109"/>
                      </a:cubicBezTo>
                      <a:cubicBezTo>
                        <a:pt x="78" y="112"/>
                        <a:pt x="79" y="118"/>
                        <a:pt x="82" y="116"/>
                      </a:cubicBezTo>
                      <a:cubicBezTo>
                        <a:pt x="84" y="115"/>
                        <a:pt x="83" y="111"/>
                        <a:pt x="86" y="112"/>
                      </a:cubicBezTo>
                      <a:cubicBezTo>
                        <a:pt x="90" y="113"/>
                        <a:pt x="97" y="116"/>
                        <a:pt x="96" y="117"/>
                      </a:cubicBezTo>
                      <a:cubicBezTo>
                        <a:pt x="95" y="118"/>
                        <a:pt x="91" y="119"/>
                        <a:pt x="92" y="122"/>
                      </a:cubicBezTo>
                      <a:cubicBezTo>
                        <a:pt x="92" y="124"/>
                        <a:pt x="97" y="132"/>
                        <a:pt x="102" y="134"/>
                      </a:cubicBezTo>
                      <a:cubicBezTo>
                        <a:pt x="107" y="137"/>
                        <a:pt x="107" y="141"/>
                        <a:pt x="106" y="141"/>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2" name="Freeform 146"/>
                <p:cNvSpPr>
                  <a:spLocks/>
                </p:cNvSpPr>
                <p:nvPr/>
              </p:nvSpPr>
              <p:spPr bwMode="auto">
                <a:xfrm>
                  <a:off x="3992079" y="4610180"/>
                  <a:ext cx="24144" cy="35661"/>
                </a:xfrm>
                <a:custGeom>
                  <a:avLst/>
                  <a:gdLst>
                    <a:gd name="T0" fmla="*/ 3 w 8"/>
                    <a:gd name="T1" fmla="*/ 12 h 12"/>
                    <a:gd name="T2" fmla="*/ 5 w 8"/>
                    <a:gd name="T3" fmla="*/ 3 h 12"/>
                    <a:gd name="T4" fmla="*/ 3 w 8"/>
                    <a:gd name="T5" fmla="*/ 12 h 12"/>
                  </a:gdLst>
                  <a:ahLst/>
                  <a:cxnLst>
                    <a:cxn ang="0">
                      <a:pos x="T0" y="T1"/>
                    </a:cxn>
                    <a:cxn ang="0">
                      <a:pos x="T2" y="T3"/>
                    </a:cxn>
                    <a:cxn ang="0">
                      <a:pos x="T4" y="T5"/>
                    </a:cxn>
                  </a:cxnLst>
                  <a:rect l="0" t="0" r="r" b="b"/>
                  <a:pathLst>
                    <a:path w="8" h="12">
                      <a:moveTo>
                        <a:pt x="3" y="12"/>
                      </a:moveTo>
                      <a:cubicBezTo>
                        <a:pt x="0" y="12"/>
                        <a:pt x="1" y="0"/>
                        <a:pt x="5" y="3"/>
                      </a:cubicBezTo>
                      <a:cubicBezTo>
                        <a:pt x="8" y="6"/>
                        <a:pt x="8" y="12"/>
                        <a:pt x="3" y="12"/>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3" name="Freeform 147"/>
                <p:cNvSpPr>
                  <a:spLocks/>
                </p:cNvSpPr>
                <p:nvPr/>
              </p:nvSpPr>
              <p:spPr bwMode="auto">
                <a:xfrm>
                  <a:off x="3723276" y="4645841"/>
                  <a:ext cx="86918" cy="102121"/>
                </a:xfrm>
                <a:custGeom>
                  <a:avLst/>
                  <a:gdLst>
                    <a:gd name="T0" fmla="*/ 23 w 29"/>
                    <a:gd name="T1" fmla="*/ 33 h 34"/>
                    <a:gd name="T2" fmla="*/ 14 w 29"/>
                    <a:gd name="T3" fmla="*/ 16 h 34"/>
                    <a:gd name="T4" fmla="*/ 5 w 29"/>
                    <a:gd name="T5" fmla="*/ 1 h 34"/>
                    <a:gd name="T6" fmla="*/ 29 w 29"/>
                    <a:gd name="T7" fmla="*/ 10 h 34"/>
                    <a:gd name="T8" fmla="*/ 23 w 29"/>
                    <a:gd name="T9" fmla="*/ 33 h 34"/>
                  </a:gdLst>
                  <a:ahLst/>
                  <a:cxnLst>
                    <a:cxn ang="0">
                      <a:pos x="T0" y="T1"/>
                    </a:cxn>
                    <a:cxn ang="0">
                      <a:pos x="T2" y="T3"/>
                    </a:cxn>
                    <a:cxn ang="0">
                      <a:pos x="T4" y="T5"/>
                    </a:cxn>
                    <a:cxn ang="0">
                      <a:pos x="T6" y="T7"/>
                    </a:cxn>
                    <a:cxn ang="0">
                      <a:pos x="T8" y="T9"/>
                    </a:cxn>
                  </a:cxnLst>
                  <a:rect l="0" t="0" r="r" b="b"/>
                  <a:pathLst>
                    <a:path w="29" h="34">
                      <a:moveTo>
                        <a:pt x="23" y="33"/>
                      </a:moveTo>
                      <a:cubicBezTo>
                        <a:pt x="17" y="32"/>
                        <a:pt x="17" y="21"/>
                        <a:pt x="14" y="16"/>
                      </a:cubicBezTo>
                      <a:cubicBezTo>
                        <a:pt x="11" y="10"/>
                        <a:pt x="0" y="0"/>
                        <a:pt x="5" y="1"/>
                      </a:cubicBezTo>
                      <a:cubicBezTo>
                        <a:pt x="9" y="2"/>
                        <a:pt x="29" y="5"/>
                        <a:pt x="29" y="10"/>
                      </a:cubicBezTo>
                      <a:cubicBezTo>
                        <a:pt x="29" y="14"/>
                        <a:pt x="29" y="34"/>
                        <a:pt x="23" y="3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4" name="Freeform 148"/>
                <p:cNvSpPr>
                  <a:spLocks/>
                </p:cNvSpPr>
                <p:nvPr/>
              </p:nvSpPr>
              <p:spPr bwMode="auto">
                <a:xfrm>
                  <a:off x="3834338" y="4652325"/>
                  <a:ext cx="25754" cy="21073"/>
                </a:xfrm>
                <a:custGeom>
                  <a:avLst/>
                  <a:gdLst>
                    <a:gd name="T0" fmla="*/ 6 w 9"/>
                    <a:gd name="T1" fmla="*/ 7 h 7"/>
                    <a:gd name="T2" fmla="*/ 5 w 9"/>
                    <a:gd name="T3" fmla="*/ 1 h 7"/>
                    <a:gd name="T4" fmla="*/ 6 w 9"/>
                    <a:gd name="T5" fmla="*/ 7 h 7"/>
                  </a:gdLst>
                  <a:ahLst/>
                  <a:cxnLst>
                    <a:cxn ang="0">
                      <a:pos x="T0" y="T1"/>
                    </a:cxn>
                    <a:cxn ang="0">
                      <a:pos x="T2" y="T3"/>
                    </a:cxn>
                    <a:cxn ang="0">
                      <a:pos x="T4" y="T5"/>
                    </a:cxn>
                  </a:cxnLst>
                  <a:rect l="0" t="0" r="r" b="b"/>
                  <a:pathLst>
                    <a:path w="9" h="7">
                      <a:moveTo>
                        <a:pt x="6" y="7"/>
                      </a:moveTo>
                      <a:cubicBezTo>
                        <a:pt x="4" y="7"/>
                        <a:pt x="0" y="1"/>
                        <a:pt x="5" y="1"/>
                      </a:cubicBezTo>
                      <a:cubicBezTo>
                        <a:pt x="9" y="0"/>
                        <a:pt x="9" y="7"/>
                        <a:pt x="6" y="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5" name="Freeform 149"/>
                <p:cNvSpPr>
                  <a:spLocks/>
                </p:cNvSpPr>
                <p:nvPr/>
              </p:nvSpPr>
              <p:spPr bwMode="auto">
                <a:xfrm>
                  <a:off x="3926086" y="4712301"/>
                  <a:ext cx="75651" cy="59975"/>
                </a:xfrm>
                <a:custGeom>
                  <a:avLst/>
                  <a:gdLst>
                    <a:gd name="T0" fmla="*/ 20 w 25"/>
                    <a:gd name="T1" fmla="*/ 19 h 20"/>
                    <a:gd name="T2" fmla="*/ 10 w 25"/>
                    <a:gd name="T3" fmla="*/ 13 h 20"/>
                    <a:gd name="T4" fmla="*/ 3 w 25"/>
                    <a:gd name="T5" fmla="*/ 15 h 20"/>
                    <a:gd name="T6" fmla="*/ 5 w 25"/>
                    <a:gd name="T7" fmla="*/ 3 h 20"/>
                    <a:gd name="T8" fmla="*/ 20 w 25"/>
                    <a:gd name="T9" fmla="*/ 19 h 20"/>
                  </a:gdLst>
                  <a:ahLst/>
                  <a:cxnLst>
                    <a:cxn ang="0">
                      <a:pos x="T0" y="T1"/>
                    </a:cxn>
                    <a:cxn ang="0">
                      <a:pos x="T2" y="T3"/>
                    </a:cxn>
                    <a:cxn ang="0">
                      <a:pos x="T4" y="T5"/>
                    </a:cxn>
                    <a:cxn ang="0">
                      <a:pos x="T6" y="T7"/>
                    </a:cxn>
                    <a:cxn ang="0">
                      <a:pos x="T8" y="T9"/>
                    </a:cxn>
                  </a:cxnLst>
                  <a:rect l="0" t="0" r="r" b="b"/>
                  <a:pathLst>
                    <a:path w="25" h="20">
                      <a:moveTo>
                        <a:pt x="20" y="19"/>
                      </a:moveTo>
                      <a:cubicBezTo>
                        <a:pt x="18" y="20"/>
                        <a:pt x="13" y="13"/>
                        <a:pt x="10" y="13"/>
                      </a:cubicBezTo>
                      <a:cubicBezTo>
                        <a:pt x="7" y="13"/>
                        <a:pt x="4" y="18"/>
                        <a:pt x="3" y="15"/>
                      </a:cubicBezTo>
                      <a:cubicBezTo>
                        <a:pt x="2" y="11"/>
                        <a:pt x="0" y="0"/>
                        <a:pt x="5" y="3"/>
                      </a:cubicBezTo>
                      <a:cubicBezTo>
                        <a:pt x="10" y="6"/>
                        <a:pt x="25" y="17"/>
                        <a:pt x="20"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6" name="Freeform 150"/>
                <p:cNvSpPr>
                  <a:spLocks/>
                </p:cNvSpPr>
                <p:nvPr/>
              </p:nvSpPr>
              <p:spPr bwMode="auto">
                <a:xfrm>
                  <a:off x="4144991" y="3154563"/>
                  <a:ext cx="65993" cy="45387"/>
                </a:xfrm>
                <a:custGeom>
                  <a:avLst/>
                  <a:gdLst>
                    <a:gd name="T0" fmla="*/ 18 w 22"/>
                    <a:gd name="T1" fmla="*/ 3 h 15"/>
                    <a:gd name="T2" fmla="*/ 3 w 22"/>
                    <a:gd name="T3" fmla="*/ 10 h 15"/>
                    <a:gd name="T4" fmla="*/ 18 w 22"/>
                    <a:gd name="T5" fmla="*/ 3 h 15"/>
                  </a:gdLst>
                  <a:ahLst/>
                  <a:cxnLst>
                    <a:cxn ang="0">
                      <a:pos x="T0" y="T1"/>
                    </a:cxn>
                    <a:cxn ang="0">
                      <a:pos x="T2" y="T3"/>
                    </a:cxn>
                    <a:cxn ang="0">
                      <a:pos x="T4" y="T5"/>
                    </a:cxn>
                  </a:cxnLst>
                  <a:rect l="0" t="0" r="r" b="b"/>
                  <a:pathLst>
                    <a:path w="22" h="15">
                      <a:moveTo>
                        <a:pt x="18" y="3"/>
                      </a:moveTo>
                      <a:cubicBezTo>
                        <a:pt x="22" y="8"/>
                        <a:pt x="7" y="15"/>
                        <a:pt x="3" y="10"/>
                      </a:cubicBezTo>
                      <a:cubicBezTo>
                        <a:pt x="0" y="4"/>
                        <a:pt x="15" y="0"/>
                        <a:pt x="18" y="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7" name="Freeform 151"/>
                <p:cNvSpPr>
                  <a:spLocks/>
                </p:cNvSpPr>
                <p:nvPr/>
              </p:nvSpPr>
              <p:spPr bwMode="auto">
                <a:xfrm>
                  <a:off x="4360677" y="3070274"/>
                  <a:ext cx="27363" cy="42145"/>
                </a:xfrm>
                <a:custGeom>
                  <a:avLst/>
                  <a:gdLst>
                    <a:gd name="T0" fmla="*/ 3 w 9"/>
                    <a:gd name="T1" fmla="*/ 13 h 14"/>
                    <a:gd name="T2" fmla="*/ 6 w 9"/>
                    <a:gd name="T3" fmla="*/ 2 h 14"/>
                    <a:gd name="T4" fmla="*/ 3 w 9"/>
                    <a:gd name="T5" fmla="*/ 13 h 14"/>
                  </a:gdLst>
                  <a:ahLst/>
                  <a:cxnLst>
                    <a:cxn ang="0">
                      <a:pos x="T0" y="T1"/>
                    </a:cxn>
                    <a:cxn ang="0">
                      <a:pos x="T2" y="T3"/>
                    </a:cxn>
                    <a:cxn ang="0">
                      <a:pos x="T4" y="T5"/>
                    </a:cxn>
                  </a:cxnLst>
                  <a:rect l="0" t="0" r="r" b="b"/>
                  <a:pathLst>
                    <a:path w="9" h="14">
                      <a:moveTo>
                        <a:pt x="3" y="13"/>
                      </a:moveTo>
                      <a:cubicBezTo>
                        <a:pt x="0" y="14"/>
                        <a:pt x="2" y="0"/>
                        <a:pt x="6" y="2"/>
                      </a:cubicBezTo>
                      <a:cubicBezTo>
                        <a:pt x="9" y="4"/>
                        <a:pt x="5" y="13"/>
                        <a:pt x="3" y="1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8" name="Freeform 152"/>
                <p:cNvSpPr>
                  <a:spLocks/>
                </p:cNvSpPr>
                <p:nvPr/>
              </p:nvSpPr>
              <p:spPr bwMode="auto">
                <a:xfrm>
                  <a:off x="4243176" y="3673269"/>
                  <a:ext cx="51507" cy="59976"/>
                </a:xfrm>
                <a:custGeom>
                  <a:avLst/>
                  <a:gdLst>
                    <a:gd name="T0" fmla="*/ 2 w 17"/>
                    <a:gd name="T1" fmla="*/ 17 h 20"/>
                    <a:gd name="T2" fmla="*/ 16 w 17"/>
                    <a:gd name="T3" fmla="*/ 2 h 20"/>
                    <a:gd name="T4" fmla="*/ 2 w 17"/>
                    <a:gd name="T5" fmla="*/ 17 h 20"/>
                  </a:gdLst>
                  <a:ahLst/>
                  <a:cxnLst>
                    <a:cxn ang="0">
                      <a:pos x="T0" y="T1"/>
                    </a:cxn>
                    <a:cxn ang="0">
                      <a:pos x="T2" y="T3"/>
                    </a:cxn>
                    <a:cxn ang="0">
                      <a:pos x="T4" y="T5"/>
                    </a:cxn>
                  </a:cxnLst>
                  <a:rect l="0" t="0" r="r" b="b"/>
                  <a:pathLst>
                    <a:path w="17" h="20">
                      <a:moveTo>
                        <a:pt x="2" y="17"/>
                      </a:moveTo>
                      <a:cubicBezTo>
                        <a:pt x="0" y="15"/>
                        <a:pt x="14" y="0"/>
                        <a:pt x="16" y="2"/>
                      </a:cubicBezTo>
                      <a:cubicBezTo>
                        <a:pt x="17" y="4"/>
                        <a:pt x="4" y="20"/>
                        <a:pt x="2" y="1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9" name="Freeform 153"/>
                <p:cNvSpPr>
                  <a:spLocks/>
                </p:cNvSpPr>
                <p:nvPr/>
              </p:nvSpPr>
              <p:spPr bwMode="auto">
                <a:xfrm>
                  <a:off x="5509930" y="2272764"/>
                  <a:ext cx="65993" cy="59976"/>
                </a:xfrm>
                <a:custGeom>
                  <a:avLst/>
                  <a:gdLst>
                    <a:gd name="T0" fmla="*/ 2 w 22"/>
                    <a:gd name="T1" fmla="*/ 19 h 20"/>
                    <a:gd name="T2" fmla="*/ 15 w 22"/>
                    <a:gd name="T3" fmla="*/ 1 h 20"/>
                    <a:gd name="T4" fmla="*/ 22 w 22"/>
                    <a:gd name="T5" fmla="*/ 2 h 20"/>
                    <a:gd name="T6" fmla="*/ 2 w 22"/>
                    <a:gd name="T7" fmla="*/ 19 h 20"/>
                  </a:gdLst>
                  <a:ahLst/>
                  <a:cxnLst>
                    <a:cxn ang="0">
                      <a:pos x="T0" y="T1"/>
                    </a:cxn>
                    <a:cxn ang="0">
                      <a:pos x="T2" y="T3"/>
                    </a:cxn>
                    <a:cxn ang="0">
                      <a:pos x="T4" y="T5"/>
                    </a:cxn>
                    <a:cxn ang="0">
                      <a:pos x="T6" y="T7"/>
                    </a:cxn>
                  </a:cxnLst>
                  <a:rect l="0" t="0" r="r" b="b"/>
                  <a:pathLst>
                    <a:path w="22" h="20">
                      <a:moveTo>
                        <a:pt x="2" y="19"/>
                      </a:moveTo>
                      <a:cubicBezTo>
                        <a:pt x="0" y="17"/>
                        <a:pt x="13" y="2"/>
                        <a:pt x="15" y="1"/>
                      </a:cubicBezTo>
                      <a:cubicBezTo>
                        <a:pt x="16" y="0"/>
                        <a:pt x="22" y="0"/>
                        <a:pt x="22" y="2"/>
                      </a:cubicBezTo>
                      <a:cubicBezTo>
                        <a:pt x="22" y="3"/>
                        <a:pt x="4" y="20"/>
                        <a:pt x="2" y="1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0" name="Freeform 154"/>
                <p:cNvSpPr>
                  <a:spLocks/>
                </p:cNvSpPr>
                <p:nvPr/>
              </p:nvSpPr>
              <p:spPr bwMode="auto">
                <a:xfrm>
                  <a:off x="5606506" y="2211168"/>
                  <a:ext cx="62774" cy="61596"/>
                </a:xfrm>
                <a:custGeom>
                  <a:avLst/>
                  <a:gdLst>
                    <a:gd name="T0" fmla="*/ 8 w 21"/>
                    <a:gd name="T1" fmla="*/ 18 h 20"/>
                    <a:gd name="T2" fmla="*/ 2 w 21"/>
                    <a:gd name="T3" fmla="*/ 17 h 20"/>
                    <a:gd name="T4" fmla="*/ 19 w 21"/>
                    <a:gd name="T5" fmla="*/ 2 h 20"/>
                    <a:gd name="T6" fmla="*/ 8 w 21"/>
                    <a:gd name="T7" fmla="*/ 18 h 20"/>
                  </a:gdLst>
                  <a:ahLst/>
                  <a:cxnLst>
                    <a:cxn ang="0">
                      <a:pos x="T0" y="T1"/>
                    </a:cxn>
                    <a:cxn ang="0">
                      <a:pos x="T2" y="T3"/>
                    </a:cxn>
                    <a:cxn ang="0">
                      <a:pos x="T4" y="T5"/>
                    </a:cxn>
                    <a:cxn ang="0">
                      <a:pos x="T6" y="T7"/>
                    </a:cxn>
                  </a:cxnLst>
                  <a:rect l="0" t="0" r="r" b="b"/>
                  <a:pathLst>
                    <a:path w="21" h="20">
                      <a:moveTo>
                        <a:pt x="8" y="18"/>
                      </a:moveTo>
                      <a:cubicBezTo>
                        <a:pt x="5" y="19"/>
                        <a:pt x="0" y="20"/>
                        <a:pt x="2" y="17"/>
                      </a:cubicBezTo>
                      <a:cubicBezTo>
                        <a:pt x="3" y="14"/>
                        <a:pt x="18" y="0"/>
                        <a:pt x="19" y="2"/>
                      </a:cubicBezTo>
                      <a:cubicBezTo>
                        <a:pt x="21" y="4"/>
                        <a:pt x="11" y="17"/>
                        <a:pt x="8" y="1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1" name="Freeform 155"/>
                <p:cNvSpPr>
                  <a:spLocks/>
                </p:cNvSpPr>
                <p:nvPr/>
              </p:nvSpPr>
              <p:spPr bwMode="auto">
                <a:xfrm>
                  <a:off x="5115578" y="2181991"/>
                  <a:ext cx="408838" cy="340400"/>
                </a:xfrm>
                <a:custGeom>
                  <a:avLst/>
                  <a:gdLst>
                    <a:gd name="T0" fmla="*/ 130 w 137"/>
                    <a:gd name="T1" fmla="*/ 65 h 113"/>
                    <a:gd name="T2" fmla="*/ 121 w 137"/>
                    <a:gd name="T3" fmla="*/ 70 h 113"/>
                    <a:gd name="T4" fmla="*/ 114 w 137"/>
                    <a:gd name="T5" fmla="*/ 70 h 113"/>
                    <a:gd name="T6" fmla="*/ 109 w 137"/>
                    <a:gd name="T7" fmla="*/ 71 h 113"/>
                    <a:gd name="T8" fmla="*/ 102 w 137"/>
                    <a:gd name="T9" fmla="*/ 71 h 113"/>
                    <a:gd name="T10" fmla="*/ 84 w 137"/>
                    <a:gd name="T11" fmla="*/ 89 h 113"/>
                    <a:gd name="T12" fmla="*/ 79 w 137"/>
                    <a:gd name="T13" fmla="*/ 100 h 113"/>
                    <a:gd name="T14" fmla="*/ 58 w 137"/>
                    <a:gd name="T15" fmla="*/ 89 h 113"/>
                    <a:gd name="T16" fmla="*/ 46 w 137"/>
                    <a:gd name="T17" fmla="*/ 82 h 113"/>
                    <a:gd name="T18" fmla="*/ 35 w 137"/>
                    <a:gd name="T19" fmla="*/ 86 h 113"/>
                    <a:gd name="T20" fmla="*/ 27 w 137"/>
                    <a:gd name="T21" fmla="*/ 89 h 113"/>
                    <a:gd name="T22" fmla="*/ 19 w 137"/>
                    <a:gd name="T23" fmla="*/ 83 h 113"/>
                    <a:gd name="T24" fmla="*/ 12 w 137"/>
                    <a:gd name="T25" fmla="*/ 90 h 113"/>
                    <a:gd name="T26" fmla="*/ 19 w 137"/>
                    <a:gd name="T27" fmla="*/ 95 h 113"/>
                    <a:gd name="T28" fmla="*/ 30 w 137"/>
                    <a:gd name="T29" fmla="*/ 104 h 113"/>
                    <a:gd name="T30" fmla="*/ 20 w 137"/>
                    <a:gd name="T31" fmla="*/ 105 h 113"/>
                    <a:gd name="T32" fmla="*/ 7 w 137"/>
                    <a:gd name="T33" fmla="*/ 113 h 113"/>
                    <a:gd name="T34" fmla="*/ 5 w 137"/>
                    <a:gd name="T35" fmla="*/ 106 h 113"/>
                    <a:gd name="T36" fmla="*/ 7 w 137"/>
                    <a:gd name="T37" fmla="*/ 98 h 113"/>
                    <a:gd name="T38" fmla="*/ 0 w 137"/>
                    <a:gd name="T39" fmla="*/ 90 h 113"/>
                    <a:gd name="T40" fmla="*/ 2 w 137"/>
                    <a:gd name="T41" fmla="*/ 80 h 113"/>
                    <a:gd name="T42" fmla="*/ 16 w 137"/>
                    <a:gd name="T43" fmla="*/ 72 h 113"/>
                    <a:gd name="T44" fmla="*/ 14 w 137"/>
                    <a:gd name="T45" fmla="*/ 62 h 113"/>
                    <a:gd name="T46" fmla="*/ 20 w 137"/>
                    <a:gd name="T47" fmla="*/ 61 h 113"/>
                    <a:gd name="T48" fmla="*/ 30 w 137"/>
                    <a:gd name="T49" fmla="*/ 67 h 113"/>
                    <a:gd name="T50" fmla="*/ 36 w 137"/>
                    <a:gd name="T51" fmla="*/ 62 h 113"/>
                    <a:gd name="T52" fmla="*/ 38 w 137"/>
                    <a:gd name="T53" fmla="*/ 48 h 113"/>
                    <a:gd name="T54" fmla="*/ 44 w 137"/>
                    <a:gd name="T55" fmla="*/ 40 h 113"/>
                    <a:gd name="T56" fmla="*/ 47 w 137"/>
                    <a:gd name="T57" fmla="*/ 23 h 113"/>
                    <a:gd name="T58" fmla="*/ 43 w 137"/>
                    <a:gd name="T59" fmla="*/ 11 h 113"/>
                    <a:gd name="T60" fmla="*/ 44 w 137"/>
                    <a:gd name="T61" fmla="*/ 1 h 113"/>
                    <a:gd name="T62" fmla="*/ 53 w 137"/>
                    <a:gd name="T63" fmla="*/ 2 h 113"/>
                    <a:gd name="T64" fmla="*/ 74 w 137"/>
                    <a:gd name="T65" fmla="*/ 27 h 113"/>
                    <a:gd name="T66" fmla="*/ 100 w 137"/>
                    <a:gd name="T67" fmla="*/ 41 h 113"/>
                    <a:gd name="T68" fmla="*/ 114 w 137"/>
                    <a:gd name="T69" fmla="*/ 45 h 113"/>
                    <a:gd name="T70" fmla="*/ 127 w 137"/>
                    <a:gd name="T71" fmla="*/ 38 h 113"/>
                    <a:gd name="T72" fmla="*/ 125 w 137"/>
                    <a:gd name="T73" fmla="*/ 50 h 113"/>
                    <a:gd name="T74" fmla="*/ 130 w 137"/>
                    <a:gd name="T75" fmla="*/ 59 h 113"/>
                    <a:gd name="T76" fmla="*/ 136 w 137"/>
                    <a:gd name="T77" fmla="*/ 62 h 113"/>
                    <a:gd name="T78" fmla="*/ 130 w 137"/>
                    <a:gd name="T79" fmla="*/ 6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7" h="113">
                      <a:moveTo>
                        <a:pt x="130" y="65"/>
                      </a:moveTo>
                      <a:cubicBezTo>
                        <a:pt x="128" y="66"/>
                        <a:pt x="124" y="72"/>
                        <a:pt x="121" y="70"/>
                      </a:cubicBezTo>
                      <a:cubicBezTo>
                        <a:pt x="118" y="69"/>
                        <a:pt x="116" y="69"/>
                        <a:pt x="114" y="70"/>
                      </a:cubicBezTo>
                      <a:cubicBezTo>
                        <a:pt x="113" y="71"/>
                        <a:pt x="112" y="72"/>
                        <a:pt x="109" y="71"/>
                      </a:cubicBezTo>
                      <a:cubicBezTo>
                        <a:pt x="106" y="71"/>
                        <a:pt x="105" y="71"/>
                        <a:pt x="102" y="71"/>
                      </a:cubicBezTo>
                      <a:cubicBezTo>
                        <a:pt x="99" y="72"/>
                        <a:pt x="85" y="86"/>
                        <a:pt x="84" y="89"/>
                      </a:cubicBezTo>
                      <a:cubicBezTo>
                        <a:pt x="82" y="92"/>
                        <a:pt x="82" y="101"/>
                        <a:pt x="79" y="100"/>
                      </a:cubicBezTo>
                      <a:cubicBezTo>
                        <a:pt x="76" y="99"/>
                        <a:pt x="60" y="90"/>
                        <a:pt x="58" y="89"/>
                      </a:cubicBezTo>
                      <a:cubicBezTo>
                        <a:pt x="56" y="87"/>
                        <a:pt x="48" y="82"/>
                        <a:pt x="46" y="82"/>
                      </a:cubicBezTo>
                      <a:cubicBezTo>
                        <a:pt x="44" y="82"/>
                        <a:pt x="39" y="83"/>
                        <a:pt x="35" y="86"/>
                      </a:cubicBezTo>
                      <a:cubicBezTo>
                        <a:pt x="32" y="88"/>
                        <a:pt x="29" y="91"/>
                        <a:pt x="27" y="89"/>
                      </a:cubicBezTo>
                      <a:cubicBezTo>
                        <a:pt x="24" y="87"/>
                        <a:pt x="24" y="82"/>
                        <a:pt x="19" y="83"/>
                      </a:cubicBezTo>
                      <a:cubicBezTo>
                        <a:pt x="14" y="85"/>
                        <a:pt x="10" y="84"/>
                        <a:pt x="12" y="90"/>
                      </a:cubicBezTo>
                      <a:cubicBezTo>
                        <a:pt x="13" y="95"/>
                        <a:pt x="12" y="94"/>
                        <a:pt x="19" y="95"/>
                      </a:cubicBezTo>
                      <a:cubicBezTo>
                        <a:pt x="25" y="97"/>
                        <a:pt x="32" y="101"/>
                        <a:pt x="30" y="104"/>
                      </a:cubicBezTo>
                      <a:cubicBezTo>
                        <a:pt x="27" y="108"/>
                        <a:pt x="22" y="104"/>
                        <a:pt x="20" y="105"/>
                      </a:cubicBezTo>
                      <a:cubicBezTo>
                        <a:pt x="18" y="105"/>
                        <a:pt x="10" y="113"/>
                        <a:pt x="7" y="113"/>
                      </a:cubicBezTo>
                      <a:cubicBezTo>
                        <a:pt x="4" y="113"/>
                        <a:pt x="4" y="108"/>
                        <a:pt x="5" y="106"/>
                      </a:cubicBezTo>
                      <a:cubicBezTo>
                        <a:pt x="6" y="104"/>
                        <a:pt x="11" y="104"/>
                        <a:pt x="7" y="98"/>
                      </a:cubicBezTo>
                      <a:cubicBezTo>
                        <a:pt x="2" y="92"/>
                        <a:pt x="0" y="92"/>
                        <a:pt x="0" y="90"/>
                      </a:cubicBezTo>
                      <a:cubicBezTo>
                        <a:pt x="0" y="88"/>
                        <a:pt x="0" y="81"/>
                        <a:pt x="2" y="80"/>
                      </a:cubicBezTo>
                      <a:cubicBezTo>
                        <a:pt x="5" y="79"/>
                        <a:pt x="17" y="79"/>
                        <a:pt x="16" y="72"/>
                      </a:cubicBezTo>
                      <a:cubicBezTo>
                        <a:pt x="15" y="65"/>
                        <a:pt x="10" y="64"/>
                        <a:pt x="14" y="62"/>
                      </a:cubicBezTo>
                      <a:cubicBezTo>
                        <a:pt x="17" y="60"/>
                        <a:pt x="18" y="60"/>
                        <a:pt x="20" y="61"/>
                      </a:cubicBezTo>
                      <a:cubicBezTo>
                        <a:pt x="23" y="63"/>
                        <a:pt x="25" y="67"/>
                        <a:pt x="30" y="67"/>
                      </a:cubicBezTo>
                      <a:cubicBezTo>
                        <a:pt x="34" y="67"/>
                        <a:pt x="35" y="67"/>
                        <a:pt x="36" y="62"/>
                      </a:cubicBezTo>
                      <a:cubicBezTo>
                        <a:pt x="36" y="57"/>
                        <a:pt x="35" y="51"/>
                        <a:pt x="38" y="48"/>
                      </a:cubicBezTo>
                      <a:cubicBezTo>
                        <a:pt x="41" y="46"/>
                        <a:pt x="44" y="43"/>
                        <a:pt x="44" y="40"/>
                      </a:cubicBezTo>
                      <a:cubicBezTo>
                        <a:pt x="44" y="37"/>
                        <a:pt x="47" y="28"/>
                        <a:pt x="47" y="23"/>
                      </a:cubicBezTo>
                      <a:cubicBezTo>
                        <a:pt x="47" y="18"/>
                        <a:pt x="43" y="16"/>
                        <a:pt x="43" y="11"/>
                      </a:cubicBezTo>
                      <a:cubicBezTo>
                        <a:pt x="43" y="6"/>
                        <a:pt x="40" y="2"/>
                        <a:pt x="44" y="1"/>
                      </a:cubicBezTo>
                      <a:cubicBezTo>
                        <a:pt x="49" y="0"/>
                        <a:pt x="51" y="0"/>
                        <a:pt x="53" y="2"/>
                      </a:cubicBezTo>
                      <a:cubicBezTo>
                        <a:pt x="54" y="4"/>
                        <a:pt x="69" y="24"/>
                        <a:pt x="74" y="27"/>
                      </a:cubicBezTo>
                      <a:cubicBezTo>
                        <a:pt x="79" y="30"/>
                        <a:pt x="97" y="43"/>
                        <a:pt x="100" y="41"/>
                      </a:cubicBezTo>
                      <a:cubicBezTo>
                        <a:pt x="103" y="40"/>
                        <a:pt x="108" y="46"/>
                        <a:pt x="114" y="45"/>
                      </a:cubicBezTo>
                      <a:cubicBezTo>
                        <a:pt x="120" y="44"/>
                        <a:pt x="128" y="36"/>
                        <a:pt x="127" y="38"/>
                      </a:cubicBezTo>
                      <a:cubicBezTo>
                        <a:pt x="126" y="40"/>
                        <a:pt x="124" y="48"/>
                        <a:pt x="125" y="50"/>
                      </a:cubicBezTo>
                      <a:cubicBezTo>
                        <a:pt x="126" y="52"/>
                        <a:pt x="128" y="58"/>
                        <a:pt x="130" y="59"/>
                      </a:cubicBezTo>
                      <a:cubicBezTo>
                        <a:pt x="132" y="59"/>
                        <a:pt x="137" y="61"/>
                        <a:pt x="136" y="62"/>
                      </a:cubicBezTo>
                      <a:cubicBezTo>
                        <a:pt x="135" y="62"/>
                        <a:pt x="132" y="65"/>
                        <a:pt x="130" y="6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2" name="Freeform 156"/>
                <p:cNvSpPr>
                  <a:spLocks/>
                </p:cNvSpPr>
                <p:nvPr/>
              </p:nvSpPr>
              <p:spPr bwMode="auto">
                <a:xfrm>
                  <a:off x="4998078" y="2780124"/>
                  <a:ext cx="33801" cy="45387"/>
                </a:xfrm>
                <a:custGeom>
                  <a:avLst/>
                  <a:gdLst>
                    <a:gd name="T0" fmla="*/ 6 w 11"/>
                    <a:gd name="T1" fmla="*/ 15 h 15"/>
                    <a:gd name="T2" fmla="*/ 3 w 11"/>
                    <a:gd name="T3" fmla="*/ 9 h 15"/>
                    <a:gd name="T4" fmla="*/ 2 w 11"/>
                    <a:gd name="T5" fmla="*/ 5 h 15"/>
                    <a:gd name="T6" fmla="*/ 7 w 11"/>
                    <a:gd name="T7" fmla="*/ 1 h 15"/>
                    <a:gd name="T8" fmla="*/ 7 w 11"/>
                    <a:gd name="T9" fmla="*/ 9 h 15"/>
                    <a:gd name="T10" fmla="*/ 6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6" y="15"/>
                      </a:moveTo>
                      <a:cubicBezTo>
                        <a:pt x="5" y="15"/>
                        <a:pt x="5" y="10"/>
                        <a:pt x="3" y="9"/>
                      </a:cubicBezTo>
                      <a:cubicBezTo>
                        <a:pt x="1" y="8"/>
                        <a:pt x="0" y="7"/>
                        <a:pt x="2" y="5"/>
                      </a:cubicBezTo>
                      <a:cubicBezTo>
                        <a:pt x="4" y="4"/>
                        <a:pt x="7" y="0"/>
                        <a:pt x="7" y="1"/>
                      </a:cubicBezTo>
                      <a:cubicBezTo>
                        <a:pt x="7" y="3"/>
                        <a:pt x="6" y="9"/>
                        <a:pt x="7" y="9"/>
                      </a:cubicBezTo>
                      <a:cubicBezTo>
                        <a:pt x="9" y="9"/>
                        <a:pt x="11" y="12"/>
                        <a:pt x="6" y="1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3" name="Freeform 157"/>
                <p:cNvSpPr>
                  <a:spLocks/>
                </p:cNvSpPr>
                <p:nvPr/>
              </p:nvSpPr>
              <p:spPr bwMode="auto">
                <a:xfrm>
                  <a:off x="4444376" y="3400948"/>
                  <a:ext cx="20924" cy="21073"/>
                </a:xfrm>
                <a:custGeom>
                  <a:avLst/>
                  <a:gdLst>
                    <a:gd name="T0" fmla="*/ 3 w 7"/>
                    <a:gd name="T1" fmla="*/ 7 h 7"/>
                    <a:gd name="T2" fmla="*/ 3 w 7"/>
                    <a:gd name="T3" fmla="*/ 1 h 7"/>
                    <a:gd name="T4" fmla="*/ 3 w 7"/>
                    <a:gd name="T5" fmla="*/ 7 h 7"/>
                  </a:gdLst>
                  <a:ahLst/>
                  <a:cxnLst>
                    <a:cxn ang="0">
                      <a:pos x="T0" y="T1"/>
                    </a:cxn>
                    <a:cxn ang="0">
                      <a:pos x="T2" y="T3"/>
                    </a:cxn>
                    <a:cxn ang="0">
                      <a:pos x="T4" y="T5"/>
                    </a:cxn>
                  </a:cxnLst>
                  <a:rect l="0" t="0" r="r" b="b"/>
                  <a:pathLst>
                    <a:path w="7" h="7">
                      <a:moveTo>
                        <a:pt x="3" y="7"/>
                      </a:moveTo>
                      <a:cubicBezTo>
                        <a:pt x="2" y="7"/>
                        <a:pt x="0" y="2"/>
                        <a:pt x="3" y="1"/>
                      </a:cubicBezTo>
                      <a:cubicBezTo>
                        <a:pt x="7" y="0"/>
                        <a:pt x="5" y="7"/>
                        <a:pt x="3" y="7"/>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4" name="Freeform 158"/>
                <p:cNvSpPr>
                  <a:spLocks/>
                </p:cNvSpPr>
                <p:nvPr/>
              </p:nvSpPr>
              <p:spPr bwMode="auto">
                <a:xfrm>
                  <a:off x="4479788" y="3378255"/>
                  <a:ext cx="19315" cy="25935"/>
                </a:xfrm>
                <a:custGeom>
                  <a:avLst/>
                  <a:gdLst>
                    <a:gd name="T0" fmla="*/ 2 w 6"/>
                    <a:gd name="T1" fmla="*/ 9 h 9"/>
                    <a:gd name="T2" fmla="*/ 4 w 6"/>
                    <a:gd name="T3" fmla="*/ 1 h 9"/>
                    <a:gd name="T4" fmla="*/ 2 w 6"/>
                    <a:gd name="T5" fmla="*/ 9 h 9"/>
                  </a:gdLst>
                  <a:ahLst/>
                  <a:cxnLst>
                    <a:cxn ang="0">
                      <a:pos x="T0" y="T1"/>
                    </a:cxn>
                    <a:cxn ang="0">
                      <a:pos x="T2" y="T3"/>
                    </a:cxn>
                    <a:cxn ang="0">
                      <a:pos x="T4" y="T5"/>
                    </a:cxn>
                  </a:cxnLst>
                  <a:rect l="0" t="0" r="r" b="b"/>
                  <a:pathLst>
                    <a:path w="6" h="9">
                      <a:moveTo>
                        <a:pt x="2" y="9"/>
                      </a:moveTo>
                      <a:cubicBezTo>
                        <a:pt x="0" y="9"/>
                        <a:pt x="2" y="1"/>
                        <a:pt x="4" y="1"/>
                      </a:cubicBezTo>
                      <a:cubicBezTo>
                        <a:pt x="6" y="0"/>
                        <a:pt x="5" y="9"/>
                        <a:pt x="2" y="9"/>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 name="Freeform 159"/>
                <p:cNvSpPr>
                  <a:spLocks/>
                </p:cNvSpPr>
                <p:nvPr/>
              </p:nvSpPr>
              <p:spPr bwMode="auto">
                <a:xfrm>
                  <a:off x="4363896" y="3554940"/>
                  <a:ext cx="27363" cy="24314"/>
                </a:xfrm>
                <a:custGeom>
                  <a:avLst/>
                  <a:gdLst>
                    <a:gd name="T0" fmla="*/ 3 w 9"/>
                    <a:gd name="T1" fmla="*/ 8 h 8"/>
                    <a:gd name="T2" fmla="*/ 6 w 9"/>
                    <a:gd name="T3" fmla="*/ 0 h 8"/>
                    <a:gd name="T4" fmla="*/ 3 w 9"/>
                    <a:gd name="T5" fmla="*/ 8 h 8"/>
                  </a:gdLst>
                  <a:ahLst/>
                  <a:cxnLst>
                    <a:cxn ang="0">
                      <a:pos x="T0" y="T1"/>
                    </a:cxn>
                    <a:cxn ang="0">
                      <a:pos x="T2" y="T3"/>
                    </a:cxn>
                    <a:cxn ang="0">
                      <a:pos x="T4" y="T5"/>
                    </a:cxn>
                  </a:cxnLst>
                  <a:rect l="0" t="0" r="r" b="b"/>
                  <a:pathLst>
                    <a:path w="9" h="8">
                      <a:moveTo>
                        <a:pt x="3" y="8"/>
                      </a:moveTo>
                      <a:cubicBezTo>
                        <a:pt x="0" y="8"/>
                        <a:pt x="4" y="0"/>
                        <a:pt x="6" y="0"/>
                      </a:cubicBezTo>
                      <a:cubicBezTo>
                        <a:pt x="9" y="0"/>
                        <a:pt x="6" y="8"/>
                        <a:pt x="3" y="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6" name="Freeform 160"/>
                <p:cNvSpPr>
                  <a:spLocks/>
                </p:cNvSpPr>
                <p:nvPr/>
              </p:nvSpPr>
              <p:spPr bwMode="auto">
                <a:xfrm>
                  <a:off x="3967935" y="3854816"/>
                  <a:ext cx="19315" cy="17831"/>
                </a:xfrm>
                <a:custGeom>
                  <a:avLst/>
                  <a:gdLst>
                    <a:gd name="T0" fmla="*/ 5 w 6"/>
                    <a:gd name="T1" fmla="*/ 5 h 6"/>
                    <a:gd name="T2" fmla="*/ 2 w 6"/>
                    <a:gd name="T3" fmla="*/ 2 h 6"/>
                    <a:gd name="T4" fmla="*/ 5 w 6"/>
                    <a:gd name="T5" fmla="*/ 5 h 6"/>
                  </a:gdLst>
                  <a:ahLst/>
                  <a:cxnLst>
                    <a:cxn ang="0">
                      <a:pos x="T0" y="T1"/>
                    </a:cxn>
                    <a:cxn ang="0">
                      <a:pos x="T2" y="T3"/>
                    </a:cxn>
                    <a:cxn ang="0">
                      <a:pos x="T4" y="T5"/>
                    </a:cxn>
                  </a:cxnLst>
                  <a:rect l="0" t="0" r="r" b="b"/>
                  <a:pathLst>
                    <a:path w="6" h="6">
                      <a:moveTo>
                        <a:pt x="5" y="5"/>
                      </a:moveTo>
                      <a:cubicBezTo>
                        <a:pt x="5" y="6"/>
                        <a:pt x="0" y="3"/>
                        <a:pt x="2" y="2"/>
                      </a:cubicBezTo>
                      <a:cubicBezTo>
                        <a:pt x="4" y="0"/>
                        <a:pt x="6" y="3"/>
                        <a:pt x="5" y="5"/>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7" name="Freeform 161"/>
                <p:cNvSpPr>
                  <a:spLocks/>
                </p:cNvSpPr>
                <p:nvPr/>
              </p:nvSpPr>
              <p:spPr bwMode="auto">
                <a:xfrm>
                  <a:off x="4483007" y="2525633"/>
                  <a:ext cx="787093" cy="646761"/>
                </a:xfrm>
                <a:custGeom>
                  <a:avLst/>
                  <a:gdLst>
                    <a:gd name="T0" fmla="*/ 247 w 263"/>
                    <a:gd name="T1" fmla="*/ 5 h 214"/>
                    <a:gd name="T2" fmla="*/ 257 w 263"/>
                    <a:gd name="T3" fmla="*/ 35 h 214"/>
                    <a:gd name="T4" fmla="*/ 256 w 263"/>
                    <a:gd name="T5" fmla="*/ 68 h 214"/>
                    <a:gd name="T6" fmla="*/ 248 w 263"/>
                    <a:gd name="T7" fmla="*/ 85 h 214"/>
                    <a:gd name="T8" fmla="*/ 236 w 263"/>
                    <a:gd name="T9" fmla="*/ 98 h 214"/>
                    <a:gd name="T10" fmla="*/ 231 w 263"/>
                    <a:gd name="T11" fmla="*/ 129 h 214"/>
                    <a:gd name="T12" fmla="*/ 232 w 263"/>
                    <a:gd name="T13" fmla="*/ 155 h 214"/>
                    <a:gd name="T14" fmla="*/ 211 w 263"/>
                    <a:gd name="T15" fmla="*/ 175 h 214"/>
                    <a:gd name="T16" fmla="*/ 214 w 263"/>
                    <a:gd name="T17" fmla="*/ 157 h 214"/>
                    <a:gd name="T18" fmla="*/ 207 w 263"/>
                    <a:gd name="T19" fmla="*/ 167 h 214"/>
                    <a:gd name="T20" fmla="*/ 192 w 263"/>
                    <a:gd name="T21" fmla="*/ 171 h 214"/>
                    <a:gd name="T22" fmla="*/ 183 w 263"/>
                    <a:gd name="T23" fmla="*/ 170 h 214"/>
                    <a:gd name="T24" fmla="*/ 157 w 263"/>
                    <a:gd name="T25" fmla="*/ 182 h 214"/>
                    <a:gd name="T26" fmla="*/ 145 w 263"/>
                    <a:gd name="T27" fmla="*/ 178 h 214"/>
                    <a:gd name="T28" fmla="*/ 136 w 263"/>
                    <a:gd name="T29" fmla="*/ 181 h 214"/>
                    <a:gd name="T30" fmla="*/ 129 w 263"/>
                    <a:gd name="T31" fmla="*/ 194 h 214"/>
                    <a:gd name="T32" fmla="*/ 113 w 263"/>
                    <a:gd name="T33" fmla="*/ 213 h 214"/>
                    <a:gd name="T34" fmla="*/ 100 w 263"/>
                    <a:gd name="T35" fmla="*/ 194 h 214"/>
                    <a:gd name="T36" fmla="*/ 101 w 263"/>
                    <a:gd name="T37" fmla="*/ 182 h 214"/>
                    <a:gd name="T38" fmla="*/ 82 w 263"/>
                    <a:gd name="T39" fmla="*/ 179 h 214"/>
                    <a:gd name="T40" fmla="*/ 57 w 263"/>
                    <a:gd name="T41" fmla="*/ 188 h 214"/>
                    <a:gd name="T42" fmla="*/ 40 w 263"/>
                    <a:gd name="T43" fmla="*/ 193 h 214"/>
                    <a:gd name="T44" fmla="*/ 31 w 263"/>
                    <a:gd name="T45" fmla="*/ 196 h 214"/>
                    <a:gd name="T46" fmla="*/ 18 w 263"/>
                    <a:gd name="T47" fmla="*/ 197 h 214"/>
                    <a:gd name="T48" fmla="*/ 4 w 263"/>
                    <a:gd name="T49" fmla="*/ 190 h 214"/>
                    <a:gd name="T50" fmla="*/ 25 w 263"/>
                    <a:gd name="T51" fmla="*/ 176 h 214"/>
                    <a:gd name="T52" fmla="*/ 70 w 263"/>
                    <a:gd name="T53" fmla="*/ 162 h 214"/>
                    <a:gd name="T54" fmla="*/ 99 w 263"/>
                    <a:gd name="T55" fmla="*/ 154 h 214"/>
                    <a:gd name="T56" fmla="*/ 119 w 263"/>
                    <a:gd name="T57" fmla="*/ 154 h 214"/>
                    <a:gd name="T58" fmla="*/ 136 w 263"/>
                    <a:gd name="T59" fmla="*/ 128 h 214"/>
                    <a:gd name="T60" fmla="*/ 139 w 263"/>
                    <a:gd name="T61" fmla="*/ 108 h 214"/>
                    <a:gd name="T62" fmla="*/ 143 w 263"/>
                    <a:gd name="T63" fmla="*/ 120 h 214"/>
                    <a:gd name="T64" fmla="*/ 163 w 263"/>
                    <a:gd name="T65" fmla="*/ 115 h 214"/>
                    <a:gd name="T66" fmla="*/ 192 w 263"/>
                    <a:gd name="T67" fmla="*/ 96 h 214"/>
                    <a:gd name="T68" fmla="*/ 213 w 263"/>
                    <a:gd name="T69" fmla="*/ 64 h 214"/>
                    <a:gd name="T70" fmla="*/ 209 w 263"/>
                    <a:gd name="T71" fmla="*/ 41 h 214"/>
                    <a:gd name="T72" fmla="*/ 213 w 263"/>
                    <a:gd name="T73" fmla="*/ 23 h 214"/>
                    <a:gd name="T74" fmla="*/ 224 w 263"/>
                    <a:gd name="T75" fmla="*/ 7 h 214"/>
                    <a:gd name="T76" fmla="*/ 232 w 263"/>
                    <a:gd name="T77" fmla="*/ 19 h 214"/>
                    <a:gd name="T78" fmla="*/ 242 w 263"/>
                    <a:gd name="T79" fmla="*/ 17 h 214"/>
                    <a:gd name="T80" fmla="*/ 236 w 263"/>
                    <a:gd name="T81" fmla="*/ 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3" h="214">
                      <a:moveTo>
                        <a:pt x="237" y="0"/>
                      </a:moveTo>
                      <a:cubicBezTo>
                        <a:pt x="242" y="0"/>
                        <a:pt x="247" y="4"/>
                        <a:pt x="247" y="5"/>
                      </a:cubicBezTo>
                      <a:cubicBezTo>
                        <a:pt x="247" y="6"/>
                        <a:pt x="247" y="16"/>
                        <a:pt x="249" y="20"/>
                      </a:cubicBezTo>
                      <a:cubicBezTo>
                        <a:pt x="252" y="23"/>
                        <a:pt x="254" y="31"/>
                        <a:pt x="257" y="35"/>
                      </a:cubicBezTo>
                      <a:cubicBezTo>
                        <a:pt x="260" y="39"/>
                        <a:pt x="263" y="51"/>
                        <a:pt x="263" y="53"/>
                      </a:cubicBezTo>
                      <a:cubicBezTo>
                        <a:pt x="263" y="55"/>
                        <a:pt x="259" y="67"/>
                        <a:pt x="256" y="68"/>
                      </a:cubicBezTo>
                      <a:cubicBezTo>
                        <a:pt x="253" y="70"/>
                        <a:pt x="252" y="72"/>
                        <a:pt x="251" y="74"/>
                      </a:cubicBezTo>
                      <a:cubicBezTo>
                        <a:pt x="251" y="77"/>
                        <a:pt x="250" y="85"/>
                        <a:pt x="248" y="85"/>
                      </a:cubicBezTo>
                      <a:cubicBezTo>
                        <a:pt x="247" y="85"/>
                        <a:pt x="245" y="84"/>
                        <a:pt x="241" y="86"/>
                      </a:cubicBezTo>
                      <a:cubicBezTo>
                        <a:pt x="238" y="88"/>
                        <a:pt x="235" y="94"/>
                        <a:pt x="236" y="98"/>
                      </a:cubicBezTo>
                      <a:cubicBezTo>
                        <a:pt x="237" y="102"/>
                        <a:pt x="238" y="108"/>
                        <a:pt x="237" y="114"/>
                      </a:cubicBezTo>
                      <a:cubicBezTo>
                        <a:pt x="236" y="121"/>
                        <a:pt x="233" y="126"/>
                        <a:pt x="231" y="129"/>
                      </a:cubicBezTo>
                      <a:cubicBezTo>
                        <a:pt x="228" y="131"/>
                        <a:pt x="227" y="138"/>
                        <a:pt x="229" y="144"/>
                      </a:cubicBezTo>
                      <a:cubicBezTo>
                        <a:pt x="230" y="149"/>
                        <a:pt x="235" y="154"/>
                        <a:pt x="232" y="155"/>
                      </a:cubicBezTo>
                      <a:cubicBezTo>
                        <a:pt x="230" y="155"/>
                        <a:pt x="227" y="160"/>
                        <a:pt x="226" y="163"/>
                      </a:cubicBezTo>
                      <a:cubicBezTo>
                        <a:pt x="226" y="166"/>
                        <a:pt x="212" y="179"/>
                        <a:pt x="211" y="175"/>
                      </a:cubicBezTo>
                      <a:cubicBezTo>
                        <a:pt x="210" y="172"/>
                        <a:pt x="211" y="166"/>
                        <a:pt x="213" y="164"/>
                      </a:cubicBezTo>
                      <a:cubicBezTo>
                        <a:pt x="215" y="162"/>
                        <a:pt x="217" y="158"/>
                        <a:pt x="214" y="157"/>
                      </a:cubicBezTo>
                      <a:cubicBezTo>
                        <a:pt x="211" y="157"/>
                        <a:pt x="207" y="157"/>
                        <a:pt x="208" y="160"/>
                      </a:cubicBezTo>
                      <a:cubicBezTo>
                        <a:pt x="208" y="162"/>
                        <a:pt x="208" y="167"/>
                        <a:pt x="207" y="167"/>
                      </a:cubicBezTo>
                      <a:cubicBezTo>
                        <a:pt x="206" y="167"/>
                        <a:pt x="200" y="161"/>
                        <a:pt x="199" y="161"/>
                      </a:cubicBezTo>
                      <a:cubicBezTo>
                        <a:pt x="198" y="161"/>
                        <a:pt x="192" y="168"/>
                        <a:pt x="192" y="171"/>
                      </a:cubicBezTo>
                      <a:cubicBezTo>
                        <a:pt x="192" y="173"/>
                        <a:pt x="192" y="183"/>
                        <a:pt x="187" y="182"/>
                      </a:cubicBezTo>
                      <a:cubicBezTo>
                        <a:pt x="183" y="181"/>
                        <a:pt x="185" y="169"/>
                        <a:pt x="183" y="170"/>
                      </a:cubicBezTo>
                      <a:cubicBezTo>
                        <a:pt x="181" y="170"/>
                        <a:pt x="170" y="184"/>
                        <a:pt x="168" y="184"/>
                      </a:cubicBezTo>
                      <a:cubicBezTo>
                        <a:pt x="167" y="184"/>
                        <a:pt x="161" y="183"/>
                        <a:pt x="157" y="182"/>
                      </a:cubicBezTo>
                      <a:cubicBezTo>
                        <a:pt x="153" y="182"/>
                        <a:pt x="149" y="187"/>
                        <a:pt x="148" y="184"/>
                      </a:cubicBezTo>
                      <a:cubicBezTo>
                        <a:pt x="146" y="181"/>
                        <a:pt x="147" y="180"/>
                        <a:pt x="145" y="178"/>
                      </a:cubicBezTo>
                      <a:cubicBezTo>
                        <a:pt x="143" y="176"/>
                        <a:pt x="142" y="173"/>
                        <a:pt x="140" y="174"/>
                      </a:cubicBezTo>
                      <a:cubicBezTo>
                        <a:pt x="139" y="174"/>
                        <a:pt x="134" y="179"/>
                        <a:pt x="136" y="181"/>
                      </a:cubicBezTo>
                      <a:cubicBezTo>
                        <a:pt x="138" y="184"/>
                        <a:pt x="141" y="187"/>
                        <a:pt x="140" y="189"/>
                      </a:cubicBezTo>
                      <a:cubicBezTo>
                        <a:pt x="139" y="191"/>
                        <a:pt x="132" y="191"/>
                        <a:pt x="129" y="194"/>
                      </a:cubicBezTo>
                      <a:cubicBezTo>
                        <a:pt x="127" y="197"/>
                        <a:pt x="119" y="205"/>
                        <a:pt x="118" y="208"/>
                      </a:cubicBezTo>
                      <a:cubicBezTo>
                        <a:pt x="117" y="211"/>
                        <a:pt x="116" y="214"/>
                        <a:pt x="113" y="213"/>
                      </a:cubicBezTo>
                      <a:cubicBezTo>
                        <a:pt x="109" y="212"/>
                        <a:pt x="103" y="206"/>
                        <a:pt x="100" y="203"/>
                      </a:cubicBezTo>
                      <a:cubicBezTo>
                        <a:pt x="97" y="200"/>
                        <a:pt x="99" y="195"/>
                        <a:pt x="100" y="194"/>
                      </a:cubicBezTo>
                      <a:cubicBezTo>
                        <a:pt x="100" y="192"/>
                        <a:pt x="108" y="190"/>
                        <a:pt x="108" y="186"/>
                      </a:cubicBezTo>
                      <a:cubicBezTo>
                        <a:pt x="107" y="182"/>
                        <a:pt x="102" y="182"/>
                        <a:pt x="101" y="182"/>
                      </a:cubicBezTo>
                      <a:cubicBezTo>
                        <a:pt x="100" y="183"/>
                        <a:pt x="96" y="183"/>
                        <a:pt x="94" y="182"/>
                      </a:cubicBezTo>
                      <a:cubicBezTo>
                        <a:pt x="91" y="180"/>
                        <a:pt x="87" y="178"/>
                        <a:pt x="82" y="179"/>
                      </a:cubicBezTo>
                      <a:cubicBezTo>
                        <a:pt x="78" y="181"/>
                        <a:pt x="71" y="186"/>
                        <a:pt x="69" y="186"/>
                      </a:cubicBezTo>
                      <a:cubicBezTo>
                        <a:pt x="66" y="185"/>
                        <a:pt x="59" y="186"/>
                        <a:pt x="57" y="188"/>
                      </a:cubicBezTo>
                      <a:cubicBezTo>
                        <a:pt x="55" y="189"/>
                        <a:pt x="50" y="191"/>
                        <a:pt x="48" y="191"/>
                      </a:cubicBezTo>
                      <a:cubicBezTo>
                        <a:pt x="45" y="191"/>
                        <a:pt x="42" y="195"/>
                        <a:pt x="40" y="193"/>
                      </a:cubicBezTo>
                      <a:cubicBezTo>
                        <a:pt x="37" y="191"/>
                        <a:pt x="35" y="189"/>
                        <a:pt x="34" y="190"/>
                      </a:cubicBezTo>
                      <a:cubicBezTo>
                        <a:pt x="32" y="190"/>
                        <a:pt x="31" y="192"/>
                        <a:pt x="31" y="196"/>
                      </a:cubicBezTo>
                      <a:cubicBezTo>
                        <a:pt x="31" y="200"/>
                        <a:pt x="31" y="205"/>
                        <a:pt x="29" y="203"/>
                      </a:cubicBezTo>
                      <a:cubicBezTo>
                        <a:pt x="26" y="201"/>
                        <a:pt x="19" y="197"/>
                        <a:pt x="18" y="197"/>
                      </a:cubicBezTo>
                      <a:cubicBezTo>
                        <a:pt x="17" y="198"/>
                        <a:pt x="3" y="201"/>
                        <a:pt x="1" y="199"/>
                      </a:cubicBezTo>
                      <a:cubicBezTo>
                        <a:pt x="0" y="197"/>
                        <a:pt x="1" y="192"/>
                        <a:pt x="4" y="190"/>
                      </a:cubicBezTo>
                      <a:cubicBezTo>
                        <a:pt x="6" y="189"/>
                        <a:pt x="10" y="188"/>
                        <a:pt x="13" y="186"/>
                      </a:cubicBezTo>
                      <a:cubicBezTo>
                        <a:pt x="16" y="183"/>
                        <a:pt x="19" y="177"/>
                        <a:pt x="25" y="176"/>
                      </a:cubicBezTo>
                      <a:cubicBezTo>
                        <a:pt x="31" y="175"/>
                        <a:pt x="46" y="157"/>
                        <a:pt x="52" y="158"/>
                      </a:cubicBezTo>
                      <a:cubicBezTo>
                        <a:pt x="58" y="159"/>
                        <a:pt x="65" y="164"/>
                        <a:pt x="70" y="162"/>
                      </a:cubicBezTo>
                      <a:cubicBezTo>
                        <a:pt x="75" y="160"/>
                        <a:pt x="81" y="158"/>
                        <a:pt x="88" y="157"/>
                      </a:cubicBezTo>
                      <a:cubicBezTo>
                        <a:pt x="94" y="156"/>
                        <a:pt x="97" y="152"/>
                        <a:pt x="99" y="154"/>
                      </a:cubicBezTo>
                      <a:cubicBezTo>
                        <a:pt x="101" y="156"/>
                        <a:pt x="102" y="163"/>
                        <a:pt x="106" y="162"/>
                      </a:cubicBezTo>
                      <a:cubicBezTo>
                        <a:pt x="110" y="161"/>
                        <a:pt x="117" y="157"/>
                        <a:pt x="119" y="154"/>
                      </a:cubicBezTo>
                      <a:cubicBezTo>
                        <a:pt x="120" y="151"/>
                        <a:pt x="120" y="144"/>
                        <a:pt x="122" y="142"/>
                      </a:cubicBezTo>
                      <a:cubicBezTo>
                        <a:pt x="124" y="140"/>
                        <a:pt x="136" y="131"/>
                        <a:pt x="136" y="128"/>
                      </a:cubicBezTo>
                      <a:cubicBezTo>
                        <a:pt x="136" y="125"/>
                        <a:pt x="135" y="117"/>
                        <a:pt x="136" y="114"/>
                      </a:cubicBezTo>
                      <a:cubicBezTo>
                        <a:pt x="137" y="111"/>
                        <a:pt x="137" y="108"/>
                        <a:pt x="139" y="108"/>
                      </a:cubicBezTo>
                      <a:cubicBezTo>
                        <a:pt x="142" y="108"/>
                        <a:pt x="147" y="107"/>
                        <a:pt x="146" y="109"/>
                      </a:cubicBezTo>
                      <a:cubicBezTo>
                        <a:pt x="145" y="112"/>
                        <a:pt x="143" y="118"/>
                        <a:pt x="143" y="120"/>
                      </a:cubicBezTo>
                      <a:cubicBezTo>
                        <a:pt x="143" y="121"/>
                        <a:pt x="145" y="128"/>
                        <a:pt x="148" y="127"/>
                      </a:cubicBezTo>
                      <a:cubicBezTo>
                        <a:pt x="151" y="125"/>
                        <a:pt x="159" y="115"/>
                        <a:pt x="163" y="115"/>
                      </a:cubicBezTo>
                      <a:cubicBezTo>
                        <a:pt x="168" y="114"/>
                        <a:pt x="172" y="116"/>
                        <a:pt x="175" y="114"/>
                      </a:cubicBezTo>
                      <a:cubicBezTo>
                        <a:pt x="179" y="113"/>
                        <a:pt x="189" y="97"/>
                        <a:pt x="192" y="96"/>
                      </a:cubicBezTo>
                      <a:cubicBezTo>
                        <a:pt x="194" y="95"/>
                        <a:pt x="199" y="91"/>
                        <a:pt x="200" y="86"/>
                      </a:cubicBezTo>
                      <a:cubicBezTo>
                        <a:pt x="201" y="80"/>
                        <a:pt x="211" y="68"/>
                        <a:pt x="213" y="64"/>
                      </a:cubicBezTo>
                      <a:cubicBezTo>
                        <a:pt x="215" y="61"/>
                        <a:pt x="217" y="52"/>
                        <a:pt x="214" y="48"/>
                      </a:cubicBezTo>
                      <a:cubicBezTo>
                        <a:pt x="211" y="45"/>
                        <a:pt x="208" y="43"/>
                        <a:pt x="209" y="41"/>
                      </a:cubicBezTo>
                      <a:cubicBezTo>
                        <a:pt x="211" y="39"/>
                        <a:pt x="214" y="38"/>
                        <a:pt x="214" y="35"/>
                      </a:cubicBezTo>
                      <a:cubicBezTo>
                        <a:pt x="214" y="33"/>
                        <a:pt x="212" y="26"/>
                        <a:pt x="213" y="23"/>
                      </a:cubicBezTo>
                      <a:cubicBezTo>
                        <a:pt x="214" y="21"/>
                        <a:pt x="222" y="17"/>
                        <a:pt x="222" y="14"/>
                      </a:cubicBezTo>
                      <a:cubicBezTo>
                        <a:pt x="222" y="12"/>
                        <a:pt x="222" y="7"/>
                        <a:pt x="224" y="7"/>
                      </a:cubicBezTo>
                      <a:cubicBezTo>
                        <a:pt x="226" y="6"/>
                        <a:pt x="228" y="6"/>
                        <a:pt x="228" y="9"/>
                      </a:cubicBezTo>
                      <a:cubicBezTo>
                        <a:pt x="228" y="12"/>
                        <a:pt x="230" y="20"/>
                        <a:pt x="232" y="19"/>
                      </a:cubicBezTo>
                      <a:cubicBezTo>
                        <a:pt x="233" y="17"/>
                        <a:pt x="234" y="13"/>
                        <a:pt x="235" y="14"/>
                      </a:cubicBezTo>
                      <a:cubicBezTo>
                        <a:pt x="237" y="15"/>
                        <a:pt x="241" y="19"/>
                        <a:pt x="242" y="17"/>
                      </a:cubicBezTo>
                      <a:cubicBezTo>
                        <a:pt x="242" y="14"/>
                        <a:pt x="243" y="10"/>
                        <a:pt x="242" y="9"/>
                      </a:cubicBezTo>
                      <a:cubicBezTo>
                        <a:pt x="240" y="8"/>
                        <a:pt x="237" y="11"/>
                        <a:pt x="236" y="8"/>
                      </a:cubicBezTo>
                      <a:cubicBezTo>
                        <a:pt x="235" y="5"/>
                        <a:pt x="234" y="0"/>
                        <a:pt x="237" y="0"/>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8" name="Freeform 162"/>
                <p:cNvSpPr>
                  <a:spLocks/>
                </p:cNvSpPr>
                <p:nvPr/>
              </p:nvSpPr>
              <p:spPr bwMode="auto">
                <a:xfrm>
                  <a:off x="4573144" y="3096209"/>
                  <a:ext cx="180275" cy="129676"/>
                </a:xfrm>
                <a:custGeom>
                  <a:avLst/>
                  <a:gdLst>
                    <a:gd name="T0" fmla="*/ 57 w 60"/>
                    <a:gd name="T1" fmla="*/ 14 h 43"/>
                    <a:gd name="T2" fmla="*/ 44 w 60"/>
                    <a:gd name="T3" fmla="*/ 28 h 43"/>
                    <a:gd name="T4" fmla="*/ 35 w 60"/>
                    <a:gd name="T5" fmla="*/ 24 h 43"/>
                    <a:gd name="T6" fmla="*/ 24 w 60"/>
                    <a:gd name="T7" fmla="*/ 29 h 43"/>
                    <a:gd name="T8" fmla="*/ 16 w 60"/>
                    <a:gd name="T9" fmla="*/ 43 h 43"/>
                    <a:gd name="T10" fmla="*/ 7 w 60"/>
                    <a:gd name="T11" fmla="*/ 37 h 43"/>
                    <a:gd name="T12" fmla="*/ 6 w 60"/>
                    <a:gd name="T13" fmla="*/ 30 h 43"/>
                    <a:gd name="T14" fmla="*/ 2 w 60"/>
                    <a:gd name="T15" fmla="*/ 24 h 43"/>
                    <a:gd name="T16" fmla="*/ 12 w 60"/>
                    <a:gd name="T17" fmla="*/ 17 h 43"/>
                    <a:gd name="T18" fmla="*/ 17 w 60"/>
                    <a:gd name="T19" fmla="*/ 8 h 43"/>
                    <a:gd name="T20" fmla="*/ 23 w 60"/>
                    <a:gd name="T21" fmla="*/ 11 h 43"/>
                    <a:gd name="T22" fmla="*/ 34 w 60"/>
                    <a:gd name="T23" fmla="*/ 7 h 43"/>
                    <a:gd name="T24" fmla="*/ 42 w 60"/>
                    <a:gd name="T25" fmla="*/ 1 h 43"/>
                    <a:gd name="T26" fmla="*/ 54 w 60"/>
                    <a:gd name="T27" fmla="*/ 5 h 43"/>
                    <a:gd name="T28" fmla="*/ 57 w 60"/>
                    <a:gd name="T2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43">
                      <a:moveTo>
                        <a:pt x="57" y="14"/>
                      </a:moveTo>
                      <a:cubicBezTo>
                        <a:pt x="56" y="16"/>
                        <a:pt x="47" y="29"/>
                        <a:pt x="44" y="28"/>
                      </a:cubicBezTo>
                      <a:cubicBezTo>
                        <a:pt x="42" y="27"/>
                        <a:pt x="37" y="23"/>
                        <a:pt x="35" y="24"/>
                      </a:cubicBezTo>
                      <a:cubicBezTo>
                        <a:pt x="34" y="24"/>
                        <a:pt x="25" y="27"/>
                        <a:pt x="24" y="29"/>
                      </a:cubicBezTo>
                      <a:cubicBezTo>
                        <a:pt x="23" y="31"/>
                        <a:pt x="20" y="43"/>
                        <a:pt x="16" y="43"/>
                      </a:cubicBezTo>
                      <a:cubicBezTo>
                        <a:pt x="13" y="43"/>
                        <a:pt x="7" y="39"/>
                        <a:pt x="7" y="37"/>
                      </a:cubicBezTo>
                      <a:cubicBezTo>
                        <a:pt x="7" y="35"/>
                        <a:pt x="9" y="33"/>
                        <a:pt x="6" y="30"/>
                      </a:cubicBezTo>
                      <a:cubicBezTo>
                        <a:pt x="4" y="27"/>
                        <a:pt x="0" y="26"/>
                        <a:pt x="2" y="24"/>
                      </a:cubicBezTo>
                      <a:cubicBezTo>
                        <a:pt x="4" y="22"/>
                        <a:pt x="12" y="20"/>
                        <a:pt x="12" y="17"/>
                      </a:cubicBezTo>
                      <a:cubicBezTo>
                        <a:pt x="12" y="13"/>
                        <a:pt x="13" y="8"/>
                        <a:pt x="17" y="8"/>
                      </a:cubicBezTo>
                      <a:cubicBezTo>
                        <a:pt x="21" y="9"/>
                        <a:pt x="19" y="12"/>
                        <a:pt x="23" y="11"/>
                      </a:cubicBezTo>
                      <a:cubicBezTo>
                        <a:pt x="27" y="10"/>
                        <a:pt x="33" y="11"/>
                        <a:pt x="34" y="7"/>
                      </a:cubicBezTo>
                      <a:cubicBezTo>
                        <a:pt x="34" y="3"/>
                        <a:pt x="38" y="0"/>
                        <a:pt x="42" y="1"/>
                      </a:cubicBezTo>
                      <a:cubicBezTo>
                        <a:pt x="47" y="1"/>
                        <a:pt x="52" y="5"/>
                        <a:pt x="54" y="5"/>
                      </a:cubicBezTo>
                      <a:cubicBezTo>
                        <a:pt x="57" y="5"/>
                        <a:pt x="60" y="9"/>
                        <a:pt x="57" y="14"/>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9" name="Freeform 163"/>
                <p:cNvSpPr>
                  <a:spLocks/>
                </p:cNvSpPr>
                <p:nvPr/>
              </p:nvSpPr>
              <p:spPr bwMode="auto">
                <a:xfrm>
                  <a:off x="4746981" y="3088105"/>
                  <a:ext cx="20924" cy="24314"/>
                </a:xfrm>
                <a:custGeom>
                  <a:avLst/>
                  <a:gdLst>
                    <a:gd name="T0" fmla="*/ 3 w 7"/>
                    <a:gd name="T1" fmla="*/ 8 h 8"/>
                    <a:gd name="T2" fmla="*/ 6 w 7"/>
                    <a:gd name="T3" fmla="*/ 0 h 8"/>
                    <a:gd name="T4" fmla="*/ 3 w 7"/>
                    <a:gd name="T5" fmla="*/ 8 h 8"/>
                  </a:gdLst>
                  <a:ahLst/>
                  <a:cxnLst>
                    <a:cxn ang="0">
                      <a:pos x="T0" y="T1"/>
                    </a:cxn>
                    <a:cxn ang="0">
                      <a:pos x="T2" y="T3"/>
                    </a:cxn>
                    <a:cxn ang="0">
                      <a:pos x="T4" y="T5"/>
                    </a:cxn>
                  </a:cxnLst>
                  <a:rect l="0" t="0" r="r" b="b"/>
                  <a:pathLst>
                    <a:path w="7" h="8">
                      <a:moveTo>
                        <a:pt x="3" y="8"/>
                      </a:moveTo>
                      <a:cubicBezTo>
                        <a:pt x="0" y="8"/>
                        <a:pt x="5" y="0"/>
                        <a:pt x="6" y="0"/>
                      </a:cubicBezTo>
                      <a:cubicBezTo>
                        <a:pt x="7" y="0"/>
                        <a:pt x="7" y="8"/>
                        <a:pt x="3" y="8"/>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0" name="Freeform 164"/>
                <p:cNvSpPr>
                  <a:spLocks/>
                </p:cNvSpPr>
                <p:nvPr/>
              </p:nvSpPr>
              <p:spPr bwMode="auto">
                <a:xfrm>
                  <a:off x="4388040" y="3127008"/>
                  <a:ext cx="167398" cy="235038"/>
                </a:xfrm>
                <a:custGeom>
                  <a:avLst/>
                  <a:gdLst>
                    <a:gd name="T0" fmla="*/ 54 w 56"/>
                    <a:gd name="T1" fmla="*/ 33 h 78"/>
                    <a:gd name="T2" fmla="*/ 47 w 56"/>
                    <a:gd name="T3" fmla="*/ 43 h 78"/>
                    <a:gd name="T4" fmla="*/ 42 w 56"/>
                    <a:gd name="T5" fmla="*/ 66 h 78"/>
                    <a:gd name="T6" fmla="*/ 35 w 56"/>
                    <a:gd name="T7" fmla="*/ 70 h 78"/>
                    <a:gd name="T8" fmla="*/ 27 w 56"/>
                    <a:gd name="T9" fmla="*/ 77 h 78"/>
                    <a:gd name="T10" fmla="*/ 28 w 56"/>
                    <a:gd name="T11" fmla="*/ 70 h 78"/>
                    <a:gd name="T12" fmla="*/ 26 w 56"/>
                    <a:gd name="T13" fmla="*/ 66 h 78"/>
                    <a:gd name="T14" fmla="*/ 30 w 56"/>
                    <a:gd name="T15" fmla="*/ 63 h 78"/>
                    <a:gd name="T16" fmla="*/ 26 w 56"/>
                    <a:gd name="T17" fmla="*/ 59 h 78"/>
                    <a:gd name="T18" fmla="*/ 22 w 56"/>
                    <a:gd name="T19" fmla="*/ 64 h 78"/>
                    <a:gd name="T20" fmla="*/ 21 w 56"/>
                    <a:gd name="T21" fmla="*/ 71 h 78"/>
                    <a:gd name="T22" fmla="*/ 16 w 56"/>
                    <a:gd name="T23" fmla="*/ 67 h 78"/>
                    <a:gd name="T24" fmla="*/ 16 w 56"/>
                    <a:gd name="T25" fmla="*/ 58 h 78"/>
                    <a:gd name="T26" fmla="*/ 16 w 56"/>
                    <a:gd name="T27" fmla="*/ 49 h 78"/>
                    <a:gd name="T28" fmla="*/ 24 w 56"/>
                    <a:gd name="T29" fmla="*/ 38 h 78"/>
                    <a:gd name="T30" fmla="*/ 24 w 56"/>
                    <a:gd name="T31" fmla="*/ 30 h 78"/>
                    <a:gd name="T32" fmla="*/ 17 w 56"/>
                    <a:gd name="T33" fmla="*/ 23 h 78"/>
                    <a:gd name="T34" fmla="*/ 17 w 56"/>
                    <a:gd name="T35" fmla="*/ 29 h 78"/>
                    <a:gd name="T36" fmla="*/ 18 w 56"/>
                    <a:gd name="T37" fmla="*/ 36 h 78"/>
                    <a:gd name="T38" fmla="*/ 13 w 56"/>
                    <a:gd name="T39" fmla="*/ 32 h 78"/>
                    <a:gd name="T40" fmla="*/ 7 w 56"/>
                    <a:gd name="T41" fmla="*/ 34 h 78"/>
                    <a:gd name="T42" fmla="*/ 5 w 56"/>
                    <a:gd name="T43" fmla="*/ 27 h 78"/>
                    <a:gd name="T44" fmla="*/ 10 w 56"/>
                    <a:gd name="T45" fmla="*/ 29 h 78"/>
                    <a:gd name="T46" fmla="*/ 1 w 56"/>
                    <a:gd name="T47" fmla="*/ 20 h 78"/>
                    <a:gd name="T48" fmla="*/ 7 w 56"/>
                    <a:gd name="T49" fmla="*/ 16 h 78"/>
                    <a:gd name="T50" fmla="*/ 16 w 56"/>
                    <a:gd name="T51" fmla="*/ 10 h 78"/>
                    <a:gd name="T52" fmla="*/ 22 w 56"/>
                    <a:gd name="T53" fmla="*/ 8 h 78"/>
                    <a:gd name="T54" fmla="*/ 28 w 56"/>
                    <a:gd name="T55" fmla="*/ 2 h 78"/>
                    <a:gd name="T56" fmla="*/ 34 w 56"/>
                    <a:gd name="T57" fmla="*/ 7 h 78"/>
                    <a:gd name="T58" fmla="*/ 40 w 56"/>
                    <a:gd name="T59" fmla="*/ 11 h 78"/>
                    <a:gd name="T60" fmla="*/ 51 w 56"/>
                    <a:gd name="T61" fmla="*/ 10 h 78"/>
                    <a:gd name="T62" fmla="*/ 52 w 56"/>
                    <a:gd name="T63" fmla="*/ 17 h 78"/>
                    <a:gd name="T64" fmla="*/ 55 w 56"/>
                    <a:gd name="T65" fmla="*/ 25 h 78"/>
                    <a:gd name="T66" fmla="*/ 54 w 56"/>
                    <a:gd name="T67"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78">
                      <a:moveTo>
                        <a:pt x="54" y="33"/>
                      </a:moveTo>
                      <a:cubicBezTo>
                        <a:pt x="52" y="35"/>
                        <a:pt x="48" y="41"/>
                        <a:pt x="47" y="43"/>
                      </a:cubicBezTo>
                      <a:cubicBezTo>
                        <a:pt x="47" y="46"/>
                        <a:pt x="45" y="66"/>
                        <a:pt x="42" y="66"/>
                      </a:cubicBezTo>
                      <a:cubicBezTo>
                        <a:pt x="38" y="67"/>
                        <a:pt x="37" y="68"/>
                        <a:pt x="35" y="70"/>
                      </a:cubicBezTo>
                      <a:cubicBezTo>
                        <a:pt x="33" y="73"/>
                        <a:pt x="28" y="78"/>
                        <a:pt x="27" y="77"/>
                      </a:cubicBezTo>
                      <a:cubicBezTo>
                        <a:pt x="26" y="76"/>
                        <a:pt x="30" y="71"/>
                        <a:pt x="28" y="70"/>
                      </a:cubicBezTo>
                      <a:cubicBezTo>
                        <a:pt x="26" y="69"/>
                        <a:pt x="24" y="67"/>
                        <a:pt x="26" y="66"/>
                      </a:cubicBezTo>
                      <a:cubicBezTo>
                        <a:pt x="27" y="65"/>
                        <a:pt x="30" y="66"/>
                        <a:pt x="30" y="63"/>
                      </a:cubicBezTo>
                      <a:cubicBezTo>
                        <a:pt x="30" y="61"/>
                        <a:pt x="28" y="59"/>
                        <a:pt x="26" y="59"/>
                      </a:cubicBezTo>
                      <a:cubicBezTo>
                        <a:pt x="24" y="59"/>
                        <a:pt x="22" y="62"/>
                        <a:pt x="22" y="64"/>
                      </a:cubicBezTo>
                      <a:cubicBezTo>
                        <a:pt x="22" y="67"/>
                        <a:pt x="23" y="70"/>
                        <a:pt x="21" y="71"/>
                      </a:cubicBezTo>
                      <a:cubicBezTo>
                        <a:pt x="20" y="71"/>
                        <a:pt x="16" y="70"/>
                        <a:pt x="16" y="67"/>
                      </a:cubicBezTo>
                      <a:cubicBezTo>
                        <a:pt x="17" y="63"/>
                        <a:pt x="17" y="60"/>
                        <a:pt x="16" y="58"/>
                      </a:cubicBezTo>
                      <a:cubicBezTo>
                        <a:pt x="15" y="56"/>
                        <a:pt x="14" y="50"/>
                        <a:pt x="16" y="49"/>
                      </a:cubicBezTo>
                      <a:cubicBezTo>
                        <a:pt x="18" y="48"/>
                        <a:pt x="24" y="41"/>
                        <a:pt x="24" y="38"/>
                      </a:cubicBezTo>
                      <a:cubicBezTo>
                        <a:pt x="24" y="35"/>
                        <a:pt x="25" y="33"/>
                        <a:pt x="24" y="30"/>
                      </a:cubicBezTo>
                      <a:cubicBezTo>
                        <a:pt x="23" y="27"/>
                        <a:pt x="18" y="21"/>
                        <a:pt x="17" y="23"/>
                      </a:cubicBezTo>
                      <a:cubicBezTo>
                        <a:pt x="15" y="24"/>
                        <a:pt x="16" y="26"/>
                        <a:pt x="17" y="29"/>
                      </a:cubicBezTo>
                      <a:cubicBezTo>
                        <a:pt x="19" y="32"/>
                        <a:pt x="20" y="36"/>
                        <a:pt x="18" y="36"/>
                      </a:cubicBezTo>
                      <a:cubicBezTo>
                        <a:pt x="16" y="36"/>
                        <a:pt x="14" y="32"/>
                        <a:pt x="13" y="32"/>
                      </a:cubicBezTo>
                      <a:cubicBezTo>
                        <a:pt x="12" y="32"/>
                        <a:pt x="8" y="35"/>
                        <a:pt x="7" y="34"/>
                      </a:cubicBezTo>
                      <a:cubicBezTo>
                        <a:pt x="6" y="33"/>
                        <a:pt x="2" y="26"/>
                        <a:pt x="5" y="27"/>
                      </a:cubicBezTo>
                      <a:cubicBezTo>
                        <a:pt x="7" y="28"/>
                        <a:pt x="11" y="32"/>
                        <a:pt x="10" y="29"/>
                      </a:cubicBezTo>
                      <a:cubicBezTo>
                        <a:pt x="9" y="25"/>
                        <a:pt x="0" y="22"/>
                        <a:pt x="1" y="20"/>
                      </a:cubicBezTo>
                      <a:cubicBezTo>
                        <a:pt x="2" y="18"/>
                        <a:pt x="3" y="17"/>
                        <a:pt x="7" y="16"/>
                      </a:cubicBezTo>
                      <a:cubicBezTo>
                        <a:pt x="11" y="15"/>
                        <a:pt x="14" y="11"/>
                        <a:pt x="16" y="10"/>
                      </a:cubicBezTo>
                      <a:cubicBezTo>
                        <a:pt x="18" y="8"/>
                        <a:pt x="20" y="10"/>
                        <a:pt x="22" y="8"/>
                      </a:cubicBezTo>
                      <a:cubicBezTo>
                        <a:pt x="24" y="6"/>
                        <a:pt x="23" y="0"/>
                        <a:pt x="28" y="2"/>
                      </a:cubicBezTo>
                      <a:cubicBezTo>
                        <a:pt x="33" y="4"/>
                        <a:pt x="32" y="4"/>
                        <a:pt x="34" y="7"/>
                      </a:cubicBezTo>
                      <a:cubicBezTo>
                        <a:pt x="37" y="10"/>
                        <a:pt x="38" y="12"/>
                        <a:pt x="40" y="11"/>
                      </a:cubicBezTo>
                      <a:cubicBezTo>
                        <a:pt x="43" y="10"/>
                        <a:pt x="50" y="8"/>
                        <a:pt x="51" y="10"/>
                      </a:cubicBezTo>
                      <a:cubicBezTo>
                        <a:pt x="52" y="12"/>
                        <a:pt x="49" y="16"/>
                        <a:pt x="52" y="17"/>
                      </a:cubicBezTo>
                      <a:cubicBezTo>
                        <a:pt x="55" y="18"/>
                        <a:pt x="55" y="24"/>
                        <a:pt x="55" y="25"/>
                      </a:cubicBezTo>
                      <a:cubicBezTo>
                        <a:pt x="55" y="26"/>
                        <a:pt x="56" y="30"/>
                        <a:pt x="54" y="33"/>
                      </a:cubicBezTo>
                      <a:close/>
                    </a:path>
                  </a:pathLst>
                </a:custGeom>
                <a:solidFill>
                  <a:schemeClr val="bg1">
                    <a:lumMod val="85000"/>
                  </a:schemeClr>
                </a:solidFill>
                <a:ln w="6350" cmpd="sng">
                  <a:solidFill>
                    <a:schemeClr val="bg1">
                      <a:lumMod val="85000"/>
                    </a:schemeClr>
                  </a:solidFill>
                  <a:round/>
                  <a:headEnd/>
                  <a:tailEnd/>
                </a:ln>
              </p:spPr>
              <p:txBody>
                <a:bodyPr/>
                <a:lstStyle/>
                <a:p>
                  <a:endParaRPr lang="ja-JP" altLang="en-US" sz="1292">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sp>
        <p:nvSpPr>
          <p:cNvPr id="251" name="フリーフォーム 250"/>
          <p:cNvSpPr/>
          <p:nvPr/>
        </p:nvSpPr>
        <p:spPr bwMode="auto">
          <a:xfrm>
            <a:off x="3495426" y="4362513"/>
            <a:ext cx="4220129" cy="678076"/>
          </a:xfrm>
          <a:custGeom>
            <a:avLst/>
            <a:gdLst>
              <a:gd name="connsiteX0" fmla="*/ 0 w 2708694"/>
              <a:gd name="connsiteY0" fmla="*/ 0 h 362309"/>
              <a:gd name="connsiteX1" fmla="*/ 552090 w 2708694"/>
              <a:gd name="connsiteY1" fmla="*/ 362309 h 362309"/>
              <a:gd name="connsiteX2" fmla="*/ 2708694 w 2708694"/>
              <a:gd name="connsiteY2" fmla="*/ 362309 h 362309"/>
              <a:gd name="connsiteX0" fmla="*/ 0 w 3207148"/>
              <a:gd name="connsiteY0" fmla="*/ 0 h 362309"/>
              <a:gd name="connsiteX1" fmla="*/ 552090 w 3207148"/>
              <a:gd name="connsiteY1" fmla="*/ 362309 h 362309"/>
              <a:gd name="connsiteX2" fmla="*/ 3207148 w 3207148"/>
              <a:gd name="connsiteY2" fmla="*/ 362309 h 362309"/>
            </a:gdLst>
            <a:ahLst/>
            <a:cxnLst>
              <a:cxn ang="0">
                <a:pos x="connsiteX0" y="connsiteY0"/>
              </a:cxn>
              <a:cxn ang="0">
                <a:pos x="connsiteX1" y="connsiteY1"/>
              </a:cxn>
              <a:cxn ang="0">
                <a:pos x="connsiteX2" y="connsiteY2"/>
              </a:cxn>
            </a:cxnLst>
            <a:rect l="l" t="t" r="r" b="b"/>
            <a:pathLst>
              <a:path w="3207148" h="362309">
                <a:moveTo>
                  <a:pt x="0" y="0"/>
                </a:moveTo>
                <a:lnTo>
                  <a:pt x="552090" y="362309"/>
                </a:lnTo>
                <a:lnTo>
                  <a:pt x="3207148"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2" name="テキスト ボックス 251"/>
          <p:cNvSpPr txBox="1"/>
          <p:nvPr/>
        </p:nvSpPr>
        <p:spPr>
          <a:xfrm>
            <a:off x="4644008" y="4321321"/>
            <a:ext cx="2143536" cy="646139"/>
          </a:xfrm>
          <a:prstGeom prst="rect">
            <a:avLst/>
          </a:prstGeom>
          <a:noFill/>
          <a:ln>
            <a:noFill/>
          </a:ln>
        </p:spPr>
        <p:txBody>
          <a:bodyPr wrap="none" rtlCol="0">
            <a:spAutoFit/>
          </a:bodyPr>
          <a:lstStyle/>
          <a:p>
            <a:r>
              <a:rPr lang="ja-JP" altLang="en-US" sz="1108"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フィリピン制作センター </a:t>
            </a: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HTML</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マークアップ拠点</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コーディング</a:t>
            </a:r>
            <a:endParaRPr lang="en-US" altLang="ja-JP" sz="738" dirty="0">
              <a:latin typeface="メイリオ" panose="020B0604030504040204" pitchFamily="50" charset="-128"/>
              <a:ea typeface="メイリオ" panose="020B0604030504040204" pitchFamily="50" charset="-128"/>
              <a:cs typeface="メイリオ" pitchFamily="50" charset="-128"/>
            </a:endParaRP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Google, FB</a:t>
            </a:r>
            <a:r>
              <a:rPr lang="ja-JP" altLang="en-US" sz="738" dirty="0">
                <a:latin typeface="メイリオ" panose="020B0604030504040204" pitchFamily="50" charset="-128"/>
                <a:ea typeface="メイリオ" panose="020B0604030504040204" pitchFamily="50" charset="-128"/>
                <a:cs typeface="メイリオ" pitchFamily="50" charset="-128"/>
              </a:rPr>
              <a:t>技術対応</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sp>
        <p:nvSpPr>
          <p:cNvPr id="253" name="テキスト ボックス 252"/>
          <p:cNvSpPr txBox="1"/>
          <p:nvPr/>
        </p:nvSpPr>
        <p:spPr>
          <a:xfrm>
            <a:off x="6499599" y="1738339"/>
            <a:ext cx="1827744" cy="532582"/>
          </a:xfrm>
          <a:prstGeom prst="rect">
            <a:avLst/>
          </a:prstGeom>
          <a:noFill/>
          <a:ln>
            <a:noFill/>
          </a:ln>
        </p:spPr>
        <p:txBody>
          <a:bodyPr wrap="non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札幌制作センター </a:t>
            </a:r>
            <a:r>
              <a:rPr lang="en-US" altLang="ja-JP" sz="1292" b="1" dirty="0" smtClean="0">
                <a:latin typeface="メイリオ" panose="020B0604030504040204" pitchFamily="50" charset="-128"/>
                <a:ea typeface="メイリオ" panose="020B0604030504040204" pitchFamily="50" charset="-128"/>
                <a:cs typeface="メイリオ" panose="020B0604030504040204" pitchFamily="50" charset="-128"/>
              </a:rPr>
              <a:t>108</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金融・通信業界に特化</a:t>
            </a:r>
            <a:endParaRPr lang="en-US" altLang="ja-JP" sz="738" dirty="0">
              <a:latin typeface="メイリオ" panose="020B0604030504040204" pitchFamily="50" charset="-128"/>
              <a:ea typeface="メイリオ" panose="020B0604030504040204" pitchFamily="50" charset="-128"/>
              <a:cs typeface="メイリオ"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金融</a:t>
            </a:r>
            <a:r>
              <a:rPr lang="en-US" altLang="ja-JP" sz="738" dirty="0">
                <a:latin typeface="メイリオ" panose="020B0604030504040204" pitchFamily="50" charset="-128"/>
                <a:ea typeface="メイリオ" panose="020B0604030504040204" pitchFamily="50" charset="-128"/>
                <a:cs typeface="メイリオ" pitchFamily="50" charset="-128"/>
              </a:rPr>
              <a:t>/</a:t>
            </a:r>
            <a:r>
              <a:rPr lang="ja-JP" altLang="en-US" sz="738" dirty="0">
                <a:latin typeface="メイリオ" panose="020B0604030504040204" pitchFamily="50" charset="-128"/>
                <a:ea typeface="メイリオ" panose="020B0604030504040204" pitchFamily="50" charset="-128"/>
                <a:cs typeface="メイリオ" pitchFamily="50" charset="-128"/>
              </a:rPr>
              <a:t>通信業界特化型ラボ運用</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sp>
        <p:nvSpPr>
          <p:cNvPr id="254" name="フリーフォーム 253"/>
          <p:cNvSpPr/>
          <p:nvPr/>
        </p:nvSpPr>
        <p:spPr bwMode="auto">
          <a:xfrm>
            <a:off x="3897022" y="3696057"/>
            <a:ext cx="3372364" cy="246197"/>
          </a:xfrm>
          <a:custGeom>
            <a:avLst/>
            <a:gdLst>
              <a:gd name="connsiteX0" fmla="*/ 0 w 2708694"/>
              <a:gd name="connsiteY0" fmla="*/ 0 h 362309"/>
              <a:gd name="connsiteX1" fmla="*/ 552090 w 2708694"/>
              <a:gd name="connsiteY1" fmla="*/ 362309 h 362309"/>
              <a:gd name="connsiteX2" fmla="*/ 2708694 w 2708694"/>
              <a:gd name="connsiteY2" fmla="*/ 362309 h 362309"/>
              <a:gd name="connsiteX0" fmla="*/ 0 w 4505959"/>
              <a:gd name="connsiteY0" fmla="*/ 0 h 362309"/>
              <a:gd name="connsiteX1" fmla="*/ 552090 w 4505959"/>
              <a:gd name="connsiteY1" fmla="*/ 362309 h 362309"/>
              <a:gd name="connsiteX2" fmla="*/ 4505959 w 4505959"/>
              <a:gd name="connsiteY2" fmla="*/ 362309 h 362309"/>
              <a:gd name="connsiteX0" fmla="*/ 0 w 4300558"/>
              <a:gd name="connsiteY0" fmla="*/ 0 h 362309"/>
              <a:gd name="connsiteX1" fmla="*/ 552090 w 4300558"/>
              <a:gd name="connsiteY1" fmla="*/ 362309 h 362309"/>
              <a:gd name="connsiteX2" fmla="*/ 4300558 w 4300558"/>
              <a:gd name="connsiteY2" fmla="*/ 362309 h 362309"/>
            </a:gdLst>
            <a:ahLst/>
            <a:cxnLst>
              <a:cxn ang="0">
                <a:pos x="connsiteX0" y="connsiteY0"/>
              </a:cxn>
              <a:cxn ang="0">
                <a:pos x="connsiteX1" y="connsiteY1"/>
              </a:cxn>
              <a:cxn ang="0">
                <a:pos x="connsiteX2" y="connsiteY2"/>
              </a:cxn>
            </a:cxnLst>
            <a:rect l="l" t="t" r="r" b="b"/>
            <a:pathLst>
              <a:path w="4300558" h="362309">
                <a:moveTo>
                  <a:pt x="0" y="0"/>
                </a:moveTo>
                <a:lnTo>
                  <a:pt x="552090" y="362309"/>
                </a:lnTo>
                <a:lnTo>
                  <a:pt x="4300558"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5" name="フリーフォーム 254"/>
          <p:cNvSpPr/>
          <p:nvPr/>
        </p:nvSpPr>
        <p:spPr bwMode="auto">
          <a:xfrm flipV="1">
            <a:off x="4883297" y="2265398"/>
            <a:ext cx="3847897" cy="207638"/>
          </a:xfrm>
          <a:custGeom>
            <a:avLst/>
            <a:gdLst>
              <a:gd name="connsiteX0" fmla="*/ 0 w 2708694"/>
              <a:gd name="connsiteY0" fmla="*/ 0 h 362309"/>
              <a:gd name="connsiteX1" fmla="*/ 552090 w 2708694"/>
              <a:gd name="connsiteY1" fmla="*/ 362309 h 362309"/>
              <a:gd name="connsiteX2" fmla="*/ 2708694 w 2708694"/>
              <a:gd name="connsiteY2" fmla="*/ 362309 h 362309"/>
              <a:gd name="connsiteX0" fmla="*/ 0 w 3211643"/>
              <a:gd name="connsiteY0" fmla="*/ 0 h 362309"/>
              <a:gd name="connsiteX1" fmla="*/ 552090 w 3211643"/>
              <a:gd name="connsiteY1" fmla="*/ 362309 h 362309"/>
              <a:gd name="connsiteX2" fmla="*/ 3211643 w 3211643"/>
              <a:gd name="connsiteY2" fmla="*/ 362309 h 362309"/>
            </a:gdLst>
            <a:ahLst/>
            <a:cxnLst>
              <a:cxn ang="0">
                <a:pos x="connsiteX0" y="connsiteY0"/>
              </a:cxn>
              <a:cxn ang="0">
                <a:pos x="connsiteX1" y="connsiteY1"/>
              </a:cxn>
              <a:cxn ang="0">
                <a:pos x="connsiteX2" y="connsiteY2"/>
              </a:cxn>
            </a:cxnLst>
            <a:rect l="l" t="t" r="r" b="b"/>
            <a:pathLst>
              <a:path w="3211643" h="362309">
                <a:moveTo>
                  <a:pt x="0" y="0"/>
                </a:moveTo>
                <a:lnTo>
                  <a:pt x="552090" y="362309"/>
                </a:lnTo>
                <a:lnTo>
                  <a:pt x="3211643"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6" name="テキスト ボックス 255"/>
          <p:cNvSpPr txBox="1"/>
          <p:nvPr/>
        </p:nvSpPr>
        <p:spPr>
          <a:xfrm>
            <a:off x="4453013" y="3311037"/>
            <a:ext cx="3046985" cy="646139"/>
          </a:xfrm>
          <a:prstGeom prst="rect">
            <a:avLst/>
          </a:prstGeom>
          <a:noFill/>
          <a:ln>
            <a:noFill/>
          </a:ln>
        </p:spPr>
        <p:txBody>
          <a:bodyPr wrap="squar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那覇制作センター </a:t>
            </a:r>
            <a:r>
              <a:rPr lang="en-US" altLang="ja-JP" sz="1292" b="1" dirty="0" smtClean="0">
                <a:latin typeface="メイリオ" panose="020B0604030504040204" pitchFamily="50" charset="-128"/>
                <a:ea typeface="メイリオ" panose="020B0604030504040204" pitchFamily="50" charset="-128"/>
                <a:cs typeface="メイリオ" panose="020B0604030504040204" pitchFamily="50" charset="-128"/>
              </a:rPr>
              <a:t>160</a:t>
            </a:r>
            <a:r>
              <a:rPr lang="ja-JP" altLang="en-US" sz="923" b="1" dirty="0" smtClean="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Adobe</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ソリューション対応、大規模オペレーション業務</a:t>
            </a: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Adobe</a:t>
            </a:r>
            <a:r>
              <a:rPr lang="ja-JP" altLang="en-US" sz="738" dirty="0">
                <a:latin typeface="メイリオ" panose="020B0604030504040204" pitchFamily="50" charset="-128"/>
                <a:ea typeface="メイリオ" panose="020B0604030504040204" pitchFamily="50" charset="-128"/>
                <a:cs typeface="メイリオ" pitchFamily="50" charset="-128"/>
              </a:rPr>
              <a:t>プラットフォーム運用</a:t>
            </a:r>
            <a:endParaRPr lang="en-US" altLang="ja-JP" sz="738" dirty="0">
              <a:latin typeface="メイリオ" panose="020B0604030504040204" pitchFamily="50" charset="-128"/>
              <a:ea typeface="メイリオ" panose="020B0604030504040204" pitchFamily="50" charset="-128"/>
              <a:cs typeface="メイリオ"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検証業務</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sp>
        <p:nvSpPr>
          <p:cNvPr id="257" name="テキスト ボックス 256"/>
          <p:cNvSpPr txBox="1"/>
          <p:nvPr/>
        </p:nvSpPr>
        <p:spPr>
          <a:xfrm>
            <a:off x="132431" y="4490014"/>
            <a:ext cx="2029629" cy="404726"/>
          </a:xfrm>
          <a:prstGeom prst="rect">
            <a:avLst/>
          </a:prstGeom>
          <a:noFill/>
          <a:ln>
            <a:noFill/>
          </a:ln>
        </p:spPr>
        <p:txBody>
          <a:bodyPr wrap="square" rtlCol="0">
            <a:spAutoFit/>
          </a:bodyPr>
          <a:lstStyle/>
          <a:p>
            <a:r>
              <a:rPr lang="ja-JP" altLang="en-US" sz="1108"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ベトナム制作</a:t>
            </a:r>
            <a:r>
              <a:rPr lang="ja-JP" altLang="en-US" sz="1108" b="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センター </a:t>
            </a: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43</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1108"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LP/</a:t>
            </a:r>
            <a:r>
              <a:rPr lang="ja-JP" altLang="en-US" sz="738" dirty="0">
                <a:latin typeface="メイリオ" panose="020B0604030504040204" pitchFamily="50" charset="-128"/>
                <a:ea typeface="メイリオ" panose="020B0604030504040204" pitchFamily="50" charset="-128"/>
                <a:cs typeface="メイリオ" pitchFamily="50" charset="-128"/>
              </a:rPr>
              <a:t>バナーデザイン量産</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sp>
        <p:nvSpPr>
          <p:cNvPr id="260" name="テキスト ボックス 259"/>
          <p:cNvSpPr txBox="1"/>
          <p:nvPr/>
        </p:nvSpPr>
        <p:spPr>
          <a:xfrm>
            <a:off x="3791138" y="5491054"/>
            <a:ext cx="2810318" cy="646139"/>
          </a:xfrm>
          <a:prstGeom prst="rect">
            <a:avLst/>
          </a:prstGeom>
          <a:noFill/>
          <a:ln>
            <a:noFill/>
          </a:ln>
        </p:spPr>
        <p:txBody>
          <a:bodyPr wrap="square" rtlCol="0">
            <a:spAutoFit/>
          </a:bodyPr>
          <a:lstStyle/>
          <a:p>
            <a:r>
              <a:rPr lang="ja-JP" altLang="en-US" sz="1108"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インドネシア制作</a:t>
            </a:r>
            <a:r>
              <a:rPr lang="ja-JP" altLang="en-US" sz="1108" b="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センター </a:t>
            </a: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AEM</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など</a:t>
            </a:r>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CMS</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オペレーション、検証、レポート業務</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オペレーション（</a:t>
            </a:r>
            <a:r>
              <a:rPr lang="en-US" altLang="ja-JP" sz="738" dirty="0">
                <a:latin typeface="メイリオ" panose="020B0604030504040204" pitchFamily="50" charset="-128"/>
                <a:ea typeface="メイリオ" panose="020B0604030504040204" pitchFamily="50" charset="-128"/>
                <a:cs typeface="メイリオ" pitchFamily="50" charset="-128"/>
              </a:rPr>
              <a:t>CMS</a:t>
            </a:r>
            <a:r>
              <a:rPr lang="ja-JP" altLang="en-US" sz="738" dirty="0" err="1">
                <a:latin typeface="メイリオ" panose="020B0604030504040204" pitchFamily="50" charset="-128"/>
                <a:ea typeface="メイリオ" panose="020B0604030504040204" pitchFamily="50" charset="-128"/>
                <a:cs typeface="メイリオ" pitchFamily="50" charset="-128"/>
              </a:rPr>
              <a:t>、</a:t>
            </a:r>
            <a:r>
              <a:rPr lang="ja-JP" altLang="en-US" sz="738" dirty="0">
                <a:latin typeface="メイリオ" panose="020B0604030504040204" pitchFamily="50" charset="-128"/>
                <a:ea typeface="メイリオ" panose="020B0604030504040204" pitchFamily="50" charset="-128"/>
                <a:cs typeface="メイリオ" pitchFamily="50" charset="-128"/>
              </a:rPr>
              <a:t>データ登録、検証）</a:t>
            </a:r>
            <a:endParaRPr lang="en-US" altLang="ja-JP" sz="738" dirty="0">
              <a:latin typeface="メイリオ" panose="020B0604030504040204" pitchFamily="50" charset="-128"/>
              <a:ea typeface="メイリオ" panose="020B0604030504040204" pitchFamily="50" charset="-128"/>
              <a:cs typeface="メイリオ" pitchFamily="50" charset="-128"/>
            </a:endParaRP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24</a:t>
            </a:r>
            <a:r>
              <a:rPr lang="ja-JP" altLang="en-US" sz="738" dirty="0">
                <a:latin typeface="メイリオ" panose="020B0604030504040204" pitchFamily="50" charset="-128"/>
                <a:ea typeface="メイリオ" panose="020B0604030504040204" pitchFamily="50" charset="-128"/>
                <a:cs typeface="メイリオ" pitchFamily="50" charset="-128"/>
              </a:rPr>
              <a:t>時間対応</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sp>
        <p:nvSpPr>
          <p:cNvPr id="261" name="テキスト ボックス 260"/>
          <p:cNvSpPr txBox="1"/>
          <p:nvPr/>
        </p:nvSpPr>
        <p:spPr>
          <a:xfrm>
            <a:off x="4038805" y="1672653"/>
            <a:ext cx="2433680" cy="532582"/>
          </a:xfrm>
          <a:prstGeom prst="rect">
            <a:avLst/>
          </a:prstGeom>
          <a:noFill/>
          <a:ln>
            <a:noFill/>
          </a:ln>
        </p:spPr>
        <p:txBody>
          <a:bodyPr wrap="non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はこだて未来ラボ</a:t>
            </a:r>
            <a:r>
              <a:rPr lang="en-US" altLang="ja-JP"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92" b="1" dirty="0" smtClean="0">
                <a:latin typeface="メイリオ" panose="020B0604030504040204" pitchFamily="50" charset="-128"/>
                <a:ea typeface="メイリオ" panose="020B0604030504040204" pitchFamily="50" charset="-128"/>
                <a:cs typeface="メイリオ" panose="020B0604030504040204" pitchFamily="50" charset="-128"/>
              </a:rPr>
              <a:t>17</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等を活用した効率化・知財開発</a:t>
            </a:r>
            <a:r>
              <a:rPr lang="zh-CN" altLang="en-US" sz="831" b="1" dirty="0">
                <a:latin typeface="メイリオ" panose="020B0604030504040204" pitchFamily="50" charset="-128"/>
                <a:ea typeface="メイリオ" panose="020B0604030504040204" pitchFamily="50" charset="-128"/>
                <a:cs typeface="メイリオ" panose="020B0604030504040204" pitchFamily="50" charset="-128"/>
              </a:rPr>
              <a:t>（産学連携）</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AI</a:t>
            </a:r>
            <a:r>
              <a:rPr lang="ja-JP" altLang="en-US" sz="738" dirty="0">
                <a:latin typeface="メイリオ" panose="020B0604030504040204" pitchFamily="50" charset="-128"/>
                <a:ea typeface="メイリオ" panose="020B0604030504040204" pitchFamily="50" charset="-128"/>
                <a:cs typeface="メイリオ" pitchFamily="50" charset="-128"/>
              </a:rPr>
              <a:t>活用アナリティクス</a:t>
            </a:r>
          </a:p>
        </p:txBody>
      </p:sp>
      <p:sp>
        <p:nvSpPr>
          <p:cNvPr id="262" name="テキスト ボックス 261"/>
          <p:cNvSpPr txBox="1"/>
          <p:nvPr/>
        </p:nvSpPr>
        <p:spPr>
          <a:xfrm>
            <a:off x="5121731" y="2477143"/>
            <a:ext cx="3249608" cy="532582"/>
          </a:xfrm>
          <a:prstGeom prst="rect">
            <a:avLst/>
          </a:prstGeom>
          <a:noFill/>
          <a:ln>
            <a:noFill/>
          </a:ln>
        </p:spPr>
        <p:txBody>
          <a:bodyPr wrap="non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沖縄制作センター</a:t>
            </a:r>
            <a:r>
              <a:rPr lang="ja-JP" altLang="en-US" sz="831"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（グローバルブリッジセンター</a:t>
            </a:r>
            <a:r>
              <a:rPr lang="en-US" altLang="ja-JP" sz="831"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92" b="1" dirty="0" smtClean="0">
                <a:latin typeface="メイリオ" panose="020B0604030504040204" pitchFamily="50" charset="-128"/>
                <a:ea typeface="メイリオ" panose="020B0604030504040204" pitchFamily="50" charset="-128"/>
                <a:cs typeface="メイリオ" panose="020B0604030504040204" pitchFamily="50" charset="-128"/>
              </a:rPr>
              <a:t>55</a:t>
            </a:r>
            <a:r>
              <a:rPr lang="ja-JP" altLang="en-US" sz="923" b="1" dirty="0" smtClean="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バイリンガル人材に構成されるブリッジ拠点</a:t>
            </a: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海外運用案件窓口、品質管理</a:t>
            </a:r>
          </a:p>
        </p:txBody>
      </p:sp>
      <p:sp>
        <p:nvSpPr>
          <p:cNvPr id="263" name="フリーフォーム 262"/>
          <p:cNvSpPr/>
          <p:nvPr/>
        </p:nvSpPr>
        <p:spPr bwMode="auto">
          <a:xfrm flipH="1" flipV="1">
            <a:off x="3891120" y="2209650"/>
            <a:ext cx="891691" cy="383426"/>
          </a:xfrm>
          <a:custGeom>
            <a:avLst/>
            <a:gdLst>
              <a:gd name="connsiteX0" fmla="*/ 0 w 2708694"/>
              <a:gd name="connsiteY0" fmla="*/ 0 h 362309"/>
              <a:gd name="connsiteX1" fmla="*/ 552090 w 2708694"/>
              <a:gd name="connsiteY1" fmla="*/ 362309 h 362309"/>
              <a:gd name="connsiteX2" fmla="*/ 2708694 w 2708694"/>
              <a:gd name="connsiteY2" fmla="*/ 362309 h 362309"/>
            </a:gdLst>
            <a:ahLst/>
            <a:cxnLst>
              <a:cxn ang="0">
                <a:pos x="connsiteX0" y="connsiteY0"/>
              </a:cxn>
              <a:cxn ang="0">
                <a:pos x="connsiteX1" y="connsiteY1"/>
              </a:cxn>
              <a:cxn ang="0">
                <a:pos x="connsiteX2" y="connsiteY2"/>
              </a:cxn>
            </a:cxnLst>
            <a:rect l="l" t="t" r="r" b="b"/>
            <a:pathLst>
              <a:path w="2708694" h="362309">
                <a:moveTo>
                  <a:pt x="0" y="0"/>
                </a:moveTo>
                <a:lnTo>
                  <a:pt x="552090" y="362309"/>
                </a:lnTo>
                <a:lnTo>
                  <a:pt x="2708694"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4" name="テキスト ボックス 263"/>
          <p:cNvSpPr txBox="1"/>
          <p:nvPr/>
        </p:nvSpPr>
        <p:spPr>
          <a:xfrm>
            <a:off x="132431" y="4888828"/>
            <a:ext cx="2097335" cy="532582"/>
          </a:xfrm>
          <a:prstGeom prst="rect">
            <a:avLst/>
          </a:prstGeom>
          <a:noFill/>
          <a:ln>
            <a:noFill/>
          </a:ln>
        </p:spPr>
        <p:txBody>
          <a:bodyPr wrap="square" rtlCol="0">
            <a:spAutoFit/>
          </a:bodyPr>
          <a:lstStyle/>
          <a:p>
            <a:r>
              <a:rPr lang="ja-JP" altLang="en-US" sz="1108"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ベトナム開発センター </a:t>
            </a: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48</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DEC CMS</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の開発</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CMS(DECCMS)</a:t>
            </a:r>
            <a:r>
              <a:rPr lang="ja-JP" altLang="en-US" sz="738" dirty="0">
                <a:latin typeface="メイリオ" panose="020B0604030504040204" pitchFamily="50" charset="-128"/>
                <a:ea typeface="メイリオ" panose="020B0604030504040204" pitchFamily="50" charset="-128"/>
                <a:cs typeface="メイリオ" pitchFamily="50" charset="-128"/>
              </a:rPr>
              <a:t>構築</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grpSp>
        <p:nvGrpSpPr>
          <p:cNvPr id="265" name="グループ化 264"/>
          <p:cNvGrpSpPr/>
          <p:nvPr/>
        </p:nvGrpSpPr>
        <p:grpSpPr>
          <a:xfrm>
            <a:off x="1362700" y="4661345"/>
            <a:ext cx="1252790" cy="1262421"/>
            <a:chOff x="476970" y="4805678"/>
            <a:chExt cx="2275589" cy="1565988"/>
          </a:xfrm>
        </p:grpSpPr>
        <p:cxnSp>
          <p:nvCxnSpPr>
            <p:cNvPr id="266" name="直線コネクタ 265"/>
            <p:cNvCxnSpPr/>
            <p:nvPr/>
          </p:nvCxnSpPr>
          <p:spPr bwMode="auto">
            <a:xfrm>
              <a:off x="476970" y="6371667"/>
              <a:ext cx="1817634" cy="0"/>
            </a:xfrm>
            <a:prstGeom prst="lin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コネクタ 266"/>
            <p:cNvCxnSpPr/>
            <p:nvPr/>
          </p:nvCxnSpPr>
          <p:spPr bwMode="auto">
            <a:xfrm flipV="1">
              <a:off x="2294604" y="4805678"/>
              <a:ext cx="457955" cy="1556755"/>
            </a:xfrm>
            <a:prstGeom prst="lin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8" name="フリーフォーム 267"/>
          <p:cNvSpPr/>
          <p:nvPr/>
        </p:nvSpPr>
        <p:spPr bwMode="auto">
          <a:xfrm>
            <a:off x="2619671" y="5840403"/>
            <a:ext cx="3920630" cy="312294"/>
          </a:xfrm>
          <a:custGeom>
            <a:avLst/>
            <a:gdLst>
              <a:gd name="connsiteX0" fmla="*/ 0 w 2708694"/>
              <a:gd name="connsiteY0" fmla="*/ 0 h 362309"/>
              <a:gd name="connsiteX1" fmla="*/ 552090 w 2708694"/>
              <a:gd name="connsiteY1" fmla="*/ 362309 h 362309"/>
              <a:gd name="connsiteX2" fmla="*/ 2708694 w 2708694"/>
              <a:gd name="connsiteY2" fmla="*/ 362309 h 362309"/>
              <a:gd name="connsiteX0" fmla="*/ 0 w 3111793"/>
              <a:gd name="connsiteY0" fmla="*/ 0 h 180208"/>
              <a:gd name="connsiteX1" fmla="*/ 955189 w 3111793"/>
              <a:gd name="connsiteY1" fmla="*/ 180208 h 180208"/>
              <a:gd name="connsiteX2" fmla="*/ 3111793 w 3111793"/>
              <a:gd name="connsiteY2" fmla="*/ 180208 h 180208"/>
            </a:gdLst>
            <a:ahLst/>
            <a:cxnLst>
              <a:cxn ang="0">
                <a:pos x="connsiteX0" y="connsiteY0"/>
              </a:cxn>
              <a:cxn ang="0">
                <a:pos x="connsiteX1" y="connsiteY1"/>
              </a:cxn>
              <a:cxn ang="0">
                <a:pos x="connsiteX2" y="connsiteY2"/>
              </a:cxn>
            </a:cxnLst>
            <a:rect l="l" t="t" r="r" b="b"/>
            <a:pathLst>
              <a:path w="3111793" h="180208">
                <a:moveTo>
                  <a:pt x="0" y="0"/>
                </a:moveTo>
                <a:lnTo>
                  <a:pt x="955189" y="180208"/>
                </a:lnTo>
                <a:lnTo>
                  <a:pt x="3111793" y="1802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9" name="フリーフォーム 268"/>
          <p:cNvSpPr/>
          <p:nvPr/>
        </p:nvSpPr>
        <p:spPr bwMode="auto">
          <a:xfrm flipV="1">
            <a:off x="3964146" y="3002417"/>
            <a:ext cx="4167309" cy="644261"/>
          </a:xfrm>
          <a:custGeom>
            <a:avLst/>
            <a:gdLst>
              <a:gd name="connsiteX0" fmla="*/ 0 w 2708694"/>
              <a:gd name="connsiteY0" fmla="*/ 0 h 362309"/>
              <a:gd name="connsiteX1" fmla="*/ 552090 w 2708694"/>
              <a:gd name="connsiteY1" fmla="*/ 362309 h 362309"/>
              <a:gd name="connsiteX2" fmla="*/ 2708694 w 2708694"/>
              <a:gd name="connsiteY2" fmla="*/ 362309 h 362309"/>
              <a:gd name="connsiteX0" fmla="*/ 0 w 4505959"/>
              <a:gd name="connsiteY0" fmla="*/ 0 h 362309"/>
              <a:gd name="connsiteX1" fmla="*/ 552090 w 4505959"/>
              <a:gd name="connsiteY1" fmla="*/ 362309 h 362309"/>
              <a:gd name="connsiteX2" fmla="*/ 4505959 w 4505959"/>
              <a:gd name="connsiteY2" fmla="*/ 362309 h 362309"/>
              <a:gd name="connsiteX0" fmla="*/ 0 w 4300558"/>
              <a:gd name="connsiteY0" fmla="*/ 0 h 362309"/>
              <a:gd name="connsiteX1" fmla="*/ 552090 w 4300558"/>
              <a:gd name="connsiteY1" fmla="*/ 362309 h 362309"/>
              <a:gd name="connsiteX2" fmla="*/ 4300558 w 4300558"/>
              <a:gd name="connsiteY2" fmla="*/ 362309 h 362309"/>
            </a:gdLst>
            <a:ahLst/>
            <a:cxnLst>
              <a:cxn ang="0">
                <a:pos x="connsiteX0" y="connsiteY0"/>
              </a:cxn>
              <a:cxn ang="0">
                <a:pos x="connsiteX1" y="connsiteY1"/>
              </a:cxn>
              <a:cxn ang="0">
                <a:pos x="connsiteX2" y="connsiteY2"/>
              </a:cxn>
            </a:cxnLst>
            <a:rect l="l" t="t" r="r" b="b"/>
            <a:pathLst>
              <a:path w="4300558" h="362309">
                <a:moveTo>
                  <a:pt x="0" y="0"/>
                </a:moveTo>
                <a:lnTo>
                  <a:pt x="552090" y="362309"/>
                </a:lnTo>
                <a:lnTo>
                  <a:pt x="4300558"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0" name="フリーフォーム 269"/>
          <p:cNvSpPr/>
          <p:nvPr/>
        </p:nvSpPr>
        <p:spPr bwMode="auto">
          <a:xfrm flipH="1">
            <a:off x="857030" y="3226397"/>
            <a:ext cx="3254944" cy="512823"/>
          </a:xfrm>
          <a:custGeom>
            <a:avLst/>
            <a:gdLst>
              <a:gd name="connsiteX0" fmla="*/ 0 w 2708694"/>
              <a:gd name="connsiteY0" fmla="*/ 0 h 362309"/>
              <a:gd name="connsiteX1" fmla="*/ 552090 w 2708694"/>
              <a:gd name="connsiteY1" fmla="*/ 362309 h 362309"/>
              <a:gd name="connsiteX2" fmla="*/ 2708694 w 2708694"/>
              <a:gd name="connsiteY2" fmla="*/ 362309 h 362309"/>
            </a:gdLst>
            <a:ahLst/>
            <a:cxnLst>
              <a:cxn ang="0">
                <a:pos x="connsiteX0" y="connsiteY0"/>
              </a:cxn>
              <a:cxn ang="0">
                <a:pos x="connsiteX1" y="connsiteY1"/>
              </a:cxn>
              <a:cxn ang="0">
                <a:pos x="connsiteX2" y="connsiteY2"/>
              </a:cxn>
            </a:cxnLst>
            <a:rect l="l" t="t" r="r" b="b"/>
            <a:pathLst>
              <a:path w="2708694" h="362309">
                <a:moveTo>
                  <a:pt x="0" y="0"/>
                </a:moveTo>
                <a:lnTo>
                  <a:pt x="552090" y="362309"/>
                </a:lnTo>
                <a:lnTo>
                  <a:pt x="2708694"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3" name="グループ化 272"/>
          <p:cNvGrpSpPr/>
          <p:nvPr/>
        </p:nvGrpSpPr>
        <p:grpSpPr>
          <a:xfrm>
            <a:off x="3402820" y="4276573"/>
            <a:ext cx="169122" cy="169122"/>
            <a:chOff x="4056394" y="4435133"/>
            <a:chExt cx="183215" cy="183215"/>
          </a:xfrm>
        </p:grpSpPr>
        <p:sp>
          <p:nvSpPr>
            <p:cNvPr id="274" name="円/楕円 857"/>
            <p:cNvSpPr/>
            <p:nvPr/>
          </p:nvSpPr>
          <p:spPr bwMode="auto">
            <a:xfrm>
              <a:off x="4056394" y="4435133"/>
              <a:ext cx="183215" cy="183215"/>
            </a:xfrm>
            <a:prstGeom prst="ellipse">
              <a:avLst/>
            </a:prstGeom>
            <a:solidFill>
              <a:schemeClr val="accent1">
                <a:alpha val="50196"/>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5" name="円/楕円 860"/>
            <p:cNvSpPr/>
            <p:nvPr/>
          </p:nvSpPr>
          <p:spPr bwMode="auto">
            <a:xfrm>
              <a:off x="4119644" y="4498383"/>
              <a:ext cx="60385" cy="60385"/>
            </a:xfrm>
            <a:prstGeom prst="ellipse">
              <a:avLst/>
            </a:prstGeom>
            <a:solidFill>
              <a:schemeClr val="accent1">
                <a:lumMod val="75000"/>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76" name="グループ化 275"/>
          <p:cNvGrpSpPr/>
          <p:nvPr/>
        </p:nvGrpSpPr>
        <p:grpSpPr>
          <a:xfrm>
            <a:off x="2533198" y="4600320"/>
            <a:ext cx="169122" cy="169122"/>
            <a:chOff x="4056394" y="4435133"/>
            <a:chExt cx="183215" cy="183215"/>
          </a:xfrm>
        </p:grpSpPr>
        <p:sp>
          <p:nvSpPr>
            <p:cNvPr id="277" name="円/楕円 857"/>
            <p:cNvSpPr/>
            <p:nvPr/>
          </p:nvSpPr>
          <p:spPr bwMode="auto">
            <a:xfrm>
              <a:off x="4056394" y="4435133"/>
              <a:ext cx="183215" cy="183215"/>
            </a:xfrm>
            <a:prstGeom prst="ellipse">
              <a:avLst/>
            </a:prstGeom>
            <a:solidFill>
              <a:schemeClr val="accent1">
                <a:alpha val="50196"/>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8" name="円/楕円 860"/>
            <p:cNvSpPr/>
            <p:nvPr/>
          </p:nvSpPr>
          <p:spPr bwMode="auto">
            <a:xfrm>
              <a:off x="4119644" y="4498383"/>
              <a:ext cx="60385" cy="60385"/>
            </a:xfrm>
            <a:prstGeom prst="ellipse">
              <a:avLst/>
            </a:prstGeom>
            <a:solidFill>
              <a:schemeClr val="accent1">
                <a:lumMod val="75000"/>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79" name="グループ化 278"/>
          <p:cNvGrpSpPr/>
          <p:nvPr/>
        </p:nvGrpSpPr>
        <p:grpSpPr>
          <a:xfrm>
            <a:off x="2535457" y="5745239"/>
            <a:ext cx="169122" cy="169122"/>
            <a:chOff x="4056394" y="4435133"/>
            <a:chExt cx="183215" cy="183215"/>
          </a:xfrm>
        </p:grpSpPr>
        <p:sp>
          <p:nvSpPr>
            <p:cNvPr id="280" name="円/楕円 857"/>
            <p:cNvSpPr/>
            <p:nvPr/>
          </p:nvSpPr>
          <p:spPr bwMode="auto">
            <a:xfrm>
              <a:off x="4056394" y="4435133"/>
              <a:ext cx="183215" cy="183215"/>
            </a:xfrm>
            <a:prstGeom prst="ellipse">
              <a:avLst/>
            </a:prstGeom>
            <a:solidFill>
              <a:schemeClr val="accent1">
                <a:alpha val="50196"/>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1" name="円/楕円 860"/>
            <p:cNvSpPr/>
            <p:nvPr/>
          </p:nvSpPr>
          <p:spPr bwMode="auto">
            <a:xfrm>
              <a:off x="4119644" y="4498383"/>
              <a:ext cx="60385" cy="60385"/>
            </a:xfrm>
            <a:prstGeom prst="ellipse">
              <a:avLst/>
            </a:prstGeom>
            <a:solidFill>
              <a:schemeClr val="accent1">
                <a:lumMod val="75000"/>
              </a:scheme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82" name="グループ化 281"/>
          <p:cNvGrpSpPr/>
          <p:nvPr/>
        </p:nvGrpSpPr>
        <p:grpSpPr>
          <a:xfrm>
            <a:off x="4760284" y="2399867"/>
            <a:ext cx="169122" cy="169122"/>
            <a:chOff x="4866668" y="2866599"/>
            <a:chExt cx="183215" cy="183215"/>
          </a:xfrm>
        </p:grpSpPr>
        <p:sp>
          <p:nvSpPr>
            <p:cNvPr id="283"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4"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85" name="グループ化 284"/>
          <p:cNvGrpSpPr/>
          <p:nvPr/>
        </p:nvGrpSpPr>
        <p:grpSpPr>
          <a:xfrm>
            <a:off x="4707833" y="2498435"/>
            <a:ext cx="169122" cy="169122"/>
            <a:chOff x="4866668" y="2866599"/>
            <a:chExt cx="183215" cy="183215"/>
          </a:xfrm>
        </p:grpSpPr>
        <p:sp>
          <p:nvSpPr>
            <p:cNvPr id="286"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7"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88" name="グループ化 287"/>
          <p:cNvGrpSpPr/>
          <p:nvPr/>
        </p:nvGrpSpPr>
        <p:grpSpPr>
          <a:xfrm>
            <a:off x="4039178" y="3140473"/>
            <a:ext cx="169122" cy="169122"/>
            <a:chOff x="4866668" y="2866599"/>
            <a:chExt cx="183215" cy="183215"/>
          </a:xfrm>
        </p:grpSpPr>
        <p:sp>
          <p:nvSpPr>
            <p:cNvPr id="289"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0"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91" name="グループ化 290"/>
          <p:cNvGrpSpPr/>
          <p:nvPr/>
        </p:nvGrpSpPr>
        <p:grpSpPr>
          <a:xfrm>
            <a:off x="3830306" y="3602231"/>
            <a:ext cx="169122" cy="169122"/>
            <a:chOff x="4866668" y="2866599"/>
            <a:chExt cx="183215" cy="183215"/>
          </a:xfrm>
        </p:grpSpPr>
        <p:sp>
          <p:nvSpPr>
            <p:cNvPr id="292"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3"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94" name="グループ化 293"/>
          <p:cNvGrpSpPr/>
          <p:nvPr/>
        </p:nvGrpSpPr>
        <p:grpSpPr>
          <a:xfrm>
            <a:off x="3804658" y="2809760"/>
            <a:ext cx="169122" cy="169122"/>
            <a:chOff x="4866668" y="2866599"/>
            <a:chExt cx="183215" cy="183215"/>
          </a:xfrm>
        </p:grpSpPr>
        <p:sp>
          <p:nvSpPr>
            <p:cNvPr id="295"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6"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97" name="テキスト ボックス 296"/>
          <p:cNvSpPr txBox="1"/>
          <p:nvPr/>
        </p:nvSpPr>
        <p:spPr>
          <a:xfrm>
            <a:off x="979390" y="1838875"/>
            <a:ext cx="2281986" cy="646139"/>
          </a:xfrm>
          <a:prstGeom prst="rect">
            <a:avLst/>
          </a:prstGeom>
          <a:noFill/>
          <a:ln>
            <a:noFill/>
          </a:ln>
        </p:spPr>
        <p:txBody>
          <a:bodyPr wrap="squar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韓国制作センター </a:t>
            </a: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27</a:t>
            </a:r>
            <a:r>
              <a:rPr lang="ja-JP" altLang="en-US" sz="923" b="1" dirty="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日本語対応可能なディレクション業務</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クリエイティブ</a:t>
            </a:r>
            <a:r>
              <a:rPr lang="zh-CN" altLang="en-US" sz="738" dirty="0">
                <a:latin typeface="メイリオ" panose="020B0604030504040204" pitchFamily="50" charset="-128"/>
                <a:ea typeface="メイリオ" panose="020B0604030504040204" pitchFamily="50" charset="-128"/>
                <a:cs typeface="メイリオ" pitchFamily="50" charset="-128"/>
              </a:rPr>
              <a:t>制作</a:t>
            </a:r>
            <a:r>
              <a:rPr lang="ja-JP" altLang="en-US" sz="738" dirty="0">
                <a:latin typeface="メイリオ" panose="020B0604030504040204" pitchFamily="50" charset="-128"/>
                <a:ea typeface="メイリオ" panose="020B0604030504040204" pitchFamily="50" charset="-128"/>
                <a:cs typeface="メイリオ" pitchFamily="50" charset="-128"/>
              </a:rPr>
              <a:t>（デザイン</a:t>
            </a:r>
            <a:r>
              <a:rPr lang="en-US" altLang="ja-JP" sz="738" dirty="0">
                <a:latin typeface="メイリオ" panose="020B0604030504040204" pitchFamily="50" charset="-128"/>
                <a:ea typeface="メイリオ" panose="020B0604030504040204" pitchFamily="50" charset="-128"/>
                <a:cs typeface="メイリオ" pitchFamily="50" charset="-128"/>
              </a:rPr>
              <a:t>/</a:t>
            </a:r>
            <a:r>
              <a:rPr lang="ja-JP" altLang="en-US" sz="738" dirty="0">
                <a:latin typeface="メイリオ" panose="020B0604030504040204" pitchFamily="50" charset="-128"/>
                <a:ea typeface="メイリオ" panose="020B0604030504040204" pitchFamily="50" charset="-128"/>
                <a:cs typeface="メイリオ" pitchFamily="50" charset="-128"/>
              </a:rPr>
              <a:t>コーディング）</a:t>
            </a:r>
            <a:endParaRPr lang="en-US" altLang="zh-CN" sz="738" dirty="0">
              <a:latin typeface="メイリオ" panose="020B0604030504040204" pitchFamily="50" charset="-128"/>
              <a:ea typeface="メイリオ" panose="020B0604030504040204" pitchFamily="50" charset="-128"/>
              <a:cs typeface="メイリオ" pitchFamily="50" charset="-128"/>
            </a:endParaRPr>
          </a:p>
          <a:p>
            <a:pPr marL="79133" indent="-79133">
              <a:buFont typeface="Arial" panose="020B0604020202020204" pitchFamily="34" charset="0"/>
              <a:buChar char="•"/>
            </a:pPr>
            <a:r>
              <a:rPr lang="ja-JP" altLang="en-US" sz="738" dirty="0">
                <a:latin typeface="メイリオ" panose="020B0604030504040204" pitchFamily="50" charset="-128"/>
                <a:ea typeface="メイリオ" panose="020B0604030504040204" pitchFamily="50" charset="-128"/>
                <a:cs typeface="メイリオ" pitchFamily="50" charset="-128"/>
              </a:rPr>
              <a:t>日本語対応可能</a:t>
            </a:r>
            <a:endParaRPr lang="zh-CN" altLang="en-US" sz="738" dirty="0">
              <a:latin typeface="メイリオ" panose="020B0604030504040204" pitchFamily="50" charset="-128"/>
              <a:ea typeface="メイリオ" panose="020B0604030504040204" pitchFamily="50" charset="-128"/>
              <a:cs typeface="メイリオ" pitchFamily="50" charset="-128"/>
            </a:endParaRPr>
          </a:p>
        </p:txBody>
      </p:sp>
      <p:sp>
        <p:nvSpPr>
          <p:cNvPr id="298" name="フリーフォーム 297"/>
          <p:cNvSpPr/>
          <p:nvPr/>
        </p:nvSpPr>
        <p:spPr bwMode="auto">
          <a:xfrm flipH="1" flipV="1">
            <a:off x="944742" y="2475075"/>
            <a:ext cx="2942140" cy="415976"/>
          </a:xfrm>
          <a:custGeom>
            <a:avLst/>
            <a:gdLst>
              <a:gd name="connsiteX0" fmla="*/ 0 w 2708694"/>
              <a:gd name="connsiteY0" fmla="*/ 0 h 362309"/>
              <a:gd name="connsiteX1" fmla="*/ 552090 w 2708694"/>
              <a:gd name="connsiteY1" fmla="*/ 362309 h 362309"/>
              <a:gd name="connsiteX2" fmla="*/ 2708694 w 2708694"/>
              <a:gd name="connsiteY2" fmla="*/ 362309 h 362309"/>
            </a:gdLst>
            <a:ahLst/>
            <a:cxnLst>
              <a:cxn ang="0">
                <a:pos x="connsiteX0" y="connsiteY0"/>
              </a:cxn>
              <a:cxn ang="0">
                <a:pos x="connsiteX1" y="connsiteY1"/>
              </a:cxn>
              <a:cxn ang="0">
                <a:pos x="connsiteX2" y="connsiteY2"/>
              </a:cxn>
            </a:cxnLst>
            <a:rect l="l" t="t" r="r" b="b"/>
            <a:pathLst>
              <a:path w="2708694" h="362309">
                <a:moveTo>
                  <a:pt x="0" y="0"/>
                </a:moveTo>
                <a:lnTo>
                  <a:pt x="552090" y="362309"/>
                </a:lnTo>
                <a:lnTo>
                  <a:pt x="2708694" y="36230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015">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9" name="角丸四角形 298"/>
          <p:cNvSpPr/>
          <p:nvPr/>
        </p:nvSpPr>
        <p:spPr bwMode="auto">
          <a:xfrm>
            <a:off x="1054773" y="1629088"/>
            <a:ext cx="531692" cy="233675"/>
          </a:xfrm>
          <a:prstGeom prst="roundRect">
            <a:avLst/>
          </a:prstGeom>
          <a:solidFill>
            <a:srgbClr val="FF660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33231" tIns="33231" rIns="33231" bIns="0" numCol="1" rtlCol="0" anchor="ctr" anchorCtr="0" compatLnSpc="1">
            <a:prstTxWarp prst="textNoShape">
              <a:avLst/>
            </a:prstTxWarp>
          </a:bodyPr>
          <a:lstStyle>
            <a:defPPr>
              <a:defRPr lang="ja-JP"/>
            </a:defPPr>
            <a:lvl1pPr marL="0" algn="l" defTabSz="914226" rtl="0" eaLnBrk="1" latinLnBrk="0" hangingPunct="1">
              <a:defRPr kumimoji="1" sz="1700" kern="1200">
                <a:solidFill>
                  <a:schemeClr val="lt1"/>
                </a:solidFill>
                <a:latin typeface="+mn-lt"/>
                <a:ea typeface="+mn-ea"/>
                <a:cs typeface="+mn-cs"/>
              </a:defRPr>
            </a:lvl1pPr>
            <a:lvl2pPr marL="457113" algn="l" defTabSz="914226" rtl="0" eaLnBrk="1" latinLnBrk="0" hangingPunct="1">
              <a:defRPr kumimoji="1" sz="1700" kern="1200">
                <a:solidFill>
                  <a:schemeClr val="lt1"/>
                </a:solidFill>
                <a:latin typeface="+mn-lt"/>
                <a:ea typeface="+mn-ea"/>
                <a:cs typeface="+mn-cs"/>
              </a:defRPr>
            </a:lvl2pPr>
            <a:lvl3pPr marL="914226" algn="l" defTabSz="914226" rtl="0" eaLnBrk="1" latinLnBrk="0" hangingPunct="1">
              <a:defRPr kumimoji="1" sz="1700" kern="1200">
                <a:solidFill>
                  <a:schemeClr val="lt1"/>
                </a:solidFill>
                <a:latin typeface="+mn-lt"/>
                <a:ea typeface="+mn-ea"/>
                <a:cs typeface="+mn-cs"/>
              </a:defRPr>
            </a:lvl3pPr>
            <a:lvl4pPr marL="1371341" algn="l" defTabSz="914226" rtl="0" eaLnBrk="1" latinLnBrk="0" hangingPunct="1">
              <a:defRPr kumimoji="1" sz="1700" kern="1200">
                <a:solidFill>
                  <a:schemeClr val="lt1"/>
                </a:solidFill>
                <a:latin typeface="+mn-lt"/>
                <a:ea typeface="+mn-ea"/>
                <a:cs typeface="+mn-cs"/>
              </a:defRPr>
            </a:lvl4pPr>
            <a:lvl5pPr marL="1828453" algn="l" defTabSz="914226" rtl="0" eaLnBrk="1" latinLnBrk="0" hangingPunct="1">
              <a:defRPr kumimoji="1" sz="1700" kern="1200">
                <a:solidFill>
                  <a:schemeClr val="lt1"/>
                </a:solidFill>
                <a:latin typeface="+mn-lt"/>
                <a:ea typeface="+mn-ea"/>
                <a:cs typeface="+mn-cs"/>
              </a:defRPr>
            </a:lvl5pPr>
            <a:lvl6pPr marL="2285566" algn="l" defTabSz="914226" rtl="0" eaLnBrk="1" latinLnBrk="0" hangingPunct="1">
              <a:defRPr kumimoji="1" sz="1700" kern="1200">
                <a:solidFill>
                  <a:schemeClr val="lt1"/>
                </a:solidFill>
                <a:latin typeface="+mn-lt"/>
                <a:ea typeface="+mn-ea"/>
                <a:cs typeface="+mn-cs"/>
              </a:defRPr>
            </a:lvl6pPr>
            <a:lvl7pPr marL="2742679" algn="l" defTabSz="914226" rtl="0" eaLnBrk="1" latinLnBrk="0" hangingPunct="1">
              <a:defRPr kumimoji="1" sz="1700" kern="1200">
                <a:solidFill>
                  <a:schemeClr val="lt1"/>
                </a:solidFill>
                <a:latin typeface="+mn-lt"/>
                <a:ea typeface="+mn-ea"/>
                <a:cs typeface="+mn-cs"/>
              </a:defRPr>
            </a:lvl7pPr>
            <a:lvl8pPr marL="3199794" algn="l" defTabSz="914226" rtl="0" eaLnBrk="1" latinLnBrk="0" hangingPunct="1">
              <a:defRPr kumimoji="1" sz="1700" kern="1200">
                <a:solidFill>
                  <a:schemeClr val="lt1"/>
                </a:solidFill>
                <a:latin typeface="+mn-lt"/>
                <a:ea typeface="+mn-ea"/>
                <a:cs typeface="+mn-cs"/>
              </a:defRPr>
            </a:lvl8pPr>
            <a:lvl9pPr marL="3656907" algn="l" defTabSz="914226" rtl="0" eaLnBrk="1" latinLnBrk="0" hangingPunct="1">
              <a:defRPr kumimoji="1" sz="1700" kern="1200">
                <a:solidFill>
                  <a:schemeClr val="lt1"/>
                </a:solidFill>
                <a:latin typeface="+mn-lt"/>
                <a:ea typeface="+mn-ea"/>
                <a:cs typeface="+mn-cs"/>
              </a:defRPr>
            </a:lvl9pPr>
          </a:lstStyle>
          <a:p>
            <a:pPr algn="ctr" defTabSz="844083" fontAlgn="base" hangingPunct="0">
              <a:spcBef>
                <a:spcPct val="0"/>
              </a:spcBef>
              <a:spcAft>
                <a:spcPct val="0"/>
              </a:spcAft>
            </a:pPr>
            <a:r>
              <a:rPr lang="en-US" altLang="ja-JP" sz="554"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554"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554"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554"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月</a:t>
            </a:r>
            <a:endParaRPr lang="en-US" altLang="ja-JP" sz="554"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844083" fontAlgn="base" hangingPunct="0">
              <a:spcBef>
                <a:spcPct val="0"/>
              </a:spcBef>
              <a:spcAft>
                <a:spcPct val="0"/>
              </a:spcAft>
            </a:pPr>
            <a:r>
              <a:rPr lang="ja-JP" altLang="en-US" sz="969"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新設</a:t>
            </a:r>
          </a:p>
        </p:txBody>
      </p:sp>
      <p:grpSp>
        <p:nvGrpSpPr>
          <p:cNvPr id="300" name="グループ化 299"/>
          <p:cNvGrpSpPr/>
          <p:nvPr/>
        </p:nvGrpSpPr>
        <p:grpSpPr>
          <a:xfrm>
            <a:off x="3877379" y="3568646"/>
            <a:ext cx="169122" cy="169122"/>
            <a:chOff x="4866668" y="2866599"/>
            <a:chExt cx="183215" cy="183215"/>
          </a:xfrm>
        </p:grpSpPr>
        <p:sp>
          <p:nvSpPr>
            <p:cNvPr id="301" name="円/楕円 870"/>
            <p:cNvSpPr/>
            <p:nvPr/>
          </p:nvSpPr>
          <p:spPr bwMode="auto">
            <a:xfrm>
              <a:off x="4866668" y="2866599"/>
              <a:ext cx="183215" cy="183215"/>
            </a:xfrm>
            <a:prstGeom prst="ellipse">
              <a:avLst/>
            </a:prstGeom>
            <a:solidFill>
              <a:srgbClr val="C0504D">
                <a:alpha val="50196"/>
              </a:srgbClr>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2" name="円/楕円 871"/>
            <p:cNvSpPr/>
            <p:nvPr/>
          </p:nvSpPr>
          <p:spPr bwMode="auto">
            <a:xfrm>
              <a:off x="4928082" y="2929490"/>
              <a:ext cx="60385" cy="60385"/>
            </a:xfrm>
            <a:prstGeom prst="ellipse">
              <a:avLst/>
            </a:prstGeom>
            <a:solidFill>
              <a:srgbClr val="C0504D"/>
            </a:solidFill>
            <a:ln w="12700" cap="flat" cmpd="sng" algn="ctr">
              <a:noFill/>
              <a:prstDash val="solid"/>
              <a:round/>
              <a:headEnd type="none" w="med" len="med"/>
              <a:tailEnd type="none" w="med" len="med"/>
            </a:ln>
            <a:effectLs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endParaRPr lang="ja-JP" altLang="en-US" sz="1292">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303" name="Picture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495931" y="5450948"/>
            <a:ext cx="689346" cy="740141"/>
          </a:xfrm>
          <a:prstGeom prst="rect">
            <a:avLst/>
          </a:prstGeom>
        </p:spPr>
      </p:pic>
      <p:pic>
        <p:nvPicPr>
          <p:cNvPr id="306" name="図 30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60421" y="5473392"/>
            <a:ext cx="661255" cy="495942"/>
          </a:xfrm>
          <a:prstGeom prst="rect">
            <a:avLst/>
          </a:prstGeom>
        </p:spPr>
      </p:pic>
      <p:pic>
        <p:nvPicPr>
          <p:cNvPr id="307"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180926" y="1567125"/>
            <a:ext cx="845857" cy="670914"/>
          </a:xfrm>
          <a:prstGeom prst="rect">
            <a:avLst/>
          </a:prstGeom>
          <a:extLst>
            <a:ext uri="{909E8E84-426E-40DD-AFC4-6F175D3DCCD1}">
              <a14:hiddenFill xmlns:a14="http://schemas.microsoft.com/office/drawing/2010/main">
                <a:solidFill>
                  <a:srgbClr val="FFFFFF"/>
                </a:solidFill>
              </a14:hiddenFill>
            </a:ext>
          </a:extLst>
        </p:spPr>
      </p:pic>
      <p:pic>
        <p:nvPicPr>
          <p:cNvPr id="310" name="Picture 11"/>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4266" y="2940706"/>
            <a:ext cx="823616" cy="86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 name="図 310"/>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8299904" y="3267610"/>
            <a:ext cx="679972" cy="681618"/>
          </a:xfrm>
          <a:prstGeom prst="rect">
            <a:avLst/>
          </a:prstGeom>
        </p:spPr>
      </p:pic>
      <p:pic>
        <p:nvPicPr>
          <p:cNvPr id="315" name="Picture 7" descr="Z:\TCAP\98_TCAP Photo\ワンコーポレートセンター外観など\IMG_5604.JPG"/>
          <p:cNvPicPr>
            <a:picLocks noChangeAspect="1" noChangeArrowheads="1"/>
          </p:cNvPicPr>
          <p:nvPr/>
        </p:nvPicPr>
        <p:blipFill>
          <a:blip r:embed="rId8" cstate="screen"/>
          <a:srcRect/>
          <a:stretch>
            <a:fillRect/>
          </a:stretch>
        </p:blipFill>
        <p:spPr bwMode="auto">
          <a:xfrm>
            <a:off x="7038222" y="4437371"/>
            <a:ext cx="677334" cy="725527"/>
          </a:xfrm>
          <a:prstGeom prst="rect">
            <a:avLst/>
          </a:prstGeom>
          <a:noFill/>
        </p:spPr>
      </p:pic>
      <p:pic>
        <p:nvPicPr>
          <p:cNvPr id="316" name="Picture 64" descr="C:\Users\a2172785\Desktop\141-1.jpg"/>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7288211" y="3266350"/>
            <a:ext cx="972507" cy="690629"/>
          </a:xfrm>
          <a:prstGeom prst="rect">
            <a:avLst/>
          </a:prstGeom>
          <a:noFill/>
          <a:extLst>
            <a:ext uri="{909E8E84-426E-40DD-AFC4-6F175D3DCCD1}">
              <a14:hiddenFill xmlns:a14="http://schemas.microsoft.com/office/drawing/2010/main">
                <a:solidFill>
                  <a:srgbClr val="FFFFFF"/>
                </a:solidFill>
              </a14:hiddenFill>
            </a:ext>
          </a:extLst>
        </p:spPr>
      </p:pic>
      <p:pic>
        <p:nvPicPr>
          <p:cNvPr id="317" name="図 316"/>
          <p:cNvPicPr>
            <a:picLocks noChangeAspect="1"/>
          </p:cNvPicPr>
          <p:nvPr/>
        </p:nvPicPr>
        <p:blipFill rotWithShape="1">
          <a:blip r:embed="rId10" cstate="print">
            <a:extLst>
              <a:ext uri="{28A0092B-C50C-407E-A947-70E740481C1C}">
                <a14:useLocalDpi xmlns:a14="http://schemas.microsoft.com/office/drawing/2010/main"/>
              </a:ext>
            </a:extLst>
          </a:blip>
          <a:srcRect t="-2089"/>
          <a:stretch/>
        </p:blipFill>
        <p:spPr>
          <a:xfrm>
            <a:off x="1346359" y="5232017"/>
            <a:ext cx="677127" cy="737382"/>
          </a:xfrm>
          <a:prstGeom prst="rect">
            <a:avLst/>
          </a:prstGeom>
        </p:spPr>
      </p:pic>
      <p:sp>
        <p:nvSpPr>
          <p:cNvPr id="319" name="テキスト ボックス 318"/>
          <p:cNvSpPr txBox="1"/>
          <p:nvPr/>
        </p:nvSpPr>
        <p:spPr>
          <a:xfrm>
            <a:off x="904520" y="3187805"/>
            <a:ext cx="2754280" cy="532582"/>
          </a:xfrm>
          <a:prstGeom prst="rect">
            <a:avLst/>
          </a:prstGeom>
          <a:noFill/>
          <a:ln>
            <a:noFill/>
          </a:ln>
        </p:spPr>
        <p:txBody>
          <a:bodyPr wrap="none" rtlCol="0">
            <a:spAutoFit/>
          </a:bodyPr>
          <a:lstStyle/>
          <a:p>
            <a:r>
              <a:rPr lang="ja-JP" altLang="en-US" sz="1108"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福岡センター </a:t>
            </a:r>
            <a:r>
              <a:rPr lang="en-US" altLang="ja-JP" sz="1292" b="1" dirty="0" smtClean="0">
                <a:latin typeface="メイリオ" panose="020B0604030504040204" pitchFamily="50" charset="-128"/>
                <a:ea typeface="メイリオ" panose="020B0604030504040204" pitchFamily="50" charset="-128"/>
                <a:cs typeface="メイリオ" panose="020B0604030504040204" pitchFamily="50" charset="-128"/>
              </a:rPr>
              <a:t>146</a:t>
            </a:r>
            <a:r>
              <a:rPr lang="ja-JP" altLang="en-US" sz="923" b="1" dirty="0" smtClean="0">
                <a:latin typeface="メイリオ" panose="020B0604030504040204" pitchFamily="50" charset="-128"/>
                <a:ea typeface="メイリオ" panose="020B0604030504040204" pitchFamily="50" charset="-128"/>
                <a:cs typeface="メイリオ" panose="020B0604030504040204" pitchFamily="50" charset="-128"/>
              </a:rPr>
              <a:t>名</a:t>
            </a:r>
            <a:endParaRPr lang="en-US" altLang="ja-JP" sz="923"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中規模運用業務、</a:t>
            </a:r>
            <a:r>
              <a:rPr lang="en-US" altLang="ja-JP" sz="831" b="1" dirty="0">
                <a:latin typeface="メイリオ" panose="020B0604030504040204" pitchFamily="50" charset="-128"/>
                <a:ea typeface="メイリオ" panose="020B0604030504040204" pitchFamily="50" charset="-128"/>
                <a:cs typeface="メイリオ" panose="020B0604030504040204" pitchFamily="50" charset="-128"/>
              </a:rPr>
              <a:t>SMC</a:t>
            </a:r>
            <a:r>
              <a:rPr lang="ja-JP" altLang="en-US" sz="831" b="1" dirty="0">
                <a:latin typeface="メイリオ" panose="020B0604030504040204" pitchFamily="50" charset="-128"/>
                <a:ea typeface="メイリオ" panose="020B0604030504040204" pitchFamily="50" charset="-128"/>
                <a:cs typeface="メイリオ" panose="020B0604030504040204" pitchFamily="50" charset="-128"/>
              </a:rPr>
              <a:t>メールスペシャリスト多数在籍</a:t>
            </a:r>
            <a:endParaRPr lang="en-US" altLang="ja-JP" sz="831" b="1" dirty="0">
              <a:latin typeface="メイリオ" panose="020B0604030504040204" pitchFamily="50" charset="-128"/>
              <a:ea typeface="メイリオ" panose="020B0604030504040204" pitchFamily="50" charset="-128"/>
              <a:cs typeface="メイリオ" panose="020B0604030504040204" pitchFamily="50" charset="-128"/>
            </a:endParaRPr>
          </a:p>
          <a:p>
            <a:pPr marL="79133" lvl="3" indent="-79133">
              <a:buFont typeface="Arial" panose="020B0604020202020204" pitchFamily="34" charset="0"/>
              <a:buChar char="•"/>
            </a:pPr>
            <a:r>
              <a:rPr lang="en-US" altLang="ja-JP" sz="738" dirty="0">
                <a:latin typeface="メイリオ" panose="020B0604030504040204" pitchFamily="50" charset="-128"/>
                <a:ea typeface="メイリオ" panose="020B0604030504040204" pitchFamily="50" charset="-128"/>
                <a:cs typeface="メイリオ" pitchFamily="50" charset="-128"/>
              </a:rPr>
              <a:t>MA</a:t>
            </a:r>
            <a:r>
              <a:rPr lang="ja-JP" altLang="en-US" sz="738" dirty="0">
                <a:latin typeface="メイリオ" panose="020B0604030504040204" pitchFamily="50" charset="-128"/>
                <a:ea typeface="メイリオ" panose="020B0604030504040204" pitchFamily="50" charset="-128"/>
                <a:cs typeface="メイリオ" pitchFamily="50" charset="-128"/>
              </a:rPr>
              <a:t>プラットフォーム運用（</a:t>
            </a:r>
            <a:r>
              <a:rPr lang="en-US" altLang="ja-JP" sz="738" dirty="0">
                <a:latin typeface="メイリオ" panose="020B0604030504040204" pitchFamily="50" charset="-128"/>
                <a:ea typeface="メイリオ" panose="020B0604030504040204" pitchFamily="50" charset="-128"/>
                <a:cs typeface="メイリオ" pitchFamily="50" charset="-128"/>
              </a:rPr>
              <a:t>Salesforce/KARTE</a:t>
            </a:r>
            <a:r>
              <a:rPr lang="ja-JP" altLang="en-US" sz="738" dirty="0">
                <a:latin typeface="メイリオ" panose="020B0604030504040204" pitchFamily="50" charset="-128"/>
                <a:ea typeface="メイリオ" panose="020B0604030504040204" pitchFamily="50" charset="-128"/>
                <a:cs typeface="メイリオ" pitchFamily="50" charset="-128"/>
              </a:rPr>
              <a:t>）</a:t>
            </a:r>
            <a:endParaRPr lang="en-US" altLang="ja-JP" sz="738" dirty="0">
              <a:latin typeface="メイリオ" panose="020B0604030504040204" pitchFamily="50" charset="-128"/>
              <a:ea typeface="メイリオ" panose="020B0604030504040204" pitchFamily="50" charset="-128"/>
              <a:cs typeface="メイリオ" pitchFamily="50" charset="-128"/>
            </a:endParaRPr>
          </a:p>
        </p:txBody>
      </p:sp>
      <p:pic>
        <p:nvPicPr>
          <p:cNvPr id="2120" name="Picture 72" descr="ãANAãã­ã´ãã®ç»åæ¤ç´¢çµæ"/>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572000" y="3131554"/>
            <a:ext cx="522977" cy="136056"/>
          </a:xfrm>
          <a:prstGeom prst="rect">
            <a:avLst/>
          </a:prstGeom>
          <a:noFill/>
          <a:extLst>
            <a:ext uri="{909E8E84-426E-40DD-AFC4-6F175D3DCCD1}">
              <a14:hiddenFill xmlns:a14="http://schemas.microsoft.com/office/drawing/2010/main">
                <a:solidFill>
                  <a:srgbClr val="FFFFFF"/>
                </a:solidFill>
              </a14:hiddenFill>
            </a:ext>
          </a:extLst>
        </p:spPr>
      </p:pic>
      <p:pic>
        <p:nvPicPr>
          <p:cNvPr id="2127" name="Picture 79" descr="å½é¤¨å¸"/>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126198" y="1569990"/>
            <a:ext cx="518243" cy="117338"/>
          </a:xfrm>
          <a:prstGeom prst="rect">
            <a:avLst/>
          </a:prstGeom>
          <a:noFill/>
          <a:extLst>
            <a:ext uri="{909E8E84-426E-40DD-AFC4-6F175D3DCCD1}">
              <a14:hiddenFill xmlns:a14="http://schemas.microsoft.com/office/drawing/2010/main">
                <a:solidFill>
                  <a:srgbClr val="FFFFFF"/>
                </a:solidFill>
              </a14:hiddenFill>
            </a:ext>
          </a:extLst>
        </p:spPr>
      </p:pic>
      <p:pic>
        <p:nvPicPr>
          <p:cNvPr id="2129" name="Picture 81" descr="å¬ç«ã¯ãã ã¦æªæ¥å¤§å­¦"/>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723527" y="1551896"/>
            <a:ext cx="800012" cy="14479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8" descr="ãKARTEãã­ã´ãã®ç»åæ¤ç´¢çµæ"/>
          <p:cNvPicPr>
            <a:picLocks noChangeAspect="1" noChangeArrowheads="1"/>
          </p:cNvPicPr>
          <p:nvPr/>
        </p:nvPicPr>
        <p:blipFill rotWithShape="1">
          <a:blip r:embed="rId14" cstate="print">
            <a:extLst>
              <a:ext uri="{28A0092B-C50C-407E-A947-70E740481C1C}">
                <a14:useLocalDpi xmlns:a14="http://schemas.microsoft.com/office/drawing/2010/main"/>
              </a:ext>
            </a:extLst>
          </a:blip>
          <a:srcRect/>
          <a:stretch/>
        </p:blipFill>
        <p:spPr bwMode="auto">
          <a:xfrm>
            <a:off x="6619251" y="1521457"/>
            <a:ext cx="273733" cy="244141"/>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8" descr="é¢é£ç»å"/>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4697277" y="4039287"/>
            <a:ext cx="306551" cy="303486"/>
          </a:xfrm>
          <a:prstGeom prst="rect">
            <a:avLst/>
          </a:prstGeom>
          <a:noFill/>
          <a:extLst>
            <a:ext uri="{909E8E84-426E-40DD-AFC4-6F175D3DCCD1}">
              <a14:hiddenFill xmlns:a14="http://schemas.microsoft.com/office/drawing/2010/main">
                <a:solidFill>
                  <a:srgbClr val="FFFFFF"/>
                </a:solidFill>
              </a14:hiddenFill>
            </a:ext>
          </a:extLst>
        </p:spPr>
      </p:pic>
      <p:pic>
        <p:nvPicPr>
          <p:cNvPr id="322" name="図 321"/>
          <p:cNvPicPr>
            <a:picLocks noChangeAspect="1"/>
          </p:cNvPicPr>
          <p:nvPr/>
        </p:nvPicPr>
        <p:blipFill rotWithShape="1">
          <a:blip r:embed="rId16" cstate="print">
            <a:extLst>
              <a:ext uri="{28A0092B-C50C-407E-A947-70E740481C1C}">
                <a14:useLocalDpi xmlns:a14="http://schemas.microsoft.com/office/drawing/2010/main"/>
              </a:ext>
            </a:extLst>
          </a:blip>
          <a:srcRect/>
          <a:stretch/>
        </p:blipFill>
        <p:spPr>
          <a:xfrm>
            <a:off x="976132" y="2939733"/>
            <a:ext cx="469837" cy="248071"/>
          </a:xfrm>
          <a:prstGeom prst="rect">
            <a:avLst/>
          </a:prstGeom>
        </p:spPr>
      </p:pic>
      <p:pic>
        <p:nvPicPr>
          <p:cNvPr id="324" name="Picture 8" descr="ãKARTEãã­ã´ãã®ç»åæ¤ç´¢çµæ"/>
          <p:cNvPicPr>
            <a:picLocks noChangeAspect="1" noChangeArrowheads="1"/>
          </p:cNvPicPr>
          <p:nvPr/>
        </p:nvPicPr>
        <p:blipFill rotWithShape="1">
          <a:blip r:embed="rId14" cstate="print">
            <a:extLst>
              <a:ext uri="{28A0092B-C50C-407E-A947-70E740481C1C}">
                <a14:useLocalDpi xmlns:a14="http://schemas.microsoft.com/office/drawing/2010/main"/>
              </a:ext>
            </a:extLst>
          </a:blip>
          <a:srcRect/>
          <a:stretch/>
        </p:blipFill>
        <p:spPr bwMode="auto">
          <a:xfrm>
            <a:off x="1484132" y="2937348"/>
            <a:ext cx="273733" cy="244141"/>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5"/>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165906" y="4574814"/>
            <a:ext cx="840449" cy="581849"/>
          </a:xfrm>
          <a:prstGeom prst="rect">
            <a:avLst/>
          </a:prstGeom>
        </p:spPr>
      </p:pic>
      <p:pic>
        <p:nvPicPr>
          <p:cNvPr id="327" name="図 14" descr="f7deaa50299f8a4ce02c8af402499220.jpg"/>
          <p:cNvPicPr>
            <a:picLocks noChangeAspect="1"/>
          </p:cNvPicPr>
          <p:nvPr/>
        </p:nvPicPr>
        <p:blipFill>
          <a:blip r:embed="rId18" cstate="screen">
            <a:lum bright="20000"/>
            <a:extLst>
              <a:ext uri="{28A0092B-C50C-407E-A947-70E740481C1C}">
                <a14:useLocalDpi xmlns:a14="http://schemas.microsoft.com/office/drawing/2010/main"/>
              </a:ext>
            </a:extLst>
          </a:blip>
          <a:srcRect/>
          <a:stretch>
            <a:fillRect/>
          </a:stretch>
        </p:blipFill>
        <p:spPr bwMode="auto">
          <a:xfrm>
            <a:off x="8203101" y="1522701"/>
            <a:ext cx="752826" cy="78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01015" y="1608796"/>
            <a:ext cx="683407" cy="911620"/>
          </a:xfrm>
          <a:prstGeom prst="rect">
            <a:avLst/>
          </a:prstGeom>
        </p:spPr>
      </p:pic>
      <p:pic>
        <p:nvPicPr>
          <p:cNvPr id="6" name="図 5"/>
          <p:cNvPicPr>
            <a:picLocks noChangeAspect="1"/>
          </p:cNvPicPr>
          <p:nvPr/>
        </p:nvPicPr>
        <p:blipFill rotWithShape="1">
          <a:blip r:embed="rId20" cstate="print">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a:ext>
            </a:extLst>
          </a:blip>
          <a:srcRect t="21651" b="-399"/>
          <a:stretch/>
        </p:blipFill>
        <p:spPr>
          <a:xfrm>
            <a:off x="8299905" y="2417942"/>
            <a:ext cx="656022" cy="688814"/>
          </a:xfrm>
          <a:prstGeom prst="rect">
            <a:avLst/>
          </a:prstGeom>
        </p:spPr>
      </p:pic>
      <p:sp>
        <p:nvSpPr>
          <p:cNvPr id="272" name="正方形/長方形 271"/>
          <p:cNvSpPr/>
          <p:nvPr/>
        </p:nvSpPr>
        <p:spPr bwMode="auto">
          <a:xfrm>
            <a:off x="1794337" y="2968368"/>
            <a:ext cx="482525" cy="201465"/>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defTabSz="844083" fontAlgn="base" hangingPunct="0">
              <a:spcBef>
                <a:spcPct val="0"/>
              </a:spcBef>
              <a:spcAft>
                <a:spcPct val="0"/>
              </a:spcAft>
            </a:pPr>
            <a:r>
              <a:rPr lang="en-US" altLang="ja-JP" sz="738" dirty="0" err="1">
                <a:latin typeface="Arial" pitchFamily="34" charset="0"/>
                <a:ea typeface="ＭＳ Ｐゴシック" pitchFamily="50" charset="-128"/>
              </a:rPr>
              <a:t>Veeva</a:t>
            </a:r>
            <a:endParaRPr lang="ja-JP" altLang="en-US" sz="738" dirty="0">
              <a:latin typeface="Arial" pitchFamily="34" charset="0"/>
              <a:ea typeface="ＭＳ Ｐゴシック" pitchFamily="50" charset="-128"/>
            </a:endParaRPr>
          </a:p>
        </p:txBody>
      </p:sp>
    </p:spTree>
    <p:extLst>
      <p:ext uri="{BB962C8B-B14F-4D97-AF65-F5344CB8AC3E}">
        <p14:creationId xmlns:p14="http://schemas.microsoft.com/office/powerpoint/2010/main" val="1767635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9510"/>
            <a:ext cx="4744889" cy="386902"/>
          </a:xfrm>
        </p:spPr>
        <p:txBody>
          <a:bodyPr/>
          <a:lstStyle/>
          <a:p>
            <a:r>
              <a:rPr lang="ja-JP" altLang="en-US" dirty="0" smtClean="0"/>
              <a:t>渋谷本社：渋谷ファーストタワー</a:t>
            </a:r>
            <a:endParaRPr lang="en-US" dirty="0"/>
          </a:p>
        </p:txBody>
      </p:sp>
      <p:pic>
        <p:nvPicPr>
          <p:cNvPr id="3078" name="Picture 6" descr="大道具さんにより緩やかに空間を仕切る柵が追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012" y="3645024"/>
            <a:ext cx="4104456" cy="273630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着飾る恋には理由があって／“el Arco Iris”はコ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908720"/>
            <a:ext cx="5112568" cy="32436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619672" y="4047793"/>
            <a:ext cx="2346201" cy="2333118"/>
          </a:xfrm>
          <a:prstGeom prst="rect">
            <a:avLst/>
          </a:prstGeom>
        </p:spPr>
      </p:pic>
      <p:sp>
        <p:nvSpPr>
          <p:cNvPr id="7" name="テキスト ボックス 55"/>
          <p:cNvSpPr txBox="1"/>
          <p:nvPr/>
        </p:nvSpPr>
        <p:spPr>
          <a:xfrm>
            <a:off x="5436096" y="1397675"/>
            <a:ext cx="3572858" cy="2031325"/>
          </a:xfrm>
          <a:prstGeom prst="rect">
            <a:avLst/>
          </a:prstGeom>
          <a:noFill/>
        </p:spPr>
        <p:txBody>
          <a:bodyPr wrap="square" rtlCol="0">
            <a:spAutoFit/>
          </a:bodyPr>
          <a:lstStyle/>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渋谷の本社オフィスは、</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TBS</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の火曜よる</a:t>
            </a:r>
            <a:r>
              <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時枠で</a:t>
            </a:r>
            <a:r>
              <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2021</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月か</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ら</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放送を開</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始し</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たテレビドラマ「着飾る恋には理由があって」</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に使われました！！！</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endPar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フリースペースが沢山あって、明るく開放感があり、</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とても働きやすいオフィスです。</a:t>
            </a:r>
            <a:endPar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06062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161778"/>
            <a:ext cx="5599290" cy="386902"/>
          </a:xfrm>
        </p:spPr>
        <p:txBody>
          <a:bodyPr/>
          <a:lstStyle/>
          <a:p>
            <a:r>
              <a:rPr lang="en-PH" altLang="ja-JP" dirty="0" smtClean="0"/>
              <a:t>TCAP</a:t>
            </a:r>
            <a:r>
              <a:rPr lang="ja-JP" altLang="en-US" dirty="0" smtClean="0"/>
              <a:t>をサポートしてくれている人たち</a:t>
            </a:r>
            <a:endParaRPr kumimoji="1" lang="ja-JP" altLang="en-US" dirty="0"/>
          </a:p>
        </p:txBody>
      </p:sp>
      <p:sp>
        <p:nvSpPr>
          <p:cNvPr id="6" name="Rectangle 5"/>
          <p:cNvSpPr/>
          <p:nvPr/>
        </p:nvSpPr>
        <p:spPr bwMode="auto">
          <a:xfrm>
            <a:off x="367129" y="770591"/>
            <a:ext cx="8460352" cy="5549324"/>
          </a:xfrm>
          <a:prstGeom prst="rect">
            <a:avLst/>
          </a:prstGeom>
          <a:solidFill>
            <a:srgbClr val="CCFFFF"/>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7" name="角丸四角形 48"/>
          <p:cNvSpPr/>
          <p:nvPr/>
        </p:nvSpPr>
        <p:spPr bwMode="auto">
          <a:xfrm>
            <a:off x="4044074" y="1419065"/>
            <a:ext cx="118872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渋谷</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55"/>
          <p:cNvSpPr txBox="1"/>
          <p:nvPr/>
        </p:nvSpPr>
        <p:spPr>
          <a:xfrm>
            <a:off x="3053764" y="908720"/>
            <a:ext cx="3169341" cy="369332"/>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本部</a:t>
            </a:r>
            <a:endParaRPr lang="en-US" altLang="ja-JP" b="1"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 name="Straight Connector 8"/>
          <p:cNvCxnSpPr/>
          <p:nvPr/>
        </p:nvCxnSpPr>
        <p:spPr bwMode="auto">
          <a:xfrm flipH="1">
            <a:off x="598984" y="1059573"/>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5583579" y="1059573"/>
            <a:ext cx="3098763" cy="0"/>
          </a:xfrm>
          <a:prstGeom prst="line">
            <a:avLst/>
          </a:prstGeom>
          <a:solidFill>
            <a:schemeClr val="bg1"/>
          </a:solidFill>
          <a:ln w="19050" cap="flat" cmpd="sng" algn="ctr">
            <a:solidFill>
              <a:schemeClr val="bg1">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テキスト ボックス 55"/>
          <p:cNvSpPr txBox="1"/>
          <p:nvPr/>
        </p:nvSpPr>
        <p:spPr>
          <a:xfrm>
            <a:off x="3285297" y="1905714"/>
            <a:ext cx="2224848" cy="667619"/>
          </a:xfrm>
          <a:prstGeom prst="rect">
            <a:avLst/>
          </a:prstGeom>
          <a:noFill/>
        </p:spPr>
        <p:txBody>
          <a:bodyPr wrap="square" rtlCol="0">
            <a:spAutoFit/>
          </a:bodyPr>
          <a:lstStyle/>
          <a:p>
            <a:pPr algn="ctr">
              <a:lnSpc>
                <a:spcPct val="150000"/>
              </a:lnSpc>
            </a:pPr>
            <a:r>
              <a:rPr lang="ja-JP" altLang="en-US" sz="1292" b="1" dirty="0">
                <a:latin typeface="Meiryo UI" panose="020B0604030504040204" pitchFamily="50" charset="-128"/>
                <a:ea typeface="Meiryo UI" panose="020B0604030504040204" pitchFamily="50" charset="-128"/>
                <a:cs typeface="Meiryo UI" panose="020B0604030504040204" pitchFamily="50" charset="-128"/>
              </a:rPr>
              <a:t>センタ</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ーマネジメント部</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主</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にニ</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a:t>
            </a:r>
            <a:r>
              <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オ</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フの</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稼</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動</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管</a:t>
            </a: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理</a:t>
            </a: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部</a:t>
            </a:r>
          </a:p>
        </p:txBody>
      </p:sp>
      <p:sp>
        <p:nvSpPr>
          <p:cNvPr id="13" name="テキスト ボックス 55"/>
          <p:cNvSpPr txBox="1"/>
          <p:nvPr/>
        </p:nvSpPr>
        <p:spPr>
          <a:xfrm>
            <a:off x="3519454" y="3438434"/>
            <a:ext cx="1544864"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部長　上原</a:t>
            </a:r>
            <a:r>
              <a:rPr lang="en-US" altLang="ja-JP" sz="1292"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卓</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55"/>
          <p:cNvSpPr txBox="1"/>
          <p:nvPr/>
        </p:nvSpPr>
        <p:spPr>
          <a:xfrm>
            <a:off x="628032" y="2427861"/>
            <a:ext cx="1544866" cy="290849"/>
          </a:xfrm>
          <a:prstGeom prst="rect">
            <a:avLst/>
          </a:prstGeom>
          <a:noFill/>
        </p:spPr>
        <p:txBody>
          <a:bodyPr wrap="square" rtlCol="0">
            <a:spAutoFit/>
          </a:bodyPr>
          <a:lstStyle/>
          <a:p>
            <a:pPr algn="ctr"/>
            <a:r>
              <a:rPr lang="ja-JP" altLang="en-US" sz="1290" b="1" dirty="0" smtClean="0">
                <a:latin typeface="Meiryo UI" panose="020B0604030504040204" pitchFamily="50" charset="-128"/>
                <a:ea typeface="Meiryo UI" panose="020B0604030504040204" pitchFamily="50" charset="-128"/>
                <a:cs typeface="Meiryo UI" panose="020B0604030504040204" pitchFamily="50" charset="-128"/>
              </a:rPr>
              <a:t>部長　後藤</a:t>
            </a:r>
            <a:r>
              <a:rPr lang="en-US" altLang="ja-JP" sz="1290"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290" b="1" dirty="0" smtClean="0">
                <a:latin typeface="Meiryo UI" panose="020B0604030504040204" pitchFamily="50" charset="-128"/>
                <a:ea typeface="Meiryo UI" panose="020B0604030504040204" pitchFamily="50" charset="-128"/>
                <a:cs typeface="Meiryo UI" panose="020B0604030504040204" pitchFamily="50" charset="-128"/>
              </a:rPr>
              <a:t>弘行</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55"/>
          <p:cNvSpPr txBox="1"/>
          <p:nvPr/>
        </p:nvSpPr>
        <p:spPr>
          <a:xfrm>
            <a:off x="6876256" y="6288206"/>
            <a:ext cx="1544866" cy="241476"/>
          </a:xfrm>
          <a:prstGeom prst="rect">
            <a:avLst/>
          </a:prstGeom>
          <a:noFill/>
        </p:spPr>
        <p:txBody>
          <a:bodyPr wrap="square" rtlCol="0">
            <a:spAutoFit/>
          </a:bodyPr>
          <a:lstStyle/>
          <a:p>
            <a:pPr algn="ct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藤本さん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TextBox 47"/>
          <p:cNvSpPr txBox="1"/>
          <p:nvPr/>
        </p:nvSpPr>
        <p:spPr>
          <a:xfrm>
            <a:off x="323528" y="6062611"/>
            <a:ext cx="8568952" cy="507831"/>
          </a:xfrm>
          <a:prstGeom prst="rect">
            <a:avLst/>
          </a:prstGeom>
          <a:solidFill>
            <a:srgbClr val="FFFFCC"/>
          </a:solidFill>
        </p:spPr>
        <p:txBody>
          <a:bodyPr wrap="square" rtlCol="0">
            <a:spAutoFit/>
          </a:bodyPr>
          <a:lstStyle/>
          <a:p>
            <a:pPr algn="ctr">
              <a:lnSpc>
                <a:spcPct val="150000"/>
              </a:lnSpc>
            </a:pPr>
            <a:r>
              <a:rPr lang="ja-JP" altLang="en-US" b="1" dirty="0" smtClean="0">
                <a:solidFill>
                  <a:schemeClr val="tx2">
                    <a:lumMod val="75000"/>
                    <a:lumOff val="25000"/>
                  </a:schemeClr>
                </a:solidFill>
                <a:latin typeface="メイリオ" pitchFamily="50" charset="-128"/>
                <a:ea typeface="メイリオ" pitchFamily="50" charset="-128"/>
                <a:cs typeface="メイリオ" pitchFamily="50" charset="-128"/>
              </a:rPr>
              <a:t>案件を進める際には沢山の人が支えてくれていることを意識しよう</a:t>
            </a:r>
            <a:endParaRPr lang="en-US" altLang="ja-JP" b="1" dirty="0" smtClean="0">
              <a:solidFill>
                <a:schemeClr val="tx2">
                  <a:lumMod val="75000"/>
                  <a:lumOff val="25000"/>
                </a:schemeClr>
              </a:solidFill>
              <a:latin typeface="メイリオ" pitchFamily="50" charset="-128"/>
              <a:ea typeface="メイリオ" pitchFamily="50" charset="-128"/>
              <a:cs typeface="メイリオ" pitchFamily="50" charset="-128"/>
            </a:endParaRPr>
          </a:p>
        </p:txBody>
      </p:sp>
      <p:sp>
        <p:nvSpPr>
          <p:cNvPr id="36" name="角丸四角形 48"/>
          <p:cNvSpPr/>
          <p:nvPr/>
        </p:nvSpPr>
        <p:spPr bwMode="auto">
          <a:xfrm>
            <a:off x="1443541" y="5623015"/>
            <a:ext cx="64008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en-PH" altLang="ja-JP"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GBC</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7" name="Picture 4" descr="https://upload.wikimedia.org/wikipedia/commons/thumb/1/1a/Flag_of_Salzburg.svg/150px-Flag_of_Salzburg.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5891" y="5291761"/>
            <a:ext cx="457200" cy="3048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52" name="Picture 4" descr="https://upload.wikimedia.org/wikipedia/commons/thumb/2/21/Flag_of_Vietnam.svg/250px-Flag_of_Vietna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3884" y="5285430"/>
            <a:ext cx="457200" cy="30541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http://ph.access-a.net/image/ph_flag_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1877" y="5271851"/>
            <a:ext cx="457200" cy="307848"/>
          </a:xfrm>
          <a:prstGeom prst="rect">
            <a:avLst/>
          </a:prstGeom>
          <a:noFill/>
          <a:extLst>
            <a:ext uri="{909E8E84-426E-40DD-AFC4-6F175D3DCCD1}">
              <a14:hiddenFill xmlns:a14="http://schemas.microsoft.com/office/drawing/2010/main">
                <a:solidFill>
                  <a:srgbClr val="FFFFFF"/>
                </a:solidFill>
              </a14:hiddenFill>
            </a:ext>
          </a:extLst>
        </p:spPr>
      </p:pic>
      <p:sp>
        <p:nvSpPr>
          <p:cNvPr id="54" name="角丸四角形 48"/>
          <p:cNvSpPr/>
          <p:nvPr/>
        </p:nvSpPr>
        <p:spPr bwMode="auto">
          <a:xfrm>
            <a:off x="1428318" y="5207647"/>
            <a:ext cx="64008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札幌</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角丸四角形 48"/>
          <p:cNvSpPr/>
          <p:nvPr/>
        </p:nvSpPr>
        <p:spPr bwMode="auto">
          <a:xfrm>
            <a:off x="2156235" y="5207647"/>
            <a:ext cx="64008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福岡</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48"/>
          <p:cNvSpPr/>
          <p:nvPr/>
        </p:nvSpPr>
        <p:spPr bwMode="auto">
          <a:xfrm>
            <a:off x="2884152" y="5207647"/>
            <a:ext cx="640080" cy="289169"/>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那</a:t>
            </a:r>
            <a:r>
              <a:rPr lang="ja-JP" altLang="en-US" sz="1292"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覇</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48"/>
          <p:cNvSpPr/>
          <p:nvPr/>
        </p:nvSpPr>
        <p:spPr bwMode="auto">
          <a:xfrm>
            <a:off x="2171457" y="5623016"/>
            <a:ext cx="640080" cy="289168"/>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函館</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テキスト ボックス 55"/>
          <p:cNvSpPr txBox="1"/>
          <p:nvPr/>
        </p:nvSpPr>
        <p:spPr>
          <a:xfrm>
            <a:off x="1807691" y="4832064"/>
            <a:ext cx="1544864"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ニアショアセンター</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テキスト ボックス 55"/>
          <p:cNvSpPr txBox="1"/>
          <p:nvPr/>
        </p:nvSpPr>
        <p:spPr>
          <a:xfrm>
            <a:off x="6020164" y="4851573"/>
            <a:ext cx="1544864"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オフショアセンター</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テキスト ボックス 55"/>
          <p:cNvSpPr txBox="1"/>
          <p:nvPr/>
        </p:nvSpPr>
        <p:spPr>
          <a:xfrm>
            <a:off x="476162" y="1391587"/>
            <a:ext cx="1870646" cy="348942"/>
          </a:xfrm>
          <a:prstGeom prst="rect">
            <a:avLst/>
          </a:prstGeom>
          <a:noFill/>
        </p:spPr>
        <p:txBody>
          <a:bodyPr wrap="square" rtlCol="0">
            <a:spAutoFit/>
          </a:bodyPr>
          <a:lstStyle/>
          <a:p>
            <a:pPr algn="ctr">
              <a:lnSpc>
                <a:spcPct val="150000"/>
              </a:lnSpc>
            </a:pP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センター統括部</a:t>
            </a:r>
            <a:endPar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55"/>
          <p:cNvSpPr txBox="1"/>
          <p:nvPr/>
        </p:nvSpPr>
        <p:spPr>
          <a:xfrm>
            <a:off x="5795629" y="2890201"/>
            <a:ext cx="2224848" cy="667619"/>
          </a:xfrm>
          <a:prstGeom prst="rect">
            <a:avLst/>
          </a:prstGeom>
          <a:noFill/>
        </p:spPr>
        <p:txBody>
          <a:bodyPr wrap="square" rtlCol="0">
            <a:spAutoFit/>
          </a:bodyPr>
          <a:lstStyle/>
          <a:p>
            <a:pPr algn="ctr">
              <a:lnSpc>
                <a:spcPct val="150000"/>
              </a:lnSpc>
            </a:pP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オフショア課</a:t>
            </a:r>
            <a:endParaRPr lang="en-US" altLang="ja-JP" sz="1292" b="1" dirty="0" smtClean="0">
              <a:latin typeface="Meiryo UI" panose="020B0604030504040204" pitchFamily="50" charset="-128"/>
              <a:ea typeface="Meiryo UI" panose="020B0604030504040204" pitchFamily="50" charset="-128"/>
              <a:cs typeface="Meiryo UI" panose="020B0604030504040204" pitchFamily="50" charset="-128"/>
            </a:endParaRPr>
          </a:p>
          <a:p>
            <a:pPr algn="ctr">
              <a:lnSpc>
                <a:spcPct val="150000"/>
              </a:lnSpc>
            </a:pPr>
            <a:r>
              <a:rPr lang="ja-JP" altLang="en-US"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主にオフの稼動管理</a:t>
            </a:r>
            <a:endPar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55"/>
          <p:cNvSpPr txBox="1"/>
          <p:nvPr/>
        </p:nvSpPr>
        <p:spPr>
          <a:xfrm>
            <a:off x="6020164" y="4207588"/>
            <a:ext cx="1544864"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課長　山下</a:t>
            </a:r>
            <a:r>
              <a:rPr lang="en-US" altLang="ja-JP" sz="1292"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幸司</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855" y="3557756"/>
            <a:ext cx="515402" cy="598676"/>
          </a:xfrm>
          <a:prstGeom prst="rect">
            <a:avLst/>
          </a:prstGeom>
        </p:spPr>
      </p:pic>
      <p:pic>
        <p:nvPicPr>
          <p:cNvPr id="57" name="Picture 4" descr="訳あり】大韓民国 韓国 国旗 Aサイズ 34×50cm 木綿製 :49210-402:トスパ世界の国旗販売 Yahoo!店 - 通販 -  Yahoo!ショッピング"/>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10" b="14508"/>
          <a:stretch/>
        </p:blipFill>
        <p:spPr bwMode="auto">
          <a:xfrm>
            <a:off x="5166254" y="5294480"/>
            <a:ext cx="491128" cy="329460"/>
          </a:xfrm>
          <a:prstGeom prst="rect">
            <a:avLst/>
          </a:prstGeom>
          <a:noFill/>
          <a:extLst>
            <a:ext uri="{909E8E84-426E-40DD-AFC4-6F175D3DCCD1}">
              <a14:hiddenFill xmlns:a14="http://schemas.microsoft.com/office/drawing/2010/main">
                <a:solidFill>
                  <a:srgbClr val="FFFFFF"/>
                </a:solidFill>
              </a14:hiddenFill>
            </a:ext>
          </a:extLst>
        </p:spPr>
      </p:pic>
      <p:sp>
        <p:nvSpPr>
          <p:cNvPr id="63" name="角丸四角形 48"/>
          <p:cNvSpPr/>
          <p:nvPr/>
        </p:nvSpPr>
        <p:spPr bwMode="auto">
          <a:xfrm>
            <a:off x="2884152" y="5623016"/>
            <a:ext cx="640080" cy="289168"/>
          </a:xfrm>
          <a:prstGeom prst="roundRect">
            <a:avLst/>
          </a:prstGeom>
          <a:solidFill>
            <a:schemeClr val="bg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ctr" anchorCtr="0" compatLnSpc="1">
            <a:prstTxWarp prst="textNoShape">
              <a:avLst/>
            </a:prstTxWarp>
          </a:bodyPr>
          <a:lstStyle/>
          <a:p>
            <a:pPr algn="ctr" fontAlgn="base" hangingPunct="0">
              <a:spcBef>
                <a:spcPct val="0"/>
              </a:spcBef>
              <a:spcAft>
                <a:spcPct val="0"/>
              </a:spcAft>
            </a:pPr>
            <a:r>
              <a:rPr lang="ja-JP" altLang="en-US" sz="1292"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仙台</a:t>
            </a:r>
            <a:endParaRPr lang="ja-JP" altLang="en-US" sz="1292"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Elbow Connector 4"/>
          <p:cNvCxnSpPr>
            <a:stCxn id="15" idx="2"/>
          </p:cNvCxnSpPr>
          <p:nvPr/>
        </p:nvCxnSpPr>
        <p:spPr bwMode="auto">
          <a:xfrm rot="16200000" flipH="1">
            <a:off x="2539379" y="1579796"/>
            <a:ext cx="369230" cy="2647058"/>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Elbow Connector 13"/>
          <p:cNvCxnSpPr>
            <a:stCxn id="13" idx="2"/>
            <a:endCxn id="45" idx="1"/>
          </p:cNvCxnSpPr>
          <p:nvPr/>
        </p:nvCxnSpPr>
        <p:spPr bwMode="auto">
          <a:xfrm rot="16200000" flipH="1">
            <a:off x="5361125" y="2660364"/>
            <a:ext cx="127490" cy="226596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098" name="Picture 2" descr="後藤 弘行さんのプロフィール写真"/>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4460" y="1746906"/>
            <a:ext cx="672009" cy="6720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上原 卓/Taku Ueharaさんのプロフィール写真"/>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1004" y="2627185"/>
            <a:ext cx="723004" cy="723004"/>
          </a:xfrm>
          <a:prstGeom prst="rect">
            <a:avLst/>
          </a:prstGeom>
          <a:noFill/>
          <a:extLst>
            <a:ext uri="{909E8E84-426E-40DD-AFC4-6F175D3DCCD1}">
              <a14:hiddenFill xmlns:a14="http://schemas.microsoft.com/office/drawing/2010/main">
                <a:solidFill>
                  <a:srgbClr val="FFFFFF"/>
                </a:solidFill>
              </a14:hiddenFill>
            </a:ext>
          </a:extLst>
        </p:spPr>
      </p:pic>
      <p:sp>
        <p:nvSpPr>
          <p:cNvPr id="64" name="テキスト ボックス 55"/>
          <p:cNvSpPr txBox="1"/>
          <p:nvPr/>
        </p:nvSpPr>
        <p:spPr>
          <a:xfrm>
            <a:off x="6753762" y="5666499"/>
            <a:ext cx="891817"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匠平</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テキスト ボックス 55"/>
          <p:cNvSpPr txBox="1"/>
          <p:nvPr/>
        </p:nvSpPr>
        <p:spPr>
          <a:xfrm>
            <a:off x="5879704" y="5666499"/>
            <a:ext cx="891817"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藤原</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55"/>
          <p:cNvSpPr txBox="1"/>
          <p:nvPr/>
        </p:nvSpPr>
        <p:spPr>
          <a:xfrm>
            <a:off x="4978751" y="5666499"/>
            <a:ext cx="891817" cy="291170"/>
          </a:xfrm>
          <a:prstGeom prst="rect">
            <a:avLst/>
          </a:prstGeom>
          <a:noFill/>
        </p:spPr>
        <p:txBody>
          <a:bodyPr wrap="square" rtlCol="0">
            <a:spAutoFit/>
          </a:bodyPr>
          <a:lstStyle/>
          <a:p>
            <a:pPr algn="ctr"/>
            <a:r>
              <a:rPr lang="ja-JP" altLang="en-US" sz="1292" b="1" dirty="0" smtClean="0">
                <a:latin typeface="Meiryo UI" panose="020B0604030504040204" pitchFamily="50" charset="-128"/>
                <a:ea typeface="Meiryo UI" panose="020B0604030504040204" pitchFamily="50" charset="-128"/>
                <a:cs typeface="Meiryo UI" panose="020B0604030504040204" pitchFamily="50" charset="-128"/>
              </a:rPr>
              <a:t>容子</a:t>
            </a:r>
            <a:r>
              <a:rPr lang="ja-JP" altLang="en-US" sz="969" dirty="0" smtClean="0">
                <a:latin typeface="Meiryo UI" panose="020B0604030504040204" pitchFamily="50" charset="-128"/>
                <a:ea typeface="Meiryo UI" panose="020B0604030504040204" pitchFamily="50" charset="-128"/>
                <a:cs typeface="Meiryo UI" panose="020B0604030504040204" pitchFamily="50" charset="-128"/>
              </a:rPr>
              <a:t>さ</a:t>
            </a:r>
            <a:r>
              <a:rPr lang="ja-JP" altLang="en-US" sz="969" dirty="0">
                <a:latin typeface="Meiryo UI" panose="020B0604030504040204" pitchFamily="50" charset="-128"/>
                <a:ea typeface="Meiryo UI" panose="020B0604030504040204" pitchFamily="50" charset="-128"/>
                <a:cs typeface="Meiryo UI" panose="020B0604030504040204" pitchFamily="50" charset="-128"/>
              </a:rPr>
              <a:t>ん</a:t>
            </a:r>
            <a:endParaRPr lang="en-US" altLang="ja-JP" sz="969"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 name="Straight Connector 24"/>
          <p:cNvCxnSpPr>
            <a:stCxn id="40" idx="2"/>
            <a:endCxn id="60" idx="0"/>
          </p:cNvCxnSpPr>
          <p:nvPr/>
        </p:nvCxnSpPr>
        <p:spPr bwMode="auto">
          <a:xfrm>
            <a:off x="6792596" y="4498758"/>
            <a:ext cx="0" cy="352815"/>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Elbow Connector 26"/>
          <p:cNvCxnSpPr>
            <a:stCxn id="13" idx="2"/>
            <a:endCxn id="59" idx="0"/>
          </p:cNvCxnSpPr>
          <p:nvPr/>
        </p:nvCxnSpPr>
        <p:spPr bwMode="auto">
          <a:xfrm rot="5400000">
            <a:off x="2884775" y="3424953"/>
            <a:ext cx="1102460" cy="1711763"/>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ular Callout 28"/>
          <p:cNvSpPr/>
          <p:nvPr/>
        </p:nvSpPr>
        <p:spPr bwMode="auto">
          <a:xfrm>
            <a:off x="2264000" y="1448713"/>
            <a:ext cx="1062763" cy="612648"/>
          </a:xfrm>
          <a:prstGeom prst="wedgeRectCallout">
            <a:avLst>
              <a:gd name="adj1" fmla="val -88070"/>
              <a:gd name="adj2" fmla="val 4933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MS UI Gothic" panose="020B0600070205080204" pitchFamily="50" charset="-128"/>
                <a:ea typeface="MS UI Gothic" panose="020B0600070205080204" pitchFamily="50" charset="-128"/>
              </a:rPr>
              <a:t>テクニカルに強い！</a:t>
            </a:r>
            <a:endParaRPr kumimoji="1" lang="en-US" sz="1400" b="1" i="0" u="none" strike="noStrike" cap="none" normalizeH="0" baseline="0" dirty="0" smtClean="0">
              <a:ln>
                <a:noFill/>
              </a:ln>
              <a:solidFill>
                <a:schemeClr val="tx1"/>
              </a:solidFill>
              <a:effectLst/>
              <a:latin typeface="MS UI Gothic" panose="020B0600070205080204" pitchFamily="50" charset="-128"/>
              <a:ea typeface="MS UI Gothic" panose="020B0600070205080204" pitchFamily="50" charset="-128"/>
            </a:endParaRPr>
          </a:p>
        </p:txBody>
      </p:sp>
    </p:spTree>
    <p:extLst>
      <p:ext uri="{BB962C8B-B14F-4D97-AF65-F5344CB8AC3E}">
        <p14:creationId xmlns:p14="http://schemas.microsoft.com/office/powerpoint/2010/main" val="304536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8130431" cy="386902"/>
          </a:xfrm>
        </p:spPr>
        <p:txBody>
          <a:bodyPr/>
          <a:lstStyle/>
          <a:p>
            <a:r>
              <a:rPr kumimoji="1" lang="ja-JP" altLang="en-US" dirty="0" smtClean="0"/>
              <a:t>デジタルマーケティング・ＥＣ・コンタクトセンター統括</a:t>
            </a:r>
            <a:endParaRPr kumimoji="1" lang="ja-JP" altLang="en-US" dirty="0"/>
          </a:p>
        </p:txBody>
      </p:sp>
      <p:sp>
        <p:nvSpPr>
          <p:cNvPr id="186" name="Text Box 10"/>
          <p:cNvSpPr txBox="1">
            <a:spLocks noChangeArrowheads="1"/>
          </p:cNvSpPr>
          <p:nvPr/>
        </p:nvSpPr>
        <p:spPr bwMode="auto">
          <a:xfrm>
            <a:off x="3672000" y="3254538"/>
            <a:ext cx="1827692" cy="199385"/>
          </a:xfrm>
          <a:prstGeom prst="rect">
            <a:avLst/>
          </a:prstGeom>
          <a:solidFill>
            <a:schemeClr val="tx2">
              <a:lumMod val="20000"/>
              <a:lumOff val="80000"/>
            </a:schemeClr>
          </a:solidFill>
          <a:ln w="9525">
            <a:solidFill>
              <a:schemeClr val="bg1">
                <a:lumMod val="50000"/>
              </a:schemeClr>
            </a:solidFill>
            <a:miter lim="800000"/>
            <a:headEnd/>
            <a:tailEnd/>
          </a:ln>
          <a:effectLst/>
        </p:spPr>
        <p:txBody>
          <a:bodyPr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デジタルトランスフォーメーション総括</a:t>
            </a:r>
          </a:p>
        </p:txBody>
      </p:sp>
      <p:sp>
        <p:nvSpPr>
          <p:cNvPr id="189" name="Text Box 10"/>
          <p:cNvSpPr txBox="1">
            <a:spLocks noChangeArrowheads="1"/>
          </p:cNvSpPr>
          <p:nvPr/>
        </p:nvSpPr>
        <p:spPr bwMode="auto">
          <a:xfrm>
            <a:off x="5582769" y="2025000"/>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サービス推進本部</a:t>
            </a:r>
          </a:p>
        </p:txBody>
      </p:sp>
      <p:sp>
        <p:nvSpPr>
          <p:cNvPr id="212" name="Text Box 10"/>
          <p:cNvSpPr txBox="1">
            <a:spLocks noChangeArrowheads="1"/>
          </p:cNvSpPr>
          <p:nvPr/>
        </p:nvSpPr>
        <p:spPr bwMode="auto">
          <a:xfrm>
            <a:off x="3954461"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デジタルエージェンシー本部</a:t>
            </a:r>
          </a:p>
        </p:txBody>
      </p:sp>
      <p:sp>
        <p:nvSpPr>
          <p:cNvPr id="213" name="Text Box 10"/>
          <p:cNvSpPr txBox="1">
            <a:spLocks noChangeArrowheads="1"/>
          </p:cNvSpPr>
          <p:nvPr/>
        </p:nvSpPr>
        <p:spPr bwMode="auto">
          <a:xfrm>
            <a:off x="4502769"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692" kern="0" dirty="0">
                <a:latin typeface="Meiryo UI" panose="020B0604030504040204" pitchFamily="50" charset="-128"/>
                <a:ea typeface="Meiryo UI" panose="020B0604030504040204" pitchFamily="50" charset="-128"/>
                <a:cs typeface="Meiryo UI" panose="020B0604030504040204" pitchFamily="50" charset="-128"/>
              </a:rPr>
              <a:t>デジタルインタラクティブサービス本部</a:t>
            </a:r>
          </a:p>
        </p:txBody>
      </p:sp>
      <p:sp>
        <p:nvSpPr>
          <p:cNvPr id="214" name="Text Box 10"/>
          <p:cNvSpPr txBox="1">
            <a:spLocks noChangeArrowheads="1"/>
          </p:cNvSpPr>
          <p:nvPr/>
        </p:nvSpPr>
        <p:spPr bwMode="auto">
          <a:xfrm>
            <a:off x="6413539" y="3254538"/>
            <a:ext cx="1827692" cy="199385"/>
          </a:xfrm>
          <a:prstGeom prst="rect">
            <a:avLst/>
          </a:prstGeom>
          <a:solidFill>
            <a:schemeClr val="tx2">
              <a:lumMod val="20000"/>
              <a:lumOff val="80000"/>
            </a:schemeClr>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デジタルカスタマーコミュニケーション総括</a:t>
            </a:r>
          </a:p>
        </p:txBody>
      </p:sp>
      <p:sp>
        <p:nvSpPr>
          <p:cNvPr id="215" name="Text Box 10"/>
          <p:cNvSpPr txBox="1">
            <a:spLocks noChangeArrowheads="1"/>
          </p:cNvSpPr>
          <p:nvPr/>
        </p:nvSpPr>
        <p:spPr bwMode="auto">
          <a:xfrm>
            <a:off x="6912000"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北海道本部</a:t>
            </a:r>
          </a:p>
        </p:txBody>
      </p:sp>
      <p:sp>
        <p:nvSpPr>
          <p:cNvPr id="216" name="Text Box 10"/>
          <p:cNvSpPr txBox="1">
            <a:spLocks noChangeArrowheads="1"/>
          </p:cNvSpPr>
          <p:nvPr/>
        </p:nvSpPr>
        <p:spPr bwMode="auto">
          <a:xfrm>
            <a:off x="7576615"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首都圏第一本部</a:t>
            </a:r>
          </a:p>
        </p:txBody>
      </p:sp>
      <p:sp>
        <p:nvSpPr>
          <p:cNvPr id="217" name="Text Box 10"/>
          <p:cNvSpPr txBox="1">
            <a:spLocks noChangeArrowheads="1"/>
          </p:cNvSpPr>
          <p:nvPr/>
        </p:nvSpPr>
        <p:spPr bwMode="auto">
          <a:xfrm>
            <a:off x="7908923"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首都圏第二本部</a:t>
            </a:r>
          </a:p>
        </p:txBody>
      </p:sp>
      <p:sp>
        <p:nvSpPr>
          <p:cNvPr id="218" name="Text Box 10"/>
          <p:cNvSpPr txBox="1">
            <a:spLocks noChangeArrowheads="1"/>
          </p:cNvSpPr>
          <p:nvPr/>
        </p:nvSpPr>
        <p:spPr bwMode="auto">
          <a:xfrm>
            <a:off x="8241231"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西日本本部</a:t>
            </a:r>
          </a:p>
        </p:txBody>
      </p:sp>
      <p:sp>
        <p:nvSpPr>
          <p:cNvPr id="219" name="Text Box 10"/>
          <p:cNvSpPr txBox="1">
            <a:spLocks noChangeArrowheads="1"/>
          </p:cNvSpPr>
          <p:nvPr/>
        </p:nvSpPr>
        <p:spPr bwMode="auto">
          <a:xfrm>
            <a:off x="8573538"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九州本部</a:t>
            </a:r>
          </a:p>
        </p:txBody>
      </p:sp>
      <p:sp>
        <p:nvSpPr>
          <p:cNvPr id="220" name="Text Box 10"/>
          <p:cNvSpPr txBox="1">
            <a:spLocks noChangeArrowheads="1"/>
          </p:cNvSpPr>
          <p:nvPr/>
        </p:nvSpPr>
        <p:spPr bwMode="auto">
          <a:xfrm>
            <a:off x="8905846"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沖縄本部</a:t>
            </a:r>
          </a:p>
        </p:txBody>
      </p:sp>
      <p:sp>
        <p:nvSpPr>
          <p:cNvPr id="221" name="Text Box 8"/>
          <p:cNvSpPr txBox="1">
            <a:spLocks noChangeArrowheads="1"/>
          </p:cNvSpPr>
          <p:nvPr/>
        </p:nvSpPr>
        <p:spPr bwMode="auto">
          <a:xfrm>
            <a:off x="6247385" y="4450846"/>
            <a:ext cx="166154" cy="1495385"/>
          </a:xfrm>
          <a:prstGeom prst="rect">
            <a:avLst/>
          </a:prstGeom>
          <a:solidFill>
            <a:srgbClr val="FFCCFF"/>
          </a:solidFill>
          <a:ln w="9525">
            <a:solidFill>
              <a:schemeClr val="bg1">
                <a:lumMod val="50000"/>
              </a:schemeClr>
            </a:solidFill>
            <a:miter lim="800000"/>
            <a:headEnd/>
            <a:tailEnd/>
          </a:ln>
          <a:effectLst/>
        </p:spPr>
        <p:txBody>
          <a:bodyPr vert="eaVert"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692" kern="0" dirty="0">
                <a:latin typeface="Meiryo UI" panose="020B0604030504040204" pitchFamily="50" charset="-128"/>
                <a:ea typeface="Meiryo UI" panose="020B0604030504040204" pitchFamily="50" charset="-128"/>
                <a:cs typeface="Meiryo UI" panose="020B0604030504040204" pitchFamily="50" charset="-128"/>
              </a:rPr>
              <a:t>ストラテジックアカウント第二統括部</a:t>
            </a:r>
          </a:p>
        </p:txBody>
      </p:sp>
      <p:sp>
        <p:nvSpPr>
          <p:cNvPr id="222" name="Text Box 10"/>
          <p:cNvSpPr txBox="1">
            <a:spLocks noChangeArrowheads="1"/>
          </p:cNvSpPr>
          <p:nvPr/>
        </p:nvSpPr>
        <p:spPr bwMode="auto">
          <a:xfrm>
            <a:off x="5915077" y="4450846"/>
            <a:ext cx="166154" cy="1661538"/>
          </a:xfrm>
          <a:prstGeom prst="rect">
            <a:avLst/>
          </a:prstGeom>
          <a:solidFill>
            <a:srgbClr val="CCFFCC"/>
          </a:solidFill>
          <a:ln w="9525">
            <a:solidFill>
              <a:schemeClr val="bg1">
                <a:lumMod val="50000"/>
              </a:schemeClr>
            </a:solidFill>
            <a:miter lim="800000"/>
            <a:headEnd/>
            <a:tailEnd/>
          </a:ln>
          <a:effectLst/>
        </p:spPr>
        <p:txBody>
          <a:bodyPr vert="eaVert"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ストラテジックアカウント第一本部</a:t>
            </a:r>
          </a:p>
        </p:txBody>
      </p:sp>
      <p:sp>
        <p:nvSpPr>
          <p:cNvPr id="226" name="Text Box 10"/>
          <p:cNvSpPr txBox="1">
            <a:spLocks noChangeArrowheads="1"/>
          </p:cNvSpPr>
          <p:nvPr/>
        </p:nvSpPr>
        <p:spPr bwMode="auto">
          <a:xfrm>
            <a:off x="7377231" y="3653308"/>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サービス企画推進本部</a:t>
            </a:r>
          </a:p>
        </p:txBody>
      </p:sp>
      <p:sp>
        <p:nvSpPr>
          <p:cNvPr id="227" name="Text Box 10"/>
          <p:cNvSpPr txBox="1">
            <a:spLocks noChangeArrowheads="1"/>
          </p:cNvSpPr>
          <p:nvPr/>
        </p:nvSpPr>
        <p:spPr bwMode="auto">
          <a:xfrm>
            <a:off x="7410462" y="4018846"/>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オペレーションマネジメント本部</a:t>
            </a:r>
          </a:p>
        </p:txBody>
      </p:sp>
      <p:sp>
        <p:nvSpPr>
          <p:cNvPr id="229" name="Text Box 10"/>
          <p:cNvSpPr txBox="1">
            <a:spLocks noChangeArrowheads="1"/>
          </p:cNvSpPr>
          <p:nvPr/>
        </p:nvSpPr>
        <p:spPr bwMode="auto">
          <a:xfrm>
            <a:off x="5616000" y="3653308"/>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事業推進本部</a:t>
            </a:r>
          </a:p>
        </p:txBody>
      </p:sp>
      <p:sp>
        <p:nvSpPr>
          <p:cNvPr id="236" name="Text Box 10"/>
          <p:cNvSpPr txBox="1">
            <a:spLocks noChangeArrowheads="1"/>
          </p:cNvSpPr>
          <p:nvPr/>
        </p:nvSpPr>
        <p:spPr bwMode="auto">
          <a:xfrm>
            <a:off x="166154"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ＡＥ第一本部</a:t>
            </a:r>
          </a:p>
        </p:txBody>
      </p:sp>
      <p:sp>
        <p:nvSpPr>
          <p:cNvPr id="237" name="Text Box 10"/>
          <p:cNvSpPr txBox="1">
            <a:spLocks noChangeArrowheads="1"/>
          </p:cNvSpPr>
          <p:nvPr/>
        </p:nvSpPr>
        <p:spPr bwMode="auto">
          <a:xfrm>
            <a:off x="498461" y="4351154"/>
            <a:ext cx="166154" cy="1661538"/>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ＡＥ第二本部</a:t>
            </a:r>
          </a:p>
        </p:txBody>
      </p:sp>
      <p:sp>
        <p:nvSpPr>
          <p:cNvPr id="240" name="Text Box 10"/>
          <p:cNvSpPr txBox="1">
            <a:spLocks noChangeArrowheads="1"/>
          </p:cNvSpPr>
          <p:nvPr/>
        </p:nvSpPr>
        <p:spPr bwMode="auto">
          <a:xfrm>
            <a:off x="1827692"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ＡＥ第一局</a:t>
            </a:r>
          </a:p>
        </p:txBody>
      </p:sp>
      <p:sp>
        <p:nvSpPr>
          <p:cNvPr id="242" name="Text Box 10"/>
          <p:cNvSpPr txBox="1">
            <a:spLocks noChangeArrowheads="1"/>
          </p:cNvSpPr>
          <p:nvPr/>
        </p:nvSpPr>
        <p:spPr bwMode="auto">
          <a:xfrm>
            <a:off x="830769"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ＡＥ第三本部</a:t>
            </a:r>
          </a:p>
        </p:txBody>
      </p:sp>
      <p:sp>
        <p:nvSpPr>
          <p:cNvPr id="243" name="Text Box 10"/>
          <p:cNvSpPr txBox="1">
            <a:spLocks noChangeArrowheads="1"/>
          </p:cNvSpPr>
          <p:nvPr/>
        </p:nvSpPr>
        <p:spPr bwMode="auto">
          <a:xfrm>
            <a:off x="1163077"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ＡＥ第四本部</a:t>
            </a:r>
          </a:p>
        </p:txBody>
      </p:sp>
      <p:sp>
        <p:nvSpPr>
          <p:cNvPr id="246" name="Text Box 10"/>
          <p:cNvSpPr txBox="1">
            <a:spLocks noChangeArrowheads="1"/>
          </p:cNvSpPr>
          <p:nvPr/>
        </p:nvSpPr>
        <p:spPr bwMode="auto">
          <a:xfrm>
            <a:off x="1495385" y="4351154"/>
            <a:ext cx="166154" cy="1495385"/>
          </a:xfrm>
          <a:prstGeom prst="rect">
            <a:avLst/>
          </a:prstGeom>
          <a:solidFill>
            <a:srgbClr val="FFCCFF"/>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ＧＡ推進統括部</a:t>
            </a:r>
          </a:p>
        </p:txBody>
      </p:sp>
      <p:sp>
        <p:nvSpPr>
          <p:cNvPr id="280" name="テキスト ボックス 279"/>
          <p:cNvSpPr txBox="1"/>
          <p:nvPr/>
        </p:nvSpPr>
        <p:spPr bwMode="auto">
          <a:xfrm>
            <a:off x="5582769" y="1725923"/>
            <a:ext cx="1329378"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蒲地 信義　</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吉川 和宏</a:t>
            </a:r>
          </a:p>
        </p:txBody>
      </p:sp>
      <p:sp>
        <p:nvSpPr>
          <p:cNvPr id="286" name="テキスト ボックス 285"/>
          <p:cNvSpPr txBox="1"/>
          <p:nvPr/>
        </p:nvSpPr>
        <p:spPr bwMode="auto">
          <a:xfrm>
            <a:off x="3090462" y="928384"/>
            <a:ext cx="3379774"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共同統括責任者</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牟田</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取締役副社長執行役員</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松原取締役専務執行役員</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9" name="Text Box 10"/>
          <p:cNvSpPr txBox="1">
            <a:spLocks noChangeArrowheads="1"/>
          </p:cNvSpPr>
          <p:nvPr/>
        </p:nvSpPr>
        <p:spPr bwMode="auto">
          <a:xfrm>
            <a:off x="3090462" y="1293923"/>
            <a:ext cx="2990769" cy="332308"/>
          </a:xfrm>
          <a:prstGeom prst="rect">
            <a:avLst/>
          </a:prstGeom>
          <a:solidFill>
            <a:schemeClr val="tx2">
              <a:lumMod val="20000"/>
              <a:lumOff val="80000"/>
            </a:schemeClr>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デジタルマーケティング・ＥＣ・コンタクトセンター統括</a:t>
            </a:r>
          </a:p>
        </p:txBody>
      </p:sp>
      <p:sp>
        <p:nvSpPr>
          <p:cNvPr id="290" name="テキスト ボックス 289"/>
          <p:cNvSpPr txBox="1"/>
          <p:nvPr/>
        </p:nvSpPr>
        <p:spPr bwMode="auto">
          <a:xfrm>
            <a:off x="7410461" y="3852692"/>
            <a:ext cx="1329231"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中尾 順子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茂木 貴志</a:t>
            </a:r>
          </a:p>
        </p:txBody>
      </p:sp>
      <p:sp>
        <p:nvSpPr>
          <p:cNvPr id="291" name="テキスト ボックス 290"/>
          <p:cNvSpPr txBox="1"/>
          <p:nvPr/>
        </p:nvSpPr>
        <p:spPr bwMode="auto">
          <a:xfrm>
            <a:off x="5616000" y="3487154"/>
            <a:ext cx="1329231"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高橋 琢哉</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西山 達司</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299" name="テキスト ボックス 298"/>
          <p:cNvSpPr txBox="1"/>
          <p:nvPr/>
        </p:nvSpPr>
        <p:spPr bwMode="auto">
          <a:xfrm>
            <a:off x="8739692"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rPr>
              <a:t>高橋 健太郎</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1" name="テキスト ボックス 300"/>
          <p:cNvSpPr txBox="1"/>
          <p:nvPr/>
        </p:nvSpPr>
        <p:spPr bwMode="auto">
          <a:xfrm>
            <a:off x="8075077"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defTabSz="843922">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永島 哲也</a:t>
            </a:r>
          </a:p>
        </p:txBody>
      </p:sp>
      <p:sp>
        <p:nvSpPr>
          <p:cNvPr id="302" name="テキスト ボックス 301"/>
          <p:cNvSpPr txBox="1"/>
          <p:nvPr/>
        </p:nvSpPr>
        <p:spPr bwMode="auto">
          <a:xfrm>
            <a:off x="8407385"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defTabSz="843922">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中島 智江</a:t>
            </a:r>
          </a:p>
        </p:txBody>
      </p:sp>
      <p:sp>
        <p:nvSpPr>
          <p:cNvPr id="304" name="テキスト ボックス 303"/>
          <p:cNvSpPr txBox="1"/>
          <p:nvPr/>
        </p:nvSpPr>
        <p:spPr bwMode="auto">
          <a:xfrm>
            <a:off x="5748923"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村上 崇史</a:t>
            </a:r>
          </a:p>
        </p:txBody>
      </p:sp>
      <p:sp>
        <p:nvSpPr>
          <p:cNvPr id="305" name="テキスト ボックス 304"/>
          <p:cNvSpPr txBox="1"/>
          <p:nvPr/>
        </p:nvSpPr>
        <p:spPr bwMode="auto">
          <a:xfrm>
            <a:off x="7742769"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矢野 佐知</a:t>
            </a:r>
          </a:p>
        </p:txBody>
      </p:sp>
      <p:sp>
        <p:nvSpPr>
          <p:cNvPr id="307" name="テキスト ボックス 306"/>
          <p:cNvSpPr txBox="1"/>
          <p:nvPr/>
        </p:nvSpPr>
        <p:spPr bwMode="auto">
          <a:xfrm>
            <a:off x="7410461"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菅野 敏幸</a:t>
            </a:r>
          </a:p>
        </p:txBody>
      </p:sp>
      <p:sp>
        <p:nvSpPr>
          <p:cNvPr id="308" name="テキスト ボックス 307"/>
          <p:cNvSpPr txBox="1"/>
          <p:nvPr/>
        </p:nvSpPr>
        <p:spPr bwMode="auto">
          <a:xfrm>
            <a:off x="7078154"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澤田 衛</a:t>
            </a:r>
          </a:p>
        </p:txBody>
      </p:sp>
      <p:sp>
        <p:nvSpPr>
          <p:cNvPr id="310" name="テキスト ボックス 309"/>
          <p:cNvSpPr txBox="1"/>
          <p:nvPr/>
        </p:nvSpPr>
        <p:spPr bwMode="auto">
          <a:xfrm>
            <a:off x="6745846"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幸田 悟</a:t>
            </a:r>
          </a:p>
        </p:txBody>
      </p:sp>
      <p:sp>
        <p:nvSpPr>
          <p:cNvPr id="311" name="テキスト ボックス 310"/>
          <p:cNvSpPr txBox="1"/>
          <p:nvPr/>
        </p:nvSpPr>
        <p:spPr bwMode="auto">
          <a:xfrm>
            <a:off x="7377231" y="3487154"/>
            <a:ext cx="1329231"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金田 浩充</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大瀧 智</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7" name="テキスト ボックス 326"/>
          <p:cNvSpPr txBox="1"/>
          <p:nvPr/>
        </p:nvSpPr>
        <p:spPr bwMode="auto">
          <a:xfrm>
            <a:off x="4220308" y="4882846"/>
            <a:ext cx="265846" cy="1595254"/>
          </a:xfrm>
          <a:prstGeom prst="rect">
            <a:avLst/>
          </a:prstGeom>
          <a:noFill/>
          <a:ln w="9525">
            <a:noFill/>
            <a:miter lim="800000"/>
            <a:headEnd/>
            <a:tailEnd/>
          </a:ln>
          <a:effectLst/>
          <a:scene3d>
            <a:camera prst="orthographicFront"/>
            <a:lightRig rig="threePt" dir="t"/>
          </a:scene3d>
          <a:sp3d/>
        </p:spPr>
        <p:txBody>
          <a:bodyPr vert="eaVert" wrap="none" lIns="66462" tIns="0" rIns="66462" bIns="0" numCol="2" spcCol="0" rtlCol="0" anchor="ctr">
            <a:noAutofit/>
          </a:bodyPr>
          <a:lstStyle/>
          <a:p>
            <a:pPr defTabSz="843922">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齋藤 勝重</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小島 拓</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p>
          <a:p>
            <a:pPr lvl="0">
              <a:defRPr/>
            </a:pPr>
            <a:r>
              <a:rPr lang="ja-JP" altLang="en-US" sz="738" dirty="0">
                <a:latin typeface="Meiryo UI" panose="020B0604030504040204" pitchFamily="50" charset="-128"/>
                <a:ea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竹下 公久</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rPr>
              <a:t>)</a:t>
            </a: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松久 直広</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329" name="Text Box 10"/>
          <p:cNvSpPr txBox="1">
            <a:spLocks noChangeArrowheads="1"/>
          </p:cNvSpPr>
          <p:nvPr/>
        </p:nvSpPr>
        <p:spPr bwMode="auto">
          <a:xfrm>
            <a:off x="2160000"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ＡＥ第二局</a:t>
            </a:r>
          </a:p>
        </p:txBody>
      </p:sp>
      <p:sp>
        <p:nvSpPr>
          <p:cNvPr id="330" name="Text Box 10"/>
          <p:cNvSpPr txBox="1">
            <a:spLocks noChangeArrowheads="1"/>
          </p:cNvSpPr>
          <p:nvPr/>
        </p:nvSpPr>
        <p:spPr bwMode="auto">
          <a:xfrm>
            <a:off x="2824615"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ＡＥ第四局</a:t>
            </a:r>
          </a:p>
        </p:txBody>
      </p:sp>
      <p:sp>
        <p:nvSpPr>
          <p:cNvPr id="331" name="Text Box 10"/>
          <p:cNvSpPr txBox="1">
            <a:spLocks noChangeArrowheads="1"/>
          </p:cNvSpPr>
          <p:nvPr/>
        </p:nvSpPr>
        <p:spPr bwMode="auto">
          <a:xfrm>
            <a:off x="2492308"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ＡＥ第三局</a:t>
            </a:r>
          </a:p>
        </p:txBody>
      </p:sp>
      <p:sp>
        <p:nvSpPr>
          <p:cNvPr id="332" name="Text Box 10"/>
          <p:cNvSpPr txBox="1">
            <a:spLocks noChangeArrowheads="1"/>
          </p:cNvSpPr>
          <p:nvPr/>
        </p:nvSpPr>
        <p:spPr bwMode="auto">
          <a:xfrm>
            <a:off x="3156923"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ＡＥ西日本局</a:t>
            </a:r>
          </a:p>
        </p:txBody>
      </p:sp>
      <p:cxnSp>
        <p:nvCxnSpPr>
          <p:cNvPr id="342" name="直線コネクタ 341"/>
          <p:cNvCxnSpPr>
            <a:stCxn id="246" idx="3"/>
            <a:endCxn id="246" idx="3"/>
          </p:cNvCxnSpPr>
          <p:nvPr/>
        </p:nvCxnSpPr>
        <p:spPr bwMode="auto">
          <a:xfrm>
            <a:off x="1661538" y="5098846"/>
            <a:ext cx="0"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 name="Text Box 10"/>
          <p:cNvSpPr txBox="1">
            <a:spLocks noChangeArrowheads="1"/>
          </p:cNvSpPr>
          <p:nvPr/>
        </p:nvSpPr>
        <p:spPr bwMode="auto">
          <a:xfrm>
            <a:off x="664616" y="3254538"/>
            <a:ext cx="1827692" cy="199385"/>
          </a:xfrm>
          <a:prstGeom prst="rect">
            <a:avLst/>
          </a:prstGeom>
          <a:solidFill>
            <a:schemeClr val="tx2">
              <a:lumMod val="20000"/>
              <a:lumOff val="80000"/>
            </a:schemeClr>
          </a:solidFill>
          <a:ln w="9525">
            <a:solidFill>
              <a:schemeClr val="bg1">
                <a:lumMod val="50000"/>
              </a:schemeClr>
            </a:solidFill>
            <a:miter lim="800000"/>
            <a:headEnd/>
            <a:tailEnd/>
          </a:ln>
          <a:effectLst/>
        </p:spPr>
        <p:txBody>
          <a:bodyPr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アカウントエグゼクティブ総括</a:t>
            </a:r>
          </a:p>
        </p:txBody>
      </p:sp>
      <p:sp>
        <p:nvSpPr>
          <p:cNvPr id="380" name="Text Box 10"/>
          <p:cNvSpPr txBox="1">
            <a:spLocks noChangeArrowheads="1"/>
          </p:cNvSpPr>
          <p:nvPr/>
        </p:nvSpPr>
        <p:spPr bwMode="auto">
          <a:xfrm>
            <a:off x="1694769" y="3852692"/>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ＡＥ戦略本部</a:t>
            </a:r>
          </a:p>
        </p:txBody>
      </p:sp>
      <p:sp>
        <p:nvSpPr>
          <p:cNvPr id="381" name="テキスト ボックス 380"/>
          <p:cNvSpPr txBox="1"/>
          <p:nvPr/>
        </p:nvSpPr>
        <p:spPr bwMode="auto">
          <a:xfrm>
            <a:off x="1694769" y="3487154"/>
            <a:ext cx="2326154"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a:defRPr/>
            </a:pPr>
            <a:r>
              <a:rPr lang="zh-CN" altLang="en-US" sz="738" dirty="0">
                <a:latin typeface="Meiryo UI" panose="020B0604030504040204" pitchFamily="50" charset="-128"/>
                <a:ea typeface="Meiryo UI" panose="020B0604030504040204" pitchFamily="50" charset="-128"/>
                <a:cs typeface="Meiryo UI" panose="020B0604030504040204" pitchFamily="50" charset="-128"/>
              </a:rPr>
              <a:t>菅 俊和</a:t>
            </a:r>
            <a:endParaRPr lang="en-US" altLang="zh-CN" sz="738" dirty="0">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中村 大</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飯野 勝弘　</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森 一彦</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高橋 宏</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endParaRPr lang="en-US" altLang="zh-CN" sz="738"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1" name="直線コネクタ 390"/>
          <p:cNvCxnSpPr>
            <a:stCxn id="289" idx="2"/>
            <a:endCxn id="186" idx="0"/>
          </p:cNvCxnSpPr>
          <p:nvPr/>
        </p:nvCxnSpPr>
        <p:spPr bwMode="auto">
          <a:xfrm>
            <a:off x="4585846" y="1626231"/>
            <a:ext cx="0" cy="1628308"/>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Text Box 10"/>
          <p:cNvSpPr txBox="1">
            <a:spLocks noChangeArrowheads="1"/>
          </p:cNvSpPr>
          <p:nvPr/>
        </p:nvSpPr>
        <p:spPr bwMode="auto">
          <a:xfrm>
            <a:off x="5782154" y="4018846"/>
            <a:ext cx="1495385" cy="166154"/>
          </a:xfrm>
          <a:prstGeom prst="rect">
            <a:avLst/>
          </a:prstGeom>
          <a:solidFill>
            <a:srgbClr val="FFCCFF"/>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デジタル推進統括部</a:t>
            </a:r>
          </a:p>
        </p:txBody>
      </p:sp>
      <p:sp>
        <p:nvSpPr>
          <p:cNvPr id="174" name="テキスト ボックス 173"/>
          <p:cNvSpPr txBox="1"/>
          <p:nvPr/>
        </p:nvSpPr>
        <p:spPr bwMode="auto">
          <a:xfrm>
            <a:off x="5782154" y="3852692"/>
            <a:ext cx="1329231"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岩浅 佑一</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Text Box 8"/>
          <p:cNvSpPr txBox="1">
            <a:spLocks noChangeArrowheads="1"/>
          </p:cNvSpPr>
          <p:nvPr/>
        </p:nvSpPr>
        <p:spPr bwMode="auto">
          <a:xfrm>
            <a:off x="6579692" y="4450846"/>
            <a:ext cx="166154" cy="1495385"/>
          </a:xfrm>
          <a:prstGeom prst="rect">
            <a:avLst/>
          </a:prstGeom>
          <a:solidFill>
            <a:srgbClr val="FFCCFF"/>
          </a:solidFill>
          <a:ln w="9525">
            <a:solidFill>
              <a:schemeClr val="bg1">
                <a:lumMod val="50000"/>
              </a:schemeClr>
            </a:solidFill>
            <a:miter lim="800000"/>
            <a:headEnd/>
            <a:tailEnd/>
          </a:ln>
          <a:effectLst/>
        </p:spPr>
        <p:txBody>
          <a:bodyPr vert="eaVert"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692" kern="0" dirty="0">
                <a:latin typeface="Meiryo UI" panose="020B0604030504040204" pitchFamily="50" charset="-128"/>
                <a:ea typeface="Meiryo UI" panose="020B0604030504040204" pitchFamily="50" charset="-128"/>
                <a:cs typeface="Meiryo UI" panose="020B0604030504040204" pitchFamily="50" charset="-128"/>
              </a:rPr>
              <a:t>ストラテジックアカウント第三統括部</a:t>
            </a:r>
          </a:p>
        </p:txBody>
      </p:sp>
      <p:sp>
        <p:nvSpPr>
          <p:cNvPr id="168" name="Text Box 8"/>
          <p:cNvSpPr txBox="1">
            <a:spLocks noChangeArrowheads="1"/>
          </p:cNvSpPr>
          <p:nvPr/>
        </p:nvSpPr>
        <p:spPr bwMode="auto">
          <a:xfrm>
            <a:off x="7244308" y="4450846"/>
            <a:ext cx="166154" cy="1495385"/>
          </a:xfrm>
          <a:prstGeom prst="rect">
            <a:avLst/>
          </a:prstGeom>
          <a:solidFill>
            <a:srgbClr val="FFCCFF"/>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東北統括部</a:t>
            </a:r>
          </a:p>
        </p:txBody>
      </p:sp>
      <p:sp>
        <p:nvSpPr>
          <p:cNvPr id="171" name="テキスト ボックス 170"/>
          <p:cNvSpPr txBox="1"/>
          <p:nvPr/>
        </p:nvSpPr>
        <p:spPr bwMode="auto">
          <a:xfrm>
            <a:off x="6081231"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西井 尊雄</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テキスト ボックス 171"/>
          <p:cNvSpPr txBox="1"/>
          <p:nvPr/>
        </p:nvSpPr>
        <p:spPr bwMode="auto">
          <a:xfrm>
            <a:off x="6413538" y="4450846"/>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谷 日</a:t>
            </a:r>
            <a:r>
              <a:rPr lang="ja-JP" altLang="en-US" sz="738">
                <a:latin typeface="Meiryo UI" panose="020B0604030504040204" pitchFamily="50" charset="-128"/>
                <a:ea typeface="Meiryo UI" panose="020B0604030504040204" pitchFamily="50" charset="-128"/>
                <a:cs typeface="Meiryo UI" panose="020B0604030504040204" pitchFamily="50" charset="-128"/>
              </a:rPr>
              <a:t>登美</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Text Box 10"/>
          <p:cNvSpPr txBox="1">
            <a:spLocks noChangeArrowheads="1"/>
          </p:cNvSpPr>
          <p:nvPr/>
        </p:nvSpPr>
        <p:spPr bwMode="auto">
          <a:xfrm>
            <a:off x="5084308" y="4351154"/>
            <a:ext cx="166154" cy="1661538"/>
          </a:xfrm>
          <a:prstGeom prst="rect">
            <a:avLst/>
          </a:prstGeom>
          <a:solidFill>
            <a:srgbClr val="CCFFCC"/>
          </a:solidFill>
          <a:ln w="9525">
            <a:solidFill>
              <a:schemeClr val="bg1">
                <a:lumMod val="50000"/>
              </a:schemeClr>
            </a:solidFill>
            <a:miter lim="800000"/>
            <a:headEnd/>
            <a:tailEnd/>
          </a:ln>
          <a:effectLst/>
        </p:spPr>
        <p:txBody>
          <a:bodyPr vert="eaVert"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ＥＣＸ本部</a:t>
            </a:r>
          </a:p>
        </p:txBody>
      </p:sp>
      <p:cxnSp>
        <p:nvCxnSpPr>
          <p:cNvPr id="11" name="直線コネクタ 10"/>
          <p:cNvCxnSpPr>
            <a:stCxn id="186" idx="2"/>
            <a:endCxn id="213" idx="0"/>
          </p:cNvCxnSpPr>
          <p:nvPr/>
        </p:nvCxnSpPr>
        <p:spPr bwMode="auto">
          <a:xfrm>
            <a:off x="4585846" y="3453923"/>
            <a:ext cx="0" cy="897231"/>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テキスト ボックス 94"/>
          <p:cNvSpPr txBox="1"/>
          <p:nvPr/>
        </p:nvSpPr>
        <p:spPr bwMode="auto">
          <a:xfrm>
            <a:off x="0"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笠松 太志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山口 友安</a:t>
            </a:r>
          </a:p>
        </p:txBody>
      </p:sp>
      <p:sp>
        <p:nvSpPr>
          <p:cNvPr id="99" name="テキスト ボックス 98"/>
          <p:cNvSpPr txBox="1"/>
          <p:nvPr/>
        </p:nvSpPr>
        <p:spPr bwMode="auto">
          <a:xfrm>
            <a:off x="332308"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関谷 信一</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高橋 宏</a:t>
            </a:r>
          </a:p>
        </p:txBody>
      </p:sp>
      <p:sp>
        <p:nvSpPr>
          <p:cNvPr id="100" name="テキスト ボックス 99"/>
          <p:cNvSpPr txBox="1"/>
          <p:nvPr/>
        </p:nvSpPr>
        <p:spPr bwMode="auto">
          <a:xfrm>
            <a:off x="664615" y="4251461"/>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担当</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稲葉 裕史</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蓮見 弘明</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山川 貴之　</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テキスト ボックス 100"/>
          <p:cNvSpPr txBox="1"/>
          <p:nvPr/>
        </p:nvSpPr>
        <p:spPr bwMode="auto">
          <a:xfrm>
            <a:off x="996923"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萩原 健一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竹前 淳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菊池 洋一</a:t>
            </a:r>
          </a:p>
        </p:txBody>
      </p:sp>
      <p:sp>
        <p:nvSpPr>
          <p:cNvPr id="102" name="テキスト ボックス 101"/>
          <p:cNvSpPr txBox="1"/>
          <p:nvPr/>
        </p:nvSpPr>
        <p:spPr bwMode="auto">
          <a:xfrm>
            <a:off x="1329231"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森 一惠</a:t>
            </a:r>
          </a:p>
        </p:txBody>
      </p:sp>
      <p:sp>
        <p:nvSpPr>
          <p:cNvPr id="103" name="テキスト ボックス 102"/>
          <p:cNvSpPr txBox="1"/>
          <p:nvPr/>
        </p:nvSpPr>
        <p:spPr bwMode="auto">
          <a:xfrm>
            <a:off x="1661538"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高橋 純一　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松野 史土</a:t>
            </a:r>
          </a:p>
        </p:txBody>
      </p:sp>
      <p:sp>
        <p:nvSpPr>
          <p:cNvPr id="104" name="テキスト ボックス 103"/>
          <p:cNvSpPr txBox="1"/>
          <p:nvPr/>
        </p:nvSpPr>
        <p:spPr bwMode="auto">
          <a:xfrm>
            <a:off x="1993846"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安藤 航</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松田 浩介</a:t>
            </a:r>
          </a:p>
        </p:txBody>
      </p:sp>
      <p:sp>
        <p:nvSpPr>
          <p:cNvPr id="105" name="テキスト ボックス 104"/>
          <p:cNvSpPr txBox="1"/>
          <p:nvPr/>
        </p:nvSpPr>
        <p:spPr bwMode="auto">
          <a:xfrm>
            <a:off x="2326154"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岩井 有紀　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野端 大介</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八坂 健史</a:t>
            </a:r>
            <a:endParaRPr lang="zh-TW"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テキスト ボックス 105"/>
          <p:cNvSpPr txBox="1"/>
          <p:nvPr/>
        </p:nvSpPr>
        <p:spPr bwMode="auto">
          <a:xfrm>
            <a:off x="2658461"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野村 一希</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渡辺 佑太</a:t>
            </a:r>
          </a:p>
        </p:txBody>
      </p:sp>
      <p:sp>
        <p:nvSpPr>
          <p:cNvPr id="107" name="テキスト ボックス 106"/>
          <p:cNvSpPr txBox="1"/>
          <p:nvPr/>
        </p:nvSpPr>
        <p:spPr bwMode="auto">
          <a:xfrm>
            <a:off x="2990769"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松本 吉広　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建部 慎哉</a:t>
            </a:r>
          </a:p>
        </p:txBody>
      </p:sp>
      <p:sp>
        <p:nvSpPr>
          <p:cNvPr id="110" name="Text Box 8"/>
          <p:cNvSpPr txBox="1">
            <a:spLocks noChangeArrowheads="1"/>
          </p:cNvSpPr>
          <p:nvPr/>
        </p:nvSpPr>
        <p:spPr bwMode="auto">
          <a:xfrm>
            <a:off x="1927384" y="2523461"/>
            <a:ext cx="1495385" cy="166154"/>
          </a:xfrm>
          <a:prstGeom prst="rect">
            <a:avLst/>
          </a:prstGeom>
          <a:solidFill>
            <a:srgbClr val="FFCCFF"/>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lvl="0" algn="ctr"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アナリティクスセンター統括部</a:t>
            </a:r>
          </a:p>
        </p:txBody>
      </p:sp>
      <p:sp>
        <p:nvSpPr>
          <p:cNvPr id="111" name="テキスト ボックス 110"/>
          <p:cNvSpPr txBox="1"/>
          <p:nvPr/>
        </p:nvSpPr>
        <p:spPr bwMode="auto">
          <a:xfrm>
            <a:off x="1927385" y="2224385"/>
            <a:ext cx="1329378"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a:defRPr/>
            </a:pPr>
            <a:r>
              <a:rPr lang="zh-CN" altLang="en-US" sz="738" dirty="0">
                <a:latin typeface="Meiryo UI" panose="020B0604030504040204" pitchFamily="50" charset="-128"/>
                <a:ea typeface="Meiryo UI" panose="020B0604030504040204" pitchFamily="50" charset="-128"/>
                <a:cs typeface="Meiryo UI" panose="020B0604030504040204" pitchFamily="50" charset="-128"/>
              </a:rPr>
              <a:t>担当</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河野 洋一</a:t>
            </a:r>
            <a:endParaRPr lang="en-US" altLang="zh-CN" sz="738" dirty="0">
              <a:latin typeface="Meiryo UI" panose="020B0604030504040204" pitchFamily="50" charset="-128"/>
              <a:ea typeface="Meiryo UI" panose="020B0604030504040204" pitchFamily="50" charset="-128"/>
              <a:cs typeface="Meiryo UI" panose="020B0604030504040204" pitchFamily="50" charset="-128"/>
            </a:endParaRPr>
          </a:p>
          <a:p>
            <a:pPr>
              <a:defRPr/>
            </a:pPr>
            <a:r>
              <a:rPr lang="zh-CN" altLang="en-US" sz="738" dirty="0">
                <a:latin typeface="Meiryo UI" panose="020B0604030504040204" pitchFamily="50" charset="-128"/>
                <a:ea typeface="Meiryo UI" panose="020B0604030504040204" pitchFamily="50" charset="-128"/>
                <a:cs typeface="Meiryo UI" panose="020B0604030504040204" pitchFamily="50" charset="-128"/>
              </a:rPr>
              <a:t>北出 大蔵 </a:t>
            </a:r>
          </a:p>
        </p:txBody>
      </p:sp>
      <p:sp>
        <p:nvSpPr>
          <p:cNvPr id="113" name="テキスト ボックス 112"/>
          <p:cNvSpPr txBox="1"/>
          <p:nvPr/>
        </p:nvSpPr>
        <p:spPr bwMode="auto">
          <a:xfrm>
            <a:off x="4918154"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尾崎 公紀</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ボックス 113"/>
          <p:cNvSpPr txBox="1"/>
          <p:nvPr/>
        </p:nvSpPr>
        <p:spPr bwMode="auto">
          <a:xfrm>
            <a:off x="4320000" y="4351154"/>
            <a:ext cx="166154" cy="963692"/>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ボックス 114"/>
          <p:cNvSpPr txBox="1"/>
          <p:nvPr/>
        </p:nvSpPr>
        <p:spPr bwMode="auto">
          <a:xfrm>
            <a:off x="3788308" y="4351154"/>
            <a:ext cx="166154" cy="1329231"/>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真嶋 良和</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6" name="テキスト ボックス 115"/>
          <p:cNvSpPr txBox="1"/>
          <p:nvPr/>
        </p:nvSpPr>
        <p:spPr bwMode="auto">
          <a:xfrm>
            <a:off x="4718769" y="5049000"/>
            <a:ext cx="365538"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鳥山 剛義</a:t>
            </a:r>
          </a:p>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高芝 康二</a:t>
            </a:r>
          </a:p>
          <a:p>
            <a:pPr>
              <a:defRPr/>
            </a:pPr>
            <a:r>
              <a:rPr lang="zh-TW"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zh-TW" sz="738" dirty="0">
                <a:latin typeface="Meiryo UI" panose="020B0604030504040204" pitchFamily="50" charset="-128"/>
                <a:ea typeface="Meiryo UI" panose="020B0604030504040204" pitchFamily="50" charset="-128"/>
                <a:cs typeface="Meiryo UI" panose="020B0604030504040204" pitchFamily="50" charset="-128"/>
              </a:rPr>
              <a:t>:</a:t>
            </a:r>
            <a:r>
              <a:rPr lang="zh-TW" altLang="en-US" sz="738" dirty="0">
                <a:latin typeface="Meiryo UI" panose="020B0604030504040204" pitchFamily="50" charset="-128"/>
                <a:ea typeface="Meiryo UI" panose="020B0604030504040204" pitchFamily="50" charset="-128"/>
                <a:cs typeface="Meiryo UI" panose="020B0604030504040204" pitchFamily="50" charset="-128"/>
              </a:rPr>
              <a:t>伊東 慎一</a:t>
            </a:r>
          </a:p>
        </p:txBody>
      </p:sp>
      <p:sp>
        <p:nvSpPr>
          <p:cNvPr id="118" name="テキスト ボックス 117"/>
          <p:cNvSpPr txBox="1"/>
          <p:nvPr/>
        </p:nvSpPr>
        <p:spPr bwMode="auto">
          <a:xfrm>
            <a:off x="3588923" y="5049000"/>
            <a:ext cx="365538"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中村 幸一郎</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佐々木 憲一</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齋藤 勝重</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rPr>
              <a:t>)</a:t>
            </a:r>
            <a:endParaRPr lang="ja-JP" altLang="en-US" sz="738" dirty="0">
              <a:latin typeface="Meiryo UI" panose="020B0604030504040204" pitchFamily="50" charset="-128"/>
              <a:ea typeface="Meiryo UI" panose="020B0604030504040204" pitchFamily="50" charset="-128"/>
            </a:endParaRPr>
          </a:p>
        </p:txBody>
      </p:sp>
      <p:sp>
        <p:nvSpPr>
          <p:cNvPr id="119" name="Text Box 10"/>
          <p:cNvSpPr txBox="1">
            <a:spLocks noChangeArrowheads="1"/>
          </p:cNvSpPr>
          <p:nvPr/>
        </p:nvSpPr>
        <p:spPr bwMode="auto">
          <a:xfrm>
            <a:off x="1927385" y="2025000"/>
            <a:ext cx="1661538" cy="166154"/>
          </a:xfrm>
          <a:prstGeom prst="rect">
            <a:avLst/>
          </a:prstGeom>
          <a:solidFill>
            <a:srgbClr val="CCFFCC"/>
          </a:solidFill>
          <a:ln w="9525">
            <a:solidFill>
              <a:schemeClr val="bg1">
                <a:lumMod val="50000"/>
              </a:schemeClr>
            </a:solidFill>
            <a:miter lim="800000"/>
            <a:headEnd/>
            <a:tailEnd/>
          </a:ln>
          <a:effectLst/>
        </p:spPr>
        <p:txBody>
          <a:bodyPr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defTabSz="843922" eaLnBrk="1" hangingPunct="1">
              <a:defRPr/>
            </a:pPr>
            <a:r>
              <a:rPr lang="ja-JP" altLang="en-US" sz="738" kern="0" dirty="0">
                <a:latin typeface="Meiryo UI" panose="020B0604030504040204" pitchFamily="50" charset="-128"/>
                <a:ea typeface="Meiryo UI" panose="020B0604030504040204" pitchFamily="50" charset="-128"/>
                <a:cs typeface="Meiryo UI" panose="020B0604030504040204" pitchFamily="50" charset="-128"/>
              </a:rPr>
              <a:t>ＤＸ推進本部</a:t>
            </a:r>
          </a:p>
        </p:txBody>
      </p:sp>
      <p:sp>
        <p:nvSpPr>
          <p:cNvPr id="88" name="テキスト ボックス 87"/>
          <p:cNvSpPr txBox="1"/>
          <p:nvPr/>
        </p:nvSpPr>
        <p:spPr bwMode="auto">
          <a:xfrm>
            <a:off x="1462154" y="1725923"/>
            <a:ext cx="3123692"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山田 和宏</a:t>
            </a:r>
            <a:endParaRPr lang="en-US" altLang="zh-CN"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zh-CN"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高山 智司</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森田 寿　高野 範房　高橋 琢哉</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佐々木 憲一</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p>
        </p:txBody>
      </p:sp>
      <p:cxnSp>
        <p:nvCxnSpPr>
          <p:cNvPr id="7" name="直線コネクタ 6"/>
          <p:cNvCxnSpPr>
            <a:stCxn id="119" idx="3"/>
            <a:endCxn id="189" idx="1"/>
          </p:cNvCxnSpPr>
          <p:nvPr/>
        </p:nvCxnSpPr>
        <p:spPr bwMode="auto">
          <a:xfrm>
            <a:off x="3588923" y="2108077"/>
            <a:ext cx="1993846"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カギ線コネクタ 9"/>
          <p:cNvCxnSpPr>
            <a:stCxn id="289" idx="2"/>
            <a:endCxn id="110" idx="3"/>
          </p:cNvCxnSpPr>
          <p:nvPr/>
        </p:nvCxnSpPr>
        <p:spPr bwMode="auto">
          <a:xfrm rot="5400000">
            <a:off x="3514154" y="1534846"/>
            <a:ext cx="980308" cy="1163077"/>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カギ線コネクタ 13"/>
          <p:cNvCxnSpPr>
            <a:stCxn id="369" idx="0"/>
            <a:endCxn id="214" idx="0"/>
          </p:cNvCxnSpPr>
          <p:nvPr/>
        </p:nvCxnSpPr>
        <p:spPr bwMode="auto">
          <a:xfrm rot="5400000" flipH="1" flipV="1">
            <a:off x="4452923" y="380077"/>
            <a:ext cx="11723" cy="5748923"/>
          </a:xfrm>
          <a:prstGeom prst="bentConnector3">
            <a:avLst>
              <a:gd name="adj1" fmla="val 3347661"/>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カギ線コネクタ 23"/>
          <p:cNvCxnSpPr>
            <a:stCxn id="166" idx="0"/>
            <a:endCxn id="215" idx="0"/>
          </p:cNvCxnSpPr>
          <p:nvPr/>
        </p:nvCxnSpPr>
        <p:spPr bwMode="auto">
          <a:xfrm rot="5400000" flipH="1" flipV="1">
            <a:off x="6828923"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カギ線コネクタ 224"/>
          <p:cNvCxnSpPr>
            <a:stCxn id="216" idx="0"/>
            <a:endCxn id="217" idx="0"/>
          </p:cNvCxnSpPr>
          <p:nvPr/>
        </p:nvCxnSpPr>
        <p:spPr bwMode="auto">
          <a:xfrm rot="5400000" flipH="1" flipV="1">
            <a:off x="7825846"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カギ線コネクタ 230"/>
          <p:cNvCxnSpPr>
            <a:stCxn id="217" idx="0"/>
            <a:endCxn id="218" idx="0"/>
          </p:cNvCxnSpPr>
          <p:nvPr/>
        </p:nvCxnSpPr>
        <p:spPr bwMode="auto">
          <a:xfrm rot="5400000" flipH="1" flipV="1">
            <a:off x="8158154"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 name="カギ線コネクタ 233"/>
          <p:cNvCxnSpPr>
            <a:stCxn id="218" idx="0"/>
            <a:endCxn id="219" idx="0"/>
          </p:cNvCxnSpPr>
          <p:nvPr/>
        </p:nvCxnSpPr>
        <p:spPr bwMode="auto">
          <a:xfrm rot="5400000" flipH="1" flipV="1">
            <a:off x="8490462"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 name="カギ線コネクタ 238"/>
          <p:cNvCxnSpPr>
            <a:stCxn id="219" idx="0"/>
            <a:endCxn id="220" idx="0"/>
          </p:cNvCxnSpPr>
          <p:nvPr/>
        </p:nvCxnSpPr>
        <p:spPr bwMode="auto">
          <a:xfrm rot="5400000" flipH="1" flipV="1">
            <a:off x="8822769"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 name="カギ線コネクタ 244"/>
          <p:cNvCxnSpPr>
            <a:stCxn id="222" idx="0"/>
            <a:endCxn id="221" idx="0"/>
          </p:cNvCxnSpPr>
          <p:nvPr/>
        </p:nvCxnSpPr>
        <p:spPr bwMode="auto">
          <a:xfrm rot="5400000" flipH="1" flipV="1">
            <a:off x="6164308"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カギ線コネクタ 248"/>
          <p:cNvCxnSpPr>
            <a:stCxn id="221" idx="0"/>
            <a:endCxn id="166" idx="0"/>
          </p:cNvCxnSpPr>
          <p:nvPr/>
        </p:nvCxnSpPr>
        <p:spPr bwMode="auto">
          <a:xfrm rot="5400000" flipH="1" flipV="1">
            <a:off x="6496615" y="4284692"/>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 name="カギ線コネクタ 251"/>
          <p:cNvCxnSpPr>
            <a:stCxn id="215" idx="0"/>
            <a:endCxn id="216" idx="0"/>
          </p:cNvCxnSpPr>
          <p:nvPr/>
        </p:nvCxnSpPr>
        <p:spPr bwMode="auto">
          <a:xfrm rot="5400000" flipH="1" flipV="1">
            <a:off x="7327385" y="4118539"/>
            <a:ext cx="11723" cy="664615"/>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 name="直線コネクタ 254"/>
          <p:cNvCxnSpPr>
            <a:stCxn id="214" idx="2"/>
            <a:endCxn id="168" idx="0"/>
          </p:cNvCxnSpPr>
          <p:nvPr/>
        </p:nvCxnSpPr>
        <p:spPr bwMode="auto">
          <a:xfrm>
            <a:off x="7327385" y="3453923"/>
            <a:ext cx="0" cy="996923"/>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1" name="直線コネクタ 260"/>
          <p:cNvCxnSpPr>
            <a:stCxn id="229" idx="3"/>
            <a:endCxn id="226" idx="1"/>
          </p:cNvCxnSpPr>
          <p:nvPr/>
        </p:nvCxnSpPr>
        <p:spPr bwMode="auto">
          <a:xfrm>
            <a:off x="7277539" y="3736385"/>
            <a:ext cx="99692"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線コネクタ 263"/>
          <p:cNvCxnSpPr>
            <a:stCxn id="170" idx="3"/>
            <a:endCxn id="227" idx="1"/>
          </p:cNvCxnSpPr>
          <p:nvPr/>
        </p:nvCxnSpPr>
        <p:spPr bwMode="auto">
          <a:xfrm>
            <a:off x="7277539" y="4101923"/>
            <a:ext cx="132923"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カギ線コネクタ 266"/>
          <p:cNvCxnSpPr>
            <a:stCxn id="237" idx="0"/>
            <a:endCxn id="236" idx="0"/>
          </p:cNvCxnSpPr>
          <p:nvPr/>
        </p:nvCxnSpPr>
        <p:spPr bwMode="auto">
          <a:xfrm rot="16200000" flipV="1">
            <a:off x="415385"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カギ線コネクタ 269"/>
          <p:cNvCxnSpPr>
            <a:stCxn id="242" idx="0"/>
            <a:endCxn id="237" idx="0"/>
          </p:cNvCxnSpPr>
          <p:nvPr/>
        </p:nvCxnSpPr>
        <p:spPr bwMode="auto">
          <a:xfrm rot="16200000" flipV="1">
            <a:off x="747692"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カギ線コネクタ 274"/>
          <p:cNvCxnSpPr>
            <a:stCxn id="242" idx="0"/>
            <a:endCxn id="243" idx="0"/>
          </p:cNvCxnSpPr>
          <p:nvPr/>
        </p:nvCxnSpPr>
        <p:spPr bwMode="auto">
          <a:xfrm rot="5400000" flipH="1" flipV="1">
            <a:off x="1080000"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8" name="カギ線コネクタ 277"/>
          <p:cNvCxnSpPr>
            <a:stCxn id="243" idx="0"/>
            <a:endCxn id="240" idx="0"/>
          </p:cNvCxnSpPr>
          <p:nvPr/>
        </p:nvCxnSpPr>
        <p:spPr bwMode="auto">
          <a:xfrm rot="5400000" flipH="1" flipV="1">
            <a:off x="1578462" y="4018846"/>
            <a:ext cx="11723" cy="664615"/>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 name="カギ線コネクタ 284"/>
          <p:cNvCxnSpPr>
            <a:stCxn id="240" idx="0"/>
            <a:endCxn id="329" idx="0"/>
          </p:cNvCxnSpPr>
          <p:nvPr/>
        </p:nvCxnSpPr>
        <p:spPr bwMode="auto">
          <a:xfrm rot="5400000" flipH="1" flipV="1">
            <a:off x="2076923"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 name="カギ線コネクタ 291"/>
          <p:cNvCxnSpPr>
            <a:stCxn id="329" idx="0"/>
            <a:endCxn id="331" idx="0"/>
          </p:cNvCxnSpPr>
          <p:nvPr/>
        </p:nvCxnSpPr>
        <p:spPr bwMode="auto">
          <a:xfrm rot="5400000" flipH="1" flipV="1">
            <a:off x="2409231"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5" name="カギ線コネクタ 294"/>
          <p:cNvCxnSpPr>
            <a:stCxn id="331" idx="0"/>
            <a:endCxn id="330" idx="0"/>
          </p:cNvCxnSpPr>
          <p:nvPr/>
        </p:nvCxnSpPr>
        <p:spPr bwMode="auto">
          <a:xfrm rot="5400000" flipH="1" flipV="1">
            <a:off x="2741539"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 name="カギ線コネクタ 297"/>
          <p:cNvCxnSpPr>
            <a:stCxn id="330" idx="0"/>
            <a:endCxn id="332" idx="0"/>
          </p:cNvCxnSpPr>
          <p:nvPr/>
        </p:nvCxnSpPr>
        <p:spPr bwMode="auto">
          <a:xfrm rot="5400000" flipH="1" flipV="1">
            <a:off x="3073846" y="4185000"/>
            <a:ext cx="11723" cy="332308"/>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 name="カギ線コネクタ 312"/>
          <p:cNvCxnSpPr>
            <a:stCxn id="212" idx="0"/>
            <a:endCxn id="176" idx="0"/>
          </p:cNvCxnSpPr>
          <p:nvPr/>
        </p:nvCxnSpPr>
        <p:spPr bwMode="auto">
          <a:xfrm rot="5400000" flipH="1" flipV="1">
            <a:off x="4602462" y="3786231"/>
            <a:ext cx="11723" cy="1129846"/>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6" name="カギ線コネクタ 315"/>
          <p:cNvCxnSpPr>
            <a:stCxn id="369" idx="2"/>
            <a:endCxn id="380" idx="1"/>
          </p:cNvCxnSpPr>
          <p:nvPr/>
        </p:nvCxnSpPr>
        <p:spPr bwMode="auto">
          <a:xfrm rot="16200000" flipH="1">
            <a:off x="1395692" y="3636692"/>
            <a:ext cx="481846" cy="116308"/>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p:cNvCxnSpPr>
            <a:stCxn id="369" idx="2"/>
            <a:endCxn id="246" idx="0"/>
          </p:cNvCxnSpPr>
          <p:nvPr/>
        </p:nvCxnSpPr>
        <p:spPr bwMode="auto">
          <a:xfrm>
            <a:off x="1578462" y="3453923"/>
            <a:ext cx="0" cy="897231"/>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2" name="テキスト ボックス 371"/>
          <p:cNvSpPr txBox="1"/>
          <p:nvPr/>
        </p:nvSpPr>
        <p:spPr bwMode="auto">
          <a:xfrm>
            <a:off x="664615" y="2855769"/>
            <a:ext cx="1329231" cy="398769"/>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担当</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牟田 正明</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宮澤 範充</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田渕 和彦</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小林 克成</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zh-CN"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前田 雄志</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a:t>
            </a:r>
            <a:r>
              <a:rPr lang="zh-CN" altLang="en-US" sz="738" dirty="0">
                <a:latin typeface="Meiryo UI" panose="020B0604030504040204" pitchFamily="50" charset="-128"/>
                <a:ea typeface="Meiryo UI" panose="020B0604030504040204" pitchFamily="50" charset="-128"/>
                <a:cs typeface="Meiryo UI" panose="020B0604030504040204" pitchFamily="50" charset="-128"/>
              </a:rPr>
              <a:t>榊原 大介</a:t>
            </a:r>
            <a:endParaRPr lang="ja-JP"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3" name="テキスト ボックス 352"/>
          <p:cNvSpPr txBox="1"/>
          <p:nvPr/>
        </p:nvSpPr>
        <p:spPr bwMode="auto">
          <a:xfrm>
            <a:off x="6413538" y="2922231"/>
            <a:ext cx="2326154"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rPr>
              <a:t>松原 健志</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rPr>
              <a:t>　</a:t>
            </a:r>
            <a:endParaRPr lang="en-US" altLang="ja-JP" sz="738" dirty="0">
              <a:latin typeface="Meiryo UI" panose="020B0604030504040204" pitchFamily="50" charset="-128"/>
              <a:ea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田渕 和彦</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金田 浩充　佐藤 真則　高橋 琢哉</a:t>
            </a:r>
          </a:p>
        </p:txBody>
      </p:sp>
      <p:sp>
        <p:nvSpPr>
          <p:cNvPr id="112" name="テキスト ボックス 111"/>
          <p:cNvSpPr txBox="1"/>
          <p:nvPr/>
        </p:nvSpPr>
        <p:spPr bwMode="auto">
          <a:xfrm>
            <a:off x="3688616" y="2855769"/>
            <a:ext cx="1827692" cy="398769"/>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柏木 又浩　真嶋 良和</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所 年雄　山田 和宏</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　尾崎 公紀</a:t>
            </a:r>
            <a:endParaRPr lang="en-US" altLang="ja-JP" sz="738" dirty="0">
              <a:latin typeface="Meiryo UI" panose="020B0604030504040204" pitchFamily="50" charset="-128"/>
              <a:ea typeface="Meiryo UI" panose="020B0604030504040204" pitchFamily="50" charset="-128"/>
              <a:cs typeface="Meiryo UI" panose="020B0604030504040204" pitchFamily="50" charset="-128"/>
            </a:endParaRPr>
          </a:p>
          <a:p>
            <a:pPr lvl="0">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総括付</a:t>
            </a:r>
            <a:r>
              <a:rPr lang="en-US" altLang="ja-JP" sz="738" dirty="0">
                <a:latin typeface="Meiryo UI" panose="020B0604030504040204" pitchFamily="50" charset="-128"/>
                <a:ea typeface="Meiryo UI" panose="020B0604030504040204" pitchFamily="50" charset="-128"/>
                <a:cs typeface="Meiryo UI" panose="020B0604030504040204" pitchFamily="50" charset="-128"/>
              </a:rPr>
              <a:t>:</a:t>
            </a:r>
            <a:r>
              <a:rPr lang="ja-JP" altLang="en-US" sz="738" dirty="0">
                <a:latin typeface="Meiryo UI" panose="020B0604030504040204" pitchFamily="50" charset="-128"/>
                <a:ea typeface="Meiryo UI" panose="020B0604030504040204" pitchFamily="50" charset="-128"/>
                <a:cs typeface="Meiryo UI" panose="020B0604030504040204" pitchFamily="50" charset="-128"/>
              </a:rPr>
              <a:t>冨樫 忠幸　三ツ本 譲</a:t>
            </a:r>
          </a:p>
        </p:txBody>
      </p:sp>
    </p:spTree>
    <p:extLst>
      <p:ext uri="{BB962C8B-B14F-4D97-AF65-F5344CB8AC3E}">
        <p14:creationId xmlns:p14="http://schemas.microsoft.com/office/powerpoint/2010/main" val="3325392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 Box 8"/>
          <p:cNvSpPr txBox="1">
            <a:spLocks noChangeArrowheads="1"/>
          </p:cNvSpPr>
          <p:nvPr/>
        </p:nvSpPr>
        <p:spPr bwMode="auto">
          <a:xfrm>
            <a:off x="7011692" y="3696508"/>
            <a:ext cx="166154" cy="166154"/>
          </a:xfrm>
          <a:prstGeom prst="rect">
            <a:avLst/>
          </a:prstGeom>
          <a:noFill/>
          <a:ln w="9525">
            <a:no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endParaRPr lang="ja-JP" altLang="en-US" sz="923"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5" name="Text Box 8"/>
          <p:cNvSpPr txBox="1">
            <a:spLocks noChangeArrowheads="1"/>
          </p:cNvSpPr>
          <p:nvPr/>
        </p:nvSpPr>
        <p:spPr bwMode="auto">
          <a:xfrm>
            <a:off x="5782154" y="3696508"/>
            <a:ext cx="166154" cy="166154"/>
          </a:xfrm>
          <a:prstGeom prst="rect">
            <a:avLst/>
          </a:prstGeom>
          <a:noFill/>
          <a:ln w="9525">
            <a:no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endParaRPr lang="ja-JP" altLang="en-US" sz="923"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07504" y="129510"/>
            <a:ext cx="5668218" cy="386902"/>
          </a:xfrm>
        </p:spPr>
        <p:txBody>
          <a:bodyPr/>
          <a:lstStyle/>
          <a:p>
            <a:r>
              <a:rPr kumimoji="1" lang="ja-JP" altLang="en-US" dirty="0" smtClean="0"/>
              <a:t>デジタルインタラクティブサービス本部</a:t>
            </a:r>
            <a:endParaRPr kumimoji="1" lang="ja-JP" altLang="en-US" dirty="0"/>
          </a:p>
        </p:txBody>
      </p:sp>
      <p:sp>
        <p:nvSpPr>
          <p:cNvPr id="3" name="テキスト ボックス 2"/>
          <p:cNvSpPr txBox="1"/>
          <p:nvPr/>
        </p:nvSpPr>
        <p:spPr bwMode="auto">
          <a:xfrm>
            <a:off x="3555693" y="861923"/>
            <a:ext cx="1994395"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齋藤 勝重　小島 拓</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竹下 公久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松久 直広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Text Box 8"/>
          <p:cNvSpPr txBox="1">
            <a:spLocks noChangeArrowheads="1"/>
          </p:cNvSpPr>
          <p:nvPr/>
        </p:nvSpPr>
        <p:spPr bwMode="auto">
          <a:xfrm>
            <a:off x="3555692" y="1227461"/>
            <a:ext cx="1993846" cy="332308"/>
          </a:xfrm>
          <a:prstGeom prst="rect">
            <a:avLst/>
          </a:prstGeom>
          <a:solidFill>
            <a:srgbClr val="CCFFCC"/>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デジタルインタラクティブサービス本部</a:t>
            </a:r>
          </a:p>
        </p:txBody>
      </p:sp>
      <p:sp>
        <p:nvSpPr>
          <p:cNvPr id="5" name="Text Box 8"/>
          <p:cNvSpPr txBox="1">
            <a:spLocks noChangeArrowheads="1"/>
          </p:cNvSpPr>
          <p:nvPr/>
        </p:nvSpPr>
        <p:spPr bwMode="auto">
          <a:xfrm>
            <a:off x="3256615" y="2423769"/>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事業推進統括部</a:t>
            </a:r>
          </a:p>
        </p:txBody>
      </p:sp>
      <p:sp>
        <p:nvSpPr>
          <p:cNvPr id="6" name="テキスト ボックス 5"/>
          <p:cNvSpPr txBox="1"/>
          <p:nvPr/>
        </p:nvSpPr>
        <p:spPr bwMode="auto">
          <a:xfrm>
            <a:off x="3256615" y="1825615"/>
            <a:ext cx="1329231" cy="598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高野 範房</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竹下 公久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松久 直広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中川 豊和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 name="Text Box 8"/>
          <p:cNvSpPr txBox="1">
            <a:spLocks noChangeArrowheads="1"/>
          </p:cNvSpPr>
          <p:nvPr/>
        </p:nvSpPr>
        <p:spPr bwMode="auto">
          <a:xfrm>
            <a:off x="4685538" y="2423769"/>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サービス管理統括部</a:t>
            </a:r>
          </a:p>
        </p:txBody>
      </p:sp>
      <p:sp>
        <p:nvSpPr>
          <p:cNvPr id="41" name="Text Box 8"/>
          <p:cNvSpPr txBox="1">
            <a:spLocks noChangeArrowheads="1"/>
          </p:cNvSpPr>
          <p:nvPr/>
        </p:nvSpPr>
        <p:spPr bwMode="auto">
          <a:xfrm>
            <a:off x="5948308" y="2457000"/>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業務管理部</a:t>
            </a:r>
          </a:p>
        </p:txBody>
      </p:sp>
      <p:sp>
        <p:nvSpPr>
          <p:cNvPr id="42" name="Text Box 8"/>
          <p:cNvSpPr txBox="1">
            <a:spLocks noChangeArrowheads="1"/>
          </p:cNvSpPr>
          <p:nvPr/>
        </p:nvSpPr>
        <p:spPr bwMode="auto">
          <a:xfrm>
            <a:off x="5948308" y="1759154"/>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サービス管理部</a:t>
            </a:r>
          </a:p>
        </p:txBody>
      </p:sp>
      <p:sp>
        <p:nvSpPr>
          <p:cNvPr id="43" name="Text Box 8"/>
          <p:cNvSpPr txBox="1">
            <a:spLocks noChangeArrowheads="1"/>
          </p:cNvSpPr>
          <p:nvPr/>
        </p:nvSpPr>
        <p:spPr bwMode="auto">
          <a:xfrm>
            <a:off x="5948308" y="2988692"/>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事業管理部</a:t>
            </a:r>
          </a:p>
        </p:txBody>
      </p:sp>
      <p:sp>
        <p:nvSpPr>
          <p:cNvPr id="46" name="Text Box 10"/>
          <p:cNvSpPr txBox="1">
            <a:spLocks noChangeArrowheads="1"/>
          </p:cNvSpPr>
          <p:nvPr/>
        </p:nvSpPr>
        <p:spPr bwMode="auto">
          <a:xfrm>
            <a:off x="5549538" y="5015769"/>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DEC</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CMS</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推進１課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Text Box 10"/>
          <p:cNvSpPr txBox="1">
            <a:spLocks noChangeArrowheads="1"/>
          </p:cNvSpPr>
          <p:nvPr/>
        </p:nvSpPr>
        <p:spPr bwMode="auto">
          <a:xfrm>
            <a:off x="7177846" y="1892077"/>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ワークマネジメント課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Text Box 10"/>
          <p:cNvSpPr txBox="1">
            <a:spLocks noChangeArrowheads="1"/>
          </p:cNvSpPr>
          <p:nvPr/>
        </p:nvSpPr>
        <p:spPr bwMode="auto">
          <a:xfrm>
            <a:off x="7177846" y="2091461"/>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デジタル</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HR</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推進課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Text Box 10"/>
          <p:cNvSpPr txBox="1">
            <a:spLocks noChangeArrowheads="1"/>
          </p:cNvSpPr>
          <p:nvPr/>
        </p:nvSpPr>
        <p:spPr bwMode="auto">
          <a:xfrm>
            <a:off x="7177846" y="2307461"/>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 Box 10"/>
          <p:cNvSpPr txBox="1">
            <a:spLocks noChangeArrowheads="1"/>
          </p:cNvSpPr>
          <p:nvPr/>
        </p:nvSpPr>
        <p:spPr bwMode="auto">
          <a:xfrm>
            <a:off x="7177846" y="2506846"/>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 Box 10"/>
          <p:cNvSpPr txBox="1">
            <a:spLocks noChangeArrowheads="1"/>
          </p:cNvSpPr>
          <p:nvPr/>
        </p:nvSpPr>
        <p:spPr bwMode="auto">
          <a:xfrm>
            <a:off x="7177846" y="2706231"/>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Text Box 10"/>
          <p:cNvSpPr txBox="1">
            <a:spLocks noChangeArrowheads="1"/>
          </p:cNvSpPr>
          <p:nvPr/>
        </p:nvSpPr>
        <p:spPr bwMode="auto">
          <a:xfrm>
            <a:off x="7177846" y="2922231"/>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品質管理課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Text Box 10"/>
          <p:cNvSpPr txBox="1">
            <a:spLocks noChangeArrowheads="1"/>
          </p:cNvSpPr>
          <p:nvPr/>
        </p:nvSpPr>
        <p:spPr bwMode="auto">
          <a:xfrm>
            <a:off x="7177846" y="3121615"/>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新規事業開発課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Text Box 10"/>
          <p:cNvSpPr txBox="1">
            <a:spLocks noChangeArrowheads="1"/>
          </p:cNvSpPr>
          <p:nvPr/>
        </p:nvSpPr>
        <p:spPr bwMode="auto">
          <a:xfrm>
            <a:off x="7177846" y="3354231"/>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キャリア開発課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Text Box 10"/>
          <p:cNvSpPr txBox="1">
            <a:spLocks noChangeArrowheads="1"/>
          </p:cNvSpPr>
          <p:nvPr/>
        </p:nvSpPr>
        <p:spPr bwMode="auto">
          <a:xfrm>
            <a:off x="7177846" y="1493308"/>
            <a:ext cx="1063385" cy="166154"/>
          </a:xfrm>
          <a:prstGeom prst="rect">
            <a:avLst/>
          </a:prstGeom>
          <a:solidFill>
            <a:schemeClr val="bg1"/>
          </a:solidFill>
          <a:ln w="9525">
            <a:solidFill>
              <a:schemeClr val="bg1">
                <a:lumMod val="50000"/>
              </a:schemeClr>
            </a:solidFill>
            <a:miter lim="800000"/>
            <a:headEnd/>
            <a:tailEnd/>
          </a:ln>
          <a:effectLst/>
        </p:spPr>
        <p:txBody>
          <a:bodyPr vert="horz"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HR</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マネジメント課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Text Box 10"/>
          <p:cNvSpPr txBox="1">
            <a:spLocks noChangeArrowheads="1"/>
          </p:cNvSpPr>
          <p:nvPr/>
        </p:nvSpPr>
        <p:spPr bwMode="auto">
          <a:xfrm>
            <a:off x="7177846" y="1692692"/>
            <a:ext cx="1063385" cy="166154"/>
          </a:xfrm>
          <a:prstGeom prst="rect">
            <a:avLst/>
          </a:prstGeom>
          <a:solidFill>
            <a:schemeClr val="bg1"/>
          </a:solidFill>
          <a:ln w="9525">
            <a:solidFill>
              <a:schemeClr val="bg1">
                <a:lumMod val="50000"/>
              </a:schemeClr>
            </a:solidFill>
            <a:miter lim="800000"/>
            <a:headEnd/>
            <a:tailEnd/>
          </a:ln>
          <a:effectLst/>
        </p:spPr>
        <p:txBody>
          <a:bodyPr vert="horz"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ワークイノベーション課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Text Box 8"/>
          <p:cNvSpPr txBox="1">
            <a:spLocks noChangeArrowheads="1"/>
          </p:cNvSpPr>
          <p:nvPr/>
        </p:nvSpPr>
        <p:spPr bwMode="auto">
          <a:xfrm>
            <a:off x="5283692" y="4384385"/>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DEC</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CMS</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推進部</a:t>
            </a:r>
          </a:p>
        </p:txBody>
      </p:sp>
      <p:sp>
        <p:nvSpPr>
          <p:cNvPr id="61" name="Text Box 8"/>
          <p:cNvSpPr txBox="1">
            <a:spLocks noChangeArrowheads="1"/>
          </p:cNvSpPr>
          <p:nvPr/>
        </p:nvSpPr>
        <p:spPr bwMode="auto">
          <a:xfrm>
            <a:off x="6513231" y="4384385"/>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新規計上サービス部</a:t>
            </a:r>
          </a:p>
        </p:txBody>
      </p:sp>
      <p:sp>
        <p:nvSpPr>
          <p:cNvPr id="62" name="Text Box 8"/>
          <p:cNvSpPr txBox="1">
            <a:spLocks noChangeArrowheads="1"/>
          </p:cNvSpPr>
          <p:nvPr/>
        </p:nvSpPr>
        <p:spPr bwMode="auto">
          <a:xfrm>
            <a:off x="7742769" y="4384385"/>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システムプロジェクト</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マネジメント部</a:t>
            </a:r>
          </a:p>
        </p:txBody>
      </p:sp>
      <p:sp>
        <p:nvSpPr>
          <p:cNvPr id="63" name="Text Box 10"/>
          <p:cNvSpPr txBox="1">
            <a:spLocks noChangeArrowheads="1"/>
          </p:cNvSpPr>
          <p:nvPr/>
        </p:nvSpPr>
        <p:spPr bwMode="auto">
          <a:xfrm>
            <a:off x="6048000" y="5015769"/>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DEC</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CMS</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推進２課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Text Box 10"/>
          <p:cNvSpPr txBox="1">
            <a:spLocks noChangeArrowheads="1"/>
          </p:cNvSpPr>
          <p:nvPr/>
        </p:nvSpPr>
        <p:spPr bwMode="auto">
          <a:xfrm>
            <a:off x="7011692" y="5015769"/>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新規計上サービス課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Text Box 10"/>
          <p:cNvSpPr txBox="1">
            <a:spLocks noChangeArrowheads="1"/>
          </p:cNvSpPr>
          <p:nvPr/>
        </p:nvSpPr>
        <p:spPr bwMode="auto">
          <a:xfrm>
            <a:off x="8241231" y="5015769"/>
            <a:ext cx="166154" cy="1063385"/>
          </a:xfrm>
          <a:prstGeom prst="rect">
            <a:avLst/>
          </a:prstGeom>
          <a:solidFill>
            <a:schemeClr val="bg1"/>
          </a:solidFill>
          <a:ln w="9525">
            <a:solidFill>
              <a:schemeClr val="bg1">
                <a:lumMod val="50000"/>
              </a:schemeClr>
            </a:solidFill>
            <a:miter lim="800000"/>
            <a:headEnd/>
            <a:tailEnd/>
          </a:ln>
          <a:effectLst/>
        </p:spPr>
        <p:txBody>
          <a:bodyPr vert="eaVert"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646" dirty="0">
                <a:latin typeface="Meiryo UI" panose="020B0604030504040204" pitchFamily="50" charset="-128"/>
                <a:ea typeface="Meiryo UI" panose="020B0604030504040204" pitchFamily="50" charset="-128"/>
                <a:cs typeface="Meiryo UI" panose="020B0604030504040204" pitchFamily="50" charset="-128"/>
              </a:rPr>
              <a:t>プロジェクトマネジメント課</a:t>
            </a:r>
            <a:endParaRPr lang="zh-TW" altLang="en-US" sz="646"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Text Box 10"/>
          <p:cNvSpPr txBox="1">
            <a:spLocks noChangeArrowheads="1"/>
          </p:cNvSpPr>
          <p:nvPr/>
        </p:nvSpPr>
        <p:spPr bwMode="auto">
          <a:xfrm>
            <a:off x="8640000" y="5015769"/>
            <a:ext cx="166154" cy="1063385"/>
          </a:xfrm>
          <a:prstGeom prst="rect">
            <a:avLst/>
          </a:prstGeom>
          <a:solidFill>
            <a:schemeClr val="bg1"/>
          </a:solidFill>
          <a:ln w="9525">
            <a:solidFill>
              <a:schemeClr val="bg1">
                <a:lumMod val="50000"/>
              </a:schemeClr>
            </a:solidFill>
            <a:miter lim="800000"/>
            <a:headEnd/>
            <a:tailEnd/>
          </a:ln>
          <a:effectLst/>
        </p:spPr>
        <p:txBody>
          <a:bodyPr vert="eaVert"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システムアーキテクト課</a:t>
            </a:r>
            <a:endParaRPr lang="zh-TW" altLang="en-US" sz="738"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Text Box 8"/>
          <p:cNvSpPr txBox="1">
            <a:spLocks noChangeArrowheads="1"/>
          </p:cNvSpPr>
          <p:nvPr/>
        </p:nvSpPr>
        <p:spPr bwMode="auto">
          <a:xfrm>
            <a:off x="3971077" y="4317923"/>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ソリューション事業</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統括部</a:t>
            </a:r>
          </a:p>
        </p:txBody>
      </p:sp>
      <p:cxnSp>
        <p:nvCxnSpPr>
          <p:cNvPr id="84" name="カギ線コネクタ 83"/>
          <p:cNvCxnSpPr>
            <a:stCxn id="60" idx="2"/>
            <a:endCxn id="46" idx="0"/>
          </p:cNvCxnSpPr>
          <p:nvPr/>
        </p:nvCxnSpPr>
        <p:spPr bwMode="auto">
          <a:xfrm rot="5400000">
            <a:off x="5566154" y="4716693"/>
            <a:ext cx="365538" cy="23261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カギ線コネクタ 86"/>
          <p:cNvCxnSpPr>
            <a:stCxn id="60" idx="2"/>
            <a:endCxn id="63" idx="0"/>
          </p:cNvCxnSpPr>
          <p:nvPr/>
        </p:nvCxnSpPr>
        <p:spPr bwMode="auto">
          <a:xfrm rot="16200000" flipH="1">
            <a:off x="5815385" y="4700077"/>
            <a:ext cx="365538" cy="265846"/>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p:cNvCxnSpPr>
            <a:stCxn id="61" idx="2"/>
            <a:endCxn id="64" idx="0"/>
          </p:cNvCxnSpPr>
          <p:nvPr/>
        </p:nvCxnSpPr>
        <p:spPr bwMode="auto">
          <a:xfrm>
            <a:off x="7094769" y="4650231"/>
            <a:ext cx="0" cy="365538"/>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カギ線コネクタ 92"/>
          <p:cNvCxnSpPr>
            <a:stCxn id="62" idx="2"/>
            <a:endCxn id="66" idx="0"/>
          </p:cNvCxnSpPr>
          <p:nvPr/>
        </p:nvCxnSpPr>
        <p:spPr bwMode="auto">
          <a:xfrm rot="16200000" flipH="1">
            <a:off x="8340923" y="4633616"/>
            <a:ext cx="365538" cy="398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線コネクタ 104"/>
          <p:cNvCxnSpPr>
            <a:stCxn id="4" idx="2"/>
            <a:endCxn id="82" idx="0"/>
          </p:cNvCxnSpPr>
          <p:nvPr/>
        </p:nvCxnSpPr>
        <p:spPr bwMode="auto">
          <a:xfrm>
            <a:off x="4552615" y="1559769"/>
            <a:ext cx="0" cy="2758154"/>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カギ線コネクタ 108"/>
          <p:cNvCxnSpPr>
            <a:stCxn id="8" idx="0"/>
            <a:endCxn id="80" idx="0"/>
          </p:cNvCxnSpPr>
          <p:nvPr/>
        </p:nvCxnSpPr>
        <p:spPr bwMode="auto">
          <a:xfrm rot="5400000" flipH="1" flipV="1">
            <a:off x="1371646" y="3693969"/>
            <a:ext cx="26585" cy="1262769"/>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カギ線コネクタ 111"/>
          <p:cNvCxnSpPr>
            <a:stCxn id="80" idx="0"/>
            <a:endCxn id="81" idx="0"/>
          </p:cNvCxnSpPr>
          <p:nvPr/>
        </p:nvCxnSpPr>
        <p:spPr bwMode="auto">
          <a:xfrm rot="5400000" flipH="1" flipV="1">
            <a:off x="2634415" y="3693969"/>
            <a:ext cx="26585" cy="1262769"/>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カギ線コネクタ 117"/>
          <p:cNvCxnSpPr>
            <a:stCxn id="81" idx="0"/>
            <a:endCxn id="82" idx="0"/>
          </p:cNvCxnSpPr>
          <p:nvPr/>
        </p:nvCxnSpPr>
        <p:spPr bwMode="auto">
          <a:xfrm rot="5400000" flipH="1" flipV="1">
            <a:off x="3905492" y="3685661"/>
            <a:ext cx="26585" cy="1279385"/>
          </a:xfrm>
          <a:prstGeom prst="bentConnector3">
            <a:avLst>
              <a:gd name="adj1" fmla="val 180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p:cNvSpPr txBox="1"/>
          <p:nvPr/>
        </p:nvSpPr>
        <p:spPr bwMode="auto">
          <a:xfrm>
            <a:off x="166154" y="3852692"/>
            <a:ext cx="1163077" cy="465231"/>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竹下 公久</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康田 潤心</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後藤 弘行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1" name="テキスト ボックス 100"/>
          <p:cNvSpPr txBox="1"/>
          <p:nvPr/>
        </p:nvSpPr>
        <p:spPr bwMode="auto">
          <a:xfrm>
            <a:off x="2691692" y="4052077"/>
            <a:ext cx="1163077" cy="265846"/>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松久 直広</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テキスト ボックス 101"/>
          <p:cNvSpPr txBox="1"/>
          <p:nvPr/>
        </p:nvSpPr>
        <p:spPr bwMode="auto">
          <a:xfrm>
            <a:off x="1428923" y="3852692"/>
            <a:ext cx="1163077" cy="465231"/>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後藤 弘行</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竹下 公久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康田 潤心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テキスト ボックス 180"/>
          <p:cNvSpPr txBox="1"/>
          <p:nvPr/>
        </p:nvSpPr>
        <p:spPr bwMode="auto">
          <a:xfrm>
            <a:off x="8241231" y="1493308"/>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木幡 正彦</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テキスト ボックス 181"/>
          <p:cNvSpPr txBox="1"/>
          <p:nvPr/>
        </p:nvSpPr>
        <p:spPr bwMode="auto">
          <a:xfrm>
            <a:off x="8241231" y="1692692"/>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甘田 弘一</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テキスト ボックス 182"/>
          <p:cNvSpPr txBox="1"/>
          <p:nvPr/>
        </p:nvSpPr>
        <p:spPr bwMode="auto">
          <a:xfrm>
            <a:off x="8241231" y="1892077"/>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藤沼 隆</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84" name="テキスト ボックス 183"/>
          <p:cNvSpPr txBox="1"/>
          <p:nvPr/>
        </p:nvSpPr>
        <p:spPr bwMode="auto">
          <a:xfrm>
            <a:off x="8241231" y="209146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滑川 登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テキスト ボックス 188"/>
          <p:cNvSpPr txBox="1"/>
          <p:nvPr/>
        </p:nvSpPr>
        <p:spPr bwMode="auto">
          <a:xfrm>
            <a:off x="8241231" y="230746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阿部 栄司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90" name="テキスト ボックス 189"/>
          <p:cNvSpPr txBox="1"/>
          <p:nvPr/>
        </p:nvSpPr>
        <p:spPr bwMode="auto">
          <a:xfrm>
            <a:off x="8241231" y="2506846"/>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阿部 栄司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91" name="テキスト ボックス 190"/>
          <p:cNvSpPr txBox="1"/>
          <p:nvPr/>
        </p:nvSpPr>
        <p:spPr bwMode="auto">
          <a:xfrm>
            <a:off x="8241231" y="270623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阿部 栄司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92" name="テキスト ボックス 191"/>
          <p:cNvSpPr txBox="1"/>
          <p:nvPr/>
        </p:nvSpPr>
        <p:spPr bwMode="auto">
          <a:xfrm>
            <a:off x="8241231" y="292223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茂木 文武</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テキスト ボックス 192"/>
          <p:cNvSpPr txBox="1"/>
          <p:nvPr/>
        </p:nvSpPr>
        <p:spPr bwMode="auto">
          <a:xfrm>
            <a:off x="8241231" y="3121615"/>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寺内 裕司</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テキスト ボックス 193"/>
          <p:cNvSpPr txBox="1"/>
          <p:nvPr/>
        </p:nvSpPr>
        <p:spPr bwMode="auto">
          <a:xfrm>
            <a:off x="8241231" y="335423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95" name="テキスト ボックス 194"/>
          <p:cNvSpPr txBox="1"/>
          <p:nvPr/>
        </p:nvSpPr>
        <p:spPr bwMode="auto">
          <a:xfrm>
            <a:off x="5948308" y="2290846"/>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阿部 栄司</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7" name="直線コネクタ 196"/>
          <p:cNvCxnSpPr>
            <a:stCxn id="41" idx="3"/>
            <a:endCxn id="50" idx="1"/>
          </p:cNvCxnSpPr>
          <p:nvPr/>
        </p:nvCxnSpPr>
        <p:spPr bwMode="auto">
          <a:xfrm>
            <a:off x="7111384" y="2589923"/>
            <a:ext cx="66462"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 name="テキスト ボックス 201"/>
          <p:cNvSpPr txBox="1"/>
          <p:nvPr/>
        </p:nvSpPr>
        <p:spPr bwMode="auto">
          <a:xfrm>
            <a:off x="5948308" y="1593000"/>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宮園 康太</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03" name="テキスト ボックス 202"/>
          <p:cNvSpPr txBox="1"/>
          <p:nvPr/>
        </p:nvSpPr>
        <p:spPr bwMode="auto">
          <a:xfrm>
            <a:off x="4685539" y="2091461"/>
            <a:ext cx="996923"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宮園 康太</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源 奈穂子</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テキスト ボックス 203"/>
          <p:cNvSpPr txBox="1"/>
          <p:nvPr/>
        </p:nvSpPr>
        <p:spPr bwMode="auto">
          <a:xfrm>
            <a:off x="5948308" y="2822538"/>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小島 拓</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6" name="直線コネクタ 205"/>
          <p:cNvCxnSpPr>
            <a:stCxn id="7" idx="3"/>
            <a:endCxn id="41" idx="1"/>
          </p:cNvCxnSpPr>
          <p:nvPr/>
        </p:nvCxnSpPr>
        <p:spPr bwMode="auto">
          <a:xfrm>
            <a:off x="5848616" y="2589923"/>
            <a:ext cx="99692"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カギ線コネクタ 209"/>
          <p:cNvCxnSpPr>
            <a:stCxn id="42" idx="1"/>
            <a:endCxn id="7" idx="3"/>
          </p:cNvCxnSpPr>
          <p:nvPr/>
        </p:nvCxnSpPr>
        <p:spPr bwMode="auto">
          <a:xfrm rot="10800000" flipV="1">
            <a:off x="5848616" y="1892077"/>
            <a:ext cx="99692" cy="697846"/>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カギ線コネクタ 212"/>
          <p:cNvCxnSpPr>
            <a:stCxn id="7" idx="3"/>
            <a:endCxn id="43" idx="1"/>
          </p:cNvCxnSpPr>
          <p:nvPr/>
        </p:nvCxnSpPr>
        <p:spPr bwMode="auto">
          <a:xfrm>
            <a:off x="5848616" y="2589923"/>
            <a:ext cx="99692" cy="531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カギ線コネクタ 215"/>
          <p:cNvCxnSpPr>
            <a:stCxn id="4" idx="2"/>
            <a:endCxn id="54" idx="1"/>
          </p:cNvCxnSpPr>
          <p:nvPr/>
        </p:nvCxnSpPr>
        <p:spPr bwMode="auto">
          <a:xfrm rot="16200000" flipH="1">
            <a:off x="4926462" y="1185923"/>
            <a:ext cx="1877538" cy="2625231"/>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直線コネクタ 218"/>
          <p:cNvCxnSpPr>
            <a:stCxn id="5" idx="3"/>
            <a:endCxn id="7" idx="1"/>
          </p:cNvCxnSpPr>
          <p:nvPr/>
        </p:nvCxnSpPr>
        <p:spPr bwMode="auto">
          <a:xfrm>
            <a:off x="4419692" y="2589923"/>
            <a:ext cx="265846"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 name="Text Box 8"/>
          <p:cNvSpPr txBox="1">
            <a:spLocks noChangeArrowheads="1"/>
          </p:cNvSpPr>
          <p:nvPr/>
        </p:nvSpPr>
        <p:spPr bwMode="auto">
          <a:xfrm>
            <a:off x="1993846" y="2457000"/>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DEC</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ソリューション部</a:t>
            </a:r>
          </a:p>
        </p:txBody>
      </p:sp>
      <p:sp>
        <p:nvSpPr>
          <p:cNvPr id="222" name="Text Box 8"/>
          <p:cNvSpPr txBox="1">
            <a:spLocks noChangeArrowheads="1"/>
          </p:cNvSpPr>
          <p:nvPr/>
        </p:nvSpPr>
        <p:spPr bwMode="auto">
          <a:xfrm>
            <a:off x="1993846" y="1792385"/>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プロジェクト</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マネジメント部</a:t>
            </a:r>
          </a:p>
        </p:txBody>
      </p:sp>
      <p:sp>
        <p:nvSpPr>
          <p:cNvPr id="223" name="Text Box 8"/>
          <p:cNvSpPr txBox="1">
            <a:spLocks noChangeArrowheads="1"/>
          </p:cNvSpPr>
          <p:nvPr/>
        </p:nvSpPr>
        <p:spPr bwMode="auto">
          <a:xfrm>
            <a:off x="1993846" y="3121615"/>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行政</a:t>
            </a: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推進部</a:t>
            </a:r>
          </a:p>
        </p:txBody>
      </p:sp>
      <p:sp>
        <p:nvSpPr>
          <p:cNvPr id="224" name="テキスト ボックス 223"/>
          <p:cNvSpPr txBox="1"/>
          <p:nvPr/>
        </p:nvSpPr>
        <p:spPr bwMode="auto">
          <a:xfrm>
            <a:off x="1993846" y="162623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中川 豊和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25" name="テキスト ボックス 224"/>
          <p:cNvSpPr txBox="1"/>
          <p:nvPr/>
        </p:nvSpPr>
        <p:spPr bwMode="auto">
          <a:xfrm>
            <a:off x="1993846" y="2955461"/>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清水 久仁彦</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26" name="テキスト ボックス 225"/>
          <p:cNvSpPr txBox="1"/>
          <p:nvPr/>
        </p:nvSpPr>
        <p:spPr bwMode="auto">
          <a:xfrm>
            <a:off x="1993846" y="2290846"/>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山田 真士</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231" name="カギ線コネクタ 230"/>
          <p:cNvCxnSpPr>
            <a:stCxn id="222" idx="3"/>
            <a:endCxn id="5" idx="1"/>
          </p:cNvCxnSpPr>
          <p:nvPr/>
        </p:nvCxnSpPr>
        <p:spPr bwMode="auto">
          <a:xfrm>
            <a:off x="3156923" y="1925308"/>
            <a:ext cx="99692" cy="66461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 name="カギ線コネクタ 233"/>
          <p:cNvCxnSpPr>
            <a:stCxn id="223" idx="3"/>
            <a:endCxn id="5" idx="1"/>
          </p:cNvCxnSpPr>
          <p:nvPr/>
        </p:nvCxnSpPr>
        <p:spPr bwMode="auto">
          <a:xfrm flipV="1">
            <a:off x="3156923" y="2589923"/>
            <a:ext cx="99692" cy="66461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 name="テキスト ボックス 235"/>
          <p:cNvSpPr txBox="1"/>
          <p:nvPr/>
        </p:nvSpPr>
        <p:spPr bwMode="auto">
          <a:xfrm>
            <a:off x="5383385" y="5015769"/>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本多 竜一朗</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7" name="テキスト ボックス 236"/>
          <p:cNvSpPr txBox="1"/>
          <p:nvPr/>
        </p:nvSpPr>
        <p:spPr bwMode="auto">
          <a:xfrm>
            <a:off x="5881846" y="5015769"/>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横山 由佳</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38" name="テキスト ボックス 237"/>
          <p:cNvSpPr txBox="1"/>
          <p:nvPr/>
        </p:nvSpPr>
        <p:spPr bwMode="auto">
          <a:xfrm>
            <a:off x="6845538" y="5015769"/>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寺内 裕司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39" name="テキスト ボックス 238"/>
          <p:cNvSpPr txBox="1"/>
          <p:nvPr/>
        </p:nvSpPr>
        <p:spPr bwMode="auto">
          <a:xfrm>
            <a:off x="8075077" y="5015769"/>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露野 文彦</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40" name="テキスト ボックス 239"/>
          <p:cNvSpPr txBox="1"/>
          <p:nvPr/>
        </p:nvSpPr>
        <p:spPr bwMode="auto">
          <a:xfrm>
            <a:off x="8473846" y="5015769"/>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井野 和弘</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78" name="テキスト ボックス 177"/>
          <p:cNvSpPr txBox="1"/>
          <p:nvPr/>
        </p:nvSpPr>
        <p:spPr bwMode="auto">
          <a:xfrm>
            <a:off x="5283692" y="4118539"/>
            <a:ext cx="1163077" cy="265846"/>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横山 由佳</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テキスト ボックス 179"/>
          <p:cNvSpPr txBox="1"/>
          <p:nvPr/>
        </p:nvSpPr>
        <p:spPr bwMode="auto">
          <a:xfrm>
            <a:off x="7742769" y="4052077"/>
            <a:ext cx="1196308"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小川 哲也</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露野 文彦</a:t>
            </a:r>
          </a:p>
        </p:txBody>
      </p:sp>
      <p:sp>
        <p:nvSpPr>
          <p:cNvPr id="245" name="テキスト ボックス 244"/>
          <p:cNvSpPr txBox="1"/>
          <p:nvPr/>
        </p:nvSpPr>
        <p:spPr bwMode="auto">
          <a:xfrm>
            <a:off x="166154" y="4874628"/>
            <a:ext cx="4984615" cy="185126"/>
          </a:xfrm>
          <a:prstGeom prst="rect">
            <a:avLst/>
          </a:prstGeom>
          <a:noFill/>
          <a:ln w="9525">
            <a:solidFill>
              <a:schemeClr val="bg1">
                <a:lumMod val="50000"/>
              </a:schemeClr>
            </a:solidFill>
            <a:prstDash val="dash"/>
            <a:miter lim="800000"/>
            <a:headEnd/>
            <a:tailEnd/>
          </a:ln>
          <a:effectLst/>
          <a:scene3d>
            <a:camera prst="orthographicFront"/>
            <a:lightRig rig="threePt" dir="t"/>
          </a:scene3d>
          <a:sp3d/>
        </p:spPr>
        <p:txBody>
          <a:bodyPr vert="horz" wrap="square" lIns="66462" tIns="0" rIns="66462" bIns="0" rtlCol="0" anchor="ctr">
            <a:noAutofit/>
          </a:bodyPr>
          <a:lstStyle/>
          <a:p>
            <a:pPr algn="ctr"/>
            <a:r>
              <a:rPr lang="ja-JP" altLang="en-US" sz="738"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統括部配下は次ページ</a:t>
            </a:r>
          </a:p>
        </p:txBody>
      </p:sp>
      <p:cxnSp>
        <p:nvCxnSpPr>
          <p:cNvPr id="10" name="直線コネクタ 9"/>
          <p:cNvCxnSpPr>
            <a:stCxn id="221" idx="3"/>
            <a:endCxn id="5" idx="1"/>
          </p:cNvCxnSpPr>
          <p:nvPr/>
        </p:nvCxnSpPr>
        <p:spPr bwMode="auto">
          <a:xfrm>
            <a:off x="3156923" y="2589923"/>
            <a:ext cx="99692" cy="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10"/>
          <p:cNvSpPr txBox="1">
            <a:spLocks noChangeArrowheads="1"/>
          </p:cNvSpPr>
          <p:nvPr/>
        </p:nvSpPr>
        <p:spPr bwMode="auto">
          <a:xfrm>
            <a:off x="7842461" y="5015769"/>
            <a:ext cx="166154" cy="1063385"/>
          </a:xfrm>
          <a:prstGeom prst="rect">
            <a:avLst/>
          </a:prstGeom>
          <a:solidFill>
            <a:schemeClr val="bg1"/>
          </a:solidFill>
          <a:ln w="9525">
            <a:solidFill>
              <a:schemeClr val="bg1">
                <a:lumMod val="50000"/>
              </a:schemeClr>
            </a:solidFill>
            <a:miter lim="800000"/>
            <a:headEnd/>
            <a:tailEnd/>
          </a:ln>
          <a:effectLst/>
        </p:spPr>
        <p:txBody>
          <a:bodyPr vert="eaVert"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アプリ課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カギ線コネクタ 10"/>
          <p:cNvCxnSpPr>
            <a:stCxn id="62" idx="2"/>
            <a:endCxn id="86" idx="0"/>
          </p:cNvCxnSpPr>
          <p:nvPr/>
        </p:nvCxnSpPr>
        <p:spPr bwMode="auto">
          <a:xfrm rot="5400000">
            <a:off x="7942154" y="4633616"/>
            <a:ext cx="365538" cy="398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62" idx="2"/>
            <a:endCxn id="65" idx="0"/>
          </p:cNvCxnSpPr>
          <p:nvPr/>
        </p:nvCxnSpPr>
        <p:spPr bwMode="auto">
          <a:xfrm>
            <a:off x="8324308" y="4650231"/>
            <a:ext cx="0" cy="365538"/>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テキスト ボックス 93"/>
          <p:cNvSpPr txBox="1"/>
          <p:nvPr/>
        </p:nvSpPr>
        <p:spPr bwMode="auto">
          <a:xfrm>
            <a:off x="7676308" y="5049000"/>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緑川 洋英</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22" name="カギ線コネクタ 21"/>
          <p:cNvCxnSpPr>
            <a:stCxn id="55" idx="1"/>
            <a:endCxn id="42" idx="3"/>
          </p:cNvCxnSpPr>
          <p:nvPr/>
        </p:nvCxnSpPr>
        <p:spPr bwMode="auto">
          <a:xfrm rot="10800000" flipV="1">
            <a:off x="7111384" y="1576385"/>
            <a:ext cx="66462"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カギ線コネクタ 24"/>
          <p:cNvCxnSpPr>
            <a:stCxn id="42" idx="3"/>
            <a:endCxn id="48" idx="1"/>
          </p:cNvCxnSpPr>
          <p:nvPr/>
        </p:nvCxnSpPr>
        <p:spPr bwMode="auto">
          <a:xfrm>
            <a:off x="7111384" y="1892077"/>
            <a:ext cx="66462" cy="28246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カギ線コネクタ 27"/>
          <p:cNvCxnSpPr>
            <a:stCxn id="42" idx="3"/>
            <a:endCxn id="56" idx="1"/>
          </p:cNvCxnSpPr>
          <p:nvPr/>
        </p:nvCxnSpPr>
        <p:spPr bwMode="auto">
          <a:xfrm flipV="1">
            <a:off x="7111384" y="1775769"/>
            <a:ext cx="66462"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カギ線コネクタ 30"/>
          <p:cNvCxnSpPr>
            <a:stCxn id="42" idx="3"/>
            <a:endCxn id="47" idx="1"/>
          </p:cNvCxnSpPr>
          <p:nvPr/>
        </p:nvCxnSpPr>
        <p:spPr bwMode="auto">
          <a:xfrm>
            <a:off x="7111384" y="1892077"/>
            <a:ext cx="66462" cy="83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 name="カギ線コネクタ 228"/>
          <p:cNvCxnSpPr>
            <a:stCxn id="49" idx="1"/>
            <a:endCxn id="41" idx="3"/>
          </p:cNvCxnSpPr>
          <p:nvPr/>
        </p:nvCxnSpPr>
        <p:spPr bwMode="auto">
          <a:xfrm rot="10800000" flipV="1">
            <a:off x="7111384" y="2390538"/>
            <a:ext cx="66462"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 name="カギ線コネクタ 232"/>
          <p:cNvCxnSpPr>
            <a:stCxn id="41" idx="3"/>
            <a:endCxn id="51" idx="1"/>
          </p:cNvCxnSpPr>
          <p:nvPr/>
        </p:nvCxnSpPr>
        <p:spPr bwMode="auto">
          <a:xfrm>
            <a:off x="7111384" y="2589923"/>
            <a:ext cx="66462"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Text Box 10"/>
          <p:cNvSpPr txBox="1">
            <a:spLocks noChangeArrowheads="1"/>
          </p:cNvSpPr>
          <p:nvPr/>
        </p:nvSpPr>
        <p:spPr bwMode="auto">
          <a:xfrm>
            <a:off x="7177846" y="3553615"/>
            <a:ext cx="1063385" cy="166154"/>
          </a:xfrm>
          <a:prstGeom prst="rect">
            <a:avLst/>
          </a:prstGeom>
          <a:solidFill>
            <a:schemeClr val="bg1"/>
          </a:solidFill>
          <a:ln w="9525">
            <a:solidFill>
              <a:schemeClr val="bg1">
                <a:lumMod val="50000"/>
              </a:schemeClr>
            </a:solidFill>
            <a:miter lim="800000"/>
            <a:headEnd/>
            <a:tailEnd/>
          </a:ln>
          <a:effectLst/>
        </p:spPr>
        <p:txBody>
          <a:bodyPr vert="horz"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DX</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コンサルティング課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119"/>
          <p:cNvSpPr txBox="1"/>
          <p:nvPr/>
        </p:nvSpPr>
        <p:spPr bwMode="auto">
          <a:xfrm>
            <a:off x="8241231" y="3553615"/>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242" name="カギ線コネクタ 241"/>
          <p:cNvCxnSpPr>
            <a:stCxn id="43" idx="3"/>
            <a:endCxn id="52" idx="1"/>
          </p:cNvCxnSpPr>
          <p:nvPr/>
        </p:nvCxnSpPr>
        <p:spPr bwMode="auto">
          <a:xfrm flipV="1">
            <a:off x="7111384" y="3005308"/>
            <a:ext cx="66462"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カギ線コネクタ 245"/>
          <p:cNvCxnSpPr>
            <a:stCxn id="43" idx="3"/>
            <a:endCxn id="53" idx="1"/>
          </p:cNvCxnSpPr>
          <p:nvPr/>
        </p:nvCxnSpPr>
        <p:spPr bwMode="auto">
          <a:xfrm>
            <a:off x="7111384" y="3121615"/>
            <a:ext cx="66462" cy="83077"/>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カギ線コネクタ 249"/>
          <p:cNvCxnSpPr>
            <a:stCxn id="4" idx="2"/>
            <a:endCxn id="119" idx="1"/>
          </p:cNvCxnSpPr>
          <p:nvPr/>
        </p:nvCxnSpPr>
        <p:spPr bwMode="auto">
          <a:xfrm rot="16200000" flipH="1">
            <a:off x="4826769" y="1285615"/>
            <a:ext cx="2076923" cy="2625231"/>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 name="カギ線コネクタ 253"/>
          <p:cNvCxnSpPr>
            <a:stCxn id="82" idx="0"/>
            <a:endCxn id="62" idx="0"/>
          </p:cNvCxnSpPr>
          <p:nvPr/>
        </p:nvCxnSpPr>
        <p:spPr bwMode="auto">
          <a:xfrm rot="16200000" flipH="1">
            <a:off x="6405231" y="2465308"/>
            <a:ext cx="66462" cy="3771692"/>
          </a:xfrm>
          <a:prstGeom prst="bentConnector3">
            <a:avLst>
              <a:gd name="adj1" fmla="val -687126"/>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テキスト ボックス 102"/>
          <p:cNvSpPr txBox="1"/>
          <p:nvPr/>
        </p:nvSpPr>
        <p:spPr bwMode="auto">
          <a:xfrm>
            <a:off x="3987692" y="3952385"/>
            <a:ext cx="1163077" cy="36553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中山 善光</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嵯峨 圭路</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 Box 8"/>
          <p:cNvSpPr txBox="1">
            <a:spLocks noChangeArrowheads="1"/>
          </p:cNvSpPr>
          <p:nvPr/>
        </p:nvSpPr>
        <p:spPr bwMode="auto">
          <a:xfrm>
            <a:off x="166154" y="4317923"/>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MC</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統括部</a:t>
            </a:r>
          </a:p>
        </p:txBody>
      </p:sp>
      <p:sp>
        <p:nvSpPr>
          <p:cNvPr id="80" name="Text Box 8"/>
          <p:cNvSpPr txBox="1">
            <a:spLocks noChangeArrowheads="1"/>
          </p:cNvSpPr>
          <p:nvPr/>
        </p:nvSpPr>
        <p:spPr bwMode="auto">
          <a:xfrm>
            <a:off x="1428923" y="4317923"/>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センター統括部</a:t>
            </a:r>
          </a:p>
        </p:txBody>
      </p:sp>
      <p:sp>
        <p:nvSpPr>
          <p:cNvPr id="81" name="Text Box 8"/>
          <p:cNvSpPr txBox="1">
            <a:spLocks noChangeArrowheads="1"/>
          </p:cNvSpPr>
          <p:nvPr/>
        </p:nvSpPr>
        <p:spPr bwMode="auto">
          <a:xfrm>
            <a:off x="2691692" y="4317923"/>
            <a:ext cx="1163077"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プラットフォーム</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プランニング統括部</a:t>
            </a:r>
          </a:p>
        </p:txBody>
      </p:sp>
      <p:cxnSp>
        <p:nvCxnSpPr>
          <p:cNvPr id="75" name="直線コネクタ 74"/>
          <p:cNvCxnSpPr>
            <a:stCxn id="155" idx="2"/>
            <a:endCxn id="178" idx="2"/>
          </p:cNvCxnSpPr>
          <p:nvPr/>
        </p:nvCxnSpPr>
        <p:spPr bwMode="auto">
          <a:xfrm>
            <a:off x="5865231" y="3862662"/>
            <a:ext cx="0" cy="521723"/>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a:stCxn id="159" idx="2"/>
            <a:endCxn id="61" idx="0"/>
          </p:cNvCxnSpPr>
          <p:nvPr/>
        </p:nvCxnSpPr>
        <p:spPr bwMode="auto">
          <a:xfrm>
            <a:off x="7094769" y="3862662"/>
            <a:ext cx="0" cy="521723"/>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 name="テキスト ボックス 178"/>
          <p:cNvSpPr txBox="1"/>
          <p:nvPr/>
        </p:nvSpPr>
        <p:spPr bwMode="auto">
          <a:xfrm>
            <a:off x="6513231" y="4118539"/>
            <a:ext cx="1163077" cy="265846"/>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6" name="テキスト ボックス 105"/>
          <p:cNvSpPr txBox="1"/>
          <p:nvPr/>
        </p:nvSpPr>
        <p:spPr bwMode="auto">
          <a:xfrm>
            <a:off x="5948308" y="3321000"/>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4" name="Text Box 8"/>
          <p:cNvSpPr txBox="1">
            <a:spLocks noChangeArrowheads="1"/>
          </p:cNvSpPr>
          <p:nvPr/>
        </p:nvSpPr>
        <p:spPr bwMode="auto">
          <a:xfrm>
            <a:off x="5948308" y="3487154"/>
            <a:ext cx="1163077" cy="265846"/>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コンサルティング部</a:t>
            </a:r>
          </a:p>
        </p:txBody>
      </p:sp>
    </p:spTree>
    <p:extLst>
      <p:ext uri="{BB962C8B-B14F-4D97-AF65-F5344CB8AC3E}">
        <p14:creationId xmlns:p14="http://schemas.microsoft.com/office/powerpoint/2010/main" val="209239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3206006" cy="386902"/>
          </a:xfrm>
        </p:spPr>
        <p:txBody>
          <a:bodyPr/>
          <a:lstStyle/>
          <a:p>
            <a:r>
              <a:rPr kumimoji="1" lang="ja-JP" altLang="en-US" dirty="0" smtClean="0"/>
              <a:t>ＤＩ本部　ＭＣ統括部</a:t>
            </a:r>
            <a:endParaRPr kumimoji="1" lang="ja-JP" altLang="en-US" dirty="0"/>
          </a:p>
        </p:txBody>
      </p:sp>
      <p:sp>
        <p:nvSpPr>
          <p:cNvPr id="3" name="テキスト ボックス 2"/>
          <p:cNvSpPr txBox="1"/>
          <p:nvPr/>
        </p:nvSpPr>
        <p:spPr bwMode="auto">
          <a:xfrm>
            <a:off x="3555693" y="861923"/>
            <a:ext cx="1994395"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齋藤 勝重　小島 拓</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竹下 公久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松久 直広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Text Box 8"/>
          <p:cNvSpPr txBox="1">
            <a:spLocks noChangeArrowheads="1"/>
          </p:cNvSpPr>
          <p:nvPr/>
        </p:nvSpPr>
        <p:spPr bwMode="auto">
          <a:xfrm>
            <a:off x="3555692" y="1227461"/>
            <a:ext cx="1993846" cy="332308"/>
          </a:xfrm>
          <a:prstGeom prst="rect">
            <a:avLst/>
          </a:prstGeom>
          <a:solidFill>
            <a:srgbClr val="CCFFCC"/>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デジタルインタラクティブサービス本部</a:t>
            </a:r>
          </a:p>
        </p:txBody>
      </p:sp>
      <p:sp>
        <p:nvSpPr>
          <p:cNvPr id="5" name="Text Box 8"/>
          <p:cNvSpPr txBox="1">
            <a:spLocks noChangeArrowheads="1"/>
          </p:cNvSpPr>
          <p:nvPr/>
        </p:nvSpPr>
        <p:spPr bwMode="auto">
          <a:xfrm>
            <a:off x="3721846" y="1858846"/>
            <a:ext cx="1661538"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en-US" altLang="ja-JP" sz="923" kern="0" dirty="0">
                <a:latin typeface="Meiryo UI" panose="020B0604030504040204" pitchFamily="50" charset="-128"/>
                <a:ea typeface="Meiryo UI" panose="020B0604030504040204" pitchFamily="50" charset="-128"/>
                <a:cs typeface="Meiryo UI" panose="020B0604030504040204" pitchFamily="50" charset="-128"/>
              </a:rPr>
              <a:t>MC</a:t>
            </a: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統括部</a:t>
            </a:r>
          </a:p>
        </p:txBody>
      </p:sp>
      <p:sp>
        <p:nvSpPr>
          <p:cNvPr id="6" name="テキスト ボックス 5"/>
          <p:cNvSpPr txBox="1"/>
          <p:nvPr/>
        </p:nvSpPr>
        <p:spPr bwMode="auto">
          <a:xfrm>
            <a:off x="2558769" y="1725923"/>
            <a:ext cx="1163077" cy="465231"/>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竹下 公久</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康田 潤心</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後藤 弘行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 name="Text Box 8"/>
          <p:cNvSpPr txBox="1">
            <a:spLocks noChangeArrowheads="1"/>
          </p:cNvSpPr>
          <p:nvPr/>
        </p:nvSpPr>
        <p:spPr bwMode="auto">
          <a:xfrm>
            <a:off x="166154"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インテグレーション部</a:t>
            </a:r>
          </a:p>
        </p:txBody>
      </p:sp>
      <p:sp>
        <p:nvSpPr>
          <p:cNvPr id="8" name="Text Box 8"/>
          <p:cNvSpPr txBox="1">
            <a:spLocks noChangeArrowheads="1"/>
          </p:cNvSpPr>
          <p:nvPr/>
        </p:nvSpPr>
        <p:spPr bwMode="auto">
          <a:xfrm>
            <a:off x="1395692"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マーケティング</a:t>
            </a:r>
            <a:endParaRPr lang="en-US" altLang="ja-JP" sz="877"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コミュニケーション１部</a:t>
            </a:r>
          </a:p>
        </p:txBody>
      </p:sp>
      <p:sp>
        <p:nvSpPr>
          <p:cNvPr id="9" name="Text Box 8"/>
          <p:cNvSpPr txBox="1">
            <a:spLocks noChangeArrowheads="1"/>
          </p:cNvSpPr>
          <p:nvPr/>
        </p:nvSpPr>
        <p:spPr bwMode="auto">
          <a:xfrm>
            <a:off x="2625231"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マーケティング</a:t>
            </a:r>
            <a:endParaRPr lang="en-US" altLang="ja-JP" sz="877"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コミュニケーション２部</a:t>
            </a:r>
          </a:p>
        </p:txBody>
      </p:sp>
      <p:sp>
        <p:nvSpPr>
          <p:cNvPr id="10" name="Text Box 8"/>
          <p:cNvSpPr txBox="1">
            <a:spLocks noChangeArrowheads="1"/>
          </p:cNvSpPr>
          <p:nvPr/>
        </p:nvSpPr>
        <p:spPr bwMode="auto">
          <a:xfrm>
            <a:off x="3937846"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マーケティング</a:t>
            </a:r>
            <a:endParaRPr lang="en-US" altLang="ja-JP" sz="877"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コミュニケーション３部</a:t>
            </a:r>
          </a:p>
        </p:txBody>
      </p:sp>
      <p:sp>
        <p:nvSpPr>
          <p:cNvPr id="11" name="Text Box 8"/>
          <p:cNvSpPr txBox="1">
            <a:spLocks noChangeArrowheads="1"/>
          </p:cNvSpPr>
          <p:nvPr/>
        </p:nvSpPr>
        <p:spPr bwMode="auto">
          <a:xfrm>
            <a:off x="5167384"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西マーケティング</a:t>
            </a:r>
            <a:endParaRPr lang="en-US" altLang="ja-JP" sz="877"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コミュニケーション１部</a:t>
            </a:r>
          </a:p>
        </p:txBody>
      </p:sp>
      <p:sp>
        <p:nvSpPr>
          <p:cNvPr id="12" name="Text Box 8"/>
          <p:cNvSpPr txBox="1">
            <a:spLocks noChangeArrowheads="1"/>
          </p:cNvSpPr>
          <p:nvPr/>
        </p:nvSpPr>
        <p:spPr bwMode="auto">
          <a:xfrm>
            <a:off x="6197538"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西マーケティング</a:t>
            </a:r>
            <a:endParaRPr lang="en-US" altLang="ja-JP" sz="877"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877" kern="0" dirty="0">
                <a:latin typeface="Meiryo UI" panose="020B0604030504040204" pitchFamily="50" charset="-128"/>
                <a:ea typeface="Meiryo UI" panose="020B0604030504040204" pitchFamily="50" charset="-128"/>
                <a:cs typeface="Meiryo UI" panose="020B0604030504040204" pitchFamily="50" charset="-128"/>
              </a:rPr>
              <a:t>コミュニケーション２部</a:t>
            </a:r>
          </a:p>
        </p:txBody>
      </p:sp>
      <p:sp>
        <p:nvSpPr>
          <p:cNvPr id="13" name="Text Box 8"/>
          <p:cNvSpPr txBox="1">
            <a:spLocks noChangeArrowheads="1"/>
          </p:cNvSpPr>
          <p:nvPr/>
        </p:nvSpPr>
        <p:spPr bwMode="auto">
          <a:xfrm>
            <a:off x="7177846" y="2922231"/>
            <a:ext cx="930462" cy="332308"/>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技術推進部</a:t>
            </a:r>
          </a:p>
        </p:txBody>
      </p:sp>
      <p:sp>
        <p:nvSpPr>
          <p:cNvPr id="15" name="Text Box 10"/>
          <p:cNvSpPr txBox="1">
            <a:spLocks noChangeArrowheads="1"/>
          </p:cNvSpPr>
          <p:nvPr/>
        </p:nvSpPr>
        <p:spPr bwMode="auto">
          <a:xfrm>
            <a:off x="3323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Text Box 10"/>
          <p:cNvSpPr txBox="1">
            <a:spLocks noChangeArrowheads="1"/>
          </p:cNvSpPr>
          <p:nvPr/>
        </p:nvSpPr>
        <p:spPr bwMode="auto">
          <a:xfrm>
            <a:off x="23261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 Box 10"/>
          <p:cNvSpPr txBox="1">
            <a:spLocks noChangeArrowheads="1"/>
          </p:cNvSpPr>
          <p:nvPr/>
        </p:nvSpPr>
        <p:spPr bwMode="auto">
          <a:xfrm>
            <a:off x="432000"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Text Box 10"/>
          <p:cNvSpPr txBox="1">
            <a:spLocks noChangeArrowheads="1"/>
          </p:cNvSpPr>
          <p:nvPr/>
        </p:nvSpPr>
        <p:spPr bwMode="auto">
          <a:xfrm>
            <a:off x="63138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 Box 10"/>
          <p:cNvSpPr txBox="1">
            <a:spLocks noChangeArrowheads="1"/>
          </p:cNvSpPr>
          <p:nvPr/>
        </p:nvSpPr>
        <p:spPr bwMode="auto">
          <a:xfrm>
            <a:off x="830769"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Text Box 10"/>
          <p:cNvSpPr txBox="1">
            <a:spLocks noChangeArrowheads="1"/>
          </p:cNvSpPr>
          <p:nvPr/>
        </p:nvSpPr>
        <p:spPr bwMode="auto">
          <a:xfrm>
            <a:off x="1030154"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６課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 Box 10"/>
          <p:cNvSpPr txBox="1">
            <a:spLocks noChangeArrowheads="1"/>
          </p:cNvSpPr>
          <p:nvPr/>
        </p:nvSpPr>
        <p:spPr bwMode="auto">
          <a:xfrm>
            <a:off x="1262769"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 Box 10"/>
          <p:cNvSpPr txBox="1">
            <a:spLocks noChangeArrowheads="1"/>
          </p:cNvSpPr>
          <p:nvPr/>
        </p:nvSpPr>
        <p:spPr bwMode="auto">
          <a:xfrm>
            <a:off x="1462154"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 Box 10"/>
          <p:cNvSpPr txBox="1">
            <a:spLocks noChangeArrowheads="1"/>
          </p:cNvSpPr>
          <p:nvPr/>
        </p:nvSpPr>
        <p:spPr bwMode="auto">
          <a:xfrm>
            <a:off x="166153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Text Box 10"/>
          <p:cNvSpPr txBox="1">
            <a:spLocks noChangeArrowheads="1"/>
          </p:cNvSpPr>
          <p:nvPr/>
        </p:nvSpPr>
        <p:spPr bwMode="auto">
          <a:xfrm>
            <a:off x="1860923"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 Box 10"/>
          <p:cNvSpPr txBox="1">
            <a:spLocks noChangeArrowheads="1"/>
          </p:cNvSpPr>
          <p:nvPr/>
        </p:nvSpPr>
        <p:spPr bwMode="auto">
          <a:xfrm>
            <a:off x="2060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 Box 10"/>
          <p:cNvSpPr txBox="1">
            <a:spLocks noChangeArrowheads="1"/>
          </p:cNvSpPr>
          <p:nvPr/>
        </p:nvSpPr>
        <p:spPr bwMode="auto">
          <a:xfrm>
            <a:off x="2259692"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６課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 Box 10"/>
          <p:cNvSpPr txBox="1">
            <a:spLocks noChangeArrowheads="1"/>
          </p:cNvSpPr>
          <p:nvPr/>
        </p:nvSpPr>
        <p:spPr bwMode="auto">
          <a:xfrm>
            <a:off x="2492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 Box 10"/>
          <p:cNvSpPr txBox="1">
            <a:spLocks noChangeArrowheads="1"/>
          </p:cNvSpPr>
          <p:nvPr/>
        </p:nvSpPr>
        <p:spPr bwMode="auto">
          <a:xfrm>
            <a:off x="2691692"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 Box 10"/>
          <p:cNvSpPr txBox="1">
            <a:spLocks noChangeArrowheads="1"/>
          </p:cNvSpPr>
          <p:nvPr/>
        </p:nvSpPr>
        <p:spPr bwMode="auto">
          <a:xfrm>
            <a:off x="2891077"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Text Box 10"/>
          <p:cNvSpPr txBox="1">
            <a:spLocks noChangeArrowheads="1"/>
          </p:cNvSpPr>
          <p:nvPr/>
        </p:nvSpPr>
        <p:spPr bwMode="auto">
          <a:xfrm>
            <a:off x="309046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 Box 10"/>
          <p:cNvSpPr txBox="1">
            <a:spLocks noChangeArrowheads="1"/>
          </p:cNvSpPr>
          <p:nvPr/>
        </p:nvSpPr>
        <p:spPr bwMode="auto">
          <a:xfrm>
            <a:off x="3289846"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 Box 10"/>
          <p:cNvSpPr txBox="1">
            <a:spLocks noChangeArrowheads="1"/>
          </p:cNvSpPr>
          <p:nvPr/>
        </p:nvSpPr>
        <p:spPr bwMode="auto">
          <a:xfrm>
            <a:off x="348923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６課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 Box 10"/>
          <p:cNvSpPr txBox="1">
            <a:spLocks noChangeArrowheads="1"/>
          </p:cNvSpPr>
          <p:nvPr/>
        </p:nvSpPr>
        <p:spPr bwMode="auto">
          <a:xfrm>
            <a:off x="3721846"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 Box 10"/>
          <p:cNvSpPr txBox="1">
            <a:spLocks noChangeArrowheads="1"/>
          </p:cNvSpPr>
          <p:nvPr/>
        </p:nvSpPr>
        <p:spPr bwMode="auto">
          <a:xfrm>
            <a:off x="392123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Text Box 10"/>
          <p:cNvSpPr txBox="1">
            <a:spLocks noChangeArrowheads="1"/>
          </p:cNvSpPr>
          <p:nvPr/>
        </p:nvSpPr>
        <p:spPr bwMode="auto">
          <a:xfrm>
            <a:off x="412061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Text Box 10"/>
          <p:cNvSpPr txBox="1">
            <a:spLocks noChangeArrowheads="1"/>
          </p:cNvSpPr>
          <p:nvPr/>
        </p:nvSpPr>
        <p:spPr bwMode="auto">
          <a:xfrm>
            <a:off x="4320000"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Text Box 10"/>
          <p:cNvSpPr txBox="1">
            <a:spLocks noChangeArrowheads="1"/>
          </p:cNvSpPr>
          <p:nvPr/>
        </p:nvSpPr>
        <p:spPr bwMode="auto">
          <a:xfrm>
            <a:off x="451938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Text Box 10"/>
          <p:cNvSpPr txBox="1">
            <a:spLocks noChangeArrowheads="1"/>
          </p:cNvSpPr>
          <p:nvPr/>
        </p:nvSpPr>
        <p:spPr bwMode="auto">
          <a:xfrm>
            <a:off x="4718769"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６課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Text Box 10"/>
          <p:cNvSpPr txBox="1">
            <a:spLocks noChangeArrowheads="1"/>
          </p:cNvSpPr>
          <p:nvPr/>
        </p:nvSpPr>
        <p:spPr bwMode="auto">
          <a:xfrm>
            <a:off x="4918154"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７課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 Box 10"/>
          <p:cNvSpPr txBox="1">
            <a:spLocks noChangeArrowheads="1"/>
          </p:cNvSpPr>
          <p:nvPr/>
        </p:nvSpPr>
        <p:spPr bwMode="auto">
          <a:xfrm>
            <a:off x="8473846"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Text Box 10"/>
          <p:cNvSpPr txBox="1">
            <a:spLocks noChangeArrowheads="1"/>
          </p:cNvSpPr>
          <p:nvPr/>
        </p:nvSpPr>
        <p:spPr bwMode="auto">
          <a:xfrm>
            <a:off x="867323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Text Box 10"/>
          <p:cNvSpPr txBox="1">
            <a:spLocks noChangeArrowheads="1"/>
          </p:cNvSpPr>
          <p:nvPr/>
        </p:nvSpPr>
        <p:spPr bwMode="auto">
          <a:xfrm>
            <a:off x="5150769"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Text Box 10"/>
          <p:cNvSpPr txBox="1">
            <a:spLocks noChangeArrowheads="1"/>
          </p:cNvSpPr>
          <p:nvPr/>
        </p:nvSpPr>
        <p:spPr bwMode="auto">
          <a:xfrm>
            <a:off x="5350154"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 Box 10"/>
          <p:cNvSpPr txBox="1">
            <a:spLocks noChangeArrowheads="1"/>
          </p:cNvSpPr>
          <p:nvPr/>
        </p:nvSpPr>
        <p:spPr bwMode="auto">
          <a:xfrm>
            <a:off x="554953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 Box 10"/>
          <p:cNvSpPr txBox="1">
            <a:spLocks noChangeArrowheads="1"/>
          </p:cNvSpPr>
          <p:nvPr/>
        </p:nvSpPr>
        <p:spPr bwMode="auto">
          <a:xfrm>
            <a:off x="5748923"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Text Box 10"/>
          <p:cNvSpPr txBox="1">
            <a:spLocks noChangeArrowheads="1"/>
          </p:cNvSpPr>
          <p:nvPr/>
        </p:nvSpPr>
        <p:spPr bwMode="auto">
          <a:xfrm>
            <a:off x="5948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Text Box 10"/>
          <p:cNvSpPr txBox="1">
            <a:spLocks noChangeArrowheads="1"/>
          </p:cNvSpPr>
          <p:nvPr/>
        </p:nvSpPr>
        <p:spPr bwMode="auto">
          <a:xfrm>
            <a:off x="6380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Text Box 10"/>
          <p:cNvSpPr txBox="1">
            <a:spLocks noChangeArrowheads="1"/>
          </p:cNvSpPr>
          <p:nvPr/>
        </p:nvSpPr>
        <p:spPr bwMode="auto">
          <a:xfrm>
            <a:off x="6579692"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Text Box 10"/>
          <p:cNvSpPr txBox="1">
            <a:spLocks noChangeArrowheads="1"/>
          </p:cNvSpPr>
          <p:nvPr/>
        </p:nvSpPr>
        <p:spPr bwMode="auto">
          <a:xfrm>
            <a:off x="6779077"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Text Box 10"/>
          <p:cNvSpPr txBox="1">
            <a:spLocks noChangeArrowheads="1"/>
          </p:cNvSpPr>
          <p:nvPr/>
        </p:nvSpPr>
        <p:spPr bwMode="auto">
          <a:xfrm>
            <a:off x="727753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技術推進課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Text Box 10"/>
          <p:cNvSpPr txBox="1">
            <a:spLocks noChangeArrowheads="1"/>
          </p:cNvSpPr>
          <p:nvPr/>
        </p:nvSpPr>
        <p:spPr bwMode="auto">
          <a:xfrm>
            <a:off x="7476923"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XD</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Text Box 10"/>
          <p:cNvSpPr txBox="1">
            <a:spLocks noChangeArrowheads="1"/>
          </p:cNvSpPr>
          <p:nvPr/>
        </p:nvSpPr>
        <p:spPr bwMode="auto">
          <a:xfrm>
            <a:off x="7676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西日本</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XD</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Text Box 10"/>
          <p:cNvSpPr txBox="1">
            <a:spLocks noChangeArrowheads="1"/>
          </p:cNvSpPr>
          <p:nvPr/>
        </p:nvSpPr>
        <p:spPr bwMode="auto">
          <a:xfrm>
            <a:off x="7875692"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西日本技術推進課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Text Box 8"/>
          <p:cNvSpPr txBox="1">
            <a:spLocks noChangeArrowheads="1"/>
          </p:cNvSpPr>
          <p:nvPr/>
        </p:nvSpPr>
        <p:spPr bwMode="auto">
          <a:xfrm>
            <a:off x="8174769" y="2922231"/>
            <a:ext cx="930462" cy="332308"/>
          </a:xfrm>
          <a:prstGeom prst="rect">
            <a:avLst/>
          </a:prstGeom>
          <a:solidFill>
            <a:srgbClr val="FFFF99"/>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データ</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マーケティング部</a:t>
            </a:r>
          </a:p>
        </p:txBody>
      </p:sp>
      <p:sp>
        <p:nvSpPr>
          <p:cNvPr id="69" name="テキスト ボックス 68"/>
          <p:cNvSpPr txBox="1"/>
          <p:nvPr/>
        </p:nvSpPr>
        <p:spPr bwMode="auto">
          <a:xfrm>
            <a:off x="3323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本多 竜一朗</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0" name="テキスト ボックス 69"/>
          <p:cNvSpPr txBox="1"/>
          <p:nvPr/>
        </p:nvSpPr>
        <p:spPr bwMode="auto">
          <a:xfrm>
            <a:off x="23261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新宅 将司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テキスト ボックス 70"/>
          <p:cNvSpPr txBox="1"/>
          <p:nvPr/>
        </p:nvSpPr>
        <p:spPr bwMode="auto">
          <a:xfrm>
            <a:off x="432000"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涌嶋 三恵</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テキスト ボックス 71"/>
          <p:cNvSpPr txBox="1"/>
          <p:nvPr/>
        </p:nvSpPr>
        <p:spPr bwMode="auto">
          <a:xfrm>
            <a:off x="63138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富永 義夫</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テキスト ボックス 72"/>
          <p:cNvSpPr txBox="1"/>
          <p:nvPr/>
        </p:nvSpPr>
        <p:spPr bwMode="auto">
          <a:xfrm>
            <a:off x="830769"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大西 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4" name="テキスト ボックス 73"/>
          <p:cNvSpPr txBox="1"/>
          <p:nvPr/>
        </p:nvSpPr>
        <p:spPr bwMode="auto">
          <a:xfrm>
            <a:off x="1030154"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新宅 将司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5" name="テキスト ボックス 74"/>
          <p:cNvSpPr txBox="1"/>
          <p:nvPr/>
        </p:nvSpPr>
        <p:spPr bwMode="auto">
          <a:xfrm>
            <a:off x="1262769"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杉本 真一</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テキスト ボックス 75"/>
          <p:cNvSpPr txBox="1"/>
          <p:nvPr/>
        </p:nvSpPr>
        <p:spPr bwMode="auto">
          <a:xfrm>
            <a:off x="1462154"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原田 彰久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テキスト ボックス 76"/>
          <p:cNvSpPr txBox="1"/>
          <p:nvPr/>
        </p:nvSpPr>
        <p:spPr bwMode="auto">
          <a:xfrm>
            <a:off x="166153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佐藤 佳</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テキスト ボックス 77"/>
          <p:cNvSpPr txBox="1"/>
          <p:nvPr/>
        </p:nvSpPr>
        <p:spPr bwMode="auto">
          <a:xfrm>
            <a:off x="1860923"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岡田 陽介</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79" name="テキスト ボックス 78"/>
          <p:cNvSpPr txBox="1"/>
          <p:nvPr/>
        </p:nvSpPr>
        <p:spPr bwMode="auto">
          <a:xfrm>
            <a:off x="2060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山本 喜久子</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テキスト ボックス 79"/>
          <p:cNvSpPr txBox="1"/>
          <p:nvPr/>
        </p:nvSpPr>
        <p:spPr bwMode="auto">
          <a:xfrm>
            <a:off x="2259692"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小笠原 勇雄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1" name="テキスト ボックス 80"/>
          <p:cNvSpPr txBox="1"/>
          <p:nvPr/>
        </p:nvSpPr>
        <p:spPr bwMode="auto">
          <a:xfrm>
            <a:off x="2492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伊藤 祐一</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テキスト ボックス 81"/>
          <p:cNvSpPr txBox="1"/>
          <p:nvPr/>
        </p:nvSpPr>
        <p:spPr bwMode="auto">
          <a:xfrm>
            <a:off x="2691692"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小野 絵美 </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3" name="テキスト ボックス 82"/>
          <p:cNvSpPr txBox="1"/>
          <p:nvPr/>
        </p:nvSpPr>
        <p:spPr bwMode="auto">
          <a:xfrm>
            <a:off x="2891077"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大川 裕史</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bwMode="auto">
          <a:xfrm>
            <a:off x="309046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杉本 哲</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5" name="テキスト ボックス 84"/>
          <p:cNvSpPr txBox="1"/>
          <p:nvPr/>
        </p:nvSpPr>
        <p:spPr bwMode="auto">
          <a:xfrm>
            <a:off x="3289846"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柳田 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6" name="テキスト ボックス 85"/>
          <p:cNvSpPr txBox="1"/>
          <p:nvPr/>
        </p:nvSpPr>
        <p:spPr bwMode="auto">
          <a:xfrm>
            <a:off x="348923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田村 祐也</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7" name="テキスト ボックス 86"/>
          <p:cNvSpPr txBox="1"/>
          <p:nvPr/>
        </p:nvSpPr>
        <p:spPr bwMode="auto">
          <a:xfrm>
            <a:off x="3721846"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竹安 菜穂</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bwMode="auto">
          <a:xfrm>
            <a:off x="392123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太田 和樹</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9" name="テキスト ボックス 88"/>
          <p:cNvSpPr txBox="1"/>
          <p:nvPr/>
        </p:nvSpPr>
        <p:spPr bwMode="auto">
          <a:xfrm>
            <a:off x="412061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川路 拓真</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0" name="テキスト ボックス 89"/>
          <p:cNvSpPr txBox="1"/>
          <p:nvPr/>
        </p:nvSpPr>
        <p:spPr bwMode="auto">
          <a:xfrm>
            <a:off x="4320000"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大山 さおり</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テキスト ボックス 90"/>
          <p:cNvSpPr txBox="1"/>
          <p:nvPr/>
        </p:nvSpPr>
        <p:spPr bwMode="auto">
          <a:xfrm>
            <a:off x="451938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渡邉 健三</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2" name="テキスト ボックス 91"/>
          <p:cNvSpPr txBox="1"/>
          <p:nvPr/>
        </p:nvSpPr>
        <p:spPr bwMode="auto">
          <a:xfrm>
            <a:off x="4718769"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新井 友紀乃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bwMode="auto">
          <a:xfrm>
            <a:off x="4918154"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日置 猛</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4" name="テキスト ボックス 93"/>
          <p:cNvSpPr txBox="1"/>
          <p:nvPr/>
        </p:nvSpPr>
        <p:spPr bwMode="auto">
          <a:xfrm>
            <a:off x="5150769"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田中 成幸</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テキスト ボックス 94"/>
          <p:cNvSpPr txBox="1"/>
          <p:nvPr/>
        </p:nvSpPr>
        <p:spPr bwMode="auto">
          <a:xfrm>
            <a:off x="5350154"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久保 茂雄</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テキスト ボックス 95"/>
          <p:cNvSpPr txBox="1"/>
          <p:nvPr/>
        </p:nvSpPr>
        <p:spPr bwMode="auto">
          <a:xfrm>
            <a:off x="554953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平岡 慎吾</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7" name="テキスト ボックス 96"/>
          <p:cNvSpPr txBox="1"/>
          <p:nvPr/>
        </p:nvSpPr>
        <p:spPr bwMode="auto">
          <a:xfrm>
            <a:off x="5748923"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山部 亮</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テキスト ボックス 97"/>
          <p:cNvSpPr txBox="1"/>
          <p:nvPr/>
        </p:nvSpPr>
        <p:spPr bwMode="auto">
          <a:xfrm>
            <a:off x="5948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青木 秀和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9" name="テキスト ボックス 98"/>
          <p:cNvSpPr txBox="1"/>
          <p:nvPr/>
        </p:nvSpPr>
        <p:spPr bwMode="auto">
          <a:xfrm>
            <a:off x="6380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渡部 真太郎</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テキスト ボックス 99"/>
          <p:cNvSpPr txBox="1"/>
          <p:nvPr/>
        </p:nvSpPr>
        <p:spPr bwMode="auto">
          <a:xfrm>
            <a:off x="6579692"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古川 剛</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1" name="テキスト ボックス 100"/>
          <p:cNvSpPr txBox="1"/>
          <p:nvPr/>
        </p:nvSpPr>
        <p:spPr bwMode="auto">
          <a:xfrm>
            <a:off x="6779077"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渡部 真太郎</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2" name="テキスト ボックス 101"/>
          <p:cNvSpPr txBox="1"/>
          <p:nvPr/>
        </p:nvSpPr>
        <p:spPr bwMode="auto">
          <a:xfrm>
            <a:off x="727753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井上 和磨</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3" name="テキスト ボックス 102"/>
          <p:cNvSpPr txBox="1"/>
          <p:nvPr/>
        </p:nvSpPr>
        <p:spPr bwMode="auto">
          <a:xfrm>
            <a:off x="7476923"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石坂 礼子</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テキスト ボックス 103"/>
          <p:cNvSpPr txBox="1"/>
          <p:nvPr/>
        </p:nvSpPr>
        <p:spPr bwMode="auto">
          <a:xfrm>
            <a:off x="7676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加納 篤</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5" name="テキスト ボックス 104"/>
          <p:cNvSpPr txBox="1"/>
          <p:nvPr/>
        </p:nvSpPr>
        <p:spPr bwMode="auto">
          <a:xfrm>
            <a:off x="7875692"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東 和紀</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6" name="テキスト ボックス 105"/>
          <p:cNvSpPr txBox="1"/>
          <p:nvPr/>
        </p:nvSpPr>
        <p:spPr bwMode="auto">
          <a:xfrm>
            <a:off x="8473846"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吉田 寿美子</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テキスト ボックス 106"/>
          <p:cNvSpPr txBox="1"/>
          <p:nvPr/>
        </p:nvSpPr>
        <p:spPr bwMode="auto">
          <a:xfrm>
            <a:off x="867323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大塚 康男</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カギ線コネクタ 15"/>
          <p:cNvCxnSpPr>
            <a:stCxn id="7" idx="2"/>
            <a:endCxn id="15" idx="0"/>
          </p:cNvCxnSpPr>
          <p:nvPr/>
        </p:nvCxnSpPr>
        <p:spPr bwMode="auto">
          <a:xfrm rot="5400000">
            <a:off x="157846" y="3213000"/>
            <a:ext cx="432000" cy="515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カギ線コネクタ 44"/>
          <p:cNvCxnSpPr>
            <a:stCxn id="7" idx="2"/>
            <a:endCxn id="17" idx="0"/>
          </p:cNvCxnSpPr>
          <p:nvPr/>
        </p:nvCxnSpPr>
        <p:spPr bwMode="auto">
          <a:xfrm rot="5400000">
            <a:off x="257538"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カギ線コネクタ 107"/>
          <p:cNvCxnSpPr>
            <a:stCxn id="7" idx="2"/>
            <a:endCxn id="18" idx="0"/>
          </p:cNvCxnSpPr>
          <p:nvPr/>
        </p:nvCxnSpPr>
        <p:spPr bwMode="auto">
          <a:xfrm rot="5400000">
            <a:off x="357231" y="3412384"/>
            <a:ext cx="432000"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カギ線コネクタ 110"/>
          <p:cNvCxnSpPr>
            <a:stCxn id="7" idx="2"/>
            <a:endCxn id="19" idx="0"/>
          </p:cNvCxnSpPr>
          <p:nvPr/>
        </p:nvCxnSpPr>
        <p:spPr bwMode="auto">
          <a:xfrm rot="16200000" flipH="1">
            <a:off x="456923" y="3429000"/>
            <a:ext cx="432000" cy="83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カギ線コネクタ 113"/>
          <p:cNvCxnSpPr>
            <a:stCxn id="7" idx="2"/>
            <a:endCxn id="20" idx="0"/>
          </p:cNvCxnSpPr>
          <p:nvPr/>
        </p:nvCxnSpPr>
        <p:spPr bwMode="auto">
          <a:xfrm rot="16200000" flipH="1">
            <a:off x="556615" y="3329307"/>
            <a:ext cx="432000" cy="28246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カギ線コネクタ 116"/>
          <p:cNvCxnSpPr>
            <a:stCxn id="7" idx="2"/>
            <a:endCxn id="21" idx="0"/>
          </p:cNvCxnSpPr>
          <p:nvPr/>
        </p:nvCxnSpPr>
        <p:spPr bwMode="auto">
          <a:xfrm rot="16200000" flipH="1">
            <a:off x="656308" y="3229615"/>
            <a:ext cx="432000" cy="481846"/>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カギ線コネクタ 120"/>
          <p:cNvCxnSpPr>
            <a:stCxn id="8" idx="2"/>
            <a:endCxn id="22" idx="0"/>
          </p:cNvCxnSpPr>
          <p:nvPr/>
        </p:nvCxnSpPr>
        <p:spPr bwMode="auto">
          <a:xfrm rot="5400000">
            <a:off x="1387385" y="3213000"/>
            <a:ext cx="432000" cy="515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カギ線コネクタ 123"/>
          <p:cNvCxnSpPr>
            <a:stCxn id="8" idx="2"/>
            <a:endCxn id="27" idx="0"/>
          </p:cNvCxnSpPr>
          <p:nvPr/>
        </p:nvCxnSpPr>
        <p:spPr bwMode="auto">
          <a:xfrm rot="16200000" flipH="1">
            <a:off x="1885846" y="3229615"/>
            <a:ext cx="432000" cy="481846"/>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カギ線コネクタ 126"/>
          <p:cNvCxnSpPr>
            <a:stCxn id="8" idx="2"/>
            <a:endCxn id="23" idx="0"/>
          </p:cNvCxnSpPr>
          <p:nvPr/>
        </p:nvCxnSpPr>
        <p:spPr bwMode="auto">
          <a:xfrm rot="5400000">
            <a:off x="1487077"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カギ線コネクタ 129"/>
          <p:cNvCxnSpPr>
            <a:stCxn id="8" idx="2"/>
            <a:endCxn id="24" idx="0"/>
          </p:cNvCxnSpPr>
          <p:nvPr/>
        </p:nvCxnSpPr>
        <p:spPr bwMode="auto">
          <a:xfrm rot="5400000">
            <a:off x="1586769" y="3412384"/>
            <a:ext cx="432000"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カギ線コネクタ 132"/>
          <p:cNvCxnSpPr>
            <a:stCxn id="8" idx="2"/>
            <a:endCxn id="25" idx="0"/>
          </p:cNvCxnSpPr>
          <p:nvPr/>
        </p:nvCxnSpPr>
        <p:spPr bwMode="auto">
          <a:xfrm rot="16200000" flipH="1">
            <a:off x="1686462" y="3429000"/>
            <a:ext cx="432000" cy="83077"/>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カギ線コネクタ 136"/>
          <p:cNvCxnSpPr>
            <a:stCxn id="8" idx="2"/>
            <a:endCxn id="26" idx="0"/>
          </p:cNvCxnSpPr>
          <p:nvPr/>
        </p:nvCxnSpPr>
        <p:spPr bwMode="auto">
          <a:xfrm rot="16200000" flipH="1">
            <a:off x="1786154" y="3329307"/>
            <a:ext cx="432000" cy="28246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カギ線コネクタ 139"/>
          <p:cNvCxnSpPr>
            <a:stCxn id="9" idx="2"/>
            <a:endCxn id="28" idx="0"/>
          </p:cNvCxnSpPr>
          <p:nvPr/>
        </p:nvCxnSpPr>
        <p:spPr bwMode="auto">
          <a:xfrm rot="5400000">
            <a:off x="2616923" y="3213000"/>
            <a:ext cx="432000" cy="515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カギ線コネクタ 142"/>
          <p:cNvCxnSpPr>
            <a:stCxn id="9" idx="2"/>
            <a:endCxn id="29" idx="0"/>
          </p:cNvCxnSpPr>
          <p:nvPr/>
        </p:nvCxnSpPr>
        <p:spPr bwMode="auto">
          <a:xfrm rot="5400000">
            <a:off x="2716615"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カギ線コネクタ 145"/>
          <p:cNvCxnSpPr>
            <a:stCxn id="9" idx="2"/>
            <a:endCxn id="30" idx="0"/>
          </p:cNvCxnSpPr>
          <p:nvPr/>
        </p:nvCxnSpPr>
        <p:spPr bwMode="auto">
          <a:xfrm rot="5400000">
            <a:off x="2816308" y="3412384"/>
            <a:ext cx="432000"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カギ線コネクタ 150"/>
          <p:cNvCxnSpPr>
            <a:stCxn id="9" idx="2"/>
            <a:endCxn id="31" idx="0"/>
          </p:cNvCxnSpPr>
          <p:nvPr/>
        </p:nvCxnSpPr>
        <p:spPr bwMode="auto">
          <a:xfrm rot="16200000" flipH="1">
            <a:off x="2916000" y="3429000"/>
            <a:ext cx="432000" cy="83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カギ線コネクタ 153"/>
          <p:cNvCxnSpPr>
            <a:stCxn id="9" idx="2"/>
            <a:endCxn id="32" idx="0"/>
          </p:cNvCxnSpPr>
          <p:nvPr/>
        </p:nvCxnSpPr>
        <p:spPr bwMode="auto">
          <a:xfrm rot="16200000" flipH="1">
            <a:off x="3015692" y="3329307"/>
            <a:ext cx="432000" cy="28246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カギ線コネクタ 156"/>
          <p:cNvCxnSpPr>
            <a:stCxn id="9" idx="2"/>
            <a:endCxn id="33" idx="0"/>
          </p:cNvCxnSpPr>
          <p:nvPr/>
        </p:nvCxnSpPr>
        <p:spPr bwMode="auto">
          <a:xfrm rot="16200000" flipH="1">
            <a:off x="3115385" y="3229615"/>
            <a:ext cx="432000" cy="481846"/>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カギ線コネクタ 165"/>
          <p:cNvCxnSpPr>
            <a:stCxn id="10" idx="2"/>
            <a:endCxn id="34" idx="0"/>
          </p:cNvCxnSpPr>
          <p:nvPr/>
        </p:nvCxnSpPr>
        <p:spPr bwMode="auto">
          <a:xfrm rot="5400000">
            <a:off x="3888000" y="3171461"/>
            <a:ext cx="432000" cy="598154"/>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カギ線コネクタ 168"/>
          <p:cNvCxnSpPr>
            <a:stCxn id="10" idx="2"/>
            <a:endCxn id="35" idx="0"/>
          </p:cNvCxnSpPr>
          <p:nvPr/>
        </p:nvCxnSpPr>
        <p:spPr bwMode="auto">
          <a:xfrm rot="5400000">
            <a:off x="3987692" y="3271154"/>
            <a:ext cx="432000" cy="398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カギ線コネクタ 171"/>
          <p:cNvCxnSpPr>
            <a:stCxn id="10" idx="2"/>
            <a:endCxn id="38" idx="0"/>
          </p:cNvCxnSpPr>
          <p:nvPr/>
        </p:nvCxnSpPr>
        <p:spPr bwMode="auto">
          <a:xfrm rot="5400000">
            <a:off x="4087385" y="3370846"/>
            <a:ext cx="432000" cy="199385"/>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カギ線コネクタ 174"/>
          <p:cNvCxnSpPr>
            <a:stCxn id="10" idx="2"/>
            <a:endCxn id="40" idx="0"/>
          </p:cNvCxnSpPr>
          <p:nvPr/>
        </p:nvCxnSpPr>
        <p:spPr bwMode="auto">
          <a:xfrm rot="16200000" flipH="1">
            <a:off x="4286769" y="3370846"/>
            <a:ext cx="432000"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カギ線コネクタ 177"/>
          <p:cNvCxnSpPr>
            <a:stCxn id="10" idx="2"/>
            <a:endCxn id="41" idx="0"/>
          </p:cNvCxnSpPr>
          <p:nvPr/>
        </p:nvCxnSpPr>
        <p:spPr bwMode="auto">
          <a:xfrm rot="16200000" flipH="1">
            <a:off x="4386462" y="3271154"/>
            <a:ext cx="432000" cy="398769"/>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カギ線コネクタ 180"/>
          <p:cNvCxnSpPr>
            <a:stCxn id="10" idx="2"/>
            <a:endCxn id="42" idx="0"/>
          </p:cNvCxnSpPr>
          <p:nvPr/>
        </p:nvCxnSpPr>
        <p:spPr bwMode="auto">
          <a:xfrm rot="16200000" flipH="1">
            <a:off x="4486154" y="3171461"/>
            <a:ext cx="432000" cy="598154"/>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直線コネクタ 183"/>
          <p:cNvCxnSpPr>
            <a:stCxn id="10" idx="2"/>
            <a:endCxn id="39" idx="0"/>
          </p:cNvCxnSpPr>
          <p:nvPr/>
        </p:nvCxnSpPr>
        <p:spPr bwMode="auto">
          <a:xfrm>
            <a:off x="4403077" y="3254538"/>
            <a:ext cx="0" cy="43200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カギ線コネクタ 193"/>
          <p:cNvCxnSpPr>
            <a:stCxn id="11" idx="2"/>
            <a:endCxn id="48" idx="0"/>
          </p:cNvCxnSpPr>
          <p:nvPr/>
        </p:nvCxnSpPr>
        <p:spPr bwMode="auto">
          <a:xfrm rot="5400000">
            <a:off x="5217231" y="3271154"/>
            <a:ext cx="432000" cy="398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カギ線コネクタ 196"/>
          <p:cNvCxnSpPr>
            <a:stCxn id="11" idx="2"/>
            <a:endCxn id="49" idx="0"/>
          </p:cNvCxnSpPr>
          <p:nvPr/>
        </p:nvCxnSpPr>
        <p:spPr bwMode="auto">
          <a:xfrm rot="5400000">
            <a:off x="5316923" y="3370846"/>
            <a:ext cx="432000"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カギ線コネクタ 199"/>
          <p:cNvCxnSpPr>
            <a:stCxn id="11" idx="2"/>
            <a:endCxn id="51" idx="0"/>
          </p:cNvCxnSpPr>
          <p:nvPr/>
        </p:nvCxnSpPr>
        <p:spPr bwMode="auto">
          <a:xfrm rot="16200000" flipH="1">
            <a:off x="5516308" y="3370846"/>
            <a:ext cx="432000"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カギ線コネクタ 202"/>
          <p:cNvCxnSpPr>
            <a:stCxn id="11" idx="2"/>
            <a:endCxn id="52" idx="0"/>
          </p:cNvCxnSpPr>
          <p:nvPr/>
        </p:nvCxnSpPr>
        <p:spPr bwMode="auto">
          <a:xfrm rot="16200000" flipH="1">
            <a:off x="5616000" y="3271154"/>
            <a:ext cx="432000" cy="398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線コネクタ 205"/>
          <p:cNvCxnSpPr>
            <a:stCxn id="11" idx="2"/>
            <a:endCxn id="50" idx="0"/>
          </p:cNvCxnSpPr>
          <p:nvPr/>
        </p:nvCxnSpPr>
        <p:spPr bwMode="auto">
          <a:xfrm>
            <a:off x="5632615" y="3254538"/>
            <a:ext cx="0" cy="43200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直線コネクタ 208"/>
          <p:cNvCxnSpPr>
            <a:stCxn id="12" idx="2"/>
            <a:endCxn id="54" idx="0"/>
          </p:cNvCxnSpPr>
          <p:nvPr/>
        </p:nvCxnSpPr>
        <p:spPr bwMode="auto">
          <a:xfrm>
            <a:off x="6662769" y="3254538"/>
            <a:ext cx="0" cy="43200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カギ線コネクタ 213"/>
          <p:cNvCxnSpPr>
            <a:stCxn id="12" idx="2"/>
            <a:endCxn id="53" idx="0"/>
          </p:cNvCxnSpPr>
          <p:nvPr/>
        </p:nvCxnSpPr>
        <p:spPr bwMode="auto">
          <a:xfrm rot="5400000">
            <a:off x="6347077" y="3370846"/>
            <a:ext cx="432000" cy="199385"/>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カギ線コネクタ 216"/>
          <p:cNvCxnSpPr>
            <a:stCxn id="12" idx="2"/>
            <a:endCxn id="55" idx="0"/>
          </p:cNvCxnSpPr>
          <p:nvPr/>
        </p:nvCxnSpPr>
        <p:spPr bwMode="auto">
          <a:xfrm rot="16200000" flipH="1">
            <a:off x="6546462" y="3370846"/>
            <a:ext cx="432000" cy="199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カギ線コネクタ 219"/>
          <p:cNvCxnSpPr>
            <a:stCxn id="13" idx="2"/>
            <a:endCxn id="56" idx="0"/>
          </p:cNvCxnSpPr>
          <p:nvPr/>
        </p:nvCxnSpPr>
        <p:spPr bwMode="auto">
          <a:xfrm rot="5400000">
            <a:off x="7285846" y="3329307"/>
            <a:ext cx="432000" cy="28246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カギ線コネクタ 222"/>
          <p:cNvCxnSpPr>
            <a:stCxn id="13" idx="2"/>
            <a:endCxn id="57" idx="0"/>
          </p:cNvCxnSpPr>
          <p:nvPr/>
        </p:nvCxnSpPr>
        <p:spPr bwMode="auto">
          <a:xfrm rot="5400000">
            <a:off x="7385538" y="3429000"/>
            <a:ext cx="432000" cy="83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カギ線コネクタ 226"/>
          <p:cNvCxnSpPr>
            <a:stCxn id="13" idx="2"/>
            <a:endCxn id="58" idx="0"/>
          </p:cNvCxnSpPr>
          <p:nvPr/>
        </p:nvCxnSpPr>
        <p:spPr bwMode="auto">
          <a:xfrm rot="16200000" flipH="1">
            <a:off x="7485231" y="3412384"/>
            <a:ext cx="432000"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 name="カギ線コネクタ 229"/>
          <p:cNvCxnSpPr>
            <a:stCxn id="13" idx="2"/>
            <a:endCxn id="59" idx="0"/>
          </p:cNvCxnSpPr>
          <p:nvPr/>
        </p:nvCxnSpPr>
        <p:spPr bwMode="auto">
          <a:xfrm rot="16200000" flipH="1">
            <a:off x="7584923"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 name="カギ線コネクタ 232"/>
          <p:cNvCxnSpPr>
            <a:stCxn id="61" idx="2"/>
            <a:endCxn id="43" idx="0"/>
          </p:cNvCxnSpPr>
          <p:nvPr/>
        </p:nvCxnSpPr>
        <p:spPr bwMode="auto">
          <a:xfrm rot="5400000">
            <a:off x="8382462" y="3429000"/>
            <a:ext cx="432000" cy="83077"/>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カギ線コネクタ 235"/>
          <p:cNvCxnSpPr>
            <a:stCxn id="61" idx="2"/>
            <a:endCxn id="44" idx="0"/>
          </p:cNvCxnSpPr>
          <p:nvPr/>
        </p:nvCxnSpPr>
        <p:spPr bwMode="auto">
          <a:xfrm rot="16200000" flipH="1">
            <a:off x="8482154" y="3412384"/>
            <a:ext cx="432000"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直線コネクタ 223"/>
          <p:cNvCxnSpPr>
            <a:stCxn id="4" idx="2"/>
            <a:endCxn id="5" idx="0"/>
          </p:cNvCxnSpPr>
          <p:nvPr/>
        </p:nvCxnSpPr>
        <p:spPr bwMode="auto">
          <a:xfrm>
            <a:off x="4552615" y="1559769"/>
            <a:ext cx="0" cy="299077"/>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 name="カギ線コネクタ 228"/>
          <p:cNvCxnSpPr>
            <a:stCxn id="5" idx="2"/>
            <a:endCxn id="11" idx="0"/>
          </p:cNvCxnSpPr>
          <p:nvPr/>
        </p:nvCxnSpPr>
        <p:spPr bwMode="auto">
          <a:xfrm rot="16200000" flipH="1">
            <a:off x="4727077" y="2016692"/>
            <a:ext cx="731077" cy="1080000"/>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 name="カギ線コネクタ 234"/>
          <p:cNvCxnSpPr>
            <a:stCxn id="5" idx="2"/>
            <a:endCxn id="12" idx="0"/>
          </p:cNvCxnSpPr>
          <p:nvPr/>
        </p:nvCxnSpPr>
        <p:spPr bwMode="auto">
          <a:xfrm rot="16200000" flipH="1">
            <a:off x="5242154" y="1501615"/>
            <a:ext cx="731077" cy="2110154"/>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 name="カギ線コネクタ 238"/>
          <p:cNvCxnSpPr>
            <a:stCxn id="5" idx="2"/>
            <a:endCxn id="13" idx="0"/>
          </p:cNvCxnSpPr>
          <p:nvPr/>
        </p:nvCxnSpPr>
        <p:spPr bwMode="auto">
          <a:xfrm rot="16200000" flipH="1">
            <a:off x="5732308" y="1011461"/>
            <a:ext cx="731077" cy="3090462"/>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 name="カギ線コネクタ 244"/>
          <p:cNvCxnSpPr>
            <a:stCxn id="5" idx="2"/>
            <a:endCxn id="61" idx="0"/>
          </p:cNvCxnSpPr>
          <p:nvPr/>
        </p:nvCxnSpPr>
        <p:spPr bwMode="auto">
          <a:xfrm rot="16200000" flipH="1">
            <a:off x="6230769" y="513000"/>
            <a:ext cx="731077" cy="408738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 name="カギ線コネクタ 247"/>
          <p:cNvCxnSpPr>
            <a:stCxn id="5" idx="2"/>
            <a:endCxn id="7" idx="0"/>
          </p:cNvCxnSpPr>
          <p:nvPr/>
        </p:nvCxnSpPr>
        <p:spPr bwMode="auto">
          <a:xfrm rot="5400000">
            <a:off x="2226462" y="596077"/>
            <a:ext cx="731077" cy="3921231"/>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 name="カギ線コネクタ 251"/>
          <p:cNvCxnSpPr>
            <a:stCxn id="5" idx="2"/>
            <a:endCxn id="8" idx="0"/>
          </p:cNvCxnSpPr>
          <p:nvPr/>
        </p:nvCxnSpPr>
        <p:spPr bwMode="auto">
          <a:xfrm rot="5400000">
            <a:off x="2841231" y="1210846"/>
            <a:ext cx="731077" cy="2691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 name="カギ線コネクタ 254"/>
          <p:cNvCxnSpPr>
            <a:stCxn id="5" idx="2"/>
            <a:endCxn id="9" idx="0"/>
          </p:cNvCxnSpPr>
          <p:nvPr/>
        </p:nvCxnSpPr>
        <p:spPr bwMode="auto">
          <a:xfrm rot="5400000">
            <a:off x="3456000" y="1825615"/>
            <a:ext cx="731077" cy="1462154"/>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カギ線コネクタ 45"/>
          <p:cNvCxnSpPr>
            <a:stCxn id="5" idx="2"/>
            <a:endCxn id="10" idx="0"/>
          </p:cNvCxnSpPr>
          <p:nvPr/>
        </p:nvCxnSpPr>
        <p:spPr bwMode="auto">
          <a:xfrm rot="5400000">
            <a:off x="4112308" y="2481923"/>
            <a:ext cx="731077" cy="14953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テキスト ボックス 59"/>
          <p:cNvSpPr txBox="1"/>
          <p:nvPr/>
        </p:nvSpPr>
        <p:spPr bwMode="auto">
          <a:xfrm>
            <a:off x="166154"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新宅 将司</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テキスト ボックス 61"/>
          <p:cNvSpPr txBox="1"/>
          <p:nvPr/>
        </p:nvSpPr>
        <p:spPr bwMode="auto">
          <a:xfrm>
            <a:off x="1096615" y="2623154"/>
            <a:ext cx="930462"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原田 彰久</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泉 聡太</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上原 卓</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63" name="テキスト ボックス 62"/>
          <p:cNvSpPr txBox="1"/>
          <p:nvPr/>
        </p:nvSpPr>
        <p:spPr bwMode="auto">
          <a:xfrm>
            <a:off x="2625231" y="2623154"/>
            <a:ext cx="930462"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桑原 兼朗</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佐藤 拓海　木島 智史</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テキスト ボックス 63"/>
          <p:cNvSpPr txBox="1"/>
          <p:nvPr/>
        </p:nvSpPr>
        <p:spPr bwMode="auto">
          <a:xfrm>
            <a:off x="3954461" y="2623154"/>
            <a:ext cx="930462" cy="299077"/>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高橋 孝弥</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竹安 菜穂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p:cNvSpPr txBox="1"/>
          <p:nvPr/>
        </p:nvSpPr>
        <p:spPr bwMode="auto">
          <a:xfrm>
            <a:off x="6214154"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渡部 真太郎</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テキスト ボックス 66"/>
          <p:cNvSpPr txBox="1"/>
          <p:nvPr/>
        </p:nvSpPr>
        <p:spPr bwMode="auto">
          <a:xfrm>
            <a:off x="7177846"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土師 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68" name="テキスト ボックス 67"/>
          <p:cNvSpPr txBox="1"/>
          <p:nvPr/>
        </p:nvSpPr>
        <p:spPr bwMode="auto">
          <a:xfrm>
            <a:off x="8174769"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大塚 康男</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Text Box 10"/>
          <p:cNvSpPr txBox="1">
            <a:spLocks noChangeArrowheads="1"/>
          </p:cNvSpPr>
          <p:nvPr/>
        </p:nvSpPr>
        <p:spPr bwMode="auto">
          <a:xfrm>
            <a:off x="5981538" y="2257615"/>
            <a:ext cx="1063385" cy="166154"/>
          </a:xfrm>
          <a:prstGeom prst="rect">
            <a:avLst/>
          </a:prstGeom>
          <a:solidFill>
            <a:schemeClr val="bg1"/>
          </a:solidFill>
          <a:ln w="9525">
            <a:solidFill>
              <a:schemeClr val="bg1">
                <a:lumMod val="50000"/>
              </a:schemeClr>
            </a:solidFill>
            <a:miter lim="800000"/>
            <a:headEnd/>
            <a:tailEnd/>
          </a:ln>
          <a:effectLst/>
        </p:spPr>
        <p:txBody>
          <a:bodyPr vert="horz"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831" dirty="0">
                <a:latin typeface="Meiryo UI" panose="020B0604030504040204" pitchFamily="50" charset="-128"/>
                <a:ea typeface="Meiryo UI" panose="020B0604030504040204" pitchFamily="50" charset="-128"/>
                <a:cs typeface="Meiryo UI" panose="020B0604030504040204" pitchFamily="50" charset="-128"/>
              </a:rPr>
              <a:t>オンサイトプロデュース課</a:t>
            </a:r>
            <a:endParaRPr lang="zh-TW" altLang="en-US" sz="83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テキスト ボックス 173"/>
          <p:cNvSpPr txBox="1"/>
          <p:nvPr/>
        </p:nvSpPr>
        <p:spPr bwMode="auto">
          <a:xfrm>
            <a:off x="7078154" y="2257615"/>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近藤 慎</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0" name="カギ線コネクタ 109"/>
          <p:cNvCxnSpPr>
            <a:stCxn id="5" idx="2"/>
            <a:endCxn id="11" idx="0"/>
          </p:cNvCxnSpPr>
          <p:nvPr/>
        </p:nvCxnSpPr>
        <p:spPr bwMode="auto">
          <a:xfrm rot="16200000" flipH="1">
            <a:off x="4727077" y="2016692"/>
            <a:ext cx="731077" cy="1080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テキスト ボックス 64"/>
          <p:cNvSpPr txBox="1"/>
          <p:nvPr/>
        </p:nvSpPr>
        <p:spPr bwMode="auto">
          <a:xfrm>
            <a:off x="5184000"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東野 克己</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3" name="カギ線コネクタ 122"/>
          <p:cNvCxnSpPr>
            <a:stCxn id="5" idx="2"/>
            <a:endCxn id="173" idx="1"/>
          </p:cNvCxnSpPr>
          <p:nvPr/>
        </p:nvCxnSpPr>
        <p:spPr bwMode="auto">
          <a:xfrm rot="16200000" flipH="1">
            <a:off x="5192308" y="1551462"/>
            <a:ext cx="149538" cy="1428923"/>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748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29510"/>
            <a:ext cx="3821559" cy="386902"/>
          </a:xfrm>
        </p:spPr>
        <p:txBody>
          <a:bodyPr/>
          <a:lstStyle/>
          <a:p>
            <a:r>
              <a:rPr kumimoji="1" lang="ja-JP" altLang="en-US" dirty="0" smtClean="0"/>
              <a:t>ＤＩ本部　センター統括部</a:t>
            </a:r>
            <a:endParaRPr kumimoji="1" lang="ja-JP" altLang="en-US" dirty="0"/>
          </a:p>
        </p:txBody>
      </p:sp>
      <p:sp>
        <p:nvSpPr>
          <p:cNvPr id="3" name="Text Box 8"/>
          <p:cNvSpPr txBox="1">
            <a:spLocks noChangeArrowheads="1"/>
          </p:cNvSpPr>
          <p:nvPr/>
        </p:nvSpPr>
        <p:spPr bwMode="auto">
          <a:xfrm>
            <a:off x="3555692" y="1227461"/>
            <a:ext cx="1993846" cy="332308"/>
          </a:xfrm>
          <a:prstGeom prst="rect">
            <a:avLst/>
          </a:prstGeom>
          <a:solidFill>
            <a:srgbClr val="CCFFCC"/>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デジタルインタラクティブサービス本部</a:t>
            </a:r>
          </a:p>
        </p:txBody>
      </p:sp>
      <p:sp>
        <p:nvSpPr>
          <p:cNvPr id="4" name="Text Box 8"/>
          <p:cNvSpPr txBox="1">
            <a:spLocks noChangeArrowheads="1"/>
          </p:cNvSpPr>
          <p:nvPr/>
        </p:nvSpPr>
        <p:spPr bwMode="auto">
          <a:xfrm>
            <a:off x="3721846" y="1858846"/>
            <a:ext cx="1661538" cy="332308"/>
          </a:xfrm>
          <a:prstGeom prst="rect">
            <a:avLst/>
          </a:prstGeom>
          <a:solidFill>
            <a:srgbClr val="FFCCFF"/>
          </a:solidFill>
          <a:ln w="9525">
            <a:solidFill>
              <a:schemeClr val="bg1">
                <a:lumMod val="50000"/>
              </a:schemeClr>
            </a:solidFill>
            <a:miter lim="800000"/>
            <a:headEnd/>
            <a:tailEnd/>
          </a:ln>
          <a:effectLst/>
        </p:spPr>
        <p:txBody>
          <a:bodyPr vert="horz" wrap="squar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センター統括部</a:t>
            </a:r>
          </a:p>
        </p:txBody>
      </p:sp>
      <p:sp>
        <p:nvSpPr>
          <p:cNvPr id="5" name="Text Box 8"/>
          <p:cNvSpPr txBox="1">
            <a:spLocks noChangeArrowheads="1"/>
          </p:cNvSpPr>
          <p:nvPr/>
        </p:nvSpPr>
        <p:spPr bwMode="auto">
          <a:xfrm>
            <a:off x="3090461"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福岡センター部</a:t>
            </a:r>
          </a:p>
        </p:txBody>
      </p:sp>
      <p:sp>
        <p:nvSpPr>
          <p:cNvPr id="6" name="Text Box 10"/>
          <p:cNvSpPr txBox="1">
            <a:spLocks noChangeArrowheads="1"/>
          </p:cNvSpPr>
          <p:nvPr/>
        </p:nvSpPr>
        <p:spPr bwMode="auto">
          <a:xfrm>
            <a:off x="93046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札幌１課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bwMode="auto">
          <a:xfrm>
            <a:off x="282461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井手 裕美</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8" name="テキスト ボックス 7"/>
          <p:cNvSpPr txBox="1"/>
          <p:nvPr/>
        </p:nvSpPr>
        <p:spPr bwMode="auto">
          <a:xfrm>
            <a:off x="3555693" y="861923"/>
            <a:ext cx="1994395" cy="332308"/>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所 年雄</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齋藤 勝重　小島 拓</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竹下 公久</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松久 直広</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Text Box 8"/>
          <p:cNvSpPr txBox="1">
            <a:spLocks noChangeArrowheads="1"/>
          </p:cNvSpPr>
          <p:nvPr/>
        </p:nvSpPr>
        <p:spPr bwMode="auto">
          <a:xfrm>
            <a:off x="1096615"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東日本センター部</a:t>
            </a:r>
          </a:p>
        </p:txBody>
      </p:sp>
      <p:sp>
        <p:nvSpPr>
          <p:cNvPr id="10" name="Text Box 8"/>
          <p:cNvSpPr txBox="1">
            <a:spLocks noChangeArrowheads="1"/>
          </p:cNvSpPr>
          <p:nvPr/>
        </p:nvSpPr>
        <p:spPr bwMode="auto">
          <a:xfrm>
            <a:off x="5084307"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沖縄センター部</a:t>
            </a:r>
          </a:p>
        </p:txBody>
      </p:sp>
      <p:sp>
        <p:nvSpPr>
          <p:cNvPr id="11" name="Text Box 8"/>
          <p:cNvSpPr txBox="1">
            <a:spLocks noChangeArrowheads="1"/>
          </p:cNvSpPr>
          <p:nvPr/>
        </p:nvSpPr>
        <p:spPr bwMode="auto">
          <a:xfrm>
            <a:off x="7078154" y="2922231"/>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那覇センター部</a:t>
            </a:r>
          </a:p>
        </p:txBody>
      </p:sp>
      <p:sp>
        <p:nvSpPr>
          <p:cNvPr id="12" name="Text Box 8"/>
          <p:cNvSpPr txBox="1">
            <a:spLocks noChangeArrowheads="1"/>
          </p:cNvSpPr>
          <p:nvPr/>
        </p:nvSpPr>
        <p:spPr bwMode="auto">
          <a:xfrm>
            <a:off x="5649231" y="2124692"/>
            <a:ext cx="930462" cy="332308"/>
          </a:xfrm>
          <a:prstGeom prst="rect">
            <a:avLst/>
          </a:prstGeom>
          <a:solidFill>
            <a:srgbClr val="FFFF99"/>
          </a:solidFill>
          <a:ln w="9525">
            <a:solidFill>
              <a:schemeClr val="bg1">
                <a:lumMod val="50000"/>
              </a:schemeClr>
            </a:solidFill>
            <a:miter lim="800000"/>
            <a:headEnd/>
            <a:tailEnd/>
          </a:ln>
          <a:effectLst/>
        </p:spPr>
        <p:txBody>
          <a:bodyPr vert="horz" wrap="none" lIns="66462" tIns="0" rIns="66462" bIns="0" anchor="ctr">
            <a:noAutofit/>
          </a:bodyPr>
          <a:lstStyle>
            <a:lvl1pPr eaLnBrk="0" hangingPunct="0">
              <a:defRPr kumimoji="1" sz="1000">
                <a:solidFill>
                  <a:schemeClr val="tx1"/>
                </a:solidFill>
                <a:latin typeface="ＭＳ Ｐゴシック" charset="-128"/>
                <a:ea typeface="ＭＳ Ｐゴシック" charset="-128"/>
              </a:defRPr>
            </a:lvl1pPr>
            <a:lvl2pPr marL="742950" indent="-285750" eaLnBrk="0" hangingPunct="0">
              <a:defRPr kumimoji="1" sz="1000">
                <a:solidFill>
                  <a:schemeClr val="tx1"/>
                </a:solidFill>
                <a:latin typeface="ＭＳ Ｐゴシック" charset="-128"/>
                <a:ea typeface="ＭＳ Ｐゴシック" charset="-128"/>
              </a:defRPr>
            </a:lvl2pPr>
            <a:lvl3pPr marL="1143000" indent="-228600" eaLnBrk="0" hangingPunct="0">
              <a:defRPr kumimoji="1" sz="1000">
                <a:solidFill>
                  <a:schemeClr val="tx1"/>
                </a:solidFill>
                <a:latin typeface="ＭＳ Ｐゴシック" charset="-128"/>
                <a:ea typeface="ＭＳ Ｐゴシック" charset="-128"/>
              </a:defRPr>
            </a:lvl3pPr>
            <a:lvl4pPr marL="1600200" indent="-228600" eaLnBrk="0" hangingPunct="0">
              <a:defRPr kumimoji="1" sz="1000">
                <a:solidFill>
                  <a:schemeClr val="tx1"/>
                </a:solidFill>
                <a:latin typeface="ＭＳ Ｐゴシック" charset="-128"/>
                <a:ea typeface="ＭＳ Ｐゴシック" charset="-128"/>
              </a:defRPr>
            </a:lvl4pPr>
            <a:lvl5pPr marL="2057400" indent="-228600" eaLnBrk="0" hangingPunct="0">
              <a:defRPr kumimoji="1" sz="1000">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ＭＳ Ｐゴシック" charset="-128"/>
                <a:ea typeface="ＭＳ Ｐゴシック" charset="-128"/>
              </a:defRPr>
            </a:lvl9pPr>
          </a:lstStyle>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センター</a:t>
            </a:r>
            <a:endParaRPr lang="en-US" altLang="ja-JP" sz="923" kern="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defRPr/>
            </a:pPr>
            <a:r>
              <a:rPr lang="ja-JP" altLang="en-US" sz="923" kern="0" dirty="0">
                <a:latin typeface="Meiryo UI" panose="020B0604030504040204" pitchFamily="50" charset="-128"/>
                <a:ea typeface="Meiryo UI" panose="020B0604030504040204" pitchFamily="50" charset="-128"/>
                <a:cs typeface="Meiryo UI" panose="020B0604030504040204" pitchFamily="50" charset="-128"/>
              </a:rPr>
              <a:t>マネジメント部</a:t>
            </a:r>
          </a:p>
        </p:txBody>
      </p:sp>
      <p:cxnSp>
        <p:nvCxnSpPr>
          <p:cNvPr id="14" name="カギ線コネクタ 13"/>
          <p:cNvCxnSpPr>
            <a:stCxn id="4" idx="2"/>
            <a:endCxn id="9" idx="0"/>
          </p:cNvCxnSpPr>
          <p:nvPr/>
        </p:nvCxnSpPr>
        <p:spPr bwMode="auto">
          <a:xfrm rot="5400000">
            <a:off x="2691692" y="1061308"/>
            <a:ext cx="731077" cy="2990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カギ線コネクタ 16"/>
          <p:cNvCxnSpPr>
            <a:stCxn id="4" idx="2"/>
            <a:endCxn id="5" idx="0"/>
          </p:cNvCxnSpPr>
          <p:nvPr/>
        </p:nvCxnSpPr>
        <p:spPr bwMode="auto">
          <a:xfrm rot="5400000">
            <a:off x="3688615" y="2058231"/>
            <a:ext cx="731077" cy="996923"/>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カギ線コネクタ 19"/>
          <p:cNvCxnSpPr>
            <a:stCxn id="4" idx="2"/>
            <a:endCxn id="10" idx="0"/>
          </p:cNvCxnSpPr>
          <p:nvPr/>
        </p:nvCxnSpPr>
        <p:spPr bwMode="auto">
          <a:xfrm rot="16200000" flipH="1">
            <a:off x="4685538" y="2058231"/>
            <a:ext cx="731077" cy="996923"/>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カギ線コネクタ 22"/>
          <p:cNvCxnSpPr>
            <a:stCxn id="4" idx="2"/>
            <a:endCxn id="11" idx="0"/>
          </p:cNvCxnSpPr>
          <p:nvPr/>
        </p:nvCxnSpPr>
        <p:spPr bwMode="auto">
          <a:xfrm rot="16200000" flipH="1">
            <a:off x="5682462" y="1061308"/>
            <a:ext cx="731077" cy="2990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カギ線コネクタ 25"/>
          <p:cNvCxnSpPr>
            <a:stCxn id="4" idx="2"/>
            <a:endCxn id="12" idx="1"/>
          </p:cNvCxnSpPr>
          <p:nvPr/>
        </p:nvCxnSpPr>
        <p:spPr bwMode="auto">
          <a:xfrm rot="16200000" flipH="1">
            <a:off x="5051077" y="1692693"/>
            <a:ext cx="99692" cy="1096615"/>
          </a:xfrm>
          <a:prstGeom prst="bentConnector2">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10"/>
          <p:cNvSpPr txBox="1">
            <a:spLocks noChangeArrowheads="1"/>
          </p:cNvSpPr>
          <p:nvPr/>
        </p:nvSpPr>
        <p:spPr bwMode="auto">
          <a:xfrm>
            <a:off x="1262769"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札幌２課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 Box 10"/>
          <p:cNvSpPr txBox="1">
            <a:spLocks noChangeArrowheads="1"/>
          </p:cNvSpPr>
          <p:nvPr/>
        </p:nvSpPr>
        <p:spPr bwMode="auto">
          <a:xfrm>
            <a:off x="1595077"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函館センター課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Text Box 10"/>
          <p:cNvSpPr txBox="1">
            <a:spLocks noChangeArrowheads="1"/>
          </p:cNvSpPr>
          <p:nvPr/>
        </p:nvSpPr>
        <p:spPr bwMode="auto">
          <a:xfrm>
            <a:off x="192738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仙台センター課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 Box 10"/>
          <p:cNvSpPr txBox="1">
            <a:spLocks noChangeArrowheads="1"/>
          </p:cNvSpPr>
          <p:nvPr/>
        </p:nvSpPr>
        <p:spPr bwMode="auto">
          <a:xfrm>
            <a:off x="282461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 Box 10"/>
          <p:cNvSpPr txBox="1">
            <a:spLocks noChangeArrowheads="1"/>
          </p:cNvSpPr>
          <p:nvPr/>
        </p:nvSpPr>
        <p:spPr bwMode="auto">
          <a:xfrm>
            <a:off x="3156923"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 Box 10"/>
          <p:cNvSpPr txBox="1">
            <a:spLocks noChangeArrowheads="1"/>
          </p:cNvSpPr>
          <p:nvPr/>
        </p:nvSpPr>
        <p:spPr bwMode="auto">
          <a:xfrm>
            <a:off x="347261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 Box 10"/>
          <p:cNvSpPr txBox="1">
            <a:spLocks noChangeArrowheads="1"/>
          </p:cNvSpPr>
          <p:nvPr/>
        </p:nvSpPr>
        <p:spPr bwMode="auto">
          <a:xfrm>
            <a:off x="382153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MA</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推進課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Text Box 10"/>
          <p:cNvSpPr txBox="1">
            <a:spLocks noChangeArrowheads="1"/>
          </p:cNvSpPr>
          <p:nvPr/>
        </p:nvSpPr>
        <p:spPr bwMode="auto">
          <a:xfrm>
            <a:off x="525046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Text Box 10"/>
          <p:cNvSpPr txBox="1">
            <a:spLocks noChangeArrowheads="1"/>
          </p:cNvSpPr>
          <p:nvPr/>
        </p:nvSpPr>
        <p:spPr bwMode="auto">
          <a:xfrm>
            <a:off x="568246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Text Box 10"/>
          <p:cNvSpPr txBox="1">
            <a:spLocks noChangeArrowheads="1"/>
          </p:cNvSpPr>
          <p:nvPr/>
        </p:nvSpPr>
        <p:spPr bwMode="auto">
          <a:xfrm>
            <a:off x="6812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１課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Text Box 10"/>
          <p:cNvSpPr txBox="1">
            <a:spLocks noChangeArrowheads="1"/>
          </p:cNvSpPr>
          <p:nvPr/>
        </p:nvSpPr>
        <p:spPr bwMode="auto">
          <a:xfrm>
            <a:off x="7144615"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２課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Text Box 10"/>
          <p:cNvSpPr txBox="1">
            <a:spLocks noChangeArrowheads="1"/>
          </p:cNvSpPr>
          <p:nvPr/>
        </p:nvSpPr>
        <p:spPr bwMode="auto">
          <a:xfrm>
            <a:off x="746030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３課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 Box 10"/>
          <p:cNvSpPr txBox="1">
            <a:spLocks noChangeArrowheads="1"/>
          </p:cNvSpPr>
          <p:nvPr/>
        </p:nvSpPr>
        <p:spPr bwMode="auto">
          <a:xfrm>
            <a:off x="7809231"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４課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カギ線コネクタ 44"/>
          <p:cNvCxnSpPr>
            <a:stCxn id="9" idx="2"/>
            <a:endCxn id="6" idx="0"/>
          </p:cNvCxnSpPr>
          <p:nvPr/>
        </p:nvCxnSpPr>
        <p:spPr bwMode="auto">
          <a:xfrm rot="5400000">
            <a:off x="1071692" y="3196384"/>
            <a:ext cx="432000" cy="548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カギ線コネクタ 47"/>
          <p:cNvCxnSpPr>
            <a:stCxn id="9" idx="2"/>
            <a:endCxn id="31" idx="0"/>
          </p:cNvCxnSpPr>
          <p:nvPr/>
        </p:nvCxnSpPr>
        <p:spPr bwMode="auto">
          <a:xfrm rot="16200000" flipH="1">
            <a:off x="1570154" y="3246231"/>
            <a:ext cx="432000" cy="448615"/>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カギ線コネクタ 50"/>
          <p:cNvCxnSpPr>
            <a:stCxn id="9" idx="2"/>
            <a:endCxn id="29" idx="0"/>
          </p:cNvCxnSpPr>
          <p:nvPr/>
        </p:nvCxnSpPr>
        <p:spPr bwMode="auto">
          <a:xfrm rot="5400000">
            <a:off x="1237846" y="3362538"/>
            <a:ext cx="432000" cy="216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カギ線コネクタ 53"/>
          <p:cNvCxnSpPr>
            <a:endCxn id="30" idx="0"/>
          </p:cNvCxnSpPr>
          <p:nvPr/>
        </p:nvCxnSpPr>
        <p:spPr bwMode="auto">
          <a:xfrm rot="16200000" flipH="1">
            <a:off x="1408154" y="3416538"/>
            <a:ext cx="432000" cy="108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コネクタ 56"/>
          <p:cNvCxnSpPr>
            <a:stCxn id="5" idx="2"/>
            <a:endCxn id="34" idx="0"/>
          </p:cNvCxnSpPr>
          <p:nvPr/>
        </p:nvCxnSpPr>
        <p:spPr bwMode="auto">
          <a:xfrm>
            <a:off x="3555692" y="3254538"/>
            <a:ext cx="0" cy="43200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 Box 10"/>
          <p:cNvSpPr txBox="1">
            <a:spLocks noChangeArrowheads="1"/>
          </p:cNvSpPr>
          <p:nvPr/>
        </p:nvSpPr>
        <p:spPr bwMode="auto">
          <a:xfrm>
            <a:off x="4153846" y="3686538"/>
            <a:ext cx="166154" cy="1063385"/>
          </a:xfrm>
          <a:prstGeom prst="rect">
            <a:avLst/>
          </a:prstGeom>
          <a:solidFill>
            <a:schemeClr val="bg1"/>
          </a:solidFill>
          <a:ln w="9525">
            <a:solidFill>
              <a:schemeClr val="bg1">
                <a:lumMod val="50000"/>
              </a:schemeClr>
            </a:solidFill>
            <a:miter lim="800000"/>
            <a:headEnd/>
            <a:tailEnd/>
          </a:ln>
          <a:effectLst/>
        </p:spPr>
        <p:txBody>
          <a:bodyPr vert="eaVert"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738" dirty="0">
                <a:latin typeface="Meiryo UI" panose="020B0604030504040204" pitchFamily="50" charset="-128"/>
                <a:ea typeface="Meiryo UI" panose="020B0604030504040204" pitchFamily="50" charset="-128"/>
                <a:cs typeface="Meiryo UI" panose="020B0604030504040204" pitchFamily="50" charset="-128"/>
              </a:rPr>
              <a:t>デザインプランニング課</a:t>
            </a:r>
            <a:endParaRPr lang="zh-TW" altLang="en-US" sz="738"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カギ線コネクタ 60"/>
          <p:cNvCxnSpPr>
            <a:stCxn id="5" idx="2"/>
            <a:endCxn id="32" idx="0"/>
          </p:cNvCxnSpPr>
          <p:nvPr/>
        </p:nvCxnSpPr>
        <p:spPr bwMode="auto">
          <a:xfrm rot="5400000">
            <a:off x="3015692" y="3146538"/>
            <a:ext cx="432000" cy="648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カギ線コネクタ 63"/>
          <p:cNvCxnSpPr>
            <a:stCxn id="5" idx="2"/>
            <a:endCxn id="59" idx="0"/>
          </p:cNvCxnSpPr>
          <p:nvPr/>
        </p:nvCxnSpPr>
        <p:spPr bwMode="auto">
          <a:xfrm rot="16200000" flipH="1">
            <a:off x="3680308" y="3129923"/>
            <a:ext cx="432000" cy="681231"/>
          </a:xfrm>
          <a:prstGeom prst="bentConnector3">
            <a:avLst>
              <a:gd name="adj1" fmla="val 50000"/>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カギ線コネクタ 67"/>
          <p:cNvCxnSpPr>
            <a:stCxn id="5" idx="2"/>
            <a:endCxn id="35" idx="0"/>
          </p:cNvCxnSpPr>
          <p:nvPr/>
        </p:nvCxnSpPr>
        <p:spPr bwMode="auto">
          <a:xfrm rot="16200000" flipH="1">
            <a:off x="3514154" y="3296077"/>
            <a:ext cx="432000" cy="348923"/>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カギ線コネクタ 70"/>
          <p:cNvCxnSpPr>
            <a:stCxn id="5" idx="2"/>
            <a:endCxn id="33" idx="0"/>
          </p:cNvCxnSpPr>
          <p:nvPr/>
        </p:nvCxnSpPr>
        <p:spPr bwMode="auto">
          <a:xfrm rot="5400000">
            <a:off x="3181846"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カギ線コネクタ 73"/>
          <p:cNvCxnSpPr>
            <a:stCxn id="10" idx="2"/>
            <a:endCxn id="36" idx="0"/>
          </p:cNvCxnSpPr>
          <p:nvPr/>
        </p:nvCxnSpPr>
        <p:spPr bwMode="auto">
          <a:xfrm rot="5400000">
            <a:off x="5225538" y="3362538"/>
            <a:ext cx="432000" cy="216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カギ線コネクタ 76"/>
          <p:cNvCxnSpPr>
            <a:stCxn id="10" idx="2"/>
            <a:endCxn id="37" idx="0"/>
          </p:cNvCxnSpPr>
          <p:nvPr/>
        </p:nvCxnSpPr>
        <p:spPr bwMode="auto">
          <a:xfrm rot="16200000" flipH="1">
            <a:off x="5441538" y="3362538"/>
            <a:ext cx="432000" cy="216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Text Box 10"/>
          <p:cNvSpPr txBox="1">
            <a:spLocks noChangeArrowheads="1"/>
          </p:cNvSpPr>
          <p:nvPr/>
        </p:nvSpPr>
        <p:spPr bwMode="auto">
          <a:xfrm>
            <a:off x="8141538" y="3686538"/>
            <a:ext cx="166154" cy="1063385"/>
          </a:xfrm>
          <a:prstGeom prst="rect">
            <a:avLst/>
          </a:prstGeom>
          <a:solidFill>
            <a:schemeClr val="bg1"/>
          </a:solidFill>
          <a:ln w="9525">
            <a:solidFill>
              <a:schemeClr val="bg1">
                <a:lumMod val="50000"/>
              </a:schemeClr>
            </a:solidFill>
            <a:miter lim="800000"/>
            <a:headEnd/>
            <a:tailEnd/>
          </a:ln>
          <a:effectLst/>
        </p:spPr>
        <p:txBody>
          <a:bodyPr vert="eaVert"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５課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直線コネクタ 84"/>
          <p:cNvCxnSpPr>
            <a:stCxn id="11" idx="2"/>
            <a:endCxn id="42" idx="0"/>
          </p:cNvCxnSpPr>
          <p:nvPr/>
        </p:nvCxnSpPr>
        <p:spPr bwMode="auto">
          <a:xfrm>
            <a:off x="7543385" y="3254538"/>
            <a:ext cx="0" cy="432000"/>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カギ線コネクタ 87"/>
          <p:cNvCxnSpPr>
            <a:stCxn id="11" idx="2"/>
            <a:endCxn id="40" idx="0"/>
          </p:cNvCxnSpPr>
          <p:nvPr/>
        </p:nvCxnSpPr>
        <p:spPr bwMode="auto">
          <a:xfrm rot="5400000">
            <a:off x="7003385" y="3146538"/>
            <a:ext cx="432000" cy="648000"/>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カギ線コネクタ 90"/>
          <p:cNvCxnSpPr>
            <a:stCxn id="11" idx="2"/>
            <a:endCxn id="41" idx="0"/>
          </p:cNvCxnSpPr>
          <p:nvPr/>
        </p:nvCxnSpPr>
        <p:spPr bwMode="auto">
          <a:xfrm rot="5400000">
            <a:off x="7169538" y="3312692"/>
            <a:ext cx="432000" cy="315692"/>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カギ線コネクタ 93"/>
          <p:cNvCxnSpPr>
            <a:stCxn id="11" idx="2"/>
            <a:endCxn id="43" idx="0"/>
          </p:cNvCxnSpPr>
          <p:nvPr/>
        </p:nvCxnSpPr>
        <p:spPr bwMode="auto">
          <a:xfrm rot="16200000" flipH="1">
            <a:off x="7501846" y="3296077"/>
            <a:ext cx="432000" cy="348923"/>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カギ線コネクタ 96"/>
          <p:cNvCxnSpPr>
            <a:stCxn id="11" idx="2"/>
            <a:endCxn id="80" idx="0"/>
          </p:cNvCxnSpPr>
          <p:nvPr/>
        </p:nvCxnSpPr>
        <p:spPr bwMode="auto">
          <a:xfrm rot="16200000" flipH="1">
            <a:off x="7668000" y="3129923"/>
            <a:ext cx="432000" cy="681231"/>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p:cNvSpPr txBox="1"/>
          <p:nvPr/>
        </p:nvSpPr>
        <p:spPr bwMode="auto">
          <a:xfrm>
            <a:off x="3156923"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藤木 幸大</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1" name="テキスト ボックス 100"/>
          <p:cNvSpPr txBox="1"/>
          <p:nvPr/>
        </p:nvSpPr>
        <p:spPr bwMode="auto">
          <a:xfrm>
            <a:off x="347261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清水 茜</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2" name="テキスト ボックス 101"/>
          <p:cNvSpPr txBox="1"/>
          <p:nvPr/>
        </p:nvSpPr>
        <p:spPr bwMode="auto">
          <a:xfrm>
            <a:off x="382153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島田 潤一郎</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3" name="テキスト ボックス 102"/>
          <p:cNvSpPr txBox="1"/>
          <p:nvPr/>
        </p:nvSpPr>
        <p:spPr bwMode="auto">
          <a:xfrm>
            <a:off x="4153846"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小金井 正浩</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テキスト ボックス 103"/>
          <p:cNvSpPr txBox="1"/>
          <p:nvPr/>
        </p:nvSpPr>
        <p:spPr bwMode="auto">
          <a:xfrm>
            <a:off x="525046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綱崎 誠志 </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テキスト ボックス 104"/>
          <p:cNvSpPr txBox="1"/>
          <p:nvPr/>
        </p:nvSpPr>
        <p:spPr bwMode="auto">
          <a:xfrm>
            <a:off x="780923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武富 智行</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6" name="テキスト ボックス 105"/>
          <p:cNvSpPr txBox="1"/>
          <p:nvPr/>
        </p:nvSpPr>
        <p:spPr bwMode="auto">
          <a:xfrm>
            <a:off x="568246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島袋 悠史</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9" name="テキスト ボックス 108"/>
          <p:cNvSpPr txBox="1"/>
          <p:nvPr/>
        </p:nvSpPr>
        <p:spPr bwMode="auto">
          <a:xfrm>
            <a:off x="6812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田中 聖也</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0" name="テキスト ボックス 109"/>
          <p:cNvSpPr txBox="1"/>
          <p:nvPr/>
        </p:nvSpPr>
        <p:spPr bwMode="auto">
          <a:xfrm>
            <a:off x="714461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吉田 修</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1" name="テキスト ボックス 110"/>
          <p:cNvSpPr txBox="1"/>
          <p:nvPr/>
        </p:nvSpPr>
        <p:spPr bwMode="auto">
          <a:xfrm>
            <a:off x="746030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池宮城 秀太</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2" name="テキスト ボックス 111"/>
          <p:cNvSpPr txBox="1"/>
          <p:nvPr/>
        </p:nvSpPr>
        <p:spPr bwMode="auto">
          <a:xfrm>
            <a:off x="8141538"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高橋 聖子</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5" name="テキスト ボックス 114"/>
          <p:cNvSpPr txBox="1"/>
          <p:nvPr/>
        </p:nvSpPr>
        <p:spPr bwMode="auto">
          <a:xfrm>
            <a:off x="930461"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梅影 智哉</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6" name="テキスト ボックス 115"/>
          <p:cNvSpPr txBox="1"/>
          <p:nvPr/>
        </p:nvSpPr>
        <p:spPr bwMode="auto">
          <a:xfrm>
            <a:off x="1262769"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梅影 智哉</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7" name="テキスト ボックス 116"/>
          <p:cNvSpPr txBox="1"/>
          <p:nvPr/>
        </p:nvSpPr>
        <p:spPr bwMode="auto">
          <a:xfrm>
            <a:off x="1595077"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上田 直人</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テキスト ボックス 117"/>
          <p:cNvSpPr txBox="1"/>
          <p:nvPr/>
        </p:nvSpPr>
        <p:spPr bwMode="auto">
          <a:xfrm>
            <a:off x="1927385" y="4916077"/>
            <a:ext cx="166154" cy="996923"/>
          </a:xfrm>
          <a:prstGeom prst="rect">
            <a:avLst/>
          </a:prstGeom>
          <a:noFill/>
          <a:ln w="9525">
            <a:noFill/>
            <a:miter lim="800000"/>
            <a:headEnd/>
            <a:tailEnd/>
          </a:ln>
          <a:effectLst/>
          <a:scene3d>
            <a:camera prst="orthographicFront"/>
            <a:lightRig rig="threePt" dir="t"/>
          </a:scene3d>
          <a:sp3d/>
        </p:spPr>
        <p:txBody>
          <a:bodyPr vert="eaVert"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中東 明菜</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9" name="テキスト ボックス 118"/>
          <p:cNvSpPr txBox="1"/>
          <p:nvPr/>
        </p:nvSpPr>
        <p:spPr bwMode="auto">
          <a:xfrm>
            <a:off x="1096615"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梅影 智哉</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119"/>
          <p:cNvSpPr txBox="1"/>
          <p:nvPr/>
        </p:nvSpPr>
        <p:spPr bwMode="auto">
          <a:xfrm>
            <a:off x="3090461"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小金井 正浩</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1" name="テキスト ボックス 120"/>
          <p:cNvSpPr txBox="1"/>
          <p:nvPr/>
        </p:nvSpPr>
        <p:spPr bwMode="auto">
          <a:xfrm>
            <a:off x="5084307"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杉山 智洋</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ボックス 121"/>
          <p:cNvSpPr txBox="1"/>
          <p:nvPr/>
        </p:nvSpPr>
        <p:spPr bwMode="auto">
          <a:xfrm>
            <a:off x="7078154" y="2756077"/>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駒場 穂高</a:t>
            </a:r>
            <a:endParaRPr lang="en-US" altLang="ja-JP"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テキスト ボックス 122"/>
          <p:cNvSpPr txBox="1"/>
          <p:nvPr/>
        </p:nvSpPr>
        <p:spPr bwMode="auto">
          <a:xfrm>
            <a:off x="5649231" y="1958538"/>
            <a:ext cx="930462"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上原 卓</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24" name="Text Box 10"/>
          <p:cNvSpPr txBox="1">
            <a:spLocks noChangeArrowheads="1"/>
          </p:cNvSpPr>
          <p:nvPr/>
        </p:nvSpPr>
        <p:spPr bwMode="auto">
          <a:xfrm>
            <a:off x="6878769" y="2025000"/>
            <a:ext cx="1063385" cy="166154"/>
          </a:xfrm>
          <a:prstGeom prst="rect">
            <a:avLst/>
          </a:prstGeom>
          <a:solidFill>
            <a:schemeClr val="bg1"/>
          </a:solidFill>
          <a:ln w="9525">
            <a:solidFill>
              <a:schemeClr val="bg1">
                <a:lumMod val="50000"/>
              </a:schemeClr>
            </a:solidFill>
            <a:miter lim="800000"/>
            <a:headEnd/>
            <a:tailEnd/>
          </a:ln>
          <a:effectLst/>
        </p:spPr>
        <p:txBody>
          <a:bodyPr vert="horz"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en-US" altLang="ja-JP" sz="923" dirty="0">
                <a:latin typeface="Meiryo UI" panose="020B0604030504040204" pitchFamily="50" charset="-128"/>
                <a:ea typeface="Meiryo UI" panose="020B0604030504040204" pitchFamily="50" charset="-128"/>
                <a:cs typeface="Meiryo UI" panose="020B0604030504040204" pitchFamily="50" charset="-128"/>
              </a:rPr>
              <a:t>HRM</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テキスト ボックス 124"/>
          <p:cNvSpPr txBox="1"/>
          <p:nvPr/>
        </p:nvSpPr>
        <p:spPr bwMode="auto">
          <a:xfrm>
            <a:off x="7975385" y="2025000"/>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上田 直人</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26" name="Text Box 10"/>
          <p:cNvSpPr txBox="1">
            <a:spLocks noChangeArrowheads="1"/>
          </p:cNvSpPr>
          <p:nvPr/>
        </p:nvSpPr>
        <p:spPr bwMode="auto">
          <a:xfrm>
            <a:off x="6878769" y="2324077"/>
            <a:ext cx="1063385" cy="166154"/>
          </a:xfrm>
          <a:prstGeom prst="rect">
            <a:avLst/>
          </a:prstGeom>
          <a:solidFill>
            <a:schemeClr val="bg1"/>
          </a:solidFill>
          <a:ln w="9525">
            <a:solidFill>
              <a:schemeClr val="bg1">
                <a:lumMod val="50000"/>
              </a:schemeClr>
            </a:solidFill>
            <a:miter lim="800000"/>
            <a:headEnd/>
            <a:tailEnd/>
          </a:ln>
          <a:effectLst/>
        </p:spPr>
        <p:txBody>
          <a:bodyPr vert="horz" wrap="none" lIns="66462" tIns="0" rIns="66462" bIns="0" anchor="ctr"/>
          <a:lstStyle>
            <a:defPPr>
              <a:defRPr lang="ja-JP"/>
            </a:defPPr>
            <a:lvl1pPr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10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000" kern="1200">
                <a:solidFill>
                  <a:schemeClr val="tx1"/>
                </a:solidFill>
                <a:latin typeface="ＭＳ Ｐゴシック" pitchFamily="50" charset="-128"/>
                <a:ea typeface="ＭＳ Ｐゴシック" pitchFamily="50" charset="-128"/>
                <a:cs typeface="+mn-cs"/>
              </a:defRPr>
            </a:lvl9pPr>
          </a:lstStyle>
          <a:p>
            <a:pPr>
              <a:defRPr/>
            </a:pPr>
            <a:r>
              <a:rPr lang="ja-JP" altLang="en-US" sz="923" dirty="0">
                <a:latin typeface="Meiryo UI" panose="020B0604030504040204" pitchFamily="50" charset="-128"/>
                <a:ea typeface="Meiryo UI" panose="020B0604030504040204" pitchFamily="50" charset="-128"/>
                <a:cs typeface="Meiryo UI" panose="020B0604030504040204" pitchFamily="50" charset="-128"/>
              </a:rPr>
              <a:t>オフショア課</a:t>
            </a:r>
            <a:endParaRPr lang="zh-TW" altLang="en-US" sz="923"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7" name="テキスト ボックス 126"/>
          <p:cNvSpPr txBox="1"/>
          <p:nvPr/>
        </p:nvSpPr>
        <p:spPr bwMode="auto">
          <a:xfrm>
            <a:off x="7975385" y="2324077"/>
            <a:ext cx="996923" cy="166154"/>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ja-JP" altLang="en-US" sz="923" dirty="0">
                <a:latin typeface="Meiryo UI" panose="020B0604030504040204" pitchFamily="50" charset="-128"/>
                <a:ea typeface="Meiryo UI" panose="020B0604030504040204" pitchFamily="50" charset="-128"/>
                <a:cs typeface="Meiryo UI" panose="020B0604030504040204" pitchFamily="50" charset="-128"/>
              </a:rPr>
              <a:t>山下 幸司</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r>
              <a:rPr lang="ja-JP" altLang="en-US" sz="923" dirty="0">
                <a:latin typeface="Meiryo UI" panose="020B0604030504040204" pitchFamily="50" charset="-128"/>
                <a:ea typeface="Meiryo UI" panose="020B0604030504040204" pitchFamily="50" charset="-128"/>
                <a:cs typeface="Meiryo UI" panose="020B0604030504040204" pitchFamily="50" charset="-128"/>
              </a:rPr>
              <a:t>代</a:t>
            </a:r>
            <a:r>
              <a:rPr lang="en-US" altLang="ja-JP" sz="923" dirty="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129" name="カギ線コネクタ 128"/>
          <p:cNvCxnSpPr>
            <a:stCxn id="12" idx="3"/>
            <a:endCxn id="124" idx="1"/>
          </p:cNvCxnSpPr>
          <p:nvPr/>
        </p:nvCxnSpPr>
        <p:spPr bwMode="auto">
          <a:xfrm flipV="1">
            <a:off x="6579692" y="2108077"/>
            <a:ext cx="299077" cy="182769"/>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カギ線コネクタ 131"/>
          <p:cNvCxnSpPr>
            <a:stCxn id="12" idx="3"/>
            <a:endCxn id="126" idx="1"/>
          </p:cNvCxnSpPr>
          <p:nvPr/>
        </p:nvCxnSpPr>
        <p:spPr bwMode="auto">
          <a:xfrm>
            <a:off x="6579692" y="2290846"/>
            <a:ext cx="299077" cy="116308"/>
          </a:xfrm>
          <a:prstGeom prst="bentConnector3">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線コネクタ 134"/>
          <p:cNvCxnSpPr>
            <a:stCxn id="3" idx="2"/>
            <a:endCxn id="4" idx="0"/>
          </p:cNvCxnSpPr>
          <p:nvPr/>
        </p:nvCxnSpPr>
        <p:spPr bwMode="auto">
          <a:xfrm>
            <a:off x="4552615" y="1559769"/>
            <a:ext cx="0" cy="299077"/>
          </a:xfrm>
          <a:prstGeom prst="line">
            <a:avLst/>
          </a:prstGeom>
          <a:solidFill>
            <a:schemeClr val="bg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テキスト ボックス 136"/>
          <p:cNvSpPr txBox="1"/>
          <p:nvPr/>
        </p:nvSpPr>
        <p:spPr bwMode="auto">
          <a:xfrm>
            <a:off x="2558769" y="1725923"/>
            <a:ext cx="1163077" cy="465231"/>
          </a:xfrm>
          <a:prstGeom prst="rect">
            <a:avLst/>
          </a:prstGeom>
          <a:noFill/>
          <a:ln w="9525">
            <a:noFill/>
            <a:miter lim="800000"/>
            <a:headEnd/>
            <a:tailEnd/>
          </a:ln>
          <a:effectLst/>
          <a:scene3d>
            <a:camera prst="orthographicFront"/>
            <a:lightRig rig="threePt" dir="t"/>
          </a:scene3d>
          <a:sp3d/>
        </p:spPr>
        <p:txBody>
          <a:bodyPr wrap="none" lIns="66462" tIns="0" rIns="66462" bIns="0" rtlCol="0" anchor="ctr">
            <a:noAutofit/>
          </a:bodyPr>
          <a:lstStyle/>
          <a:p>
            <a:r>
              <a:rPr lang="zh-TW" altLang="en-US" sz="923" dirty="0">
                <a:latin typeface="Meiryo UI" panose="020B0604030504040204" pitchFamily="50" charset="-128"/>
                <a:ea typeface="Meiryo UI" panose="020B0604030504040204" pitchFamily="50" charset="-128"/>
                <a:cs typeface="Meiryo UI" panose="020B0604030504040204" pitchFamily="50" charset="-128"/>
              </a:rPr>
              <a:t>後藤 弘行</a:t>
            </a:r>
          </a:p>
          <a:p>
            <a:r>
              <a:rPr lang="zh-TW"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r>
              <a:rPr lang="zh-TW" altLang="en-US" sz="923" dirty="0">
                <a:latin typeface="Meiryo UI" panose="020B0604030504040204" pitchFamily="50" charset="-128"/>
                <a:ea typeface="Meiryo UI" panose="020B0604030504040204" pitchFamily="50" charset="-128"/>
                <a:cs typeface="Meiryo UI" panose="020B0604030504040204" pitchFamily="50" charset="-128"/>
              </a:rPr>
              <a:t>竹下 公久</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r>
              <a:rPr lang="zh-TW"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p>
          <a:p>
            <a:r>
              <a:rPr lang="zh-TW" altLang="en-US" sz="923" dirty="0">
                <a:latin typeface="Meiryo UI" panose="020B0604030504040204" pitchFamily="50" charset="-128"/>
                <a:ea typeface="Meiryo UI" panose="020B0604030504040204" pitchFamily="50" charset="-128"/>
                <a:cs typeface="Meiryo UI" panose="020B0604030504040204" pitchFamily="50" charset="-128"/>
              </a:rPr>
              <a:t>副</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r>
              <a:rPr lang="zh-TW" altLang="en-US" sz="923" dirty="0">
                <a:latin typeface="Meiryo UI" panose="020B0604030504040204" pitchFamily="50" charset="-128"/>
                <a:ea typeface="Meiryo UI" panose="020B0604030504040204" pitchFamily="50" charset="-128"/>
                <a:cs typeface="Meiryo UI" panose="020B0604030504040204" pitchFamily="50" charset="-128"/>
              </a:rPr>
              <a:t>康田 潤心</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r>
              <a:rPr lang="zh-TW" altLang="en-US" sz="923" dirty="0">
                <a:latin typeface="Meiryo UI" panose="020B0604030504040204" pitchFamily="50" charset="-128"/>
                <a:ea typeface="Meiryo UI" panose="020B0604030504040204" pitchFamily="50" charset="-128"/>
                <a:cs typeface="Meiryo UI" panose="020B0604030504040204" pitchFamily="50" charset="-128"/>
              </a:rPr>
              <a:t>兼</a:t>
            </a:r>
            <a:r>
              <a:rPr lang="en-US" altLang="zh-TW" sz="923"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3" name="Rectangle 12"/>
          <p:cNvSpPr/>
          <p:nvPr/>
        </p:nvSpPr>
        <p:spPr bwMode="auto">
          <a:xfrm>
            <a:off x="6812308" y="2290846"/>
            <a:ext cx="2160000" cy="265846"/>
          </a:xfrm>
          <a:prstGeom prst="rect">
            <a:avLst/>
          </a:prstGeom>
          <a:noFill/>
          <a:ln w="762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0">
              <a:lnSpc>
                <a:spcPct val="100000"/>
              </a:lnSpc>
              <a:spcBef>
                <a:spcPct val="0"/>
              </a:spcBef>
              <a:spcAft>
                <a:spcPct val="0"/>
              </a:spcAft>
              <a:buClrTx/>
              <a:buSzTx/>
              <a:buFontTx/>
              <a:buNone/>
              <a:tabLst/>
            </a:pPr>
            <a:endParaRPr kumimoji="1" lang="en-US" sz="1400" b="0" i="0" u="none" strike="noStrike" cap="none" normalizeH="0" baseline="0"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286632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ﾃﾞｽｸﾄｯﾌﾟ">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ﾃﾞｽｸﾄｯﾌﾟ">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0">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0">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pitchFamily="34" charset="0"/>
            <a:ea typeface="ＭＳ Ｐゴシック" pitchFamily="50" charset="-128"/>
          </a:defRPr>
        </a:defPPr>
      </a:lstStyle>
    </a:lnDef>
    <a:txDef>
      <a:spPr>
        <a:noFill/>
      </a:spPr>
      <a:bodyPr wrap="square" rtlCol="0">
        <a:spAutoFit/>
      </a:bodyPr>
      <a:lstStyle>
        <a:defPPr>
          <a:defRPr kumimoji="1" dirty="0" smtClean="0">
            <a:latin typeface="メイリオ" pitchFamily="50" charset="-128"/>
            <a:ea typeface="メイリオ" pitchFamily="50" charset="-128"/>
            <a:cs typeface="メイリオ" pitchFamily="50" charset="-128"/>
          </a:defRPr>
        </a:defPPr>
      </a:lstStyle>
    </a:txDef>
  </a:objectDefaults>
  <a:extraClrSchemeLst>
    <a:extraClrScheme>
      <a:clrScheme name="ﾃﾞｽｸﾄｯﾌﾟ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ﾃﾞｽｸﾄｯﾌﾟ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ﾃﾞｽｸﾄｯﾌﾟ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ﾃﾞｽｸﾄｯﾌﾟ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ﾃﾞｽｸﾄｯﾌﾟ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ﾃﾞｽｸﾄｯﾌﾟ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ﾃﾞｽｸﾄｯﾌﾟ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20130515ナレッジ担当者KickOffMTG</Template>
  <TotalTime>11665</TotalTime>
  <Words>3521</Words>
  <Application>Microsoft Office PowerPoint</Application>
  <PresentationFormat>On-screen Show (4:3)</PresentationFormat>
  <Paragraphs>573</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HG創英角ｺﾞｼｯｸUB</vt:lpstr>
      <vt:lpstr>Meiryo UI</vt:lpstr>
      <vt:lpstr>ＭＳ Ｐゴシック</vt:lpstr>
      <vt:lpstr>MS UI Gothic</vt:lpstr>
      <vt:lpstr>メイリオ</vt:lpstr>
      <vt:lpstr>Arial</vt:lpstr>
      <vt:lpstr>Calibri</vt:lpstr>
      <vt:lpstr>Impact</vt:lpstr>
      <vt:lpstr>Wingdings</vt:lpstr>
      <vt:lpstr>ﾃﾞｽｸﾄｯﾌﾟ</vt:lpstr>
      <vt:lpstr>HQの組織構成と案件受注のながれ</vt:lpstr>
      <vt:lpstr>各センターの特徴 ※数字は2019年8月末現在</vt:lpstr>
      <vt:lpstr>ニアショア・オフショアセンター一覧</vt:lpstr>
      <vt:lpstr>渋谷本社：渋谷ファーストタワー</vt:lpstr>
      <vt:lpstr>TCAPをサポートしてくれている人たち</vt:lpstr>
      <vt:lpstr>デジタルマーケティング・ＥＣ・コンタクトセンター統括</vt:lpstr>
      <vt:lpstr>デジタルインタラクティブサービス本部</vt:lpstr>
      <vt:lpstr>ＤＩ本部　ＭＣ統括部</vt:lpstr>
      <vt:lpstr>ＤＩ本部　センター統括部</vt:lpstr>
      <vt:lpstr>Skill levels of each center</vt:lpstr>
      <vt:lpstr>アサイン方法について</vt:lpstr>
    </vt:vector>
  </TitlesOfParts>
  <Company>transcosmos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DMSナレッジ担当者KickOff MTG</dc:title>
  <dc:creator>transcosmos staff</dc:creator>
  <cp:lastModifiedBy>ph_aiwasaki</cp:lastModifiedBy>
  <cp:revision>675</cp:revision>
  <cp:lastPrinted>2017-03-28T01:15:01Z</cp:lastPrinted>
  <dcterms:created xsi:type="dcterms:W3CDTF">2013-05-14T00:57:38Z</dcterms:created>
  <dcterms:modified xsi:type="dcterms:W3CDTF">2022-01-19T08:00:37Z</dcterms:modified>
</cp:coreProperties>
</file>