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8"/>
  </p:notesMasterIdLst>
  <p:sldIdLst>
    <p:sldId id="281" r:id="rId3"/>
    <p:sldId id="282" r:id="rId4"/>
    <p:sldId id="308" r:id="rId5"/>
    <p:sldId id="309" r:id="rId6"/>
    <p:sldId id="310" r:id="rId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0000"/>
    <a:srgbClr val="009900"/>
    <a:srgbClr val="9933FF"/>
    <a:srgbClr val="FF6600"/>
    <a:srgbClr val="FFFFCC"/>
    <a:srgbClr val="FFCCCC"/>
    <a:srgbClr val="FF9999"/>
    <a:srgbClr val="FF99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9" autoAdjust="0"/>
    <p:restoredTop sz="86373" autoAdjust="0"/>
  </p:normalViewPr>
  <p:slideViewPr>
    <p:cSldViewPr>
      <p:cViewPr>
        <p:scale>
          <a:sx n="100" d="100"/>
          <a:sy n="100" d="100"/>
        </p:scale>
        <p:origin x="-558" y="-438"/>
      </p:cViewPr>
      <p:guideLst>
        <p:guide orient="horz" pos="2160"/>
        <p:guide orient="horz" pos="391"/>
        <p:guide orient="horz" pos="4020"/>
        <p:guide orient="horz" pos="482"/>
        <p:guide orient="horz"/>
        <p:guide pos="113"/>
        <p:guide pos="5647"/>
        <p:guide pos="2880"/>
      </p:guideLst>
    </p:cSldViewPr>
  </p:slideViewPr>
  <p:outlineViewPr>
    <p:cViewPr>
      <p:scale>
        <a:sx n="33" d="100"/>
        <a:sy n="33" d="100"/>
      </p:scale>
      <p:origin x="0" y="47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722AD-CA24-4533-A870-89C6F246215C}" type="datetimeFigureOut">
              <a:rPr kumimoji="1" lang="ja-JP" altLang="en-US" smtClean="0"/>
              <a:t>2016/9/6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541C6-AF90-463B-91F0-90E6F2256E3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55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ctrTitle"/>
          </p:nvPr>
        </p:nvSpPr>
        <p:spPr>
          <a:xfrm>
            <a:off x="2105465" y="2675012"/>
            <a:ext cx="4914807" cy="442302"/>
          </a:xfrm>
        </p:spPr>
        <p:txBody>
          <a:bodyPr/>
          <a:lstStyle>
            <a:lvl1pPr algn="ctr">
              <a:defRPr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3252945"/>
            <a:ext cx="9144000" cy="166255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-7620" y="3250406"/>
            <a:ext cx="228600" cy="152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4896441" y="3645024"/>
            <a:ext cx="4033813" cy="57626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kumimoji="1" lang="ja-JP" altLang="en-US" dirty="0" smtClean="0"/>
              <a:t>日付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トランスコスモス株式会社</a:t>
            </a:r>
            <a:endParaRPr kumimoji="1" lang="en-US" altLang="ja-JP" dirty="0" smtClean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32582"/>
            <a:ext cx="3744912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 smtClean="0"/>
              <a:t>会社名御中</a:t>
            </a:r>
            <a:endParaRPr kumimoji="1" lang="ja-JP" altLang="en-US" dirty="0"/>
          </a:p>
        </p:txBody>
      </p:sp>
      <p:pic>
        <p:nvPicPr>
          <p:cNvPr id="1026" name="Picture 2" descr="C:\Users\a2002517\Desktop\会社ロゴ一式（汎用データ）20140612\コーポレートロゴ（カラー）\logo_RGB_ver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517232"/>
            <a:ext cx="2494285" cy="8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2002517\Desktop\会社ロゴ一式（汎用データ）20140612\社名ロゴ・スローガンロゴ\スローガンロゴ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470123"/>
            <a:ext cx="2494285" cy="12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 txBox="1">
            <a:spLocks/>
          </p:cNvSpPr>
          <p:nvPr userDrawn="1"/>
        </p:nvSpPr>
        <p:spPr bwMode="auto">
          <a:xfrm>
            <a:off x="2121146" y="2767074"/>
            <a:ext cx="4914807" cy="44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6988" rIns="63500" bIns="26988" numCol="1" anchor="b" anchorCtr="0" compatLnSpc="1">
            <a:prstTxWarp prst="textNoShape">
              <a:avLst/>
            </a:prstTxWarp>
            <a:spAutoFit/>
          </a:bodyPr>
          <a:lstStyle>
            <a:lvl1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457200"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914400"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1371600"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1828800" algn="l" defTabSz="923925" rtl="0" eaLnBrk="1" fontAlgn="base" hangingPunct="1">
              <a:lnSpc>
                <a:spcPct val="90000"/>
              </a:lnSpc>
              <a:spcBef>
                <a:spcPct val="49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マスター タイトルの書式設定</a:t>
            </a:r>
            <a:endParaRPr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 userDrawn="1"/>
        </p:nvSpPr>
        <p:spPr bwMode="auto">
          <a:xfrm>
            <a:off x="0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>
            <a:off x="-4397" y="6601313"/>
            <a:ext cx="914839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3356221"/>
            <a:ext cx="9144000" cy="72000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-4397" y="3356221"/>
            <a:ext cx="183785" cy="72779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wrap="square"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4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 userDrawn="1"/>
        </p:nvSpPr>
        <p:spPr bwMode="auto">
          <a:xfrm>
            <a:off x="0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>
            <a:off x="0" y="6601313"/>
            <a:ext cx="91440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1050"/>
          <p:cNvSpPr>
            <a:spLocks noChangeArrowheads="1"/>
          </p:cNvSpPr>
          <p:nvPr userDrawn="1"/>
        </p:nvSpPr>
        <p:spPr bwMode="auto">
          <a:xfrm>
            <a:off x="1540273" y="2132856"/>
            <a:ext cx="81647" cy="36728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ja-JP" altLang="ja-JP" sz="1200" b="1" dirty="0">
              <a:latin typeface="Arial" pitchFamily="34" charset="0"/>
            </a:endParaRP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323528" y="21646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INDEX</a:t>
            </a:r>
            <a:endParaRPr kumimoji="1" lang="ja-JP" altLang="en-US" b="1" dirty="0" smtClean="0"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1935284" y="2145308"/>
            <a:ext cx="6867281" cy="6477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4998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4231928" cy="386902"/>
          </a:xfrm>
        </p:spPr>
        <p:txBody>
          <a:bodyPr/>
          <a:lstStyle>
            <a:lvl1pPr>
              <a:defRPr sz="24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78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547813" y="3378200"/>
            <a:ext cx="7596187" cy="0"/>
          </a:xfrm>
          <a:prstGeom prst="line">
            <a:avLst/>
          </a:prstGeom>
          <a:noFill/>
          <a:ln w="28575">
            <a:solidFill>
              <a:srgbClr val="B7003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1547813" y="3429000"/>
            <a:ext cx="7596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20"/>
          <p:cNvSpPr>
            <a:spLocks noChangeArrowheads="1"/>
          </p:cNvSpPr>
          <p:nvPr userDrawn="1"/>
        </p:nvSpPr>
        <p:spPr bwMode="auto">
          <a:xfrm>
            <a:off x="0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14" name="直線コネクタ 13"/>
          <p:cNvCxnSpPr/>
          <p:nvPr userDrawn="1"/>
        </p:nvCxnSpPr>
        <p:spPr bwMode="auto">
          <a:xfrm>
            <a:off x="0" y="6601313"/>
            <a:ext cx="91440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タイトル 1"/>
          <p:cNvSpPr>
            <a:spLocks noGrp="1"/>
          </p:cNvSpPr>
          <p:nvPr>
            <p:ph type="ctrTitle"/>
          </p:nvPr>
        </p:nvSpPr>
        <p:spPr>
          <a:xfrm>
            <a:off x="1547664" y="2770674"/>
            <a:ext cx="4914807" cy="442302"/>
          </a:xfrm>
        </p:spPr>
        <p:txBody>
          <a:bodyPr/>
          <a:lstStyle>
            <a:lvl1pPr>
              <a:defRPr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31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ctrTitle"/>
          </p:nvPr>
        </p:nvSpPr>
        <p:spPr>
          <a:xfrm>
            <a:off x="2915816" y="2770674"/>
            <a:ext cx="4914807" cy="442302"/>
          </a:xfrm>
        </p:spPr>
        <p:txBody>
          <a:bodyPr/>
          <a:lstStyle>
            <a:lvl1pPr>
              <a:defRPr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8" name="Line 8"/>
          <p:cNvSpPr>
            <a:spLocks noChangeShapeType="1"/>
          </p:cNvSpPr>
          <p:nvPr userDrawn="1"/>
        </p:nvSpPr>
        <p:spPr bwMode="auto">
          <a:xfrm>
            <a:off x="2916238" y="3321791"/>
            <a:ext cx="6227762" cy="0"/>
          </a:xfrm>
          <a:prstGeom prst="line">
            <a:avLst/>
          </a:prstGeom>
          <a:noFill/>
          <a:ln w="28575">
            <a:solidFill>
              <a:srgbClr val="B7003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9" name="Line 8"/>
          <p:cNvSpPr>
            <a:spLocks noChangeShapeType="1"/>
          </p:cNvSpPr>
          <p:nvPr userDrawn="1"/>
        </p:nvSpPr>
        <p:spPr bwMode="auto">
          <a:xfrm>
            <a:off x="2916238" y="3374570"/>
            <a:ext cx="6227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20" name="Rectangle 1050"/>
          <p:cNvSpPr>
            <a:spLocks noChangeArrowheads="1"/>
          </p:cNvSpPr>
          <p:nvPr userDrawn="1"/>
        </p:nvSpPr>
        <p:spPr bwMode="auto">
          <a:xfrm>
            <a:off x="0" y="0"/>
            <a:ext cx="477183" cy="6858000"/>
          </a:xfrm>
          <a:prstGeom prst="rect">
            <a:avLst/>
          </a:prstGeom>
          <a:solidFill>
            <a:srgbClr val="B7003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ja-JP" altLang="ja-JP" sz="1200" b="1" dirty="0">
              <a:latin typeface="Arial" pitchFamily="34" charset="0"/>
            </a:endParaRP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1" y="5157192"/>
            <a:ext cx="1873854" cy="1440160"/>
          </a:xfrm>
          <a:prstGeom prst="rect">
            <a:avLst/>
          </a:prstGeom>
        </p:spPr>
      </p:pic>
      <p:sp>
        <p:nvSpPr>
          <p:cNvPr id="24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4896441" y="3645024"/>
            <a:ext cx="4033813" cy="57626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1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日付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トランスコスモス株式会社</a:t>
            </a:r>
            <a:endParaRPr kumimoji="1" lang="en-US" altLang="ja-JP" dirty="0" smtClean="0"/>
          </a:p>
        </p:txBody>
      </p:sp>
      <p:sp>
        <p:nvSpPr>
          <p:cNvPr id="2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827088" y="404019"/>
            <a:ext cx="3744912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会社名御中</a:t>
            </a:r>
            <a:endParaRPr kumimoji="1" lang="ja-JP" altLang="en-US" dirty="0"/>
          </a:p>
        </p:txBody>
      </p:sp>
      <p:pic>
        <p:nvPicPr>
          <p:cNvPr id="12" name="Picture 2" descr="C:\Users\a2002517\Desktop\会社ロゴ一式（汎用データ）20140612\コーポレートロゴ（カラー）\logo_RGB_ver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517232"/>
            <a:ext cx="2494285" cy="8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a2002517\Desktop\会社ロゴ一式（汎用データ）20140612\社名ロゴ・スローガンロゴ\スローガンロゴ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470123"/>
            <a:ext cx="2494285" cy="12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8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20"/>
          <p:cNvSpPr>
            <a:spLocks noChangeArrowheads="1"/>
          </p:cNvSpPr>
          <p:nvPr userDrawn="1"/>
        </p:nvSpPr>
        <p:spPr bwMode="auto">
          <a:xfrm>
            <a:off x="1161748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10" name="直線コネクタ 9"/>
          <p:cNvCxnSpPr/>
          <p:nvPr userDrawn="1"/>
        </p:nvCxnSpPr>
        <p:spPr bwMode="auto">
          <a:xfrm>
            <a:off x="1259632" y="6601313"/>
            <a:ext cx="788436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6" y="6430464"/>
            <a:ext cx="921080" cy="360000"/>
          </a:xfrm>
          <a:prstGeom prst="rect">
            <a:avLst/>
          </a:prstGeom>
        </p:spPr>
      </p:pic>
      <p:sp>
        <p:nvSpPr>
          <p:cNvPr id="12" name="Rectangle 1050"/>
          <p:cNvSpPr>
            <a:spLocks noChangeArrowheads="1"/>
          </p:cNvSpPr>
          <p:nvPr userDrawn="1"/>
        </p:nvSpPr>
        <p:spPr bwMode="auto">
          <a:xfrm>
            <a:off x="1540273" y="2132856"/>
            <a:ext cx="81647" cy="36728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ja-JP" altLang="ja-JP" sz="1200" b="1" dirty="0">
              <a:latin typeface="Arial" pitchFamily="34" charset="0"/>
            </a:endParaRPr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323528" y="21646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INDEX</a:t>
            </a:r>
            <a:endParaRPr kumimoji="1" lang="ja-JP" altLang="en-US" b="1" dirty="0" smtClean="0"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1935284" y="2145308"/>
            <a:ext cx="6867281" cy="6477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b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>
              <a:defRPr b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>
              <a:defRPr b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>
              <a:defRPr b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>
              <a:defRPr b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115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547813" y="3378200"/>
            <a:ext cx="7596187" cy="0"/>
          </a:xfrm>
          <a:prstGeom prst="line">
            <a:avLst/>
          </a:prstGeom>
          <a:noFill/>
          <a:ln w="28575">
            <a:solidFill>
              <a:srgbClr val="B7003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1547813" y="3429000"/>
            <a:ext cx="7596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20"/>
          <p:cNvSpPr>
            <a:spLocks noChangeArrowheads="1"/>
          </p:cNvSpPr>
          <p:nvPr userDrawn="1"/>
        </p:nvSpPr>
        <p:spPr bwMode="auto">
          <a:xfrm>
            <a:off x="1161748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14" name="直線コネクタ 13"/>
          <p:cNvCxnSpPr/>
          <p:nvPr userDrawn="1"/>
        </p:nvCxnSpPr>
        <p:spPr bwMode="auto">
          <a:xfrm>
            <a:off x="1259632" y="6601313"/>
            <a:ext cx="788436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6" y="6430464"/>
            <a:ext cx="921080" cy="360000"/>
          </a:xfrm>
          <a:prstGeom prst="rect">
            <a:avLst/>
          </a:prstGeom>
        </p:spPr>
      </p:pic>
      <p:sp>
        <p:nvSpPr>
          <p:cNvPr id="16" name="タイトル 1"/>
          <p:cNvSpPr>
            <a:spLocks noGrp="1"/>
          </p:cNvSpPr>
          <p:nvPr>
            <p:ph type="ctrTitle"/>
          </p:nvPr>
        </p:nvSpPr>
        <p:spPr>
          <a:xfrm>
            <a:off x="1547664" y="2770674"/>
            <a:ext cx="4914807" cy="442302"/>
          </a:xfrm>
        </p:spPr>
        <p:txBody>
          <a:bodyPr/>
          <a:lstStyle>
            <a:lvl1pPr>
              <a:defRPr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0698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4231928" cy="38690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388" y="764704"/>
            <a:ext cx="8785225" cy="1643062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>
              <a:defRPr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2pPr>
            <a:lvl3pPr>
              <a:defRPr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3pPr>
            <a:lvl4pPr>
              <a:defRPr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4pPr>
            <a:lvl5pPr>
              <a:defRPr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15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29510"/>
            <a:ext cx="3924151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6988" rIns="63500" bIns="2698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4704"/>
            <a:ext cx="8785225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3" descr="右上がり対角線"/>
          <p:cNvSpPr>
            <a:spLocks noChangeArrowheads="1"/>
          </p:cNvSpPr>
          <p:nvPr userDrawn="1"/>
        </p:nvSpPr>
        <p:spPr bwMode="auto">
          <a:xfrm flipV="1">
            <a:off x="0" y="547909"/>
            <a:ext cx="9144000" cy="72000"/>
          </a:xfrm>
          <a:prstGeom prst="rect">
            <a:avLst/>
          </a:prstGeom>
          <a:pattFill prst="ltUpDiag">
            <a:fgClr>
              <a:srgbClr val="B2B2B2"/>
            </a:fgClr>
            <a:bgClr>
              <a:srgbClr val="FFFFFF"/>
            </a:bgClr>
          </a:pattFill>
          <a:ln>
            <a:noFill/>
          </a:ln>
          <a:effectLst/>
          <a:extLst/>
        </p:spPr>
        <p:txBody>
          <a:bodyPr wrap="square" lIns="54000" tIns="36000" rIns="54000" bIns="36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16" name="Rectangle 4"/>
          <p:cNvSpPr>
            <a:spLocks noChangeArrowheads="1"/>
          </p:cNvSpPr>
          <p:nvPr userDrawn="1"/>
        </p:nvSpPr>
        <p:spPr bwMode="auto">
          <a:xfrm>
            <a:off x="-4397" y="547909"/>
            <a:ext cx="183785" cy="72779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wrap="square" lIns="54000" rIns="54000" anchor="ctr">
            <a:spAutoFit/>
          </a:bodyPr>
          <a:lstStyle>
            <a:lvl1pPr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1pPr>
            <a:lvl2pPr marL="742950" indent="-28575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2pPr>
            <a:lvl3pPr marL="11430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3pPr>
            <a:lvl4pPr marL="16002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4pPr>
            <a:lvl5pPr marL="2057400" indent="-228600" eaLnBrk="0" hangingPunct="0"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000" b="1">
                <a:solidFill>
                  <a:schemeClr val="bg2"/>
                </a:solidFill>
                <a:latin typeface="Impact" pitchFamily="34" charset="0"/>
                <a:ea typeface="HG創英角ｺﾞｼｯｸUB" pitchFamily="49" charset="-128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endParaRPr lang="ja-JP" altLang="en-US" dirty="0" smtClean="0"/>
          </a:p>
        </p:txBody>
      </p:sp>
      <p:sp>
        <p:nvSpPr>
          <p:cNvPr id="17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-4397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19" name="直線コネクタ 18"/>
          <p:cNvCxnSpPr/>
          <p:nvPr userDrawn="1"/>
        </p:nvCxnSpPr>
        <p:spPr bwMode="auto">
          <a:xfrm>
            <a:off x="-4397" y="6601313"/>
            <a:ext cx="914839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2" descr="C:\Users\a2002517\Desktop\会社ロゴ一式（汎用データ）20140612\コーポレートロゴ（カラー）\logo_RGB_ver1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18" y="87231"/>
            <a:ext cx="1139428" cy="38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9" r:id="rId3"/>
    <p:sldLayoutId id="2147483662" r:id="rId4"/>
    <p:sldLayoutId id="2147483670" r:id="rId5"/>
  </p:sldLayoutIdLst>
  <p:timing>
    <p:tnLst>
      <p:par>
        <p:cTn id="1" dur="indefinite" restart="never" nodeType="tmRoot"/>
      </p:par>
    </p:tnLst>
  </p:timing>
  <p:txStyles>
    <p:titleStyle>
      <a:lvl1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sz="2400" b="1">
          <a:solidFill>
            <a:schemeClr val="tx1"/>
          </a:solidFill>
          <a:latin typeface="Arial Unicode MS" panose="020B0604020202020204" pitchFamily="50" charset="-128"/>
          <a:ea typeface="Arial Unicode MS" panose="020B0604020202020204" pitchFamily="50" charset="-128"/>
          <a:cs typeface="Arial Unicode MS" panose="020B0604020202020204" pitchFamily="50" charset="-128"/>
        </a:defRPr>
      </a:lvl1pPr>
      <a:lvl2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2pPr>
      <a:lvl3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3pPr>
      <a:lvl4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4pPr>
      <a:lvl5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5pPr>
      <a:lvl6pPr marL="4572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6pPr>
      <a:lvl7pPr marL="9144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7pPr>
      <a:lvl8pPr marL="13716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8pPr>
      <a:lvl9pPr marL="18288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600">
          <a:solidFill>
            <a:schemeClr val="tx1"/>
          </a:solidFill>
          <a:latin typeface="Arial Unicode MS" panose="020B0604020202020204" pitchFamily="50" charset="-128"/>
          <a:ea typeface="Arial Unicode MS" panose="020B0604020202020204" pitchFamily="50" charset="-128"/>
          <a:cs typeface="Arial Unicode MS" panose="020B0604020202020204" pitchFamily="50" charset="-128"/>
        </a:defRPr>
      </a:lvl1pPr>
      <a:lvl2pPr marL="566738" indent="-166688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400">
          <a:solidFill>
            <a:schemeClr val="tx1"/>
          </a:solidFill>
          <a:latin typeface="Arial Unicode MS" panose="020B0604020202020204" pitchFamily="50" charset="-128"/>
          <a:ea typeface="Arial Unicode MS" panose="020B0604020202020204" pitchFamily="50" charset="-128"/>
          <a:cs typeface="Arial Unicode MS" panose="020B0604020202020204" pitchFamily="50" charset="-128"/>
        </a:defRPr>
      </a:lvl2pPr>
      <a:lvl3pPr marL="850900" indent="-169863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400">
          <a:solidFill>
            <a:schemeClr val="tx1"/>
          </a:solidFill>
          <a:latin typeface="Arial Unicode MS" panose="020B0604020202020204" pitchFamily="50" charset="-128"/>
          <a:ea typeface="Arial Unicode MS" panose="020B0604020202020204" pitchFamily="50" charset="-128"/>
          <a:cs typeface="Arial Unicode MS" panose="020B0604020202020204" pitchFamily="50" charset="-128"/>
        </a:defRPr>
      </a:lvl3pPr>
      <a:lvl4pPr marL="1181100" indent="-2159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200">
          <a:solidFill>
            <a:schemeClr val="tx1"/>
          </a:solidFill>
          <a:latin typeface="Arial Unicode MS" panose="020B0604020202020204" pitchFamily="50" charset="-128"/>
          <a:ea typeface="Arial Unicode MS" panose="020B0604020202020204" pitchFamily="50" charset="-128"/>
          <a:cs typeface="Arial Unicode MS" panose="020B0604020202020204" pitchFamily="50" charset="-128"/>
        </a:defRPr>
      </a:lvl4pPr>
      <a:lvl5pPr marL="14859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Arial Unicode MS" panose="020B0604020202020204" pitchFamily="50" charset="-128"/>
          <a:ea typeface="Arial Unicode MS" panose="020B0604020202020204" pitchFamily="50" charset="-128"/>
          <a:cs typeface="Arial Unicode MS" panose="020B0604020202020204" pitchFamily="50" charset="-128"/>
        </a:defRPr>
      </a:lvl5pPr>
      <a:lvl6pPr marL="19431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4003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28575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3147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89770"/>
            <a:ext cx="3924151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6988" rIns="63500" bIns="2698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8686800" y="6626227"/>
            <a:ext cx="23153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6988" rIns="63500" bIns="26988" anchor="ctr"/>
          <a:lstStyle/>
          <a:p>
            <a:pPr algn="r" defTabSz="923925" eaLnBrk="0"/>
            <a:fld id="{39BCF1DD-1D3D-441D-8038-D2A6D8428144}" type="slidenum">
              <a:rPr lang="en-US" altLang="ja-JP" sz="8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 defTabSz="923925" eaLnBrk="0"/>
              <a:t>‹#›</a:t>
            </a:fld>
            <a:endParaRPr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20"/>
          <p:cNvSpPr>
            <a:spLocks noChangeArrowheads="1"/>
          </p:cNvSpPr>
          <p:nvPr userDrawn="1"/>
        </p:nvSpPr>
        <p:spPr bwMode="auto">
          <a:xfrm>
            <a:off x="0" y="6629248"/>
            <a:ext cx="197009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l" eaLnBrk="0"/>
            <a:r>
              <a:rPr kumimoji="0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transcosmos inc. All rights reserved. </a:t>
            </a:r>
          </a:p>
        </p:txBody>
      </p:sp>
      <p:cxnSp>
        <p:nvCxnSpPr>
          <p:cNvPr id="21" name="直線コネクタ 20"/>
          <p:cNvCxnSpPr/>
          <p:nvPr userDrawn="1"/>
        </p:nvCxnSpPr>
        <p:spPr bwMode="auto">
          <a:xfrm>
            <a:off x="0" y="6601313"/>
            <a:ext cx="91440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Line 8"/>
          <p:cNvSpPr>
            <a:spLocks noChangeShapeType="1"/>
          </p:cNvSpPr>
          <p:nvPr userDrawn="1"/>
        </p:nvSpPr>
        <p:spPr bwMode="auto">
          <a:xfrm>
            <a:off x="0" y="517836"/>
            <a:ext cx="9144000" cy="0"/>
          </a:xfrm>
          <a:prstGeom prst="line">
            <a:avLst/>
          </a:prstGeom>
          <a:noFill/>
          <a:ln w="28575">
            <a:solidFill>
              <a:srgbClr val="B7003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25" name="Line 8"/>
          <p:cNvSpPr>
            <a:spLocks noChangeShapeType="1"/>
          </p:cNvSpPr>
          <p:nvPr userDrawn="1"/>
        </p:nvSpPr>
        <p:spPr bwMode="auto">
          <a:xfrm>
            <a:off x="0" y="568636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22169" tIns="61085" rIns="122169" bIns="61085"/>
          <a:lstStyle/>
          <a:p>
            <a:pPr>
              <a:defRPr/>
            </a:pPr>
            <a:endParaRPr lang="ja-JP" altLang="en-US" sz="1600" b="1" dirty="0">
              <a:latin typeface="Arial" charset="0"/>
              <a:ea typeface="HGP創英角ｺﾞｼｯｸUB" pitchFamily="50" charset="-128"/>
            </a:endParaRPr>
          </a:p>
        </p:txBody>
      </p:sp>
      <p:pic>
        <p:nvPicPr>
          <p:cNvPr id="10" name="Picture 2" descr="C:\Users\a2002517\Desktop\会社ロゴ一式（汎用データ）20140612\コーポレートロゴ（カラー）\logo_RGB_ver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18" y="68181"/>
            <a:ext cx="1139428" cy="38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6" r:id="rId3"/>
    <p:sldLayoutId id="2147483667" r:id="rId4"/>
  </p:sldLayoutIdLst>
  <p:timing>
    <p:tnLst>
      <p:par>
        <p:cTn id="1" dur="indefinite" restart="never" nodeType="tmRoot"/>
      </p:par>
    </p:tnLst>
  </p:timing>
  <p:txStyles>
    <p:titleStyle>
      <a:lvl1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sz="2400" b="1">
          <a:solidFill>
            <a:schemeClr val="tx1"/>
          </a:solidFill>
          <a:latin typeface="Arial Unicode MS" panose="020B0604020202020204" pitchFamily="50" charset="-128"/>
          <a:ea typeface="Arial Unicode MS" panose="020B0604020202020204" pitchFamily="50" charset="-128"/>
          <a:cs typeface="Arial Unicode MS" panose="020B0604020202020204" pitchFamily="50" charset="-128"/>
        </a:defRPr>
      </a:lvl1pPr>
      <a:lvl2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2pPr>
      <a:lvl3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3pPr>
      <a:lvl4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4pPr>
      <a:lvl5pPr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5pPr>
      <a:lvl6pPr marL="4572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6pPr>
      <a:lvl7pPr marL="9144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7pPr>
      <a:lvl8pPr marL="13716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8pPr>
      <a:lvl9pPr marL="1828800" algn="l" defTabSz="923925" rtl="0" eaLnBrk="1" fontAlgn="base" hangingPunct="1">
        <a:lnSpc>
          <a:spcPct val="90000"/>
        </a:lnSpc>
        <a:spcBef>
          <a:spcPct val="49000"/>
        </a:spcBef>
        <a:spcAft>
          <a:spcPct val="0"/>
        </a:spcAft>
        <a:defRPr kumimoji="1" b="1">
          <a:solidFill>
            <a:schemeClr val="tx1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6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566738" indent="-166688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850900" indent="-169863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181100" indent="-2159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–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4859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19431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4003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28575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314700" indent="-190500" algn="l" rtl="0" eaLnBrk="1" fontAlgn="base" hangingPunct="1">
        <a:spcBef>
          <a:spcPct val="50000"/>
        </a:spcBef>
        <a:spcAft>
          <a:spcPct val="0"/>
        </a:spcAft>
        <a:buSzPct val="100000"/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19605" y="2675012"/>
            <a:ext cx="3486532" cy="4423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Introduction to jQuery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April 18, 2016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1394613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Beginning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4" name="コンテンツ プレースホルダー 11"/>
          <p:cNvSpPr>
            <a:spLocks noGrp="1"/>
          </p:cNvSpPr>
          <p:nvPr>
            <p:ph idx="1"/>
          </p:nvPr>
        </p:nvSpPr>
        <p:spPr>
          <a:xfrm>
            <a:off x="179388" y="764704"/>
            <a:ext cx="8785225" cy="108012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400" b="1" dirty="0">
                <a:latin typeface="Calibri" panose="020F0502020204030204" pitchFamily="34" charset="0"/>
              </a:rPr>
              <a:t>Target for this textbook</a:t>
            </a:r>
            <a:endParaRPr kumimoji="1" lang="en-US" altLang="ja-JP" sz="1400" b="1" dirty="0" smtClean="0">
              <a:latin typeface="Calibri" panose="020F0502020204030204" pitchFamily="34" charset="0"/>
            </a:endParaRPr>
          </a:p>
          <a:p>
            <a:pPr marL="182563" indent="-182563">
              <a:lnSpc>
                <a:spcPct val="130000"/>
              </a:lnSpc>
            </a:pPr>
            <a:r>
              <a:rPr lang="en-US" altLang="ja-JP" sz="1200" dirty="0">
                <a:latin typeface="Calibri" panose="020F0502020204030204" pitchFamily="34" charset="0"/>
              </a:rPr>
              <a:t>Person who will study jQuery</a:t>
            </a:r>
            <a:endParaRPr kumimoji="1" lang="ja-JP" altLang="en-US" sz="1200" dirty="0">
              <a:latin typeface="Calibri" panose="020F0502020204030204" pitchFamily="34" charset="0"/>
            </a:endParaRPr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251521" y="1094646"/>
            <a:ext cx="8640958" cy="0"/>
          </a:xfrm>
          <a:prstGeom prst="line">
            <a:avLst/>
          </a:prstGeom>
          <a:noFill/>
          <a:ln w="2222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6" name="コンテンツ プレースホルダー 11"/>
          <p:cNvSpPr txBox="1">
            <a:spLocks/>
          </p:cNvSpPr>
          <p:nvPr/>
        </p:nvSpPr>
        <p:spPr bwMode="auto">
          <a:xfrm>
            <a:off x="179388" y="2116872"/>
            <a:ext cx="8785225" cy="354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400" b="1" kern="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Content of textbook</a:t>
            </a:r>
            <a:endParaRPr lang="en-US" altLang="ja-JP" sz="1400" b="1" kern="0" dirty="0" smtClean="0">
              <a:latin typeface="Calibri" panose="020F050202020403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ja-JP" sz="12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We will introduce about the basic syntax of jQuery by using a sample.</a:t>
            </a:r>
            <a:endParaRPr lang="en-US" altLang="ja-JP" sz="1200" dirty="0" smtClean="0">
              <a:latin typeface="Calibri" panose="020F050202020403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ja-JP" sz="12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Read a text, write and operate it to understand jQuery more.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ja-JP" sz="12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And also, this textbook do not cover all jQuery.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ja-JP" sz="12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This explanation is minimum content that you should understand as an introduction.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ja-JP" sz="12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If you want to learn jQuery more, refer to the following.</a:t>
            </a:r>
            <a:endParaRPr lang="en-US" altLang="ja-JP" sz="1200" dirty="0" smtClean="0">
              <a:latin typeface="Calibri" panose="020F050202020403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lnSpc>
                <a:spcPct val="160000"/>
              </a:lnSpc>
              <a:spcBef>
                <a:spcPts val="1200"/>
              </a:spcBef>
              <a:buNone/>
            </a:pPr>
            <a:r>
              <a:rPr lang="en-US" altLang="ja-JP" sz="12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jQuery API</a:t>
            </a:r>
            <a:r>
              <a:rPr lang="ja-JP" altLang="en-US" sz="1200" dirty="0" smtClean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200" dirty="0" smtClean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 http://api.jquery.com/</a:t>
            </a:r>
          </a:p>
          <a:p>
            <a:pPr marL="0" indent="0">
              <a:lnSpc>
                <a:spcPct val="160000"/>
              </a:lnSpc>
              <a:spcBef>
                <a:spcPts val="1200"/>
              </a:spcBef>
              <a:buNone/>
            </a:pPr>
            <a:r>
              <a:rPr lang="en-US" altLang="ja-JP" sz="12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Also, you need basic knowledge of JavaScript to use jQuery. If you want to learn about JavaScript,</a:t>
            </a:r>
            <a:endParaRPr lang="en-US" altLang="ja-JP" sz="1200" dirty="0" smtClean="0">
              <a:latin typeface="Calibri" panose="020F050202020403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ja-JP" sz="1200" b="1" kern="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Introduction to JavaScript.pptx</a:t>
            </a:r>
            <a:endParaRPr lang="en-US" altLang="ja-JP" sz="1200" b="1" kern="0" dirty="0" smtClean="0">
              <a:latin typeface="Calibri" panose="020F050202020403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confirm the above textbook.</a:t>
            </a:r>
            <a:endParaRPr lang="en-US" altLang="ja-JP" sz="1200" kern="0" dirty="0">
              <a:latin typeface="Calibri" panose="020F050202020403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>
            <a:off x="251521" y="2446814"/>
            <a:ext cx="8640958" cy="0"/>
          </a:xfrm>
          <a:prstGeom prst="line">
            <a:avLst/>
          </a:prstGeom>
          <a:noFill/>
          <a:ln w="2222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65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1547664" y="2770674"/>
            <a:ext cx="1902765" cy="4423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Preparation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2608086" cy="386902"/>
          </a:xfrm>
        </p:spPr>
        <p:txBody>
          <a:bodyPr/>
          <a:lstStyle/>
          <a:p>
            <a:r>
              <a:rPr lang="en-US" altLang="ja-JP" dirty="0">
                <a:latin typeface="Segoe UI Semibold" panose="020B0702040204020203" pitchFamily="34" charset="0"/>
              </a:rPr>
              <a:t>Things to prepare</a:t>
            </a:r>
            <a:endParaRPr kumimoji="1" lang="ja-JP" altLang="en-US" dirty="0">
              <a:latin typeface="Segoe UI Semibold" panose="020B0702040204020203" pitchFamily="34" charset="0"/>
            </a:endParaRPr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 bwMode="auto">
          <a:xfrm>
            <a:off x="395536" y="980728"/>
            <a:ext cx="849694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9999"/>
              </a:buClr>
              <a:buFont typeface="Wingdings" panose="05000000000000000000" pitchFamily="2" charset="2"/>
              <a:buChar char="l"/>
            </a:pPr>
            <a:r>
              <a:rPr lang="en-US" altLang="ja-JP" sz="1800" dirty="0">
                <a:latin typeface="Segoe UI Semibold" panose="020B0702040204020203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Google Chrome browser</a:t>
            </a:r>
            <a:endParaRPr lang="en-US" altLang="ja-JP" sz="1800" dirty="0" smtClean="0">
              <a:latin typeface="Segoe UI Semibold" panose="020B0702040204020203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>
              <a:spcBef>
                <a:spcPts val="2200"/>
              </a:spcBef>
              <a:buClr>
                <a:srgbClr val="009999"/>
              </a:buClr>
              <a:buFont typeface="Wingdings" panose="05000000000000000000" pitchFamily="2" charset="2"/>
              <a:buChar char="l"/>
            </a:pPr>
            <a:r>
              <a:rPr lang="en-US" altLang="ja-JP" dirty="0">
                <a:latin typeface="Segoe UI Semibold" panose="020B0702040204020203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Text editor</a:t>
            </a:r>
            <a:endParaRPr lang="en-US" altLang="ja-JP" dirty="0" smtClean="0">
              <a:latin typeface="Segoe UI Semibold" panose="020B0702040204020203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00050" lvl="1" indent="0">
              <a:spcBef>
                <a:spcPts val="840"/>
              </a:spcBef>
              <a:buClr>
                <a:srgbClr val="009999"/>
              </a:buClr>
              <a:buNone/>
            </a:pPr>
            <a:r>
              <a:rPr lang="en-US" altLang="ja-JP" dirty="0">
                <a:latin typeface="Segoe UI Semibold" panose="020B0702040204020203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As you like</a:t>
            </a:r>
            <a:endParaRPr lang="en-US" altLang="ja-JP" dirty="0" smtClean="0">
              <a:latin typeface="Segoe UI Semibold" panose="020B0702040204020203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400050" lvl="1" indent="0">
              <a:spcBef>
                <a:spcPts val="840"/>
              </a:spcBef>
              <a:buClr>
                <a:srgbClr val="009999"/>
              </a:buClr>
              <a:buNone/>
            </a:pPr>
            <a:r>
              <a:rPr lang="en-US" altLang="ja-JP" dirty="0">
                <a:latin typeface="Segoe UI Semibold" panose="020B0702040204020203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Having </a:t>
            </a:r>
            <a:r>
              <a:rPr lang="en-US" altLang="ja-JP" dirty="0" smtClean="0">
                <a:latin typeface="Segoe UI Semibold" panose="020B0702040204020203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color</a:t>
            </a:r>
            <a:r>
              <a:rPr lang="ja-JP" altLang="en-US" dirty="0" smtClean="0">
                <a:latin typeface="Segoe UI Semibold" panose="020B0702040204020203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・</a:t>
            </a:r>
            <a:r>
              <a:rPr lang="en-US" altLang="ja-JP" dirty="0" smtClean="0">
                <a:latin typeface="Segoe UI Semibold" panose="020B0702040204020203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code </a:t>
            </a:r>
            <a:r>
              <a:rPr lang="en-US" altLang="ja-JP" dirty="0">
                <a:latin typeface="Segoe UI Semibold" panose="020B0702040204020203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hints spec is better for work.</a:t>
            </a:r>
            <a:endParaRPr lang="en-US" altLang="ja-JP" dirty="0" smtClean="0">
              <a:latin typeface="Segoe UI Semibold" panose="020B0702040204020203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>
              <a:spcBef>
                <a:spcPts val="2200"/>
              </a:spcBef>
              <a:buClr>
                <a:srgbClr val="009999"/>
              </a:buClr>
              <a:buFont typeface="Wingdings" panose="05000000000000000000" pitchFamily="2" charset="2"/>
              <a:buChar char="l"/>
            </a:pPr>
            <a:r>
              <a:rPr lang="en-US" altLang="ja-JP" sz="1800" dirty="0">
                <a:latin typeface="Segoe UI Semibold" panose="020B0702040204020203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HTML file / JavaScript file</a:t>
            </a:r>
            <a:endParaRPr lang="en-US" altLang="ja-JP" sz="1800" dirty="0" smtClean="0">
              <a:latin typeface="Segoe UI Semibold" panose="020B0702040204020203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6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61778"/>
            <a:ext cx="3374322" cy="386902"/>
          </a:xfrm>
        </p:spPr>
        <p:txBody>
          <a:bodyPr/>
          <a:lstStyle/>
          <a:p>
            <a:r>
              <a:rPr lang="en-US" altLang="ja-JP" dirty="0">
                <a:latin typeface="Calibri" panose="020F0502020204030204" pitchFamily="34" charset="0"/>
              </a:rPr>
              <a:t>HTML file / JavaScript file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  <p:sp>
        <p:nvSpPr>
          <p:cNvPr id="4" name="コンテンツ プレースホルダー 11"/>
          <p:cNvSpPr>
            <a:spLocks noGrp="1"/>
          </p:cNvSpPr>
          <p:nvPr>
            <p:ph idx="1"/>
          </p:nvPr>
        </p:nvSpPr>
        <p:spPr>
          <a:xfrm>
            <a:off x="179388" y="764704"/>
            <a:ext cx="8785225" cy="43204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ja-JP" sz="1200" dirty="0">
                <a:latin typeface="Calibri" panose="020F0502020204030204" pitchFamily="34" charset="0"/>
              </a:rPr>
              <a:t>Make an empty file for writing a sample.</a:t>
            </a:r>
            <a:endParaRPr kumimoji="1" lang="en-US" altLang="ja-JP" sz="1200" dirty="0" smtClean="0">
              <a:latin typeface="Calibri" panose="020F0502020204030204" pitchFamily="34" charset="0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251521" y="1545128"/>
            <a:ext cx="4170335" cy="375607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&lt;!DOCTYPE html&gt;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&lt;html lang="ja"&gt;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&lt;head&gt;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&lt;meta charset="UTF-8"&gt;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&lt;title&gt;sample&lt;/title&gt;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&lt;/head&gt;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&lt;body&gt;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ja-JP" sz="1000" dirty="0">
              <a:latin typeface="Calibri" panose="020F050202020403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ja-JP" sz="1000" dirty="0" smtClean="0">
              <a:latin typeface="Calibri" panose="020F050202020403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&lt;script src="jquery-1.12.3.min.js"&gt;&lt;/script</a:t>
            </a:r>
            <a:r>
              <a:rPr lang="en-US" altLang="ja-JP" sz="1000" dirty="0" smtClean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&gt;</a:t>
            </a:r>
            <a:endParaRPr lang="en-US" altLang="ja-JP" sz="1000" dirty="0">
              <a:latin typeface="Calibri" panose="020F050202020403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&lt;script src="sample.js"&gt;&lt;/script&gt;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&lt;/body&gt;</a:t>
            </a:r>
          </a:p>
          <a:p>
            <a:pPr marL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ja-JP" sz="100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&lt;/html&gt;</a:t>
            </a:r>
            <a:endParaRPr lang="en-US" altLang="ja-JP" sz="1000" dirty="0">
              <a:solidFill>
                <a:srgbClr val="000000"/>
              </a:solidFill>
              <a:latin typeface="Calibri" panose="020F050202020403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251521" y="1196752"/>
            <a:ext cx="417033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 smtClean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sample.html</a:t>
            </a:r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auto">
          <a:xfrm>
            <a:off x="4722143" y="1196752"/>
            <a:ext cx="417033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200" b="1" kern="0" dirty="0" smtClean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jquery-1.12.3.min.js</a:t>
            </a:r>
          </a:p>
          <a:p>
            <a:pPr marL="0" indent="0" defTabSz="3619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ja-JP" sz="1200" kern="0" dirty="0" smtClean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Download </a:t>
            </a:r>
            <a:r>
              <a:rPr lang="en-US" altLang="ja-JP" sz="1200" kern="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a file </a:t>
            </a:r>
            <a:r>
              <a:rPr lang="en-US" altLang="ja-JP" sz="1200" kern="0" dirty="0" smtClean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from</a:t>
            </a:r>
          </a:p>
          <a:p>
            <a:pPr marL="0" indent="0" defTabSz="3619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ja-JP" sz="1200" kern="0" dirty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http://jquery.com/download/</a:t>
            </a:r>
            <a:endParaRPr lang="en-US" altLang="ja-JP" sz="1200" kern="0" dirty="0" smtClean="0">
              <a:latin typeface="Calibri" panose="020F050202020403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auto">
          <a:xfrm>
            <a:off x="4722143" y="2625248"/>
            <a:ext cx="4170335" cy="267596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0488" tIns="90000" rIns="90488" bIns="9000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ja-JP" sz="1000" dirty="0" smtClean="0">
              <a:latin typeface="Calibri" panose="020F050202020403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 bwMode="auto">
          <a:xfrm>
            <a:off x="4722143" y="2276872"/>
            <a:ext cx="417033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566738" indent="-166688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850900" indent="-169863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181100" indent="-2159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4859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431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4003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8575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314700" indent="-190500" algn="l" rtl="0" eaLnBrk="1" fontAlgn="base" hangingPunct="1">
              <a:spcBef>
                <a:spcPct val="5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3619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200" b="1" kern="0" dirty="0" smtClean="0">
                <a:latin typeface="Calibri" panose="020F050202020403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sample.js</a:t>
            </a:r>
          </a:p>
        </p:txBody>
      </p:sp>
    </p:spTree>
    <p:extLst>
      <p:ext uri="{BB962C8B-B14F-4D97-AF65-F5344CB8AC3E}">
        <p14:creationId xmlns:p14="http://schemas.microsoft.com/office/powerpoint/2010/main" val="21673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ﾃﾞｽｸﾄｯﾌﾟ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ﾃﾞｽｸﾄｯﾌﾟ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ﾃﾞｽｸﾄｯﾌ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ﾃﾞｽｸﾄｯﾌﾟ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ﾃﾞｽｸﾄｯﾌﾟ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ﾃﾞｽｸﾄｯﾌﾟ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ﾃﾞｽｸﾄｯﾌ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ﾃﾞｽｸﾄｯﾌﾟ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ﾃﾞｽｸﾄｯﾌﾟ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20130515ナレッジ担当者KickOffMTG</Template>
  <TotalTime>15245</TotalTime>
  <Words>191</Words>
  <Application>Microsoft Office PowerPoint</Application>
  <PresentationFormat>画面に合わせる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7" baseType="lpstr">
      <vt:lpstr>ﾃﾞｽｸﾄｯﾌﾟ</vt:lpstr>
      <vt:lpstr>1_ﾃﾞｽｸﾄｯﾌﾟ</vt:lpstr>
      <vt:lpstr>Introduction to jQuery</vt:lpstr>
      <vt:lpstr>Beginning</vt:lpstr>
      <vt:lpstr>Preparation</vt:lpstr>
      <vt:lpstr>Things to prepare</vt:lpstr>
      <vt:lpstr>HTML file / JavaScript file</vt:lpstr>
    </vt:vector>
  </TitlesOfParts>
  <Company>transcosmos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transcosmos staff</dc:creator>
  <cp:lastModifiedBy>transcosmos staff</cp:lastModifiedBy>
  <cp:revision>2015</cp:revision>
  <cp:lastPrinted>2014-10-06T01:23:48Z</cp:lastPrinted>
  <dcterms:created xsi:type="dcterms:W3CDTF">2013-05-14T00:57:38Z</dcterms:created>
  <dcterms:modified xsi:type="dcterms:W3CDTF">2016-09-06T01:01:06Z</dcterms:modified>
</cp:coreProperties>
</file>