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32918400" cy="21945600"/>
  <p:notesSz cx="6858000" cy="9144000"/>
  <p:defaultTextStyle>
    <a:defPPr>
      <a:defRPr lang="en-US"/>
    </a:defPPr>
    <a:lvl1pPr marL="0" algn="l" defTabSz="2633156" rtl="0" eaLnBrk="1" latinLnBrk="0" hangingPunct="1">
      <a:defRPr sz="5184" kern="1200">
        <a:solidFill>
          <a:schemeClr val="tx1"/>
        </a:solidFill>
        <a:latin typeface="+mn-lt"/>
        <a:ea typeface="+mn-ea"/>
        <a:cs typeface="+mn-cs"/>
      </a:defRPr>
    </a:lvl1pPr>
    <a:lvl2pPr marL="1316578" algn="l" defTabSz="2633156" rtl="0" eaLnBrk="1" latinLnBrk="0" hangingPunct="1">
      <a:defRPr sz="5184" kern="1200">
        <a:solidFill>
          <a:schemeClr val="tx1"/>
        </a:solidFill>
        <a:latin typeface="+mn-lt"/>
        <a:ea typeface="+mn-ea"/>
        <a:cs typeface="+mn-cs"/>
      </a:defRPr>
    </a:lvl2pPr>
    <a:lvl3pPr marL="2633156" algn="l" defTabSz="2633156" rtl="0" eaLnBrk="1" latinLnBrk="0" hangingPunct="1">
      <a:defRPr sz="5184" kern="1200">
        <a:solidFill>
          <a:schemeClr val="tx1"/>
        </a:solidFill>
        <a:latin typeface="+mn-lt"/>
        <a:ea typeface="+mn-ea"/>
        <a:cs typeface="+mn-cs"/>
      </a:defRPr>
    </a:lvl3pPr>
    <a:lvl4pPr marL="3949734" algn="l" defTabSz="2633156" rtl="0" eaLnBrk="1" latinLnBrk="0" hangingPunct="1">
      <a:defRPr sz="5184" kern="1200">
        <a:solidFill>
          <a:schemeClr val="tx1"/>
        </a:solidFill>
        <a:latin typeface="+mn-lt"/>
        <a:ea typeface="+mn-ea"/>
        <a:cs typeface="+mn-cs"/>
      </a:defRPr>
    </a:lvl4pPr>
    <a:lvl5pPr marL="5266312" algn="l" defTabSz="2633156" rtl="0" eaLnBrk="1" latinLnBrk="0" hangingPunct="1">
      <a:defRPr sz="5184" kern="1200">
        <a:solidFill>
          <a:schemeClr val="tx1"/>
        </a:solidFill>
        <a:latin typeface="+mn-lt"/>
        <a:ea typeface="+mn-ea"/>
        <a:cs typeface="+mn-cs"/>
      </a:defRPr>
    </a:lvl5pPr>
    <a:lvl6pPr marL="6582890" algn="l" defTabSz="2633156" rtl="0" eaLnBrk="1" latinLnBrk="0" hangingPunct="1">
      <a:defRPr sz="5184" kern="1200">
        <a:solidFill>
          <a:schemeClr val="tx1"/>
        </a:solidFill>
        <a:latin typeface="+mn-lt"/>
        <a:ea typeface="+mn-ea"/>
        <a:cs typeface="+mn-cs"/>
      </a:defRPr>
    </a:lvl6pPr>
    <a:lvl7pPr marL="7899468" algn="l" defTabSz="2633156" rtl="0" eaLnBrk="1" latinLnBrk="0" hangingPunct="1">
      <a:defRPr sz="5184" kern="1200">
        <a:solidFill>
          <a:schemeClr val="tx1"/>
        </a:solidFill>
        <a:latin typeface="+mn-lt"/>
        <a:ea typeface="+mn-ea"/>
        <a:cs typeface="+mn-cs"/>
      </a:defRPr>
    </a:lvl7pPr>
    <a:lvl8pPr marL="9216046" algn="l" defTabSz="2633156" rtl="0" eaLnBrk="1" latinLnBrk="0" hangingPunct="1">
      <a:defRPr sz="5184" kern="1200">
        <a:solidFill>
          <a:schemeClr val="tx1"/>
        </a:solidFill>
        <a:latin typeface="+mn-lt"/>
        <a:ea typeface="+mn-ea"/>
        <a:cs typeface="+mn-cs"/>
      </a:defRPr>
    </a:lvl8pPr>
    <a:lvl9pPr marL="10532624" algn="l" defTabSz="2633156"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216" autoAdjust="0"/>
    <p:restoredTop sz="94660"/>
  </p:normalViewPr>
  <p:slideViewPr>
    <p:cSldViewPr snapToGrid="0">
      <p:cViewPr>
        <p:scale>
          <a:sx n="30" d="100"/>
          <a:sy n="30" d="100"/>
        </p:scale>
        <p:origin x="144" y="312"/>
      </p:cViewPr>
      <p:guideLst/>
    </p:cSldViewPr>
  </p:slid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4/13/17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800600" y="660400"/>
            <a:ext cx="23317200" cy="1676360"/>
          </a:xfrm>
          <a:prstGeom prst="rect">
            <a:avLst/>
          </a:prstGeom>
        </p:spPr>
        <p:txBody>
          <a:bodyPr/>
          <a:lstStyle/>
          <a:p>
            <a:r>
              <a:rPr lang="en-US" smtClean="0"/>
              <a:t>Click to edit Master title style</a:t>
            </a:r>
            <a:endParaRPr lang="en-US"/>
          </a:p>
        </p:txBody>
      </p:sp>
      <p:sp>
        <p:nvSpPr>
          <p:cNvPr id="19" name="Content Placeholder 17"/>
          <p:cNvSpPr>
            <a:spLocks noGrp="1"/>
          </p:cNvSpPr>
          <p:nvPr>
            <p:ph sz="quarter" idx="24" hasCustomPrompt="1"/>
          </p:nvPr>
        </p:nvSpPr>
        <p:spPr>
          <a:xfrm>
            <a:off x="792480" y="3249328"/>
            <a:ext cx="7315200" cy="4281613"/>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2" name="Content Placeholder 17"/>
          <p:cNvSpPr>
            <a:spLocks noGrp="1"/>
          </p:cNvSpPr>
          <p:nvPr>
            <p:ph sz="quarter" idx="27" hasCustomPrompt="1"/>
          </p:nvPr>
        </p:nvSpPr>
        <p:spPr>
          <a:xfrm>
            <a:off x="8921408" y="3309254"/>
            <a:ext cx="15053146" cy="4644245"/>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9011424" y="9224331"/>
            <a:ext cx="15067630" cy="4270183"/>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5" name="Content Placeholder 17"/>
          <p:cNvSpPr>
            <a:spLocks noGrp="1"/>
          </p:cNvSpPr>
          <p:nvPr>
            <p:ph sz="quarter" idx="30" hasCustomPrompt="1"/>
          </p:nvPr>
        </p:nvSpPr>
        <p:spPr>
          <a:xfrm>
            <a:off x="8904181" y="14208278"/>
            <a:ext cx="15114436" cy="7050371"/>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4806744" y="3249328"/>
            <a:ext cx="7315199" cy="5889260"/>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0" name="Content Placeholder 17"/>
          <p:cNvSpPr>
            <a:spLocks noGrp="1"/>
          </p:cNvSpPr>
          <p:nvPr>
            <p:ph sz="quarter" idx="35" hasCustomPrompt="1"/>
          </p:nvPr>
        </p:nvSpPr>
        <p:spPr>
          <a:xfrm>
            <a:off x="24856439" y="17975393"/>
            <a:ext cx="7330191" cy="3537454"/>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32918400" y="1701799"/>
            <a:ext cx="9335453"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t"/>
          <a:lstStyle/>
          <a:p>
            <a:pPr lvl="0">
              <a:spcBef>
                <a:spcPts val="800"/>
              </a:spcBef>
            </a:pPr>
            <a:r>
              <a:rPr sz="6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800"/>
              </a:spcBef>
            </a:pPr>
            <a:r>
              <a:rPr lang="en-US" sz="4400" dirty="0" smtClean="0">
                <a:solidFill>
                  <a:prstClr val="white">
                    <a:lumMod val="50000"/>
                  </a:prstClr>
                </a:solidFill>
                <a:latin typeface="Calibri Light" panose="020F0302020204030204" pitchFamily="34" charset="0"/>
                <a:cs typeface="Calibri" panose="020F0502020204030204" pitchFamily="34" charset="0"/>
              </a:rPr>
              <a:t>This poster is 48” </a:t>
            </a:r>
            <a:r>
              <a:rPr lang="en-US" sz="4400" dirty="0" smtClean="0">
                <a:solidFill>
                  <a:prstClr val="white">
                    <a:lumMod val="50000"/>
                  </a:prstClr>
                </a:solidFill>
                <a:latin typeface="Calibri Light" panose="020F0302020204030204" pitchFamily="34" charset="0"/>
                <a:cs typeface="Calibri" panose="020F0502020204030204" pitchFamily="34" charset="0"/>
              </a:rPr>
              <a:t>ide </a:t>
            </a:r>
            <a:r>
              <a:rPr lang="en-US" sz="4400" dirty="0" smtClean="0">
                <a:solidFill>
                  <a:prstClr val="white">
                    <a:lumMod val="50000"/>
                  </a:prstClr>
                </a:solidFill>
                <a:latin typeface="Calibri Light" panose="020F0302020204030204" pitchFamily="34" charset="0"/>
                <a:cs typeface="Calibri" panose="020F0502020204030204" pitchFamily="34" charset="0"/>
              </a:rPr>
              <a:t>by 36” high. It’s designed to be printed on a large-format printer.</a:t>
            </a:r>
          </a:p>
          <a:p>
            <a:pPr lvl="0">
              <a:spcBef>
                <a:spcPts val="200"/>
              </a:spcBef>
            </a:pPr>
            <a:endParaRPr sz="4000" dirty="0">
              <a:solidFill>
                <a:prstClr val="white">
                  <a:lumMod val="50000"/>
                </a:prstClr>
              </a:solidFill>
              <a:latin typeface="Calibri Light" panose="020F0302020204030204" pitchFamily="34" charset="0"/>
              <a:cs typeface="Calibri" panose="020F0502020204030204" pitchFamily="34" charset="0"/>
            </a:endParaRPr>
          </a:p>
          <a:p>
            <a:pPr lvl="0">
              <a:spcBef>
                <a:spcPts val="800"/>
              </a:spcBef>
            </a:pPr>
            <a:r>
              <a:rPr sz="5867"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800"/>
              </a:spcBef>
            </a:pPr>
            <a:r>
              <a:rPr sz="44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400" dirty="0" smtClean="0">
                <a:solidFill>
                  <a:prstClr val="white">
                    <a:lumMod val="50000"/>
                  </a:prstClr>
                </a:solidFill>
                <a:latin typeface="Calibri Light" panose="020F0302020204030204" pitchFamily="34" charset="0"/>
                <a:cs typeface="Calibri" panose="020F0502020204030204" pitchFamily="34" charset="0"/>
              </a:rPr>
              <a:t>poster </a:t>
            </a:r>
            <a:r>
              <a:rPr sz="4400" dirty="0" smtClean="0">
                <a:solidFill>
                  <a:prstClr val="white">
                    <a:lumMod val="50000"/>
                  </a:prstClr>
                </a:solidFill>
                <a:latin typeface="Calibri Light" panose="020F0302020204030204" pitchFamily="34" charset="0"/>
                <a:cs typeface="Calibri" panose="020F0502020204030204" pitchFamily="34" charset="0"/>
              </a:rPr>
              <a:t>are </a:t>
            </a:r>
            <a:r>
              <a:rPr sz="4400" dirty="0">
                <a:solidFill>
                  <a:prstClr val="white">
                    <a:lumMod val="50000"/>
                  </a:prstClr>
                </a:solidFill>
                <a:latin typeface="Calibri Light" panose="020F0302020204030204" pitchFamily="34" charset="0"/>
                <a:cs typeface="Calibri" panose="020F0502020204030204" pitchFamily="34" charset="0"/>
              </a:rPr>
              <a:t>formatted for you. </a:t>
            </a:r>
            <a:r>
              <a:rPr lang="en-US" sz="4400" dirty="0" smtClean="0">
                <a:solidFill>
                  <a:prstClr val="white">
                    <a:lumMod val="50000"/>
                  </a:prstClr>
                </a:solidFill>
                <a:latin typeface="Calibri Light" panose="020F0302020204030204" pitchFamily="34" charset="0"/>
                <a:cs typeface="Calibri" panose="020F0502020204030204" pitchFamily="34" charset="0"/>
              </a:rPr>
              <a:t>Type</a:t>
            </a:r>
            <a:r>
              <a:rPr lang="en-US" sz="44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44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44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600"/>
              </a:spcBef>
            </a:pPr>
            <a:r>
              <a:rPr lang="en-US" sz="4400" dirty="0" smtClean="0">
                <a:solidFill>
                  <a:prstClr val="white">
                    <a:lumMod val="50000"/>
                  </a:prstClr>
                </a:solidFill>
                <a:latin typeface="Calibri Light" panose="020F0302020204030204" pitchFamily="34" charset="0"/>
                <a:cs typeface="Calibri" panose="020F0502020204030204" pitchFamily="34" charset="0"/>
              </a:rPr>
              <a:t>T</a:t>
            </a:r>
            <a:r>
              <a:rPr sz="4400" dirty="0" smtClean="0">
                <a:solidFill>
                  <a:prstClr val="white">
                    <a:lumMod val="50000"/>
                  </a:prstClr>
                </a:solidFill>
                <a:latin typeface="Calibri Light" panose="020F0302020204030204" pitchFamily="34" charset="0"/>
                <a:cs typeface="Calibri" panose="020F0502020204030204" pitchFamily="34" charset="0"/>
              </a:rPr>
              <a:t>o </a:t>
            </a:r>
            <a:r>
              <a:rPr sz="44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400" dirty="0" smtClean="0">
                <a:solidFill>
                  <a:prstClr val="white">
                    <a:lumMod val="50000"/>
                  </a:prstClr>
                </a:solidFill>
                <a:latin typeface="Calibri Light" panose="020F0302020204030204" pitchFamily="34" charset="0"/>
                <a:cs typeface="Calibri" panose="020F0502020204030204" pitchFamily="34" charset="0"/>
              </a:rPr>
              <a:t>content</a:t>
            </a:r>
            <a:r>
              <a:rPr sz="4400" dirty="0" smtClean="0">
                <a:solidFill>
                  <a:prstClr val="white">
                    <a:lumMod val="50000"/>
                  </a:prstClr>
                </a:solidFill>
                <a:latin typeface="Calibri Light" panose="020F0302020204030204" pitchFamily="34" charset="0"/>
                <a:cs typeface="Calibri" panose="020F0502020204030204" pitchFamily="34" charset="0"/>
              </a:rPr>
              <a:t> </a:t>
            </a:r>
            <a:r>
              <a:rPr sz="44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4400" dirty="0" smtClean="0">
                <a:solidFill>
                  <a:prstClr val="white">
                    <a:lumMod val="50000"/>
                  </a:prstClr>
                </a:solidFill>
                <a:latin typeface="Calibri Light" panose="020F0302020204030204" pitchFamily="34" charset="0"/>
                <a:cs typeface="Calibri" panose="020F0502020204030204" pitchFamily="34" charset="0"/>
              </a:rPr>
              <a:t>right-</a:t>
            </a:r>
            <a:r>
              <a:rPr sz="4400" dirty="0" smtClean="0">
                <a:solidFill>
                  <a:prstClr val="white">
                    <a:lumMod val="50000"/>
                  </a:prstClr>
                </a:solidFill>
                <a:latin typeface="Calibri Light" panose="020F0302020204030204" pitchFamily="34" charset="0"/>
                <a:cs typeface="Calibri" panose="020F0502020204030204" pitchFamily="34" charset="0"/>
              </a:rPr>
              <a:t>click </a:t>
            </a:r>
            <a:r>
              <a:rPr sz="4400" dirty="0">
                <a:solidFill>
                  <a:prstClr val="white">
                    <a:lumMod val="50000"/>
                  </a:prstClr>
                </a:solidFill>
                <a:latin typeface="Calibri Light" panose="020F0302020204030204" pitchFamily="34" charset="0"/>
                <a:cs typeface="Calibri" panose="020F0502020204030204" pitchFamily="34" charset="0"/>
              </a:rPr>
              <a:t>a </a:t>
            </a:r>
            <a:r>
              <a:rPr sz="4400" dirty="0" smtClean="0">
                <a:solidFill>
                  <a:prstClr val="white">
                    <a:lumMod val="50000"/>
                  </a:prstClr>
                </a:solidFill>
                <a:latin typeface="Calibri Light" panose="020F0302020204030204" pitchFamily="34" charset="0"/>
                <a:cs typeface="Calibri" panose="020F0502020204030204" pitchFamily="34" charset="0"/>
              </a:rPr>
              <a:t>picture</a:t>
            </a:r>
            <a:r>
              <a:rPr lang="en-US" sz="44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44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4400" dirty="0" smtClean="0">
                <a:solidFill>
                  <a:prstClr val="white">
                    <a:lumMod val="50000"/>
                  </a:prstClr>
                </a:solidFill>
                <a:latin typeface="Calibri Light" panose="020F0302020204030204" pitchFamily="34" charset="0"/>
                <a:cs typeface="Calibri" panose="020F0502020204030204" pitchFamily="34" charset="0"/>
              </a:rPr>
              <a:t>esize</a:t>
            </a:r>
            <a:r>
              <a:rPr lang="en-US" sz="44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4400" dirty="0">
              <a:solidFill>
                <a:prstClr val="white">
                  <a:lumMod val="50000"/>
                </a:prstClr>
              </a:solidFill>
              <a:latin typeface="Calibri Light" panose="020F0302020204030204" pitchFamily="34" charset="0"/>
              <a:cs typeface="Calibri" panose="020F0502020204030204" pitchFamily="34" charset="0"/>
            </a:endParaRPr>
          </a:p>
        </p:txBody>
      </p:sp>
      <p:sp>
        <p:nvSpPr>
          <p:cNvPr id="33" name="Rectangle 32"/>
          <p:cNvSpPr/>
          <p:nvPr userDrawn="1"/>
        </p:nvSpPr>
        <p:spPr>
          <a:xfrm>
            <a:off x="0" y="0"/>
            <a:ext cx="548640" cy="21945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34" name="Rectangle 33"/>
          <p:cNvSpPr/>
          <p:nvPr userDrawn="1"/>
        </p:nvSpPr>
        <p:spPr>
          <a:xfrm>
            <a:off x="32365784" y="0"/>
            <a:ext cx="548640" cy="21945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35" name="Rectangle 34"/>
          <p:cNvSpPr/>
          <p:nvPr userDrawn="1"/>
        </p:nvSpPr>
        <p:spPr bwMode="invGray">
          <a:xfrm>
            <a:off x="0" y="-161359"/>
            <a:ext cx="32918400" cy="25310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solidFill>
                <a:srgbClr val="FF0000"/>
              </a:solidFill>
            </a:endParaRPr>
          </a:p>
        </p:txBody>
      </p:sp>
      <p:sp>
        <p:nvSpPr>
          <p:cNvPr id="36" name="Text Box 122"/>
          <p:cNvSpPr txBox="1">
            <a:spLocks noChangeArrowheads="1"/>
          </p:cNvSpPr>
          <p:nvPr userDrawn="1"/>
        </p:nvSpPr>
        <p:spPr bwMode="auto">
          <a:xfrm>
            <a:off x="4114800" y="210967"/>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Crime Generators, Deterrents, and Attractors in Micro Places</a:t>
            </a:r>
            <a:endParaRPr lang="en-US" sz="4800" b="1" dirty="0">
              <a:solidFill>
                <a:schemeClr val="accent3">
                  <a:lumMod val="20000"/>
                  <a:lumOff val="80000"/>
                </a:schemeClr>
              </a:solidFill>
              <a:latin typeface="+mn-lt"/>
            </a:endParaRPr>
          </a:p>
        </p:txBody>
      </p:sp>
      <p:sp>
        <p:nvSpPr>
          <p:cNvPr id="38" name="Text Box 123"/>
          <p:cNvSpPr txBox="1">
            <a:spLocks noChangeArrowheads="1"/>
          </p:cNvSpPr>
          <p:nvPr userDrawn="1"/>
        </p:nvSpPr>
        <p:spPr bwMode="auto">
          <a:xfrm>
            <a:off x="4114800" y="1240415"/>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James LeDoux</a:t>
            </a:r>
            <a:endParaRPr lang="en-US" sz="2800" baseline="30000" dirty="0">
              <a:solidFill>
                <a:schemeClr val="accent3">
                  <a:lumMod val="20000"/>
                  <a:lumOff val="80000"/>
                </a:schemeClr>
              </a:solidFill>
              <a:latin typeface="+mn-lt"/>
            </a:endParaRPr>
          </a:p>
          <a:p>
            <a:pPr algn="ctr" eaLnBrk="1" hangingPunct="1"/>
            <a:r>
              <a:rPr lang="en-US" sz="2800" baseline="30000" dirty="0" smtClean="0">
                <a:solidFill>
                  <a:schemeClr val="accent3">
                    <a:lumMod val="20000"/>
                    <a:lumOff val="80000"/>
                  </a:schemeClr>
                </a:solidFill>
                <a:latin typeface="+mn-lt"/>
              </a:rPr>
              <a:t>Boston College, Department of Economics</a:t>
            </a:r>
            <a:endParaRPr lang="en-US" sz="2800" dirty="0">
              <a:solidFill>
                <a:schemeClr val="accent3">
                  <a:lumMod val="20000"/>
                  <a:lumOff val="80000"/>
                </a:schemeClr>
              </a:solidFill>
              <a:latin typeface="+mn-lt"/>
            </a:endParaRPr>
          </a:p>
        </p:txBody>
      </p:sp>
      <p:pic>
        <p:nvPicPr>
          <p:cNvPr id="39" name="Picture 3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35640" y="210967"/>
            <a:ext cx="1835204" cy="1835204"/>
          </a:xfrm>
          <a:prstGeom prst="rect">
            <a:avLst/>
          </a:prstGeom>
        </p:spPr>
      </p:pic>
      <p:pic>
        <p:nvPicPr>
          <p:cNvPr id="40" name="Picture 3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640" y="186559"/>
            <a:ext cx="1835204" cy="1835204"/>
          </a:xfrm>
          <a:prstGeom prst="rect">
            <a:avLst/>
          </a:prstGeom>
        </p:spPr>
      </p:pic>
      <p:sp>
        <p:nvSpPr>
          <p:cNvPr id="41" name="Rectangle 40"/>
          <p:cNvSpPr/>
          <p:nvPr userDrawn="1"/>
        </p:nvSpPr>
        <p:spPr>
          <a:xfrm>
            <a:off x="792480" y="2792128"/>
            <a:ext cx="7315200" cy="45720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42" name="Rectangle 41"/>
          <p:cNvSpPr/>
          <p:nvPr userDrawn="1"/>
        </p:nvSpPr>
        <p:spPr>
          <a:xfrm>
            <a:off x="765644" y="7878860"/>
            <a:ext cx="7315200" cy="457201"/>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Theory</a:t>
            </a:r>
            <a:endParaRPr lang="en-US" sz="3200" b="1" dirty="0">
              <a:solidFill>
                <a:schemeClr val="accent3">
                  <a:lumMod val="20000"/>
                  <a:lumOff val="80000"/>
                </a:schemeClr>
              </a:solidFill>
            </a:endParaRPr>
          </a:p>
        </p:txBody>
      </p:sp>
      <p:sp>
        <p:nvSpPr>
          <p:cNvPr id="43" name="Content Placeholder 17"/>
          <p:cNvSpPr>
            <a:spLocks noGrp="1"/>
          </p:cNvSpPr>
          <p:nvPr>
            <p:ph sz="quarter" idx="36" hasCustomPrompt="1"/>
          </p:nvPr>
        </p:nvSpPr>
        <p:spPr>
          <a:xfrm>
            <a:off x="769620" y="8358140"/>
            <a:ext cx="7338060" cy="8289588"/>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44" name="Rectangle 43"/>
          <p:cNvSpPr/>
          <p:nvPr userDrawn="1"/>
        </p:nvSpPr>
        <p:spPr>
          <a:xfrm>
            <a:off x="8931017" y="2865787"/>
            <a:ext cx="15087600" cy="45720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Crime Concentration in Micro Places Across Cities</a:t>
            </a:r>
            <a:endParaRPr lang="en-US" sz="3200" b="1" dirty="0">
              <a:solidFill>
                <a:schemeClr val="accent3">
                  <a:lumMod val="20000"/>
                  <a:lumOff val="80000"/>
                </a:schemeClr>
              </a:solidFill>
            </a:endParaRPr>
          </a:p>
        </p:txBody>
      </p:sp>
      <p:sp>
        <p:nvSpPr>
          <p:cNvPr id="46" name="Rectangle 45"/>
          <p:cNvSpPr/>
          <p:nvPr userDrawn="1"/>
        </p:nvSpPr>
        <p:spPr>
          <a:xfrm>
            <a:off x="24928664" y="18440051"/>
            <a:ext cx="7315200" cy="45720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Acknowledgements</a:t>
            </a:r>
            <a:endParaRPr lang="en-US" sz="3200" b="1" dirty="0">
              <a:solidFill>
                <a:schemeClr val="accent3">
                  <a:lumMod val="20000"/>
                  <a:lumOff val="80000"/>
                </a:schemeClr>
              </a:solidFill>
            </a:endParaRPr>
          </a:p>
        </p:txBody>
      </p:sp>
      <p:sp>
        <p:nvSpPr>
          <p:cNvPr id="47" name="Rectangle 46"/>
          <p:cNvSpPr/>
          <p:nvPr userDrawn="1"/>
        </p:nvSpPr>
        <p:spPr>
          <a:xfrm>
            <a:off x="24806744" y="2834340"/>
            <a:ext cx="7315200" cy="45720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Conclusions</a:t>
            </a:r>
            <a:endParaRPr lang="en-US" sz="3200" b="1" dirty="0">
              <a:solidFill>
                <a:schemeClr val="accent3">
                  <a:lumMod val="20000"/>
                  <a:lumOff val="80000"/>
                </a:schemeClr>
              </a:solidFill>
            </a:endParaRPr>
          </a:p>
        </p:txBody>
      </p:sp>
      <p:sp>
        <p:nvSpPr>
          <p:cNvPr id="48" name="Rectangle 47"/>
          <p:cNvSpPr/>
          <p:nvPr userDrawn="1"/>
        </p:nvSpPr>
        <p:spPr>
          <a:xfrm>
            <a:off x="8965471" y="8950013"/>
            <a:ext cx="15087600" cy="45720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Stability of Criminal Hotspots</a:t>
            </a:r>
            <a:endParaRPr lang="en-US" sz="3200" b="1" dirty="0">
              <a:solidFill>
                <a:schemeClr val="accent3">
                  <a:lumMod val="20000"/>
                  <a:lumOff val="80000"/>
                </a:schemeClr>
              </a:solidFill>
            </a:endParaRPr>
          </a:p>
        </p:txBody>
      </p:sp>
      <p:sp>
        <p:nvSpPr>
          <p:cNvPr id="49" name="Rectangle 48"/>
          <p:cNvSpPr/>
          <p:nvPr userDrawn="1"/>
        </p:nvSpPr>
        <p:spPr>
          <a:xfrm>
            <a:off x="765644" y="16964045"/>
            <a:ext cx="7315200" cy="45720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Research Questions</a:t>
            </a:r>
            <a:endParaRPr lang="en-US" sz="3200" b="1" dirty="0">
              <a:solidFill>
                <a:schemeClr val="accent3">
                  <a:lumMod val="20000"/>
                  <a:lumOff val="80000"/>
                </a:schemeClr>
              </a:solidFill>
            </a:endParaRPr>
          </a:p>
        </p:txBody>
      </p:sp>
      <p:sp>
        <p:nvSpPr>
          <p:cNvPr id="50" name="Rectangle 49"/>
          <p:cNvSpPr/>
          <p:nvPr userDrawn="1"/>
        </p:nvSpPr>
        <p:spPr>
          <a:xfrm>
            <a:off x="24829604" y="9414276"/>
            <a:ext cx="7315200" cy="45720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References</a:t>
            </a:r>
            <a:endParaRPr lang="en-US" sz="3200" b="1" dirty="0">
              <a:solidFill>
                <a:schemeClr val="accent3">
                  <a:lumMod val="20000"/>
                  <a:lumOff val="80000"/>
                </a:schemeClr>
              </a:solidFill>
            </a:endParaRPr>
          </a:p>
        </p:txBody>
      </p:sp>
      <p:sp>
        <p:nvSpPr>
          <p:cNvPr id="51" name="Content Placeholder 17"/>
          <p:cNvSpPr>
            <a:spLocks noGrp="1"/>
          </p:cNvSpPr>
          <p:nvPr>
            <p:ph sz="quarter" idx="37" hasCustomPrompt="1"/>
          </p:nvPr>
        </p:nvSpPr>
        <p:spPr>
          <a:xfrm>
            <a:off x="24806744" y="9884470"/>
            <a:ext cx="7315200" cy="7310040"/>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52" name="Rectangle 51"/>
          <p:cNvSpPr/>
          <p:nvPr userDrawn="1"/>
        </p:nvSpPr>
        <p:spPr>
          <a:xfrm>
            <a:off x="8965471" y="13751078"/>
            <a:ext cx="15087600" cy="45720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Impact of Spatial Features on Crime</a:t>
            </a:r>
            <a:endParaRPr lang="en-US" sz="3200" b="1" dirty="0">
              <a:solidFill>
                <a:schemeClr val="accent3">
                  <a:lumMod val="20000"/>
                  <a:lumOff val="80000"/>
                </a:schemeClr>
              </a:solidFill>
            </a:endParaRPr>
          </a:p>
        </p:txBody>
      </p:sp>
      <p:sp>
        <p:nvSpPr>
          <p:cNvPr id="55" name="Content Placeholder 17"/>
          <p:cNvSpPr>
            <a:spLocks noGrp="1"/>
          </p:cNvSpPr>
          <p:nvPr>
            <p:ph sz="quarter" idx="38" hasCustomPrompt="1"/>
          </p:nvPr>
        </p:nvSpPr>
        <p:spPr>
          <a:xfrm>
            <a:off x="792480" y="17452848"/>
            <a:ext cx="7315200" cy="4031329"/>
          </a:xfrm>
          <a:prstGeom prst="rect">
            <a:avLst/>
          </a:prstGeo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Tree>
    <p:extLst>
      <p:ext uri="{BB962C8B-B14F-4D97-AF65-F5344CB8AC3E}">
        <p14:creationId xmlns:p14="http://schemas.microsoft.com/office/powerpoint/2010/main" val="1459077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57250" y="21409799"/>
            <a:ext cx="7406640" cy="304800"/>
          </a:xfrm>
          <a:prstGeom prst="rect">
            <a:avLst/>
          </a:prstGeom>
        </p:spPr>
        <p:txBody>
          <a:bodyPr vert="horz" lIns="91440" tIns="45720" rIns="91440" bIns="45720" rtlCol="0" anchor="ctr"/>
          <a:lstStyle>
            <a:lvl1pPr algn="l">
              <a:defRPr sz="1067">
                <a:solidFill>
                  <a:schemeClr val="tx1">
                    <a:tint val="75000"/>
                  </a:schemeClr>
                </a:solidFill>
              </a:defRPr>
            </a:lvl1pPr>
          </a:lstStyle>
          <a:p>
            <a:fld id="{ECAA57DF-1C19-4726-AB84-014692BAD8F5}" type="datetimeFigureOut">
              <a:rPr lang="en-US" smtClean="0"/>
              <a:pPr/>
              <a:t>4/13/17</a:t>
            </a:fld>
            <a:endParaRPr lang="en-US"/>
          </a:p>
        </p:txBody>
      </p:sp>
      <p:sp>
        <p:nvSpPr>
          <p:cNvPr id="5" name="Footer Placeholder 4"/>
          <p:cNvSpPr>
            <a:spLocks noGrp="1"/>
          </p:cNvSpPr>
          <p:nvPr>
            <p:ph type="ftr" sz="quarter" idx="3"/>
          </p:nvPr>
        </p:nvSpPr>
        <p:spPr>
          <a:xfrm>
            <a:off x="8263890" y="21409799"/>
            <a:ext cx="16390620" cy="304800"/>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21409799"/>
            <a:ext cx="7406640" cy="304800"/>
          </a:xfrm>
          <a:prstGeom prst="rect">
            <a:avLst/>
          </a:prstGeom>
        </p:spPr>
        <p:txBody>
          <a:bodyPr vert="horz" lIns="91440" tIns="45720" rIns="91440" bIns="45720" rtlCol="0" anchor="ctr"/>
          <a:lstStyle>
            <a:lvl1pPr algn="r">
              <a:defRPr sz="1067">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iming>
    <p:tnLst>
      <p:par>
        <p:cTn id="1" dur="indefinite" restart="never" nodeType="tmRoot"/>
      </p:par>
    </p:tnLst>
  </p:timing>
  <p:txStyles>
    <p:titleStyle>
      <a:lvl1pPr algn="l" defTabSz="2926226" rtl="0" eaLnBrk="1" latinLnBrk="0" hangingPunct="1">
        <a:lnSpc>
          <a:spcPct val="90000"/>
        </a:lnSpc>
        <a:spcBef>
          <a:spcPct val="0"/>
        </a:spcBef>
        <a:buNone/>
        <a:defRPr sz="5867" b="1" kern="1200">
          <a:solidFill>
            <a:schemeClr val="bg1"/>
          </a:solidFill>
          <a:latin typeface="+mj-lt"/>
          <a:ea typeface="+mj-ea"/>
          <a:cs typeface="+mj-cs"/>
        </a:defRPr>
      </a:lvl1pPr>
    </p:titleStyle>
    <p:bodyStyle>
      <a:lvl1pPr marL="304815" indent="-304815" algn="l" defTabSz="2926226" rtl="0" eaLnBrk="1" latinLnBrk="0" hangingPunct="1">
        <a:lnSpc>
          <a:spcPct val="100000"/>
        </a:lnSpc>
        <a:spcBef>
          <a:spcPts val="800"/>
        </a:spcBef>
        <a:buClr>
          <a:schemeClr val="accent2"/>
        </a:buClr>
        <a:buFont typeface="Arial" panose="020B0604020202020204" pitchFamily="34" charset="0"/>
        <a:buChar char="•"/>
        <a:defRPr sz="1867" kern="1200">
          <a:solidFill>
            <a:schemeClr val="tx1"/>
          </a:solidFill>
          <a:latin typeface="+mn-lt"/>
          <a:ea typeface="+mn-ea"/>
          <a:cs typeface="+mn-cs"/>
        </a:defRPr>
      </a:lvl1pPr>
      <a:lvl2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8pPr>
      <a:lvl9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2926226" rtl="0" eaLnBrk="1" latinLnBrk="0" hangingPunct="1">
        <a:defRPr sz="5760" kern="1200">
          <a:solidFill>
            <a:schemeClr val="tx1"/>
          </a:solidFill>
          <a:latin typeface="+mn-lt"/>
          <a:ea typeface="+mn-ea"/>
          <a:cs typeface="+mn-cs"/>
        </a:defRPr>
      </a:lvl1pPr>
      <a:lvl2pPr marL="1463113" algn="l" defTabSz="2926226" rtl="0" eaLnBrk="1" latinLnBrk="0" hangingPunct="1">
        <a:defRPr sz="5760" kern="1200">
          <a:solidFill>
            <a:schemeClr val="tx1"/>
          </a:solidFill>
          <a:latin typeface="+mn-lt"/>
          <a:ea typeface="+mn-ea"/>
          <a:cs typeface="+mn-cs"/>
        </a:defRPr>
      </a:lvl2pPr>
      <a:lvl3pPr marL="2926226" algn="l" defTabSz="2926226" rtl="0" eaLnBrk="1" latinLnBrk="0" hangingPunct="1">
        <a:defRPr sz="5760" kern="1200">
          <a:solidFill>
            <a:schemeClr val="tx1"/>
          </a:solidFill>
          <a:latin typeface="+mn-lt"/>
          <a:ea typeface="+mn-ea"/>
          <a:cs typeface="+mn-cs"/>
        </a:defRPr>
      </a:lvl3pPr>
      <a:lvl4pPr marL="4389339" algn="l" defTabSz="2926226" rtl="0" eaLnBrk="1" latinLnBrk="0" hangingPunct="1">
        <a:defRPr sz="5760" kern="1200">
          <a:solidFill>
            <a:schemeClr val="tx1"/>
          </a:solidFill>
          <a:latin typeface="+mn-lt"/>
          <a:ea typeface="+mn-ea"/>
          <a:cs typeface="+mn-cs"/>
        </a:defRPr>
      </a:lvl4pPr>
      <a:lvl5pPr marL="5852453" algn="l" defTabSz="2926226" rtl="0" eaLnBrk="1" latinLnBrk="0" hangingPunct="1">
        <a:defRPr sz="5760" kern="1200">
          <a:solidFill>
            <a:schemeClr val="tx1"/>
          </a:solidFill>
          <a:latin typeface="+mn-lt"/>
          <a:ea typeface="+mn-ea"/>
          <a:cs typeface="+mn-cs"/>
        </a:defRPr>
      </a:lvl5pPr>
      <a:lvl6pPr marL="7315566" algn="l" defTabSz="2926226" rtl="0" eaLnBrk="1" latinLnBrk="0" hangingPunct="1">
        <a:defRPr sz="5760" kern="1200">
          <a:solidFill>
            <a:schemeClr val="tx1"/>
          </a:solidFill>
          <a:latin typeface="+mn-lt"/>
          <a:ea typeface="+mn-ea"/>
          <a:cs typeface="+mn-cs"/>
        </a:defRPr>
      </a:lvl6pPr>
      <a:lvl7pPr marL="8778679" algn="l" defTabSz="2926226" rtl="0" eaLnBrk="1" latinLnBrk="0" hangingPunct="1">
        <a:defRPr sz="5760" kern="1200">
          <a:solidFill>
            <a:schemeClr val="tx1"/>
          </a:solidFill>
          <a:latin typeface="+mn-lt"/>
          <a:ea typeface="+mn-ea"/>
          <a:cs typeface="+mn-cs"/>
        </a:defRPr>
      </a:lvl7pPr>
      <a:lvl8pPr marL="10241792" algn="l" defTabSz="2926226" rtl="0" eaLnBrk="1" latinLnBrk="0" hangingPunct="1">
        <a:defRPr sz="5760" kern="1200">
          <a:solidFill>
            <a:schemeClr val="tx1"/>
          </a:solidFill>
          <a:latin typeface="+mn-lt"/>
          <a:ea typeface="+mn-ea"/>
          <a:cs typeface="+mn-cs"/>
        </a:defRPr>
      </a:lvl8pPr>
      <a:lvl9pPr marL="11704905" algn="l" defTabSz="2926226" rtl="0" eaLnBrk="1" latinLnBrk="0" hangingPunct="1">
        <a:defRPr sz="5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912"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p:cNvPicPr>
            <a:picLocks noGrp="1" noChangeAspect="1"/>
          </p:cNvPicPr>
          <p:nvPr>
            <p:ph sz="quarter" idx="24"/>
          </p:nvPr>
        </p:nvPicPr>
        <p:blipFill>
          <a:blip r:embed="rId2">
            <a:extLst>
              <a:ext uri="{28A0092B-C50C-407E-A947-70E740481C1C}">
                <a14:useLocalDpi xmlns:a14="http://schemas.microsoft.com/office/drawing/2010/main" val="0"/>
              </a:ext>
            </a:extLst>
          </a:blip>
          <a:stretch>
            <a:fillRect/>
          </a:stretch>
        </p:blipFill>
        <p:spPr>
          <a:xfrm>
            <a:off x="16484155" y="10981661"/>
            <a:ext cx="7198225" cy="2590467"/>
          </a:xfrm>
        </p:spPr>
      </p:pic>
      <p:sp>
        <p:nvSpPr>
          <p:cNvPr id="12" name="Content Placeholder 11"/>
          <p:cNvSpPr>
            <a:spLocks noGrp="1"/>
          </p:cNvSpPr>
          <p:nvPr>
            <p:ph sz="quarter" idx="4294967295"/>
          </p:nvPr>
        </p:nvSpPr>
        <p:spPr>
          <a:xfrm>
            <a:off x="792480" y="8325788"/>
            <a:ext cx="7315200" cy="8173169"/>
          </a:xfrm>
          <a:prstGeom prst="rect">
            <a:avLst/>
          </a:prstGeom>
        </p:spPr>
        <p:txBody>
          <a:bodyPr/>
          <a:lstStyle/>
          <a:p>
            <a:pPr marL="0" indent="0">
              <a:buNone/>
            </a:pPr>
            <a:r>
              <a:rPr lang="en-US" sz="2400" b="1" dirty="0" smtClean="0"/>
              <a:t>Routine Activities: </a:t>
            </a:r>
            <a:r>
              <a:rPr lang="en-US" sz="2400" dirty="0" smtClean="0"/>
              <a:t>Crime is caused at the intersection of the following three factors:</a:t>
            </a:r>
            <a:endParaRPr lang="en-US" sz="2133" b="1" dirty="0" smtClean="0"/>
          </a:p>
          <a:p>
            <a:pPr lvl="1"/>
            <a:r>
              <a:rPr lang="en-US" sz="2133" b="1" dirty="0"/>
              <a:t>Motivated offenders</a:t>
            </a:r>
          </a:p>
          <a:p>
            <a:pPr lvl="1"/>
            <a:r>
              <a:rPr lang="en-US" sz="2133" b="1" dirty="0"/>
              <a:t>Easy targets</a:t>
            </a:r>
          </a:p>
          <a:p>
            <a:pPr lvl="1"/>
            <a:r>
              <a:rPr lang="en-US" sz="2133" b="1" dirty="0"/>
              <a:t>A lack of capable guardians against </a:t>
            </a:r>
            <a:r>
              <a:rPr lang="en-US" sz="2133" b="1" dirty="0" smtClean="0"/>
              <a:t>crime</a:t>
            </a:r>
            <a:endParaRPr lang="en-US" sz="2133" b="1" dirty="0"/>
          </a:p>
          <a:p>
            <a:pPr marL="0" indent="0">
              <a:buNone/>
            </a:pPr>
            <a:r>
              <a:rPr lang="en-US" sz="2133" dirty="0" smtClean="0"/>
              <a:t>Crime concentrates in the areas where these factors overlap most often in people’s everyday activities.</a:t>
            </a:r>
          </a:p>
          <a:p>
            <a:pPr marL="0" indent="0">
              <a:buNone/>
            </a:pPr>
            <a:endParaRPr lang="en-US" sz="2133" dirty="0"/>
          </a:p>
          <a:p>
            <a:pPr marL="0" indent="0">
              <a:buNone/>
            </a:pPr>
            <a:r>
              <a:rPr lang="en-US" sz="2133" b="1" dirty="0" smtClean="0"/>
              <a:t>Crime Pattern Theory: </a:t>
            </a:r>
            <a:r>
              <a:rPr lang="en-US" sz="2133" dirty="0" smtClean="0"/>
              <a:t>Crime is either opportunistic or planned. Local environments contribute to their crime rates through the extent to which they either create criminal opportunities or contain easy victims that criminals can plan on targeting. Through this framework, a place can be one or more of the following:</a:t>
            </a:r>
          </a:p>
          <a:p>
            <a:pPr lvl="1"/>
            <a:r>
              <a:rPr lang="en-US" sz="2133" b="1" dirty="0" smtClean="0"/>
              <a:t>Crime generator: </a:t>
            </a:r>
            <a:r>
              <a:rPr lang="en-US" sz="2133" dirty="0" smtClean="0"/>
              <a:t>a place creating conditions favorable to crime that turn people’s previously-benign intentions criminal</a:t>
            </a:r>
          </a:p>
          <a:p>
            <a:pPr lvl="1"/>
            <a:r>
              <a:rPr lang="en-US" sz="2133" b="1" dirty="0" smtClean="0"/>
              <a:t>Crime attractor: </a:t>
            </a:r>
            <a:r>
              <a:rPr lang="en-US" sz="2133" dirty="0" smtClean="0"/>
              <a:t>a place well-known for creating opportunities for planned crime</a:t>
            </a:r>
          </a:p>
          <a:p>
            <a:pPr lvl="1"/>
            <a:r>
              <a:rPr lang="en-US" sz="2133" b="1" dirty="0" smtClean="0"/>
              <a:t>Fear generator: </a:t>
            </a:r>
            <a:r>
              <a:rPr lang="en-US" sz="2133" dirty="0" smtClean="0"/>
              <a:t>a place that makes people fear being victimized by crime, whether or not real danger is present</a:t>
            </a:r>
          </a:p>
          <a:p>
            <a:pPr lvl="1"/>
            <a:r>
              <a:rPr lang="en-US" sz="2133" b="1" dirty="0" smtClean="0"/>
              <a:t>Crime neutral: </a:t>
            </a:r>
            <a:r>
              <a:rPr lang="en-US" sz="2133" dirty="0" smtClean="0"/>
              <a:t>a place that neither creates common criminal opportunities or attracts willing offenders</a:t>
            </a:r>
            <a:endParaRPr lang="en-US" sz="2133" b="1" dirty="0" smtClean="0"/>
          </a:p>
        </p:txBody>
      </p:sp>
      <p:sp>
        <p:nvSpPr>
          <p:cNvPr id="13" name="Content Placeholder 12"/>
          <p:cNvSpPr>
            <a:spLocks noGrp="1"/>
          </p:cNvSpPr>
          <p:nvPr>
            <p:ph sz="quarter" idx="4294967295"/>
          </p:nvPr>
        </p:nvSpPr>
        <p:spPr>
          <a:xfrm>
            <a:off x="857250" y="17440507"/>
            <a:ext cx="7209109" cy="4072339"/>
          </a:xfrm>
          <a:prstGeom prst="rect">
            <a:avLst/>
          </a:prstGeom>
        </p:spPr>
        <p:txBody>
          <a:bodyPr/>
          <a:lstStyle/>
          <a:p>
            <a:pPr marL="457200" indent="-457200">
              <a:buFont typeface="+mj-lt"/>
              <a:buAutoNum type="arabicPeriod"/>
            </a:pPr>
            <a:r>
              <a:rPr lang="en-US" sz="2400" dirty="0" smtClean="0"/>
              <a:t>To what extent does crime concentrate in small areas within cities?</a:t>
            </a:r>
          </a:p>
          <a:p>
            <a:pPr marL="457200" indent="-457200">
              <a:buFont typeface="+mj-lt"/>
              <a:buAutoNum type="arabicPeriod"/>
            </a:pPr>
            <a:r>
              <a:rPr lang="en-US" sz="2400" dirty="0" smtClean="0"/>
              <a:t>How stable are criminal hotspots over time?</a:t>
            </a:r>
          </a:p>
          <a:p>
            <a:pPr marL="457200" indent="-457200">
              <a:buFont typeface="+mj-lt"/>
              <a:buAutoNum type="arabicPeriod"/>
            </a:pPr>
            <a:r>
              <a:rPr lang="en-US" sz="2400" dirty="0" smtClean="0"/>
              <a:t>How do spatial features, such as storefronts and public services, relate to crime risk? </a:t>
            </a:r>
            <a:endParaRPr lang="en-US" sz="2400" dirty="0"/>
          </a:p>
        </p:txBody>
      </p:sp>
      <p:sp>
        <p:nvSpPr>
          <p:cNvPr id="17" name="Content Placeholder 16"/>
          <p:cNvSpPr>
            <a:spLocks noGrp="1"/>
          </p:cNvSpPr>
          <p:nvPr>
            <p:ph sz="quarter" idx="30"/>
          </p:nvPr>
        </p:nvSpPr>
        <p:spPr>
          <a:xfrm>
            <a:off x="8904181" y="14509569"/>
            <a:ext cx="15114436" cy="7003277"/>
          </a:xfrm>
        </p:spPr>
        <p:txBody>
          <a:bodyPr/>
          <a:lstStyle/>
          <a:p>
            <a:pPr marL="0" indent="0">
              <a:buNone/>
            </a:pPr>
            <a:r>
              <a:rPr lang="en-US" sz="2400" b="1" dirty="0" smtClean="0"/>
              <a:t>Raw coefficient: </a:t>
            </a:r>
            <a:r>
              <a:rPr lang="en-US" sz="2400" dirty="0" smtClean="0"/>
              <a:t>expected increase in crime on a street segment when increasing this feature by one</a:t>
            </a:r>
          </a:p>
          <a:p>
            <a:pPr marL="0" indent="0">
              <a:buNone/>
            </a:pPr>
            <a:r>
              <a:rPr lang="en-US" sz="2400" b="1" dirty="0" smtClean="0"/>
              <a:t>Standardized coefficient: </a:t>
            </a:r>
            <a:r>
              <a:rPr lang="en-US" sz="2400" dirty="0" smtClean="0"/>
              <a:t>expected standard deviation change in crime count resulting from a one-standard deviation change in this feature</a:t>
            </a:r>
            <a:endParaRPr lang="en-US" sz="2400" b="1" dirty="0" smtClean="0"/>
          </a:p>
        </p:txBody>
      </p:sp>
      <p:sp>
        <p:nvSpPr>
          <p:cNvPr id="22" name="Content Placeholder 21"/>
          <p:cNvSpPr>
            <a:spLocks noGrp="1"/>
          </p:cNvSpPr>
          <p:nvPr>
            <p:ph sz="quarter" idx="35"/>
          </p:nvPr>
        </p:nvSpPr>
        <p:spPr>
          <a:xfrm>
            <a:off x="24815117" y="18726237"/>
            <a:ext cx="7330191" cy="3104700"/>
          </a:xfrm>
        </p:spPr>
        <p:txBody>
          <a:bodyPr/>
          <a:lstStyle/>
          <a:p>
            <a:pPr marL="0" indent="0">
              <a:buNone/>
            </a:pPr>
            <a:r>
              <a:rPr lang="en-US" sz="2400" dirty="0" smtClean="0"/>
              <a:t>I would first like to thank my advisor, Chris Maxwell, for his time and guidance on this thesis. I would also like to thank Robert Murphy for his organization of the Economics Honors Thesis program, Claudia Olivetti for introducing me to economic research and inspiring me to pursue research of my own, and Stefan </a:t>
            </a:r>
            <a:r>
              <a:rPr lang="en-US" sz="2400" dirty="0" err="1" smtClean="0"/>
              <a:t>Hoderlein</a:t>
            </a:r>
            <a:r>
              <a:rPr lang="en-US" sz="2400" dirty="0" smtClean="0"/>
              <a:t> for introducing me to ideas in computational econometrics that inspired this work in his Big Data course.</a:t>
            </a:r>
            <a:endParaRPr lang="en-US" sz="2400" dirty="0"/>
          </a:p>
        </p:txBody>
      </p:sp>
      <p:pic>
        <p:nvPicPr>
          <p:cNvPr id="34" name="Content Placeholder 33"/>
          <p:cNvPicPr>
            <a:picLocks noGrp="1" noChangeAspect="1"/>
          </p:cNvPicPr>
          <p:nvPr>
            <p:ph sz="quarter" idx="33"/>
          </p:nvPr>
        </p:nvPicPr>
        <p:blipFill>
          <a:blip r:embed="rId3">
            <a:extLst>
              <a:ext uri="{28A0092B-C50C-407E-A947-70E740481C1C}">
                <a14:useLocalDpi xmlns:a14="http://schemas.microsoft.com/office/drawing/2010/main" val="0"/>
              </a:ext>
            </a:extLst>
          </a:blip>
          <a:stretch>
            <a:fillRect/>
          </a:stretch>
        </p:blipFill>
        <p:spPr>
          <a:xfrm>
            <a:off x="9576824" y="16498957"/>
            <a:ext cx="6146800" cy="4940300"/>
          </a:xfrm>
        </p:spPr>
      </p:pic>
      <p:pic>
        <p:nvPicPr>
          <p:cNvPr id="10" name="Content Placeholder 9"/>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054835" y="10981661"/>
            <a:ext cx="7190779" cy="2590467"/>
          </a:xfrm>
        </p:spPr>
      </p:pic>
      <p:pic>
        <p:nvPicPr>
          <p:cNvPr id="37" name="Content Placeholder 36"/>
          <p:cNvPicPr>
            <a:picLocks noGrp="1" noChangeAspect="1"/>
          </p:cNvPicPr>
          <p:nvPr>
            <p:ph sz="quarter" idx="33"/>
          </p:nvPr>
        </p:nvPicPr>
        <p:blipFill>
          <a:blip r:embed="rId5">
            <a:extLst>
              <a:ext uri="{28A0092B-C50C-407E-A947-70E740481C1C}">
                <a14:useLocalDpi xmlns:a14="http://schemas.microsoft.com/office/drawing/2010/main" val="0"/>
              </a:ext>
            </a:extLst>
          </a:blip>
          <a:stretch>
            <a:fillRect/>
          </a:stretch>
        </p:blipFill>
        <p:spPr>
          <a:xfrm>
            <a:off x="18425820" y="18194563"/>
            <a:ext cx="3314893" cy="3318283"/>
          </a:xfrm>
        </p:spPr>
      </p:pic>
      <p:pic>
        <p:nvPicPr>
          <p:cNvPr id="1026" name="Picture 2" descr="https://lh4.googleusercontent.com/r3SIsjrsHF_x-yKKTYUVu4a7SP2CM-ctT48R-mzDRSmkqo49HXRt82lrfcRteQQMtBSZv0NUBNdUkvWObnImO1x97I9r_gdSrTfLRzxRCMeypm0SzLc8Xtwmw1lUGzuWPaiu6xseYvc"/>
          <p:cNvPicPr>
            <a:picLocks noGrp="1" noChangeAspect="1" noChangeArrowheads="1"/>
          </p:cNvPicPr>
          <p:nvPr>
            <p:ph sz="quarter" idx="27"/>
          </p:nvPr>
        </p:nvPicPr>
        <p:blipFill>
          <a:blip r:embed="rId6">
            <a:extLst>
              <a:ext uri="{28A0092B-C50C-407E-A947-70E740481C1C}">
                <a14:useLocalDpi xmlns:a14="http://schemas.microsoft.com/office/drawing/2010/main" val="0"/>
              </a:ext>
            </a:extLst>
          </a:blip>
          <a:srcRect/>
          <a:stretch>
            <a:fillRect/>
          </a:stretch>
        </p:blipFill>
        <p:spPr bwMode="auto">
          <a:xfrm>
            <a:off x="8975321" y="4803894"/>
            <a:ext cx="6927789" cy="412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5OYs1NDzaXMtAWXji5PAH3YmrkLuJkiTi4RitX7nOFxmgJNrz1lsCjDYq8rUq8dqYY_k3BTXe78l4j4HNBbsYaG21UtcONFGazZQ2AhEomGEAL3iNB_tiymoVjPbnid88AK2F1v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07711" y="5065154"/>
            <a:ext cx="3843334" cy="385724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8975321" y="9529711"/>
            <a:ext cx="15043296" cy="1200329"/>
          </a:xfrm>
          <a:prstGeom prst="rect">
            <a:avLst/>
          </a:prstGeom>
          <a:noFill/>
        </p:spPr>
        <p:txBody>
          <a:bodyPr wrap="square" rtlCol="0">
            <a:spAutoFit/>
          </a:bodyPr>
          <a:lstStyle/>
          <a:p>
            <a:pPr marL="857250" indent="-857250">
              <a:buFont typeface="Arial" charset="0"/>
              <a:buChar char="•"/>
            </a:pPr>
            <a:r>
              <a:rPr lang="en-US" sz="2400" dirty="0" smtClean="0"/>
              <a:t>50% concentration level (red) and 25% concentration level (blue) virtually unaffected by volatile overall crime rates (black)  and macroeconomic conditions</a:t>
            </a:r>
          </a:p>
          <a:p>
            <a:pPr marL="857250" indent="-857250">
              <a:buFont typeface="Arial" charset="0"/>
              <a:buChar char="•"/>
            </a:pPr>
            <a:r>
              <a:rPr lang="en-US" sz="2400" dirty="0" smtClean="0"/>
              <a:t>Crime concentrates in roughly the same areas and at roughly the same levels year over year</a:t>
            </a:r>
            <a:endParaRPr lang="en-US" sz="2400" dirty="0" smtClean="0"/>
          </a:p>
        </p:txBody>
      </p:sp>
      <p:sp>
        <p:nvSpPr>
          <p:cNvPr id="38" name="TextBox 37"/>
          <p:cNvSpPr txBox="1"/>
          <p:nvPr/>
        </p:nvSpPr>
        <p:spPr>
          <a:xfrm>
            <a:off x="16561446" y="16468980"/>
            <a:ext cx="7457171" cy="1569660"/>
          </a:xfrm>
          <a:prstGeom prst="rect">
            <a:avLst/>
          </a:prstGeom>
          <a:noFill/>
        </p:spPr>
        <p:txBody>
          <a:bodyPr wrap="square" rtlCol="0">
            <a:spAutoFit/>
          </a:bodyPr>
          <a:lstStyle/>
          <a:p>
            <a:r>
              <a:rPr lang="en-US" sz="2400" b="1" dirty="0" smtClean="0"/>
              <a:t>Facility features: </a:t>
            </a:r>
            <a:r>
              <a:rPr lang="en-US" sz="2400" dirty="0" smtClean="0"/>
              <a:t>count of observations within a set distance of each street segment centroid</a:t>
            </a:r>
            <a:endParaRPr lang="en-US" sz="2400" dirty="0"/>
          </a:p>
          <a:p>
            <a:r>
              <a:rPr lang="en-US" sz="2400" b="1" dirty="0" smtClean="0"/>
              <a:t>Socioeconomic features: </a:t>
            </a:r>
            <a:r>
              <a:rPr lang="en-US" sz="2400" dirty="0" smtClean="0"/>
              <a:t>provided by Census and City of Chicago at the census tract and community area level</a:t>
            </a:r>
            <a:endParaRPr lang="en-US" sz="2400" dirty="0" smtClean="0"/>
          </a:p>
        </p:txBody>
      </p:sp>
      <p:sp>
        <p:nvSpPr>
          <p:cNvPr id="39" name="TextBox 38"/>
          <p:cNvSpPr txBox="1"/>
          <p:nvPr/>
        </p:nvSpPr>
        <p:spPr>
          <a:xfrm>
            <a:off x="24965772" y="9867900"/>
            <a:ext cx="7220858" cy="8586966"/>
          </a:xfrm>
          <a:prstGeom prst="rect">
            <a:avLst/>
          </a:prstGeom>
          <a:noFill/>
        </p:spPr>
        <p:txBody>
          <a:bodyPr wrap="square" rtlCol="0">
            <a:spAutoFit/>
          </a:bodyPr>
          <a:lstStyle/>
          <a:p>
            <a:r>
              <a:rPr lang="en-US" sz="2400" b="1" dirty="0" smtClean="0"/>
              <a:t>Data Sources:</a:t>
            </a:r>
          </a:p>
          <a:p>
            <a:r>
              <a:rPr lang="en-US" sz="2400" dirty="0" smtClean="0"/>
              <a:t>Chicago Data Portal: </a:t>
            </a:r>
            <a:r>
              <a:rPr lang="en-US" sz="2400" i="1" dirty="0" smtClean="0"/>
              <a:t>Crimes - 2001 to Present</a:t>
            </a:r>
          </a:p>
          <a:p>
            <a:r>
              <a:rPr lang="en-US" sz="2400" dirty="0" smtClean="0"/>
              <a:t>Chicago Data Portal: </a:t>
            </a:r>
            <a:r>
              <a:rPr lang="en-US" sz="2400" i="1" dirty="0" smtClean="0"/>
              <a:t>Census Data </a:t>
            </a:r>
            <a:r>
              <a:rPr lang="mr-IN" sz="2400" i="1" dirty="0" smtClean="0"/>
              <a:t>–</a:t>
            </a:r>
            <a:r>
              <a:rPr lang="en-US" sz="2400" i="1" dirty="0" smtClean="0"/>
              <a:t> Selected Socioeconomic Indicators in Chicago 2008 </a:t>
            </a:r>
            <a:r>
              <a:rPr lang="mr-IN" sz="2400" i="1" dirty="0" smtClean="0"/>
              <a:t>–</a:t>
            </a:r>
            <a:r>
              <a:rPr lang="en-US" sz="2400" i="1" dirty="0" smtClean="0"/>
              <a:t> 2012</a:t>
            </a:r>
          </a:p>
          <a:p>
            <a:r>
              <a:rPr lang="en-US" sz="2400" dirty="0" err="1" smtClean="0"/>
              <a:t>data.seattle.gov</a:t>
            </a:r>
            <a:r>
              <a:rPr lang="en-US" sz="2400" dirty="0" smtClean="0"/>
              <a:t>: </a:t>
            </a:r>
            <a:r>
              <a:rPr lang="en-US" sz="2400" i="1" dirty="0" smtClean="0"/>
              <a:t>Police Reports</a:t>
            </a:r>
          </a:p>
          <a:p>
            <a:r>
              <a:rPr lang="en-US" sz="2400" dirty="0" smtClean="0"/>
              <a:t>Los Angeles Open Data: </a:t>
            </a:r>
            <a:r>
              <a:rPr lang="en-US" sz="2400" i="1" dirty="0" smtClean="0"/>
              <a:t>Crimes 2012 </a:t>
            </a:r>
            <a:r>
              <a:rPr lang="mr-IN" sz="2400" i="1" dirty="0" smtClean="0"/>
              <a:t>–</a:t>
            </a:r>
            <a:r>
              <a:rPr lang="en-US" sz="2400" i="1" dirty="0" smtClean="0"/>
              <a:t> 2016</a:t>
            </a:r>
            <a:endParaRPr lang="en-US" sz="2400" dirty="0" smtClean="0"/>
          </a:p>
          <a:p>
            <a:r>
              <a:rPr lang="en-US" sz="2400" dirty="0" smtClean="0"/>
              <a:t>Portland Police Bureau: </a:t>
            </a:r>
            <a:r>
              <a:rPr lang="en-US" sz="2400" i="1" dirty="0" smtClean="0"/>
              <a:t>Crime Statistics: Open Data</a:t>
            </a:r>
          </a:p>
          <a:p>
            <a:r>
              <a:rPr lang="en-US" sz="2400" dirty="0" smtClean="0"/>
              <a:t>SF </a:t>
            </a:r>
            <a:r>
              <a:rPr lang="en-US" sz="2400" dirty="0" err="1" smtClean="0"/>
              <a:t>OpenData</a:t>
            </a:r>
            <a:r>
              <a:rPr lang="en-US" sz="2400" dirty="0" smtClean="0"/>
              <a:t>: </a:t>
            </a:r>
            <a:r>
              <a:rPr lang="en-US" sz="2400" i="1" dirty="0" smtClean="0"/>
              <a:t>SFPD Incidents </a:t>
            </a:r>
            <a:r>
              <a:rPr lang="mr-IN" sz="2400" i="1" dirty="0" smtClean="0"/>
              <a:t>–</a:t>
            </a:r>
            <a:r>
              <a:rPr lang="en-US" sz="2400" i="1" dirty="0" smtClean="0"/>
              <a:t> from 1 January 2003</a:t>
            </a:r>
            <a:endParaRPr lang="en-US" sz="2400" dirty="0" smtClean="0"/>
          </a:p>
          <a:p>
            <a:r>
              <a:rPr lang="en-US" sz="2400" dirty="0" err="1" smtClean="0"/>
              <a:t>OpenDataPhilly</a:t>
            </a:r>
            <a:r>
              <a:rPr lang="en-US" sz="2400" dirty="0" smtClean="0"/>
              <a:t>: </a:t>
            </a:r>
            <a:r>
              <a:rPr lang="en-US" sz="2400" i="1" dirty="0" smtClean="0"/>
              <a:t>Crime Incidents</a:t>
            </a:r>
            <a:endParaRPr lang="en-US" sz="2400" dirty="0" smtClean="0"/>
          </a:p>
          <a:p>
            <a:r>
              <a:rPr lang="en-US" sz="2400" dirty="0" smtClean="0"/>
              <a:t>Dallas </a:t>
            </a:r>
            <a:r>
              <a:rPr lang="en-US" sz="2400" dirty="0" err="1" smtClean="0"/>
              <a:t>OpenData</a:t>
            </a:r>
            <a:r>
              <a:rPr lang="en-US" sz="2400" dirty="0" smtClean="0"/>
              <a:t>: </a:t>
            </a:r>
            <a:r>
              <a:rPr lang="en-US" sz="2400" i="1" dirty="0" smtClean="0"/>
              <a:t>Police Incidents </a:t>
            </a:r>
            <a:endParaRPr lang="en-US" sz="2400" dirty="0" smtClean="0"/>
          </a:p>
          <a:p>
            <a:r>
              <a:rPr lang="en-US" sz="2400" dirty="0" smtClean="0"/>
              <a:t>Cincinnati Open Data Portal: Crime Incidents</a:t>
            </a:r>
            <a:endParaRPr lang="en-US" sz="2400" dirty="0"/>
          </a:p>
          <a:p>
            <a:r>
              <a:rPr lang="en-US" sz="2400" dirty="0" smtClean="0"/>
              <a:t>Open Data DC: </a:t>
            </a:r>
            <a:r>
              <a:rPr lang="en-US" sz="2400" i="1" dirty="0" smtClean="0"/>
              <a:t>Crime Incidents in 2011 </a:t>
            </a:r>
            <a:r>
              <a:rPr lang="mr-IN" sz="2400" i="1" dirty="0" smtClean="0"/>
              <a:t>–</a:t>
            </a:r>
            <a:r>
              <a:rPr lang="en-US" sz="2400" i="1" dirty="0" smtClean="0"/>
              <a:t> 2016</a:t>
            </a:r>
            <a:endParaRPr lang="en-US" sz="2400" dirty="0"/>
          </a:p>
          <a:p>
            <a:r>
              <a:rPr lang="en-US" sz="2400" dirty="0" smtClean="0"/>
              <a:t>US Census Bureau: </a:t>
            </a:r>
            <a:r>
              <a:rPr lang="en-US" sz="2400" i="1" dirty="0" smtClean="0"/>
              <a:t>American </a:t>
            </a:r>
            <a:r>
              <a:rPr lang="en-US" sz="2400" i="1" dirty="0" err="1" smtClean="0"/>
              <a:t>FactFinder</a:t>
            </a:r>
            <a:endParaRPr lang="en-US" sz="2400" dirty="0" smtClean="0"/>
          </a:p>
          <a:p>
            <a:r>
              <a:rPr lang="en-US" sz="2400" b="1" dirty="0" smtClean="0"/>
              <a:t>Key References:</a:t>
            </a:r>
          </a:p>
          <a:p>
            <a:r>
              <a:rPr lang="en-US" sz="2400" dirty="0" smtClean="0"/>
              <a:t>Weisburd</a:t>
            </a:r>
            <a:r>
              <a:rPr lang="en-US" sz="2400" dirty="0"/>
              <a:t>, David. "The Law Of Crime Concentration And The Criminology Of </a:t>
            </a:r>
            <a:r>
              <a:rPr lang="en-US" sz="2400" dirty="0" smtClean="0"/>
              <a:t>Place." </a:t>
            </a:r>
            <a:r>
              <a:rPr lang="en-US" sz="2400" i="1" dirty="0"/>
              <a:t>Criminology</a:t>
            </a:r>
            <a:r>
              <a:rPr lang="en-US" sz="2400" dirty="0"/>
              <a:t> 53.2 (2015): 133-57. Web</a:t>
            </a:r>
            <a:r>
              <a:rPr lang="en-US" sz="2400" dirty="0" smtClean="0"/>
              <a:t>.</a:t>
            </a:r>
          </a:p>
          <a:p>
            <a:r>
              <a:rPr lang="en-US" sz="2400" dirty="0"/>
              <a:t>Cohen, Lawrence E., and Marcus Felson. "Social Change and Crime Rate Trends: A Routine Activity Approach." </a:t>
            </a:r>
            <a:r>
              <a:rPr lang="en-US" sz="2400" i="1" dirty="0"/>
              <a:t>American Sociological Review</a:t>
            </a:r>
            <a:r>
              <a:rPr lang="en-US" sz="2400" dirty="0"/>
              <a:t> 44.4 (1979): 588. Web</a:t>
            </a:r>
            <a:r>
              <a:rPr lang="en-US" sz="2400" dirty="0" smtClean="0"/>
              <a:t>.</a:t>
            </a:r>
            <a:endParaRPr lang="en-US" sz="2400" dirty="0"/>
          </a:p>
          <a:p>
            <a:r>
              <a:rPr lang="en-US" sz="2400" dirty="0"/>
              <a:t>Brantingham, P.J., and P.L. Brantingham. "Environment, Routine, and Situation: Toward a Pattern Theory of Crime." </a:t>
            </a:r>
            <a:r>
              <a:rPr lang="en-US" sz="2400" i="1" dirty="0"/>
              <a:t>Routine activity and rational choice</a:t>
            </a:r>
            <a:r>
              <a:rPr lang="en-US" sz="2400" dirty="0" smtClean="0"/>
              <a:t>.</a:t>
            </a:r>
            <a:endParaRPr lang="en-US" sz="2400" dirty="0"/>
          </a:p>
        </p:txBody>
      </p:sp>
      <p:sp>
        <p:nvSpPr>
          <p:cNvPr id="40" name="TextBox 39"/>
          <p:cNvSpPr txBox="1"/>
          <p:nvPr/>
        </p:nvSpPr>
        <p:spPr>
          <a:xfrm>
            <a:off x="24815118" y="3339548"/>
            <a:ext cx="7330191" cy="6001643"/>
          </a:xfrm>
          <a:prstGeom prst="rect">
            <a:avLst/>
          </a:prstGeom>
          <a:noFill/>
        </p:spPr>
        <p:txBody>
          <a:bodyPr wrap="square" rtlCol="0">
            <a:spAutoFit/>
          </a:bodyPr>
          <a:lstStyle/>
          <a:p>
            <a:pPr marL="342900" indent="-342900">
              <a:buFont typeface="Arial" charset="0"/>
              <a:buChar char="•"/>
            </a:pPr>
            <a:r>
              <a:rPr lang="en-US" sz="2400" dirty="0" smtClean="0"/>
              <a:t>Roughly 5% of  major cities’ street segments are responsible for 50% of crime</a:t>
            </a:r>
          </a:p>
          <a:p>
            <a:pPr marL="342900" indent="-342900">
              <a:buFont typeface="Arial" charset="0"/>
              <a:buChar char="•"/>
            </a:pPr>
            <a:r>
              <a:rPr lang="en-US" sz="2400" dirty="0" smtClean="0"/>
              <a:t>Crime concentration levels are robust to changes in macroeconomic conditions and the overall crime rate</a:t>
            </a:r>
          </a:p>
          <a:p>
            <a:pPr marL="342900" indent="-342900">
              <a:buFont typeface="Arial" charset="0"/>
              <a:buChar char="•"/>
            </a:pPr>
            <a:r>
              <a:rPr lang="en-US" sz="2400" dirty="0" smtClean="0"/>
              <a:t>Bars, rehab centers, liquor stores, and other facilities have positive and significant relationships with crime levels in their local environments</a:t>
            </a:r>
          </a:p>
          <a:p>
            <a:pPr marL="342900" indent="-342900">
              <a:buFont typeface="Arial" charset="0"/>
              <a:buChar char="•"/>
            </a:pPr>
            <a:r>
              <a:rPr lang="en-US" sz="2400" dirty="0" smtClean="0"/>
              <a:t>Non-facility spatial features such as bus stops, street length and graffiti presence also have explanatory power over crime level in micro places</a:t>
            </a:r>
          </a:p>
          <a:p>
            <a:pPr marL="342900" indent="-342900">
              <a:buFont typeface="Arial" charset="0"/>
              <a:buChar char="•"/>
            </a:pPr>
            <a:r>
              <a:rPr lang="en-US" sz="2400" dirty="0" smtClean="0"/>
              <a:t>Spatial and facility-based features act as proxies for the unexplainable environments in which they exist </a:t>
            </a:r>
            <a:endParaRPr lang="en-US" sz="2400" dirty="0" smtClean="0"/>
          </a:p>
          <a:p>
            <a:pPr marL="342900" indent="-342900">
              <a:buFont typeface="Arial" charset="0"/>
              <a:buChar char="•"/>
            </a:pPr>
            <a:r>
              <a:rPr lang="en-US" sz="2400" dirty="0" smtClean="0"/>
              <a:t>Income level has the largest standardized impact on crime, with other socioeconomic factors such as housing crowdedness and local population age distribution also being significant indicators of crime</a:t>
            </a:r>
            <a:endParaRPr lang="en-US" sz="2400" dirty="0" smtClean="0"/>
          </a:p>
        </p:txBody>
      </p:sp>
      <p:sp>
        <p:nvSpPr>
          <p:cNvPr id="41" name="TextBox 40"/>
          <p:cNvSpPr txBox="1"/>
          <p:nvPr/>
        </p:nvSpPr>
        <p:spPr>
          <a:xfrm>
            <a:off x="8975321" y="3605349"/>
            <a:ext cx="15043296" cy="1569660"/>
          </a:xfrm>
          <a:prstGeom prst="rect">
            <a:avLst/>
          </a:prstGeom>
          <a:noFill/>
        </p:spPr>
        <p:txBody>
          <a:bodyPr wrap="square" rtlCol="0">
            <a:spAutoFit/>
          </a:bodyPr>
          <a:lstStyle/>
          <a:p>
            <a:r>
              <a:rPr lang="en-US" sz="2400" b="1" dirty="0" smtClean="0"/>
              <a:t>Law of Concentration of Crime at Place: </a:t>
            </a:r>
            <a:r>
              <a:rPr lang="en-US" sz="2400" dirty="0"/>
              <a:t>For a defined measure of crime at a specific </a:t>
            </a:r>
            <a:r>
              <a:rPr lang="en-US" sz="2400" dirty="0" err="1"/>
              <a:t>microgeographic</a:t>
            </a:r>
            <a:r>
              <a:rPr lang="en-US" sz="2400" dirty="0"/>
              <a:t> unit, the concentration of crime will fall within a narrow bandwidth of percentages for a defined cumulative proportion of crime</a:t>
            </a:r>
          </a:p>
          <a:p>
            <a:r>
              <a:rPr lang="en-US" sz="2400" b="1" dirty="0" smtClean="0"/>
              <a:t>Findings: </a:t>
            </a:r>
            <a:r>
              <a:rPr lang="en-US" sz="2400" dirty="0" smtClean="0"/>
              <a:t>50% of crime in major US cities concentrates in just 5.6% of street segments, and 25% of all crime concentrates in 1.6% of street segments</a:t>
            </a:r>
            <a:endParaRPr lang="en-US" sz="2400" b="1" dirty="0" smtClean="0"/>
          </a:p>
        </p:txBody>
      </p:sp>
      <p:sp>
        <p:nvSpPr>
          <p:cNvPr id="42" name="TextBox 41"/>
          <p:cNvSpPr txBox="1"/>
          <p:nvPr/>
        </p:nvSpPr>
        <p:spPr>
          <a:xfrm>
            <a:off x="792480" y="3339548"/>
            <a:ext cx="7315200" cy="4893647"/>
          </a:xfrm>
          <a:prstGeom prst="rect">
            <a:avLst/>
          </a:prstGeom>
          <a:noFill/>
        </p:spPr>
        <p:txBody>
          <a:bodyPr wrap="square" rtlCol="0">
            <a:spAutoFit/>
          </a:bodyPr>
          <a:lstStyle/>
          <a:p>
            <a:r>
              <a:rPr lang="en-US" sz="2400" dirty="0" smtClean="0"/>
              <a:t>basically:</a:t>
            </a:r>
          </a:p>
          <a:p>
            <a:r>
              <a:rPr lang="en-US" sz="2400" dirty="0" smtClean="0"/>
              <a:t>* criminal hotspots are heuristically understood, but seldom well-defined and understood. In this thesis, I </a:t>
            </a:r>
            <a:r>
              <a:rPr lang="en-US" sz="2400" dirty="0" err="1" smtClean="0"/>
              <a:t>emprically</a:t>
            </a:r>
            <a:r>
              <a:rPr lang="en-US" sz="2400" dirty="0" smtClean="0"/>
              <a:t> examine the rates at which crime concentrates into hotspots within cities, the stability of </a:t>
            </a:r>
            <a:r>
              <a:rPr lang="en-US" sz="2400" dirty="0" err="1" smtClean="0"/>
              <a:t>concnetration</a:t>
            </a:r>
            <a:r>
              <a:rPr lang="en-US" sz="2400" dirty="0" smtClean="0"/>
              <a:t> levels and specific hotspots, and the spatial features that may cause or correlate to a specific </a:t>
            </a:r>
            <a:r>
              <a:rPr lang="en-US" sz="2400" dirty="0" err="1" smtClean="0"/>
              <a:t>microgographic</a:t>
            </a:r>
            <a:r>
              <a:rPr lang="en-US" sz="2400" dirty="0" smtClean="0"/>
              <a:t> space becoming a criminal hotspot. This research is made possible by a uniquely micro-level unit of analysis: the street segment. Where prior research has been limited by the broad units of analysis, this small geographic unit allows a city’s most problematic spaces to be </a:t>
            </a:r>
            <a:r>
              <a:rPr lang="en-US" sz="2400" smtClean="0"/>
              <a:t>revealed in data. </a:t>
            </a:r>
            <a:endParaRPr lang="en-US" sz="2400" dirty="0" smtClean="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869</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Cambria</vt:lpstr>
      <vt:lpstr>Mangal</vt:lpstr>
      <vt:lpstr>Arial</vt:lpstr>
      <vt:lpstr>Medical Poster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LeDoux</dc:creator>
  <cp:lastModifiedBy/>
  <cp:revision>1</cp:revision>
  <dcterms:created xsi:type="dcterms:W3CDTF">2017-04-13T18:41:42Z</dcterms:created>
  <dcterms:modified xsi:type="dcterms:W3CDTF">2017-04-15T18:53:21Z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