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279" r:id="rId3"/>
    <p:sldId id="316" r:id="rId4"/>
    <p:sldId id="318" r:id="rId5"/>
    <p:sldId id="317" r:id="rId6"/>
    <p:sldId id="267" r:id="rId7"/>
    <p:sldId id="309" r:id="rId8"/>
    <p:sldId id="311" r:id="rId9"/>
    <p:sldId id="312" r:id="rId10"/>
    <p:sldId id="320" r:id="rId11"/>
    <p:sldId id="306" r:id="rId12"/>
    <p:sldId id="31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1275" autoAdjust="0"/>
  </p:normalViewPr>
  <p:slideViewPr>
    <p:cSldViewPr>
      <p:cViewPr>
        <p:scale>
          <a:sx n="98" d="100"/>
          <a:sy n="98" d="100"/>
        </p:scale>
        <p:origin x="-396" y="9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EA6917-BBED-0D42-B83F-DB864476A861}" type="datetimeFigureOut">
              <a:rPr lang="en-US" smtClean="0"/>
              <a:pPr/>
              <a:t>12/16/2020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D930F6-7269-CE49-8210-83617AD2F286}" type="slidenum">
              <a:rPr lang="en-US" smtClean="0"/>
              <a:pPr/>
              <a:t>‹#›</a:t>
            </a:fld>
            <a:endParaRPr lang="en-US" dirty="0"/>
          </a:p>
        </p:txBody>
      </p:sp>
    </p:spTree>
    <p:extLst>
      <p:ext uri="{BB962C8B-B14F-4D97-AF65-F5344CB8AC3E}">
        <p14:creationId xmlns:p14="http://schemas.microsoft.com/office/powerpoint/2010/main" val="48919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AC516-94C6-425C-A719-27E22A2305B1}" type="datetimeFigureOut">
              <a:rPr lang="en-US" smtClean="0"/>
              <a:pPr/>
              <a:t>12/16/2020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041973-9F63-4F6A-A0E6-7F9998446A4E}" type="slidenum">
              <a:rPr lang="en-US" smtClean="0"/>
              <a:pPr/>
              <a:t>‹#›</a:t>
            </a:fld>
            <a:endParaRPr lang="en-US" dirty="0"/>
          </a:p>
        </p:txBody>
      </p:sp>
    </p:spTree>
    <p:extLst>
      <p:ext uri="{BB962C8B-B14F-4D97-AF65-F5344CB8AC3E}">
        <p14:creationId xmlns:p14="http://schemas.microsoft.com/office/powerpoint/2010/main" val="901388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8C50F-7502-B344-893B-D49F07A3A778}" type="datetime1">
              <a:rPr lang="en-GB"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1F27C6-2490-6447-A479-21FE5D66CF76}" type="datetime1">
              <a:rPr lang="en-GB"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C1AFE3-A682-E94B-A92A-95185EC8F6C8}" type="datetime1">
              <a:rPr lang="en-GB"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9AA8B-7B18-1649-95F1-4753ECF805B7}" type="datetime1">
              <a:rPr lang="en-GB"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E1500-9053-7E41-8FA1-EC80229072D8}" type="datetime1">
              <a:rPr lang="en-GB" smtClean="0"/>
              <a:pPr/>
              <a:t>16/12/2020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AA9724-2FFF-C04D-B469-11C48B08AB77}" type="datetime1">
              <a:rPr lang="en-GB" smtClean="0"/>
              <a:pPr/>
              <a:t>16/12/2020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2D17B8-0B7E-EA46-B098-B351A3EE3871}" type="datetime1">
              <a:rPr lang="en-GB" smtClean="0"/>
              <a:pPr/>
              <a:t>16/12/2020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BABD90-4608-444E-AEB2-BB1F5DEA1158}" type="datetime1">
              <a:rPr lang="en-GB" smtClean="0"/>
              <a:pPr/>
              <a:t>16/12/2020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DA61D-7FDB-804B-A46E-3501E225D55B}" type="datetime1">
              <a:rPr lang="en-GB" smtClean="0"/>
              <a:pPr/>
              <a:t>16/12/2020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4276ED-1862-0046-9AFB-B237E28AE0A7}" type="datetime1">
              <a:rPr lang="en-GB" smtClean="0"/>
              <a:pPr/>
              <a:t>16/12/2020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0DCD1-94E3-274F-B275-135BC72C77CB}" type="datetime1">
              <a:rPr lang="en-GB" smtClean="0"/>
              <a:pPr/>
              <a:t>16/12/2020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9FDFA-9BB2-442C-87A9-0F09932DCA9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908E3-2E90-EC4A-8F40-C7B97876D477}" type="datetime1">
              <a:rPr lang="en-GB" smtClean="0"/>
              <a:pPr/>
              <a:t>16/12/2020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9FDFA-9BB2-442C-87A9-0F09932DCA9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jcshukla@"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hawthorneworl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reatergood.org/" TargetMode="External"/><Relationship Id="rId2" Type="http://schemas.openxmlformats.org/officeDocument/2006/relationships/hyperlink" Target="http://www.freeri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7270750"/>
            <a:ext cx="2133600" cy="365125"/>
          </a:xfrm>
        </p:spPr>
        <p:txBody>
          <a:bodyPr/>
          <a:lstStyle/>
          <a:p>
            <a:fld id="{37C9FDFA-9BB2-442C-87A9-0F09932DCA9F}" type="slidenum">
              <a:rPr lang="en-US" smtClean="0"/>
              <a:pPr/>
              <a:t>1</a:t>
            </a:fld>
            <a:endParaRPr lang="en-US" dirty="0"/>
          </a:p>
        </p:txBody>
      </p:sp>
      <p:sp>
        <p:nvSpPr>
          <p:cNvPr id="2" name="Rectangle 1">
            <a:extLst>
              <a:ext uri="{FF2B5EF4-FFF2-40B4-BE49-F238E27FC236}">
                <a16:creationId xmlns="" xmlns:a16="http://schemas.microsoft.com/office/drawing/2014/main" id="{AE95B667-BACE-496A-BC85-D11AAAC8925A}"/>
              </a:ext>
            </a:extLst>
          </p:cNvPr>
          <p:cNvSpPr/>
          <p:nvPr/>
        </p:nvSpPr>
        <p:spPr>
          <a:xfrm>
            <a:off x="0" y="1981200"/>
            <a:ext cx="9144000" cy="2057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81677427-E1C4-4AC1-82C9-69B66AC00A07}"/>
              </a:ext>
            </a:extLst>
          </p:cNvPr>
          <p:cNvSpPr txBox="1"/>
          <p:nvPr/>
        </p:nvSpPr>
        <p:spPr>
          <a:xfrm>
            <a:off x="0" y="2748290"/>
            <a:ext cx="9144000" cy="584775"/>
          </a:xfrm>
          <a:prstGeom prst="rect">
            <a:avLst/>
          </a:prstGeom>
          <a:solidFill>
            <a:schemeClr val="accent6">
              <a:lumMod val="20000"/>
              <a:lumOff val="80000"/>
            </a:schemeClr>
          </a:solidFill>
        </p:spPr>
        <p:txBody>
          <a:bodyPr wrap="square" rtlCol="0">
            <a:spAutoFit/>
          </a:bodyPr>
          <a:lstStyle/>
          <a:p>
            <a:pPr algn="ctr"/>
            <a:r>
              <a:rPr lang="en-IN" sz="3200" dirty="0"/>
              <a:t>SOCIAL ENTERPRISE FOR POVERTY ALLEVIATION</a:t>
            </a:r>
            <a:endParaRPr lang="en-US" sz="3200" dirty="0"/>
          </a:p>
        </p:txBody>
      </p:sp>
      <p:sp>
        <p:nvSpPr>
          <p:cNvPr id="5" name="TextBox 4">
            <a:extLst>
              <a:ext uri="{FF2B5EF4-FFF2-40B4-BE49-F238E27FC236}">
                <a16:creationId xmlns="" xmlns:a16="http://schemas.microsoft.com/office/drawing/2014/main" id="{B3E9B6D1-4657-45D1-B8DA-BCABC1C01EB2}"/>
              </a:ext>
            </a:extLst>
          </p:cNvPr>
          <p:cNvSpPr txBox="1"/>
          <p:nvPr/>
        </p:nvSpPr>
        <p:spPr>
          <a:xfrm>
            <a:off x="990600" y="3333065"/>
            <a:ext cx="7543799" cy="523220"/>
          </a:xfrm>
          <a:prstGeom prst="rect">
            <a:avLst/>
          </a:prstGeom>
          <a:noFill/>
        </p:spPr>
        <p:txBody>
          <a:bodyPr wrap="square" rtlCol="0">
            <a:spAutoFit/>
          </a:bodyPr>
          <a:lstStyle/>
          <a:p>
            <a:pPr algn="ctr"/>
            <a:r>
              <a:rPr lang="en-IN" sz="2800" dirty="0"/>
              <a:t>Self Employment for all </a:t>
            </a:r>
            <a:r>
              <a:rPr lang="en-IN" sz="2800" dirty="0">
                <a:solidFill>
                  <a:schemeClr val="bg1"/>
                </a:solidFill>
              </a:rPr>
              <a:t>@</a:t>
            </a:r>
            <a:r>
              <a:rPr lang="en-IN" sz="2800" dirty="0"/>
              <a:t> Bottom of Pyramid</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IN" dirty="0"/>
          </a:p>
        </p:txBody>
      </p:sp>
      <p:sp>
        <p:nvSpPr>
          <p:cNvPr id="3" name="Content Placeholder 2"/>
          <p:cNvSpPr>
            <a:spLocks noGrp="1"/>
          </p:cNvSpPr>
          <p:nvPr>
            <p:ph idx="1"/>
          </p:nvPr>
        </p:nvSpPr>
        <p:spPr/>
        <p:txBody>
          <a:bodyPr/>
          <a:lstStyle/>
          <a:p>
            <a:r>
              <a:rPr lang="en-US" dirty="0" smtClean="0"/>
              <a:t>Are you replacing retailers work and giving it to last mile delivery boys</a:t>
            </a:r>
          </a:p>
          <a:p>
            <a:pPr marL="0" indent="0">
              <a:buNone/>
            </a:pPr>
            <a:r>
              <a:rPr lang="en-US" dirty="0"/>
              <a:t> </a:t>
            </a:r>
            <a:r>
              <a:rPr lang="en-US" dirty="0" smtClean="0"/>
              <a:t>   Not really, We create more jobs than one replaced .We create enterprises which has multiplier effects. We distribute wealth, which empowers poor and it is better than reservation or MSP to farmers</a:t>
            </a:r>
            <a:endParaRPr lang="en-IN" dirty="0"/>
          </a:p>
        </p:txBody>
      </p:sp>
      <p:sp>
        <p:nvSpPr>
          <p:cNvPr id="4" name="Slide Number Placeholder 3"/>
          <p:cNvSpPr>
            <a:spLocks noGrp="1"/>
          </p:cNvSpPr>
          <p:nvPr>
            <p:ph type="sldNum" sz="quarter" idx="12"/>
          </p:nvPr>
        </p:nvSpPr>
        <p:spPr/>
        <p:txBody>
          <a:bodyPr/>
          <a:lstStyle/>
          <a:p>
            <a:fld id="{37C9FDFA-9BB2-442C-87A9-0F09932DCA9F}" type="slidenum">
              <a:rPr lang="en-US" smtClean="0"/>
              <a:pPr/>
              <a:t>10</a:t>
            </a:fld>
            <a:endParaRPr lang="en-US" dirty="0"/>
          </a:p>
        </p:txBody>
      </p:sp>
    </p:spTree>
    <p:extLst>
      <p:ext uri="{BB962C8B-B14F-4D97-AF65-F5344CB8AC3E}">
        <p14:creationId xmlns:p14="http://schemas.microsoft.com/office/powerpoint/2010/main" val="147712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C9FDFA-9BB2-442C-87A9-0F09932DCA9F}" type="slidenum">
              <a:rPr lang="en-US" smtClean="0"/>
              <a:pPr/>
              <a:t>11</a:t>
            </a:fld>
            <a:endParaRPr lang="en-US" dirty="0"/>
          </a:p>
        </p:txBody>
      </p:sp>
      <p:cxnSp>
        <p:nvCxnSpPr>
          <p:cNvPr id="5" name="Straight Connector 4"/>
          <p:cNvCxnSpPr/>
          <p:nvPr/>
        </p:nvCxnSpPr>
        <p:spPr>
          <a:xfrm>
            <a:off x="457200" y="3505200"/>
            <a:ext cx="842461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71800" y="3962400"/>
            <a:ext cx="3505200" cy="923330"/>
          </a:xfrm>
          <a:prstGeom prst="rect">
            <a:avLst/>
          </a:prstGeom>
          <a:noFill/>
        </p:spPr>
        <p:txBody>
          <a:bodyPr wrap="square" rtlCol="0">
            <a:spAutoFit/>
          </a:bodyPr>
          <a:lstStyle/>
          <a:p>
            <a:pPr algn="ctr"/>
            <a:r>
              <a:rPr lang="en-US" dirty="0"/>
              <a:t>J C Shukla</a:t>
            </a:r>
          </a:p>
          <a:p>
            <a:pPr algn="ctr"/>
            <a:r>
              <a:rPr lang="en-US" dirty="0">
                <a:hlinkClick r:id="rId2"/>
              </a:rPr>
              <a:t>jcshukla@</a:t>
            </a:r>
            <a:r>
              <a:rPr lang="en-US" u="sng" dirty="0">
                <a:solidFill>
                  <a:srgbClr val="0070C0"/>
                </a:solidFill>
              </a:rPr>
              <a:t>nahak.com</a:t>
            </a:r>
          </a:p>
          <a:p>
            <a:pPr algn="ctr"/>
            <a:r>
              <a:rPr lang="en-US" dirty="0"/>
              <a:t>+91 98250 63236</a:t>
            </a:r>
          </a:p>
        </p:txBody>
      </p:sp>
      <p:sp>
        <p:nvSpPr>
          <p:cNvPr id="6" name="Rectangle 5">
            <a:extLst>
              <a:ext uri="{FF2B5EF4-FFF2-40B4-BE49-F238E27FC236}">
                <a16:creationId xmlns="" xmlns:a16="http://schemas.microsoft.com/office/drawing/2014/main" id="{721FB98B-9D92-407A-97C6-B1791E9CE43A}"/>
              </a:ext>
            </a:extLst>
          </p:cNvPr>
          <p:cNvSpPr/>
          <p:nvPr/>
        </p:nvSpPr>
        <p:spPr>
          <a:xfrm>
            <a:off x="-8106" y="2079437"/>
            <a:ext cx="9143999" cy="1391716"/>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cs typeface="Arial" charset="0"/>
              </a:rPr>
              <a:t>Need Your Blessings to make POVERTY History</a:t>
            </a:r>
          </a:p>
          <a:p>
            <a:pPr algn="ctr"/>
            <a:r>
              <a:rPr lang="en-IN" sz="2800" dirty="0">
                <a:solidFill>
                  <a:schemeClr val="bg1"/>
                </a:solidFill>
                <a:cs typeface="Arial" charset="0"/>
              </a:rPr>
              <a:t>Thank You</a:t>
            </a:r>
          </a:p>
          <a:p>
            <a:pPr algn="ctr"/>
            <a:endParaRPr lang="en-US" sz="2800" dirty="0">
              <a:solidFill>
                <a:schemeClr val="bg1"/>
              </a:solidFill>
              <a:cs typeface="Arial" charset="0"/>
            </a:endParaRPr>
          </a:p>
        </p:txBody>
      </p:sp>
    </p:spTree>
    <p:extLst>
      <p:ext uri="{BB962C8B-B14F-4D97-AF65-F5344CB8AC3E}">
        <p14:creationId xmlns:p14="http://schemas.microsoft.com/office/powerpoint/2010/main" val="104696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2"/>
          </p:nvPr>
        </p:nvSpPr>
        <p:spPr/>
        <p:txBody>
          <a:bodyPr/>
          <a:lstStyle/>
          <a:p>
            <a:fld id="{37C9FDFA-9BB2-442C-87A9-0F09932DCA9F}" type="slidenum">
              <a:rPr lang="en-US" smtClean="0"/>
              <a:pPr/>
              <a:t>12</a:t>
            </a:fld>
            <a:endParaRPr lang="en-US" dirty="0"/>
          </a:p>
        </p:txBody>
      </p:sp>
    </p:spTree>
    <p:extLst>
      <p:ext uri="{BB962C8B-B14F-4D97-AF65-F5344CB8AC3E}">
        <p14:creationId xmlns:p14="http://schemas.microsoft.com/office/powerpoint/2010/main" val="285226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9EE80AC-01FE-439C-9CDD-55F34DEF5506}"/>
              </a:ext>
            </a:extLst>
          </p:cNvPr>
          <p:cNvSpPr/>
          <p:nvPr/>
        </p:nvSpPr>
        <p:spPr>
          <a:xfrm>
            <a:off x="2066925" y="838199"/>
            <a:ext cx="6681539" cy="17797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9E4DD33-0227-43A1-885F-BB459E199F16}" type="slidenum">
              <a:rPr lang="en-GB" smtClean="0"/>
              <a:pPr/>
              <a:t>2</a:t>
            </a:fld>
            <a:endParaRPr lang="en-GB" dirty="0"/>
          </a:p>
        </p:txBody>
      </p:sp>
      <p:sp>
        <p:nvSpPr>
          <p:cNvPr id="2" name="Rectangle 1"/>
          <p:cNvSpPr/>
          <p:nvPr/>
        </p:nvSpPr>
        <p:spPr>
          <a:xfrm>
            <a:off x="1" y="-28048"/>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cs typeface="Arial" charset="0"/>
              </a:rPr>
              <a:t>A</a:t>
            </a:r>
            <a:r>
              <a:rPr lang="en-US" sz="2800" dirty="0">
                <a:solidFill>
                  <a:schemeClr val="bg1"/>
                </a:solidFill>
                <a:cs typeface="Arial" charset="0"/>
              </a:rPr>
              <a:t>BOUT</a:t>
            </a:r>
          </a:p>
        </p:txBody>
      </p:sp>
      <p:sp>
        <p:nvSpPr>
          <p:cNvPr id="11" name="TextBox 10"/>
          <p:cNvSpPr txBox="1"/>
          <p:nvPr/>
        </p:nvSpPr>
        <p:spPr>
          <a:xfrm>
            <a:off x="2133600" y="1295400"/>
            <a:ext cx="4419600" cy="572505"/>
          </a:xfrm>
          <a:prstGeom prst="rect">
            <a:avLst/>
          </a:prstGeom>
          <a:noFill/>
        </p:spPr>
        <p:txBody>
          <a:bodyPr wrap="square" lIns="79288" tIns="39644" rIns="79288" bIns="39644" rtlCol="0">
            <a:spAutoFit/>
          </a:bodyPr>
          <a:lstStyle/>
          <a:p>
            <a:r>
              <a:rPr lang="en-GB" b="1" dirty="0"/>
              <a:t> J C Shukla</a:t>
            </a:r>
          </a:p>
          <a:p>
            <a:r>
              <a:rPr lang="en-GB" sz="1400" b="1" dirty="0"/>
              <a:t>CEO/MD </a:t>
            </a:r>
            <a:r>
              <a:rPr lang="en-GB" sz="1400" b="1" dirty="0" err="1"/>
              <a:t>Nahak</a:t>
            </a:r>
            <a:r>
              <a:rPr lang="en-GB" sz="1400" b="1" dirty="0"/>
              <a:t> Overseas Limited</a:t>
            </a:r>
          </a:p>
        </p:txBody>
      </p:sp>
      <p:sp>
        <p:nvSpPr>
          <p:cNvPr id="18" name="TextBox 17"/>
          <p:cNvSpPr txBox="1"/>
          <p:nvPr/>
        </p:nvSpPr>
        <p:spPr>
          <a:xfrm>
            <a:off x="466927" y="2693720"/>
            <a:ext cx="8534400" cy="4635155"/>
          </a:xfrm>
          <a:prstGeom prst="rect">
            <a:avLst/>
          </a:prstGeom>
          <a:noFill/>
        </p:spPr>
        <p:txBody>
          <a:bodyPr wrap="square" lIns="79288" tIns="39644" rIns="79288" bIns="39644" rtlCol="0">
            <a:spAutoFit/>
          </a:bodyPr>
          <a:lstStyle/>
          <a:p>
            <a:pPr marL="171450" indent="-171450">
              <a:buFont typeface="Arial" panose="020B0604020202020204" pitchFamily="34" charset="0"/>
              <a:buChar char="•"/>
            </a:pPr>
            <a:r>
              <a:rPr lang="en-US" sz="1600" dirty="0">
                <a:cs typeface="Arial" panose="020B0604020202020204" pitchFamily="34" charset="0"/>
              </a:rPr>
              <a:t>  A mechanical engineer and </a:t>
            </a:r>
            <a:r>
              <a:rPr lang="en-US" sz="1600" b="1" dirty="0">
                <a:cs typeface="Arial" panose="020B0604020202020204" pitchFamily="34" charset="0"/>
              </a:rPr>
              <a:t>IIM- A grad</a:t>
            </a:r>
            <a:r>
              <a:rPr lang="en-US" sz="1600" dirty="0">
                <a:cs typeface="Arial" panose="020B0604020202020204" pitchFamily="34" charset="0"/>
              </a:rPr>
              <a:t>, </a:t>
            </a:r>
            <a:r>
              <a:rPr lang="en-US" sz="1600" b="1" dirty="0">
                <a:cs typeface="Arial" panose="020B0604020202020204" pitchFamily="34" charset="0"/>
              </a:rPr>
              <a:t>CEO</a:t>
            </a:r>
            <a:r>
              <a:rPr lang="en-US" sz="1600" dirty="0">
                <a:cs typeface="Arial" panose="020B0604020202020204" pitchFamily="34" charset="0"/>
              </a:rPr>
              <a:t> – </a:t>
            </a:r>
            <a:r>
              <a:rPr lang="en-US" sz="1600" dirty="0" err="1">
                <a:cs typeface="Arial" panose="020B0604020202020204" pitchFamily="34" charset="0"/>
              </a:rPr>
              <a:t>Nahak</a:t>
            </a:r>
            <a:r>
              <a:rPr lang="en-US" sz="1600" dirty="0">
                <a:cs typeface="Arial" panose="020B0604020202020204" pitchFamily="34" charset="0"/>
              </a:rPr>
              <a:t> Overseas Ltd. , and has handled many          </a:t>
            </a:r>
          </a:p>
          <a:p>
            <a:r>
              <a:rPr lang="en-US" sz="1600" b="1" dirty="0">
                <a:cs typeface="Arial" panose="020B0604020202020204" pitchFamily="34" charset="0"/>
              </a:rPr>
              <a:t>      assignments globally </a:t>
            </a:r>
            <a:r>
              <a:rPr lang="en-US" sz="1600" dirty="0">
                <a:cs typeface="Arial" panose="020B0604020202020204" pitchFamily="34" charset="0"/>
              </a:rPr>
              <a:t>for past 40+ Years</a:t>
            </a:r>
          </a:p>
          <a:p>
            <a:endParaRPr lang="en-US" sz="1600" dirty="0">
              <a:cs typeface="Arial" panose="020B0604020202020204" pitchFamily="34" charset="0"/>
            </a:endParaRPr>
          </a:p>
          <a:p>
            <a:pPr marL="285750" lvl="0" indent="-285750">
              <a:buFont typeface="Arial" panose="020B0604020202020204" pitchFamily="34" charset="0"/>
              <a:buChar char="•"/>
            </a:pPr>
            <a:r>
              <a:rPr lang="en-US" sz="1600" dirty="0"/>
              <a:t>I am on the board of </a:t>
            </a:r>
            <a:r>
              <a:rPr lang="en-US" sz="1600" b="1" dirty="0"/>
              <a:t>USA</a:t>
            </a:r>
            <a:r>
              <a:rPr lang="en-US" sz="1600" dirty="0"/>
              <a:t> company as a </a:t>
            </a:r>
            <a:r>
              <a:rPr lang="en-US" sz="1600" b="1" dirty="0"/>
              <a:t>director</a:t>
            </a:r>
            <a:r>
              <a:rPr lang="en-US" sz="1600" dirty="0"/>
              <a:t>  (</a:t>
            </a:r>
            <a:r>
              <a:rPr lang="en-US" sz="1600" u="sng" dirty="0">
                <a:hlinkClick r:id="rId2"/>
              </a:rPr>
              <a:t>www.hawthorneworld.com</a:t>
            </a:r>
            <a:r>
              <a:rPr lang="en-US" sz="1600" dirty="0"/>
              <a:t>)</a:t>
            </a:r>
          </a:p>
          <a:p>
            <a:pPr lvl="0"/>
            <a:endParaRPr lang="en-US" sz="1600" dirty="0"/>
          </a:p>
          <a:p>
            <a:pPr marL="285750" lvl="0" indent="-285750">
              <a:buFont typeface="Arial" panose="020B0604020202020204" pitchFamily="34" charset="0"/>
              <a:buChar char="•"/>
            </a:pPr>
            <a:r>
              <a:rPr lang="en-US" sz="1600" dirty="0"/>
              <a:t>I am consultant to </a:t>
            </a:r>
            <a:r>
              <a:rPr lang="en-US" sz="1600" b="1" dirty="0"/>
              <a:t>Government of Germany </a:t>
            </a:r>
            <a:r>
              <a:rPr lang="en-US" sz="1600" dirty="0"/>
              <a:t>for attracting </a:t>
            </a:r>
            <a:r>
              <a:rPr lang="en-US" sz="1600" b="1" dirty="0"/>
              <a:t>investments and creating employment</a:t>
            </a:r>
            <a:r>
              <a:rPr lang="en-US" sz="1600" dirty="0"/>
              <a:t> near Berlin.</a:t>
            </a:r>
          </a:p>
          <a:p>
            <a:pPr lvl="0"/>
            <a:endParaRPr lang="en-US" sz="1600" dirty="0"/>
          </a:p>
          <a:p>
            <a:pPr marL="285750" lvl="0" indent="-285750">
              <a:buFont typeface="Arial" panose="020B0604020202020204" pitchFamily="34" charset="0"/>
              <a:buChar char="•"/>
            </a:pPr>
            <a:r>
              <a:rPr lang="en-US" sz="1600" dirty="0"/>
              <a:t>I am consultant to </a:t>
            </a:r>
            <a:r>
              <a:rPr lang="en-US" sz="1600" b="1" dirty="0"/>
              <a:t>Government of Kenya </a:t>
            </a:r>
            <a:r>
              <a:rPr lang="en-US" sz="1600" dirty="0"/>
              <a:t>to address shortage of housing by arranging </a:t>
            </a:r>
            <a:r>
              <a:rPr lang="en-US" sz="1600" b="1" dirty="0"/>
              <a:t>funds and technology from USA.</a:t>
            </a:r>
          </a:p>
          <a:p>
            <a:pPr lvl="0"/>
            <a:endParaRPr lang="en-US" sz="1600" dirty="0"/>
          </a:p>
          <a:p>
            <a:pPr marL="285750" lvl="0" indent="-285750">
              <a:buFont typeface="Arial" panose="020B0604020202020204" pitchFamily="34" charset="0"/>
              <a:buChar char="•"/>
            </a:pPr>
            <a:r>
              <a:rPr lang="en-US" sz="1600" b="1" dirty="0"/>
              <a:t>UNO </a:t>
            </a:r>
            <a:r>
              <a:rPr lang="en-US" sz="1600" dirty="0"/>
              <a:t>appointed me as </a:t>
            </a:r>
            <a:r>
              <a:rPr lang="en-US" sz="1600" b="1" dirty="0"/>
              <a:t>Observer in WSIS</a:t>
            </a:r>
            <a:r>
              <a:rPr lang="en-US" sz="1600" dirty="0"/>
              <a:t> (World Summit on Information Society) Geneva-2003</a:t>
            </a:r>
          </a:p>
          <a:p>
            <a:pPr lvl="0"/>
            <a:endParaRPr lang="en-US" sz="1600" dirty="0"/>
          </a:p>
          <a:p>
            <a:pPr marL="285750" lvl="0" indent="-285750">
              <a:buFont typeface="Arial" panose="020B0604020202020204" pitchFamily="34" charset="0"/>
              <a:buChar char="•"/>
            </a:pPr>
            <a:r>
              <a:rPr lang="en-US" sz="1600" b="1" dirty="0"/>
              <a:t>ITC / WTO / UNCTAD </a:t>
            </a:r>
            <a:r>
              <a:rPr lang="en-US" sz="1600" dirty="0"/>
              <a:t>invited me to conduct a hands on seminar about how to use </a:t>
            </a:r>
            <a:r>
              <a:rPr lang="en-US" sz="1600" b="1" dirty="0"/>
              <a:t>ICT </a:t>
            </a:r>
            <a:r>
              <a:rPr lang="en-US" sz="1600" dirty="0"/>
              <a:t>(Information &amp; Communications Technology) for </a:t>
            </a:r>
            <a:r>
              <a:rPr lang="en-US" sz="1600" b="1" dirty="0"/>
              <a:t>global marketing</a:t>
            </a:r>
            <a:r>
              <a:rPr lang="en-US" sz="1600" dirty="0"/>
              <a:t>. It was conducted in </a:t>
            </a:r>
            <a:r>
              <a:rPr lang="en-US" sz="1600" b="1" dirty="0"/>
              <a:t>Geneva</a:t>
            </a:r>
            <a:r>
              <a:rPr lang="en-US" sz="1600" dirty="0"/>
              <a:t> in 2003 and was attended by representatives of </a:t>
            </a:r>
            <a:r>
              <a:rPr lang="en-US" sz="1600" b="1" dirty="0"/>
              <a:t>50 countries</a:t>
            </a:r>
          </a:p>
          <a:p>
            <a:endParaRPr lang="en-US" sz="1600" dirty="0">
              <a:cs typeface="Arial" panose="020B0604020202020204" pitchFamily="34" charset="0"/>
            </a:endParaRPr>
          </a:p>
          <a:p>
            <a:pPr marL="171450" indent="-171450">
              <a:buFont typeface="Arial" panose="020B0604020202020204" pitchFamily="34" charset="0"/>
              <a:buChar char="•"/>
            </a:pPr>
            <a:endParaRPr lang="en-US" sz="1200" dirty="0">
              <a:cs typeface="Arial" panose="020B0604020202020204" pitchFamily="34" charset="0"/>
            </a:endParaRPr>
          </a:p>
          <a:p>
            <a:pPr marL="171450" indent="-171450">
              <a:buFont typeface="Arial" panose="020B0604020202020204" pitchFamily="34" charset="0"/>
              <a:buChar char="•"/>
            </a:pPr>
            <a:endParaRPr lang="en-US" sz="1200" dirty="0">
              <a:cs typeface="Arial" panose="020B0604020202020204" pitchFamily="34" charset="0"/>
            </a:endParaRPr>
          </a:p>
        </p:txBody>
      </p:sp>
      <p:cxnSp>
        <p:nvCxnSpPr>
          <p:cNvPr id="15" name="Straight Connector 14"/>
          <p:cNvCxnSpPr/>
          <p:nvPr/>
        </p:nvCxnSpPr>
        <p:spPr>
          <a:xfrm>
            <a:off x="323850" y="762000"/>
            <a:ext cx="842461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5" name="Picture 2" descr="J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838200"/>
            <a:ext cx="1457325" cy="177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122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19A4C4-4EF5-42E7-8B9D-8FB03CDDC0A2}"/>
              </a:ext>
            </a:extLst>
          </p:cNvPr>
          <p:cNvSpPr>
            <a:spLocks noGrp="1"/>
          </p:cNvSpPr>
          <p:nvPr>
            <p:ph idx="1"/>
          </p:nvPr>
        </p:nvSpPr>
        <p:spPr>
          <a:xfrm>
            <a:off x="381000" y="1417638"/>
            <a:ext cx="8229600" cy="4525963"/>
          </a:xfrm>
        </p:spPr>
        <p:txBody>
          <a:bodyPr>
            <a:normAutofit/>
          </a:bodyPr>
          <a:lstStyle/>
          <a:p>
            <a:r>
              <a:rPr lang="en-IN" sz="2000" b="1" u="sng" dirty="0"/>
              <a:t>Blood 4 All </a:t>
            </a:r>
            <a:r>
              <a:rPr lang="en-IN" sz="2000" dirty="0"/>
              <a:t>–  Addressed blood shortage in India 25 </a:t>
            </a:r>
            <a:r>
              <a:rPr lang="en-IN" sz="2000" dirty="0" err="1"/>
              <a:t>yrs</a:t>
            </a:r>
            <a:r>
              <a:rPr lang="en-IN" sz="2000" dirty="0"/>
              <a:t> ago and changed the business model to make it affordable and sustainable</a:t>
            </a:r>
          </a:p>
          <a:p>
            <a:r>
              <a:rPr lang="en-IN" sz="2000" b="1" u="sng" dirty="0"/>
              <a:t>Highway Rescue Project </a:t>
            </a:r>
            <a:r>
              <a:rPr lang="en-IN" sz="2000" b="1" dirty="0"/>
              <a:t>– </a:t>
            </a:r>
            <a:r>
              <a:rPr lang="en-IN" sz="2000" dirty="0"/>
              <a:t>Saved </a:t>
            </a:r>
            <a:r>
              <a:rPr lang="en-IN" sz="2000" b="1" dirty="0"/>
              <a:t>10,000+</a:t>
            </a:r>
            <a:r>
              <a:rPr lang="en-IN" sz="2000" dirty="0"/>
              <a:t> lives and limbs and Govt. of India, awarded </a:t>
            </a:r>
            <a:r>
              <a:rPr lang="en-IN" sz="2000" dirty="0" err="1"/>
              <a:t>Padmashree</a:t>
            </a:r>
            <a:r>
              <a:rPr lang="en-IN" sz="2000" dirty="0"/>
              <a:t> to my colleague </a:t>
            </a:r>
            <a:r>
              <a:rPr lang="en-IN" sz="2000" dirty="0" err="1"/>
              <a:t>Dr.</a:t>
            </a:r>
            <a:r>
              <a:rPr lang="en-IN" sz="2000" dirty="0"/>
              <a:t> Das</a:t>
            </a:r>
          </a:p>
          <a:p>
            <a:r>
              <a:rPr lang="en-US" sz="2000" b="1" u="sng" dirty="0"/>
              <a:t>Food 4 All </a:t>
            </a:r>
            <a:r>
              <a:rPr lang="en-US" sz="2000" b="1" dirty="0"/>
              <a:t>– </a:t>
            </a:r>
            <a:r>
              <a:rPr lang="en-US" sz="2000" dirty="0">
                <a:hlinkClick r:id="rId2"/>
              </a:rPr>
              <a:t>www.freerice.com</a:t>
            </a:r>
            <a:r>
              <a:rPr lang="en-US" sz="2000" dirty="0"/>
              <a:t>, </a:t>
            </a:r>
            <a:r>
              <a:rPr lang="en-US" sz="2000" dirty="0">
                <a:hlinkClick r:id="rId3"/>
              </a:rPr>
              <a:t>www.greatergood.org</a:t>
            </a:r>
            <a:r>
              <a:rPr lang="en-US" sz="2000" dirty="0"/>
              <a:t> , worked and helped NGO in Saurashtra – Gujarat</a:t>
            </a:r>
          </a:p>
          <a:p>
            <a:r>
              <a:rPr lang="en-US" sz="2000" b="1" u="sng" dirty="0"/>
              <a:t>House 4 All </a:t>
            </a:r>
            <a:r>
              <a:rPr lang="en-US" sz="2000" b="1" dirty="0"/>
              <a:t>- </a:t>
            </a:r>
            <a:r>
              <a:rPr lang="en-US" sz="2000" dirty="0"/>
              <a:t> </a:t>
            </a:r>
            <a:r>
              <a:rPr lang="en-US" sz="2000" b="1" dirty="0"/>
              <a:t>Co-created </a:t>
            </a:r>
            <a:r>
              <a:rPr lang="en-US" sz="2000" dirty="0"/>
              <a:t>a policy to provide </a:t>
            </a:r>
            <a:r>
              <a:rPr lang="en-US" sz="2000" b="1" dirty="0"/>
              <a:t>affordable housing </a:t>
            </a:r>
            <a:r>
              <a:rPr lang="en-US" sz="2000" dirty="0"/>
              <a:t>for poor with </a:t>
            </a:r>
            <a:r>
              <a:rPr lang="en-US" sz="2000" b="1" dirty="0"/>
              <a:t>Kenyan Govt</a:t>
            </a:r>
            <a:r>
              <a:rPr lang="en-US" sz="2000" dirty="0"/>
              <a:t>. Today </a:t>
            </a:r>
            <a:r>
              <a:rPr lang="en-US" sz="2000" b="1" dirty="0"/>
              <a:t>500000</a:t>
            </a:r>
            <a:r>
              <a:rPr lang="en-US" sz="2000" dirty="0"/>
              <a:t> houses are under construction</a:t>
            </a:r>
          </a:p>
          <a:p>
            <a:r>
              <a:rPr lang="en-US" sz="2000" b="1" u="sng" dirty="0"/>
              <a:t>Be my Eyes</a:t>
            </a:r>
            <a:r>
              <a:rPr lang="en-US" sz="2000" b="1" dirty="0"/>
              <a:t> – </a:t>
            </a:r>
            <a:r>
              <a:rPr lang="en-US" sz="2000" dirty="0"/>
              <a:t>Launched in </a:t>
            </a:r>
            <a:r>
              <a:rPr lang="en-US" sz="2000" b="1" dirty="0"/>
              <a:t>Gujarat</a:t>
            </a:r>
            <a:r>
              <a:rPr lang="en-US" sz="2000" dirty="0"/>
              <a:t> to help </a:t>
            </a:r>
            <a:r>
              <a:rPr lang="en-US" sz="2000" b="1" dirty="0"/>
              <a:t>visually challenged and blind people</a:t>
            </a:r>
            <a:r>
              <a:rPr lang="en-US" sz="2000" dirty="0"/>
              <a:t> to help them in their lives  </a:t>
            </a:r>
            <a:endParaRPr lang="en-US" sz="2000" b="1" u="sng" dirty="0"/>
          </a:p>
        </p:txBody>
      </p:sp>
      <p:sp>
        <p:nvSpPr>
          <p:cNvPr id="4" name="Slide Number Placeholder 3">
            <a:extLst>
              <a:ext uri="{FF2B5EF4-FFF2-40B4-BE49-F238E27FC236}">
                <a16:creationId xmlns="" xmlns:a16="http://schemas.microsoft.com/office/drawing/2014/main" id="{3B773E2C-A95E-49CD-85D9-94D77DF0196A}"/>
              </a:ext>
            </a:extLst>
          </p:cNvPr>
          <p:cNvSpPr>
            <a:spLocks noGrp="1"/>
          </p:cNvSpPr>
          <p:nvPr>
            <p:ph type="sldNum" sz="quarter" idx="12"/>
          </p:nvPr>
        </p:nvSpPr>
        <p:spPr/>
        <p:txBody>
          <a:bodyPr/>
          <a:lstStyle/>
          <a:p>
            <a:fld id="{37C9FDFA-9BB2-442C-87A9-0F09932DCA9F}" type="slidenum">
              <a:rPr lang="en-US" smtClean="0"/>
              <a:pPr/>
              <a:t>3</a:t>
            </a:fld>
            <a:endParaRPr lang="en-US" dirty="0"/>
          </a:p>
        </p:txBody>
      </p:sp>
      <p:sp>
        <p:nvSpPr>
          <p:cNvPr id="5" name="Rectangle 4">
            <a:extLst>
              <a:ext uri="{FF2B5EF4-FFF2-40B4-BE49-F238E27FC236}">
                <a16:creationId xmlns="" xmlns:a16="http://schemas.microsoft.com/office/drawing/2014/main" id="{83BA6D74-111B-4A08-8594-7AB39DBB9BF1}"/>
              </a:ext>
            </a:extLst>
          </p:cNvPr>
          <p:cNvSpPr/>
          <p:nvPr/>
        </p:nvSpPr>
        <p:spPr>
          <a:xfrm>
            <a:off x="1" y="0"/>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rPr>
              <a:t>Track Record….</a:t>
            </a:r>
            <a:endParaRPr lang="en-US" sz="2800" dirty="0">
              <a:solidFill>
                <a:schemeClr val="bg1"/>
              </a:solidFill>
              <a:latin typeface="Arial Rounded MT Bold" pitchFamily="34" charset="0"/>
              <a:cs typeface="Arial" charset="0"/>
            </a:endParaRPr>
          </a:p>
        </p:txBody>
      </p:sp>
    </p:spTree>
    <p:extLst>
      <p:ext uri="{BB962C8B-B14F-4D97-AF65-F5344CB8AC3E}">
        <p14:creationId xmlns:p14="http://schemas.microsoft.com/office/powerpoint/2010/main" val="135072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FDDB4F5-48D1-435D-A69E-89F2701778AB}"/>
              </a:ext>
            </a:extLst>
          </p:cNvPr>
          <p:cNvSpPr>
            <a:spLocks noGrp="1"/>
          </p:cNvSpPr>
          <p:nvPr>
            <p:ph idx="1"/>
          </p:nvPr>
        </p:nvSpPr>
        <p:spPr/>
        <p:txBody>
          <a:bodyPr>
            <a:normAutofit/>
          </a:bodyPr>
          <a:lstStyle/>
          <a:p>
            <a:r>
              <a:rPr lang="en-IN" sz="2400" dirty="0"/>
              <a:t>Ms. Christine Lagarde, ex  IMF chief said,</a:t>
            </a:r>
            <a:r>
              <a:rPr lang="en-US" sz="2400" dirty="0"/>
              <a:t>” India has generated so much of wealth in past few years, that people below poverty line can come above the line 3-4 times, however, wealth distribution is a challenge”.</a:t>
            </a:r>
          </a:p>
          <a:p>
            <a:r>
              <a:rPr lang="en-US" sz="2400" dirty="0"/>
              <a:t>Our project is one of the viable solutions to above challenge- Social Enterprise for Profit </a:t>
            </a:r>
            <a:endParaRPr lang="en-IN" sz="2400" dirty="0"/>
          </a:p>
        </p:txBody>
      </p:sp>
      <p:sp>
        <p:nvSpPr>
          <p:cNvPr id="4" name="Slide Number Placeholder 3">
            <a:extLst>
              <a:ext uri="{FF2B5EF4-FFF2-40B4-BE49-F238E27FC236}">
                <a16:creationId xmlns="" xmlns:a16="http://schemas.microsoft.com/office/drawing/2014/main" id="{9FC73177-2951-43B5-8ADC-C82E5A78C274}"/>
              </a:ext>
            </a:extLst>
          </p:cNvPr>
          <p:cNvSpPr>
            <a:spLocks noGrp="1"/>
          </p:cNvSpPr>
          <p:nvPr>
            <p:ph type="sldNum" sz="quarter" idx="12"/>
          </p:nvPr>
        </p:nvSpPr>
        <p:spPr/>
        <p:txBody>
          <a:bodyPr/>
          <a:lstStyle/>
          <a:p>
            <a:fld id="{37C9FDFA-9BB2-442C-87A9-0F09932DCA9F}" type="slidenum">
              <a:rPr lang="en-US" smtClean="0"/>
              <a:pPr/>
              <a:t>4</a:t>
            </a:fld>
            <a:endParaRPr lang="en-US" dirty="0"/>
          </a:p>
        </p:txBody>
      </p:sp>
      <p:sp>
        <p:nvSpPr>
          <p:cNvPr id="5" name="Rectangle 4">
            <a:extLst>
              <a:ext uri="{FF2B5EF4-FFF2-40B4-BE49-F238E27FC236}">
                <a16:creationId xmlns="" xmlns:a16="http://schemas.microsoft.com/office/drawing/2014/main" id="{13D138B3-A0C6-44BC-ACB0-29EC62B335B2}"/>
              </a:ext>
            </a:extLst>
          </p:cNvPr>
          <p:cNvSpPr/>
          <p:nvPr/>
        </p:nvSpPr>
        <p:spPr>
          <a:xfrm>
            <a:off x="1" y="0"/>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rPr>
              <a:t>Project Background </a:t>
            </a:r>
            <a:endParaRPr lang="en-US" sz="2800" dirty="0">
              <a:solidFill>
                <a:schemeClr val="bg1"/>
              </a:solidFill>
              <a:latin typeface="Arial Rounded MT Bold" pitchFamily="34" charset="0"/>
              <a:cs typeface="Arial" charset="0"/>
            </a:endParaRPr>
          </a:p>
        </p:txBody>
      </p:sp>
    </p:spTree>
    <p:extLst>
      <p:ext uri="{BB962C8B-B14F-4D97-AF65-F5344CB8AC3E}">
        <p14:creationId xmlns:p14="http://schemas.microsoft.com/office/powerpoint/2010/main" val="194665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54906ED-9FC8-4E26-923A-1A7309B817D8}"/>
              </a:ext>
            </a:extLst>
          </p:cNvPr>
          <p:cNvSpPr>
            <a:spLocks noGrp="1"/>
          </p:cNvSpPr>
          <p:nvPr>
            <p:ph idx="1"/>
          </p:nvPr>
        </p:nvSpPr>
        <p:spPr>
          <a:xfrm>
            <a:off x="381000" y="1371600"/>
            <a:ext cx="8610600" cy="2133599"/>
          </a:xfrm>
        </p:spPr>
        <p:txBody>
          <a:bodyPr/>
          <a:lstStyle/>
          <a:p>
            <a:pPr marL="0" indent="0" algn="ctr">
              <a:buNone/>
            </a:pPr>
            <a:r>
              <a:rPr lang="en-IN" sz="2400" dirty="0"/>
              <a:t>Our projects do not depend on govt. donations, subsidies or grants</a:t>
            </a:r>
          </a:p>
          <a:p>
            <a:pPr marL="0" indent="0" algn="ctr">
              <a:buNone/>
            </a:pPr>
            <a:r>
              <a:rPr lang="en-IN" sz="2400" dirty="0"/>
              <a:t>We work for the cause without any self- interest</a:t>
            </a:r>
          </a:p>
          <a:p>
            <a:pPr marL="0" indent="0" algn="ctr">
              <a:buNone/>
            </a:pPr>
            <a:r>
              <a:rPr lang="en-IN" sz="2400" dirty="0"/>
              <a:t>Social self-sustainable enterprise 4 profit</a:t>
            </a:r>
          </a:p>
          <a:p>
            <a:pPr marL="0" indent="0" algn="ctr">
              <a:buNone/>
            </a:pPr>
            <a:endParaRPr lang="en-US" dirty="0"/>
          </a:p>
        </p:txBody>
      </p:sp>
      <p:sp>
        <p:nvSpPr>
          <p:cNvPr id="4" name="Slide Number Placeholder 3">
            <a:extLst>
              <a:ext uri="{FF2B5EF4-FFF2-40B4-BE49-F238E27FC236}">
                <a16:creationId xmlns="" xmlns:a16="http://schemas.microsoft.com/office/drawing/2014/main" id="{A290B63B-1B3D-496C-823B-97892106AB18}"/>
              </a:ext>
            </a:extLst>
          </p:cNvPr>
          <p:cNvSpPr>
            <a:spLocks noGrp="1"/>
          </p:cNvSpPr>
          <p:nvPr>
            <p:ph type="sldNum" sz="quarter" idx="12"/>
          </p:nvPr>
        </p:nvSpPr>
        <p:spPr/>
        <p:txBody>
          <a:bodyPr/>
          <a:lstStyle/>
          <a:p>
            <a:fld id="{37C9FDFA-9BB2-442C-87A9-0F09932DCA9F}" type="slidenum">
              <a:rPr lang="en-US" smtClean="0"/>
              <a:pPr/>
              <a:t>5</a:t>
            </a:fld>
            <a:endParaRPr lang="en-US" dirty="0"/>
          </a:p>
        </p:txBody>
      </p:sp>
      <p:sp>
        <p:nvSpPr>
          <p:cNvPr id="6" name="TextBox 5">
            <a:extLst>
              <a:ext uri="{FF2B5EF4-FFF2-40B4-BE49-F238E27FC236}">
                <a16:creationId xmlns="" xmlns:a16="http://schemas.microsoft.com/office/drawing/2014/main" id="{D070474F-67AC-41EB-8686-91852244D719}"/>
              </a:ext>
            </a:extLst>
          </p:cNvPr>
          <p:cNvSpPr txBox="1"/>
          <p:nvPr/>
        </p:nvSpPr>
        <p:spPr>
          <a:xfrm>
            <a:off x="658238" y="3851487"/>
            <a:ext cx="7772400" cy="707886"/>
          </a:xfrm>
          <a:prstGeom prst="rect">
            <a:avLst/>
          </a:prstGeom>
          <a:noFill/>
        </p:spPr>
        <p:txBody>
          <a:bodyPr wrap="square" rtlCol="0">
            <a:spAutoFit/>
          </a:bodyPr>
          <a:lstStyle/>
          <a:p>
            <a:pPr algn="ctr"/>
            <a:r>
              <a:rPr lang="en-IN" sz="4000" b="1" dirty="0"/>
              <a:t>MAKE POVERTY HISTORY GLOBALLY</a:t>
            </a:r>
            <a:endParaRPr lang="en-US" sz="4000" b="1" dirty="0"/>
          </a:p>
        </p:txBody>
      </p:sp>
      <p:sp>
        <p:nvSpPr>
          <p:cNvPr id="7" name="Rectangle 6">
            <a:extLst>
              <a:ext uri="{FF2B5EF4-FFF2-40B4-BE49-F238E27FC236}">
                <a16:creationId xmlns="" xmlns:a16="http://schemas.microsoft.com/office/drawing/2014/main" id="{5F8C00D0-8250-4AF6-A534-D929179DD4F1}"/>
              </a:ext>
            </a:extLst>
          </p:cNvPr>
          <p:cNvSpPr/>
          <p:nvPr/>
        </p:nvSpPr>
        <p:spPr>
          <a:xfrm>
            <a:off x="-16212" y="0"/>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rPr>
              <a:t>Our Mission</a:t>
            </a:r>
            <a:endParaRPr lang="en-US" sz="2800" dirty="0">
              <a:solidFill>
                <a:schemeClr val="bg1"/>
              </a:solidFill>
              <a:latin typeface="Arial Rounded MT Bold" pitchFamily="34" charset="0"/>
              <a:cs typeface="Arial" charset="0"/>
            </a:endParaRPr>
          </a:p>
        </p:txBody>
      </p:sp>
      <p:sp>
        <p:nvSpPr>
          <p:cNvPr id="10" name="Rectangle 9">
            <a:extLst>
              <a:ext uri="{FF2B5EF4-FFF2-40B4-BE49-F238E27FC236}">
                <a16:creationId xmlns="" xmlns:a16="http://schemas.microsoft.com/office/drawing/2014/main" id="{45DCB03B-D93A-4E8F-AEF6-D5492F57A93D}"/>
              </a:ext>
            </a:extLst>
          </p:cNvPr>
          <p:cNvSpPr/>
          <p:nvPr/>
        </p:nvSpPr>
        <p:spPr>
          <a:xfrm>
            <a:off x="1" y="3164029"/>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cs typeface="Arial" charset="0"/>
              </a:rPr>
              <a:t>Our Vision</a:t>
            </a:r>
            <a:endParaRPr lang="en-US" sz="2800" dirty="0">
              <a:solidFill>
                <a:schemeClr val="bg1"/>
              </a:solidFill>
              <a:cs typeface="Arial" charset="0"/>
            </a:endParaRPr>
          </a:p>
        </p:txBody>
      </p:sp>
    </p:spTree>
    <p:extLst>
      <p:ext uri="{BB962C8B-B14F-4D97-AF65-F5344CB8AC3E}">
        <p14:creationId xmlns:p14="http://schemas.microsoft.com/office/powerpoint/2010/main" val="60991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066800"/>
            <a:ext cx="8763000" cy="4800600"/>
          </a:xfrm>
        </p:spPr>
        <p:txBody>
          <a:bodyPr>
            <a:noAutofit/>
          </a:bodyPr>
          <a:lstStyle/>
          <a:p>
            <a:pPr marL="0" indent="0">
              <a:buNone/>
            </a:pPr>
            <a:r>
              <a:rPr lang="en-IN" sz="3000" b="1" dirty="0"/>
              <a:t>CREATE A MILLION JOBS ( SELF-EMPLOYED ) AT THE BOTTOM OF PYRAMID</a:t>
            </a:r>
          </a:p>
          <a:p>
            <a:pPr marL="0" indent="0">
              <a:buNone/>
            </a:pPr>
            <a:r>
              <a:rPr lang="en-IN" sz="1600" dirty="0"/>
              <a:t> </a:t>
            </a:r>
          </a:p>
          <a:p>
            <a:r>
              <a:rPr lang="en-IN" sz="2800" dirty="0"/>
              <a:t>TARGET GROUP</a:t>
            </a:r>
          </a:p>
          <a:p>
            <a:pPr marL="0" indent="0">
              <a:buNone/>
            </a:pPr>
            <a:r>
              <a:rPr lang="en-IN" sz="2200" dirty="0"/>
              <a:t>	-Disabled /</a:t>
            </a:r>
            <a:r>
              <a:rPr lang="en-IN" sz="2200" dirty="0" err="1"/>
              <a:t>Sare</a:t>
            </a:r>
            <a:r>
              <a:rPr lang="en-IN" sz="2200" dirty="0"/>
              <a:t> </a:t>
            </a:r>
            <a:r>
              <a:rPr lang="en-IN" sz="2200" dirty="0" err="1"/>
              <a:t>Jahanse</a:t>
            </a:r>
            <a:r>
              <a:rPr lang="en-IN" sz="2200" dirty="0"/>
              <a:t> </a:t>
            </a:r>
            <a:r>
              <a:rPr lang="en-IN" sz="2200" dirty="0" err="1"/>
              <a:t>Achha</a:t>
            </a:r>
            <a:r>
              <a:rPr lang="en-IN" sz="2200" dirty="0"/>
              <a:t> (NGO)</a:t>
            </a:r>
          </a:p>
          <a:p>
            <a:pPr marL="0" indent="0">
              <a:buNone/>
            </a:pPr>
            <a:r>
              <a:rPr lang="en-IN" sz="2200" dirty="0"/>
              <a:t>	-Drivers / IIFM (</a:t>
            </a:r>
          </a:p>
          <a:p>
            <a:pPr marL="0" indent="0">
              <a:buNone/>
            </a:pPr>
            <a:r>
              <a:rPr lang="en-IN" sz="2200" dirty="0"/>
              <a:t>	-Farmers / </a:t>
            </a:r>
            <a:r>
              <a:rPr lang="en-IN" sz="2200" dirty="0" err="1"/>
              <a:t>Chawadi</a:t>
            </a:r>
            <a:endParaRPr lang="en-IN" sz="2200" dirty="0"/>
          </a:p>
          <a:p>
            <a:pPr marL="0" indent="0">
              <a:buNone/>
            </a:pPr>
            <a:r>
              <a:rPr lang="en-IN" sz="2200" dirty="0"/>
              <a:t>	- And/or all needy</a:t>
            </a:r>
          </a:p>
          <a:p>
            <a:pPr marL="0" indent="0">
              <a:buNone/>
            </a:pPr>
            <a:endParaRPr lang="en-IN" sz="1600" dirty="0"/>
          </a:p>
          <a:p>
            <a:pPr marL="0" indent="0">
              <a:buNone/>
            </a:pPr>
            <a:r>
              <a:rPr lang="en-IN" sz="2200" dirty="0"/>
              <a:t>We have picked up existing network where each member is connected for a purpose</a:t>
            </a:r>
          </a:p>
        </p:txBody>
      </p:sp>
      <p:cxnSp>
        <p:nvCxnSpPr>
          <p:cNvPr id="7" name="Straight Connector 6"/>
          <p:cNvCxnSpPr/>
          <p:nvPr/>
        </p:nvCxnSpPr>
        <p:spPr>
          <a:xfrm>
            <a:off x="323850" y="901357"/>
            <a:ext cx="842461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37C9FDFA-9BB2-442C-87A9-0F09932DCA9F}" type="slidenum">
              <a:rPr lang="en-US" smtClean="0"/>
              <a:pPr/>
              <a:t>6</a:t>
            </a:fld>
            <a:endParaRPr lang="en-US" dirty="0"/>
          </a:p>
        </p:txBody>
      </p:sp>
      <p:sp>
        <p:nvSpPr>
          <p:cNvPr id="8" name="Rectangle 7">
            <a:extLst>
              <a:ext uri="{FF2B5EF4-FFF2-40B4-BE49-F238E27FC236}">
                <a16:creationId xmlns="" xmlns:a16="http://schemas.microsoft.com/office/drawing/2014/main" id="{A123EDB1-5A96-493F-8595-DAEDA74E4A5E}"/>
              </a:ext>
            </a:extLst>
          </p:cNvPr>
          <p:cNvSpPr/>
          <p:nvPr/>
        </p:nvSpPr>
        <p:spPr>
          <a:xfrm>
            <a:off x="-16212" y="0"/>
            <a:ext cx="9143999" cy="529941"/>
          </a:xfrm>
          <a:prstGeom prst="rect">
            <a:avLst/>
          </a:prstGeom>
          <a:solidFill>
            <a:schemeClr val="accent6">
              <a:lumMod val="75000"/>
            </a:schemeClr>
          </a:solidFill>
        </p:spPr>
        <p:txBody>
          <a:bodyPr wrap="square" lIns="98095" tIns="49048" rIns="98095" bIns="49048">
            <a:spAutoFit/>
          </a:bodyPr>
          <a:lstStyle/>
          <a:p>
            <a:pPr algn="ctr"/>
            <a:r>
              <a:rPr lang="en-GB" altLang="en-US" sz="2800" dirty="0">
                <a:solidFill>
                  <a:schemeClr val="bg1"/>
                </a:solidFill>
              </a:rPr>
              <a:t>The Challenge / Problem</a:t>
            </a:r>
          </a:p>
        </p:txBody>
      </p:sp>
    </p:spTree>
    <p:extLst>
      <p:ext uri="{BB962C8B-B14F-4D97-AF65-F5344CB8AC3E}">
        <p14:creationId xmlns:p14="http://schemas.microsoft.com/office/powerpoint/2010/main" val="219416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593" y="990600"/>
            <a:ext cx="8305800" cy="3262658"/>
          </a:xfrm>
        </p:spPr>
        <p:txBody>
          <a:bodyPr>
            <a:noAutofit/>
          </a:bodyPr>
          <a:lstStyle/>
          <a:p>
            <a:pPr marL="0" indent="0">
              <a:buNone/>
            </a:pPr>
            <a:r>
              <a:rPr lang="en-US" sz="3000" i="1" dirty="0"/>
              <a:t>Please note that </a:t>
            </a:r>
            <a:r>
              <a:rPr lang="en-US" sz="3000" b="1" i="1" dirty="0">
                <a:solidFill>
                  <a:srgbClr val="0070C0"/>
                </a:solidFill>
              </a:rPr>
              <a:t>solution</a:t>
            </a:r>
            <a:r>
              <a:rPr lang="en-US" sz="3000" i="1" dirty="0"/>
              <a:t> lies in problem itself,</a:t>
            </a:r>
          </a:p>
          <a:p>
            <a:pPr>
              <a:buFont typeface="Wingdings" panose="05000000000000000000" pitchFamily="2" charset="2"/>
              <a:buChar char="ü"/>
            </a:pPr>
            <a:r>
              <a:rPr lang="en-IN" sz="3000" dirty="0"/>
              <a:t>Farmers are producers of goods and consumers of many products and services – </a:t>
            </a:r>
            <a:r>
              <a:rPr lang="en-IN" sz="3000" b="1" i="1" dirty="0" err="1">
                <a:solidFill>
                  <a:srgbClr val="00B050"/>
                </a:solidFill>
              </a:rPr>
              <a:t>Chawadi</a:t>
            </a:r>
            <a:r>
              <a:rPr lang="en-IN" sz="3000" b="1" i="1" dirty="0">
                <a:solidFill>
                  <a:srgbClr val="00B050"/>
                </a:solidFill>
              </a:rPr>
              <a:t> (NGO)</a:t>
            </a:r>
            <a:endParaRPr lang="en-US" sz="3000" b="1" i="1" dirty="0">
              <a:solidFill>
                <a:srgbClr val="00B050"/>
              </a:solidFill>
            </a:endParaRPr>
          </a:p>
          <a:p>
            <a:pPr>
              <a:buFont typeface="Wingdings" panose="05000000000000000000" pitchFamily="2" charset="2"/>
              <a:buChar char="ü"/>
            </a:pPr>
            <a:r>
              <a:rPr lang="en-IN" sz="3000" dirty="0"/>
              <a:t>Drivers are consumers and can handle logistic – </a:t>
            </a:r>
            <a:r>
              <a:rPr lang="en-IN" sz="3000" b="1" i="1" dirty="0">
                <a:solidFill>
                  <a:srgbClr val="00B050"/>
                </a:solidFill>
              </a:rPr>
              <a:t>IIFM (NGO)</a:t>
            </a:r>
            <a:endParaRPr lang="en-US" sz="3000" b="1" i="1" dirty="0">
              <a:solidFill>
                <a:srgbClr val="00B050"/>
              </a:solidFill>
            </a:endParaRPr>
          </a:p>
          <a:p>
            <a:pPr>
              <a:buFont typeface="Wingdings" panose="05000000000000000000" pitchFamily="2" charset="2"/>
              <a:buChar char="ü"/>
            </a:pPr>
            <a:r>
              <a:rPr lang="en-IN" sz="3000" dirty="0"/>
              <a:t>Disabled are consumers and can handle last mile deliveries – </a:t>
            </a:r>
            <a:r>
              <a:rPr lang="en-IN" sz="3000" b="1" i="1" dirty="0">
                <a:solidFill>
                  <a:srgbClr val="00B050"/>
                </a:solidFill>
              </a:rPr>
              <a:t>Youth (NGO)</a:t>
            </a:r>
          </a:p>
          <a:p>
            <a:pPr marL="0" indent="0">
              <a:buNone/>
            </a:pPr>
            <a:endParaRPr lang="en-IN" sz="3000" dirty="0"/>
          </a:p>
          <a:p>
            <a:pPr marL="0" indent="0">
              <a:buNone/>
            </a:pPr>
            <a:r>
              <a:rPr lang="en-IN" sz="3000" dirty="0"/>
              <a:t>Our target group has BUYERS and SELLERS IN HOUSE </a:t>
            </a:r>
          </a:p>
          <a:p>
            <a:pPr marL="0" indent="0">
              <a:buNone/>
            </a:pPr>
            <a:endParaRPr lang="en-IN" sz="2800" dirty="0"/>
          </a:p>
          <a:p>
            <a:pPr marL="0" indent="0">
              <a:buNone/>
            </a:pPr>
            <a:endParaRPr lang="en-US" sz="3000" dirty="0"/>
          </a:p>
        </p:txBody>
      </p:sp>
      <p:sp>
        <p:nvSpPr>
          <p:cNvPr id="4" name="Slide Number Placeholder 3"/>
          <p:cNvSpPr>
            <a:spLocks noGrp="1"/>
          </p:cNvSpPr>
          <p:nvPr>
            <p:ph type="sldNum" sz="quarter" idx="12"/>
          </p:nvPr>
        </p:nvSpPr>
        <p:spPr/>
        <p:txBody>
          <a:bodyPr/>
          <a:lstStyle/>
          <a:p>
            <a:fld id="{37C9FDFA-9BB2-442C-87A9-0F09932DCA9F}" type="slidenum">
              <a:rPr lang="en-US" smtClean="0"/>
              <a:pPr/>
              <a:t>7</a:t>
            </a:fld>
            <a:endParaRPr lang="en-US" dirty="0"/>
          </a:p>
        </p:txBody>
      </p:sp>
      <p:cxnSp>
        <p:nvCxnSpPr>
          <p:cNvPr id="5" name="Straight Connector 4"/>
          <p:cNvCxnSpPr/>
          <p:nvPr/>
        </p:nvCxnSpPr>
        <p:spPr>
          <a:xfrm>
            <a:off x="262186" y="838200"/>
            <a:ext cx="842461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 xmlns:a16="http://schemas.microsoft.com/office/drawing/2014/main" id="{699D2F97-52A7-4E79-A8E7-65FA9D9BBF7B}"/>
              </a:ext>
            </a:extLst>
          </p:cNvPr>
          <p:cNvSpPr/>
          <p:nvPr/>
        </p:nvSpPr>
        <p:spPr>
          <a:xfrm>
            <a:off x="1" y="0"/>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cs typeface="Arial" charset="0"/>
              </a:rPr>
              <a:t>Potential Solution</a:t>
            </a:r>
            <a:endParaRPr lang="en-US" sz="2800" dirty="0">
              <a:solidFill>
                <a:schemeClr val="bg1"/>
              </a:solidFill>
              <a:cs typeface="Arial" charset="0"/>
            </a:endParaRPr>
          </a:p>
        </p:txBody>
      </p:sp>
    </p:spTree>
    <p:extLst>
      <p:ext uri="{BB962C8B-B14F-4D97-AF65-F5344CB8AC3E}">
        <p14:creationId xmlns:p14="http://schemas.microsoft.com/office/powerpoint/2010/main" val="11497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C9FDFA-9BB2-442C-87A9-0F09932DCA9F}" type="slidenum">
              <a:rPr lang="en-US" smtClean="0"/>
              <a:pPr/>
              <a:t>8</a:t>
            </a:fld>
            <a:endParaRPr lang="en-US" dirty="0"/>
          </a:p>
        </p:txBody>
      </p:sp>
      <p:cxnSp>
        <p:nvCxnSpPr>
          <p:cNvPr id="5" name="Straight Connector 4"/>
          <p:cNvCxnSpPr/>
          <p:nvPr/>
        </p:nvCxnSpPr>
        <p:spPr>
          <a:xfrm>
            <a:off x="262186" y="838200"/>
            <a:ext cx="842461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304800" y="990600"/>
            <a:ext cx="84582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defTabSz="914400" rtl="0" eaLnBrk="0" fontAlgn="base" latinLnBrk="0" hangingPunct="0">
              <a:lnSpc>
                <a:spcPct val="100000"/>
              </a:lnSpc>
              <a:spcBef>
                <a:spcPct val="0"/>
              </a:spcBef>
              <a:spcAft>
                <a:spcPct val="0"/>
              </a:spcAft>
              <a:buClrTx/>
              <a:buSzTx/>
              <a:buFontTx/>
              <a:buNone/>
              <a:tabLst/>
            </a:pPr>
            <a:r>
              <a:rPr lang="en-US" sz="2000" dirty="0">
                <a:latin typeface="+mn-lt"/>
                <a:ea typeface="Times New Roman" panose="02020603050405020304" pitchFamily="18" charset="0"/>
                <a:cs typeface="Calibri" panose="020F0502020204030204" pitchFamily="34" charset="0"/>
              </a:rPr>
              <a:t>A</a:t>
            </a:r>
            <a:r>
              <a:rPr kumimoji="0" lang="en-US" sz="2000" b="0" i="0" u="none" strike="noStrike" cap="none" normalizeH="0" baseline="0" dirty="0">
                <a:ln>
                  <a:noFill/>
                </a:ln>
                <a:solidFill>
                  <a:schemeClr val="tx1"/>
                </a:solidFill>
                <a:effectLst/>
                <a:latin typeface="+mn-lt"/>
                <a:ea typeface="Times New Roman" panose="02020603050405020304" pitchFamily="18" charset="0"/>
                <a:cs typeface="Calibri" panose="020F0502020204030204" pitchFamily="34" charset="0"/>
              </a:rPr>
              <a:t> business model, which is self sustainable and works on three main principles:</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1" u="none" strike="noStrike" cap="none" normalizeH="0" baseline="0" dirty="0">
                <a:ln>
                  <a:noFill/>
                </a:ln>
                <a:solidFill>
                  <a:schemeClr val="tx1"/>
                </a:solidFill>
                <a:effectLst/>
                <a:latin typeface="+mn-lt"/>
                <a:ea typeface="Times New Roman" panose="02020603050405020304" pitchFamily="18" charset="0"/>
              </a:rPr>
              <a:t>ICT:</a:t>
            </a:r>
            <a:r>
              <a:rPr kumimoji="0" lang="en-US" b="0" i="0" u="none" strike="noStrike" cap="none" normalizeH="0" baseline="0" dirty="0">
                <a:ln>
                  <a:noFill/>
                </a:ln>
                <a:solidFill>
                  <a:schemeClr val="tx1"/>
                </a:solidFill>
                <a:effectLst/>
                <a:latin typeface="+mn-lt"/>
                <a:ea typeface="Times New Roman" panose="02020603050405020304" pitchFamily="18" charset="0"/>
              </a:rPr>
              <a:t> Most of the people are having cell phones and hence they are connected.</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b="0" i="0" u="none" strike="noStrike" cap="none" normalizeH="0" baseline="0" dirty="0">
              <a:ln>
                <a:noFill/>
              </a:ln>
              <a:solidFill>
                <a:schemeClr val="tx1"/>
              </a:solidFill>
              <a:effectLst/>
              <a:latin typeface="+mn-lt"/>
              <a:ea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1" u="none" strike="noStrike" cap="none" normalizeH="0" baseline="0" dirty="0">
                <a:ln>
                  <a:noFill/>
                </a:ln>
                <a:solidFill>
                  <a:schemeClr val="tx1"/>
                </a:solidFill>
                <a:effectLst/>
                <a:latin typeface="+mn-lt"/>
                <a:ea typeface="Times New Roman" panose="02020603050405020304" pitchFamily="18" charset="0"/>
              </a:rPr>
              <a:t>POWER OF CROWD:</a:t>
            </a:r>
            <a:r>
              <a:rPr kumimoji="0" lang="en-US" b="0" i="0" u="none" strike="noStrike" cap="none" normalizeH="0" baseline="0" dirty="0">
                <a:ln>
                  <a:noFill/>
                </a:ln>
                <a:solidFill>
                  <a:schemeClr val="tx1"/>
                </a:solidFill>
                <a:effectLst/>
                <a:latin typeface="+mn-lt"/>
                <a:ea typeface="Times New Roman" panose="02020603050405020304" pitchFamily="18" charset="0"/>
              </a:rPr>
              <a:t> It is for the first time, history is experiencing that what one person can’t do……. that group</a:t>
            </a:r>
            <a:r>
              <a:rPr kumimoji="0" lang="en-US" b="0" i="0" u="none" strike="noStrike" cap="none" normalizeH="0" dirty="0">
                <a:ln>
                  <a:noFill/>
                </a:ln>
                <a:solidFill>
                  <a:schemeClr val="tx1"/>
                </a:solidFill>
                <a:effectLst/>
                <a:latin typeface="+mn-lt"/>
                <a:ea typeface="Times New Roman" panose="02020603050405020304" pitchFamily="18" charset="0"/>
              </a:rPr>
              <a:t> can achieve easily. Hence, “Tragedy of Commons” can be converted to “Power of Crowd” (there are many examples like political coup in Egypt, Wikipedia, London bombing etc.)</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b="0" i="0" u="none" strike="noStrike" cap="none" normalizeH="0" baseline="0" dirty="0">
              <a:ln>
                <a:noFill/>
              </a:ln>
              <a:solidFill>
                <a:schemeClr val="tx1"/>
              </a:solidFill>
              <a:effectLst/>
              <a:latin typeface="+mn-lt"/>
              <a:ea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b="1" i="1" dirty="0">
                <a:latin typeface="+mn-lt"/>
              </a:rPr>
              <a:t>LAST MILE SOLUTION:</a:t>
            </a:r>
            <a:r>
              <a:rPr lang="en-US" dirty="0">
                <a:latin typeface="+mn-lt"/>
              </a:rPr>
              <a:t> </a:t>
            </a:r>
            <a:r>
              <a:rPr kumimoji="0" lang="en-US" b="0" i="0" u="none" strike="noStrike" cap="none" normalizeH="0" baseline="0" dirty="0">
                <a:ln>
                  <a:noFill/>
                </a:ln>
                <a:solidFill>
                  <a:schemeClr val="tx1"/>
                </a:solidFill>
                <a:effectLst/>
                <a:latin typeface="+mn-lt"/>
                <a:ea typeface="Times New Roman" panose="02020603050405020304" pitchFamily="18" charset="0"/>
              </a:rPr>
              <a:t>The business model is simple and doable. It’s a mega project and it is viable economically at big numbers. We are collecting database of few million handicapped / challenged people in India as it is available with government.  They may be at different locations all over the country.  As mentioned above, most of them have cell phones and it is possible to connect them easily.  We will collect their details on their capacity to work, background information </a:t>
            </a:r>
            <a:r>
              <a:rPr kumimoji="0" lang="en-US" b="0" i="0" u="none" strike="noStrike" cap="none" normalizeH="0" baseline="0" dirty="0" err="1">
                <a:ln>
                  <a:noFill/>
                </a:ln>
                <a:solidFill>
                  <a:schemeClr val="tx1"/>
                </a:solidFill>
                <a:effectLst/>
                <a:latin typeface="+mn-lt"/>
                <a:ea typeface="Times New Roman" panose="02020603050405020304" pitchFamily="18" charset="0"/>
              </a:rPr>
              <a:t>etc</a:t>
            </a:r>
            <a:r>
              <a:rPr kumimoji="0" lang="en-US" b="0" i="0" u="none" strike="noStrike" cap="none" normalizeH="0" baseline="0" dirty="0">
                <a:ln>
                  <a:noFill/>
                </a:ln>
                <a:solidFill>
                  <a:schemeClr val="tx1"/>
                </a:solidFill>
                <a:effectLst/>
                <a:latin typeface="+mn-lt"/>
                <a:ea typeface="Times New Roman" panose="02020603050405020304" pitchFamily="18" charset="0"/>
              </a:rPr>
              <a:t> and create a detailed database.  We may float an NGO or tie up with one who has national reach and make all of them its member.</a:t>
            </a:r>
            <a:endParaRPr kumimoji="0" lang="en-US" b="0" i="0" u="none" strike="noStrike" cap="none" normalizeH="0" baseline="0" dirty="0">
              <a:ln>
                <a:noFill/>
              </a:ln>
              <a:solidFill>
                <a:schemeClr val="tx1"/>
              </a:solidFill>
              <a:effectLst/>
              <a:latin typeface="+mn-lt"/>
            </a:endParaRPr>
          </a:p>
        </p:txBody>
      </p:sp>
      <p:sp>
        <p:nvSpPr>
          <p:cNvPr id="7" name="Rectangle 6">
            <a:extLst>
              <a:ext uri="{FF2B5EF4-FFF2-40B4-BE49-F238E27FC236}">
                <a16:creationId xmlns="" xmlns:a16="http://schemas.microsoft.com/office/drawing/2014/main" id="{3BDF94C0-EF23-437B-891D-7712D7B372EF}"/>
              </a:ext>
            </a:extLst>
          </p:cNvPr>
          <p:cNvSpPr/>
          <p:nvPr/>
        </p:nvSpPr>
        <p:spPr>
          <a:xfrm>
            <a:off x="1" y="0"/>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cs typeface="Arial" charset="0"/>
              </a:rPr>
              <a:t>Potential Solution</a:t>
            </a:r>
            <a:endParaRPr lang="en-US" sz="2800" dirty="0">
              <a:solidFill>
                <a:schemeClr val="bg1"/>
              </a:solidFill>
              <a:cs typeface="Arial" charset="0"/>
            </a:endParaRPr>
          </a:p>
        </p:txBody>
      </p:sp>
    </p:spTree>
    <p:extLst>
      <p:ext uri="{BB962C8B-B14F-4D97-AF65-F5344CB8AC3E}">
        <p14:creationId xmlns:p14="http://schemas.microsoft.com/office/powerpoint/2010/main" val="398393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7C9FDFA-9BB2-442C-87A9-0F09932DCA9F}" type="slidenum">
              <a:rPr lang="en-US" smtClean="0"/>
              <a:pPr/>
              <a:t>9</a:t>
            </a:fld>
            <a:endParaRPr lang="en-US" dirty="0"/>
          </a:p>
        </p:txBody>
      </p:sp>
      <p:cxnSp>
        <p:nvCxnSpPr>
          <p:cNvPr id="5" name="Straight Connector 4"/>
          <p:cNvCxnSpPr/>
          <p:nvPr/>
        </p:nvCxnSpPr>
        <p:spPr>
          <a:xfrm>
            <a:off x="262186" y="838200"/>
            <a:ext cx="842461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457200" y="990600"/>
            <a:ext cx="8001000" cy="3733800"/>
            <a:chOff x="685800" y="1173162"/>
            <a:chExt cx="8229600" cy="3886200"/>
          </a:xfrm>
        </p:grpSpPr>
        <p:sp>
          <p:nvSpPr>
            <p:cNvPr id="7" name="Rounded Rectangle 6"/>
            <p:cNvSpPr/>
            <p:nvPr/>
          </p:nvSpPr>
          <p:spPr>
            <a:xfrm>
              <a:off x="3429000" y="1173162"/>
              <a:ext cx="1905000" cy="9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NGO</a:t>
              </a:r>
            </a:p>
          </p:txBody>
        </p:sp>
        <p:grpSp>
          <p:nvGrpSpPr>
            <p:cNvPr id="15" name="Group 14"/>
            <p:cNvGrpSpPr/>
            <p:nvPr/>
          </p:nvGrpSpPr>
          <p:grpSpPr>
            <a:xfrm>
              <a:off x="1371600" y="2133600"/>
              <a:ext cx="6477000" cy="1447800"/>
              <a:chOff x="1371600" y="2133600"/>
              <a:chExt cx="6477000" cy="1447800"/>
            </a:xfrm>
          </p:grpSpPr>
          <p:cxnSp>
            <p:nvCxnSpPr>
              <p:cNvPr id="9" name="Straight Connector 8"/>
              <p:cNvCxnSpPr>
                <a:stCxn id="7" idx="2"/>
              </p:cNvCxnSpPr>
              <p:nvPr/>
            </p:nvCxnSpPr>
            <p:spPr>
              <a:xfrm>
                <a:off x="4381500" y="2133600"/>
                <a:ext cx="381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304800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71600" y="3048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48600" y="3048000"/>
                <a:ext cx="0" cy="533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Rounded Rectangle 15"/>
            <p:cNvSpPr/>
            <p:nvPr/>
          </p:nvSpPr>
          <p:spPr>
            <a:xfrm>
              <a:off x="914400" y="3581400"/>
              <a:ext cx="1905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PUNE</a:t>
              </a:r>
            </a:p>
          </p:txBody>
        </p:sp>
        <p:sp>
          <p:nvSpPr>
            <p:cNvPr id="17" name="Rounded Rectangle 16"/>
            <p:cNvSpPr/>
            <p:nvPr/>
          </p:nvSpPr>
          <p:spPr>
            <a:xfrm>
              <a:off x="6248400" y="3581400"/>
              <a:ext cx="1905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AHMEDABAD</a:t>
              </a:r>
            </a:p>
          </p:txBody>
        </p:sp>
        <p:grpSp>
          <p:nvGrpSpPr>
            <p:cNvPr id="40" name="Group 39"/>
            <p:cNvGrpSpPr/>
            <p:nvPr/>
          </p:nvGrpSpPr>
          <p:grpSpPr>
            <a:xfrm>
              <a:off x="762000" y="3962399"/>
              <a:ext cx="2667000" cy="960439"/>
              <a:chOff x="457200" y="4267200"/>
              <a:chExt cx="2667000" cy="838200"/>
            </a:xfrm>
          </p:grpSpPr>
          <p:cxnSp>
            <p:nvCxnSpPr>
              <p:cNvPr id="27" name="Straight Connector 26"/>
              <p:cNvCxnSpPr/>
              <p:nvPr/>
            </p:nvCxnSpPr>
            <p:spPr>
              <a:xfrm>
                <a:off x="457200" y="47244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124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194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146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098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050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7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8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19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00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00200" y="4267200"/>
                <a:ext cx="0"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172200" y="3962400"/>
              <a:ext cx="2667000" cy="838200"/>
              <a:chOff x="457200" y="4267200"/>
              <a:chExt cx="2667000" cy="838200"/>
            </a:xfrm>
          </p:grpSpPr>
          <p:cxnSp>
            <p:nvCxnSpPr>
              <p:cNvPr id="42" name="Straight Connector 41"/>
              <p:cNvCxnSpPr/>
              <p:nvPr/>
            </p:nvCxnSpPr>
            <p:spPr>
              <a:xfrm>
                <a:off x="457200" y="47244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124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194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146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2098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050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57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38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19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00200" y="4724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600200" y="4267200"/>
                <a:ext cx="0"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6858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10668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14478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18288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21336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p:cNvSpPr/>
            <p:nvPr/>
          </p:nvSpPr>
          <p:spPr>
            <a:xfrm>
              <a:off x="24384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p:cNvSpPr/>
            <p:nvPr/>
          </p:nvSpPr>
          <p:spPr>
            <a:xfrm>
              <a:off x="27432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p:cNvSpPr/>
            <p:nvPr/>
          </p:nvSpPr>
          <p:spPr>
            <a:xfrm>
              <a:off x="30480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p:cNvSpPr/>
            <p:nvPr/>
          </p:nvSpPr>
          <p:spPr>
            <a:xfrm>
              <a:off x="3352800" y="48768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p:cNvSpPr/>
            <p:nvPr/>
          </p:nvSpPr>
          <p:spPr>
            <a:xfrm>
              <a:off x="60960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p:cNvSpPr/>
            <p:nvPr/>
          </p:nvSpPr>
          <p:spPr>
            <a:xfrm>
              <a:off x="64770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p:cNvSpPr/>
            <p:nvPr/>
          </p:nvSpPr>
          <p:spPr>
            <a:xfrm>
              <a:off x="68580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p:cNvSpPr/>
            <p:nvPr/>
          </p:nvSpPr>
          <p:spPr>
            <a:xfrm>
              <a:off x="72390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p:cNvSpPr/>
            <p:nvPr/>
          </p:nvSpPr>
          <p:spPr>
            <a:xfrm>
              <a:off x="75438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p:cNvSpPr/>
            <p:nvPr/>
          </p:nvSpPr>
          <p:spPr>
            <a:xfrm>
              <a:off x="78486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p:cNvSpPr/>
            <p:nvPr/>
          </p:nvSpPr>
          <p:spPr>
            <a:xfrm>
              <a:off x="81534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p:cNvSpPr/>
            <p:nvPr/>
          </p:nvSpPr>
          <p:spPr>
            <a:xfrm>
              <a:off x="84582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p:cNvSpPr/>
            <p:nvPr/>
          </p:nvSpPr>
          <p:spPr>
            <a:xfrm>
              <a:off x="8763000" y="4800600"/>
              <a:ext cx="152400" cy="182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4" name="Rounded Rectangle 83"/>
          <p:cNvSpPr/>
          <p:nvPr/>
        </p:nvSpPr>
        <p:spPr>
          <a:xfrm>
            <a:off x="6705600" y="990600"/>
            <a:ext cx="1752600" cy="92277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BRANDs</a:t>
            </a:r>
          </a:p>
        </p:txBody>
      </p:sp>
      <p:sp>
        <p:nvSpPr>
          <p:cNvPr id="85" name="Rectangle 84"/>
          <p:cNvSpPr/>
          <p:nvPr/>
        </p:nvSpPr>
        <p:spPr>
          <a:xfrm>
            <a:off x="1123950" y="5105400"/>
            <a:ext cx="13335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Consumers</a:t>
            </a:r>
          </a:p>
        </p:txBody>
      </p:sp>
      <p:sp>
        <p:nvSpPr>
          <p:cNvPr id="86" name="Rectangle 85"/>
          <p:cNvSpPr/>
          <p:nvPr/>
        </p:nvSpPr>
        <p:spPr>
          <a:xfrm>
            <a:off x="6477000" y="5105400"/>
            <a:ext cx="13335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Consumers</a:t>
            </a:r>
          </a:p>
        </p:txBody>
      </p:sp>
      <p:sp>
        <p:nvSpPr>
          <p:cNvPr id="103" name="Oval 102"/>
          <p:cNvSpPr/>
          <p:nvPr/>
        </p:nvSpPr>
        <p:spPr>
          <a:xfrm>
            <a:off x="2827867" y="3670455"/>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p:cNvSpPr/>
          <p:nvPr/>
        </p:nvSpPr>
        <p:spPr>
          <a:xfrm>
            <a:off x="2980267" y="3822855"/>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val 104"/>
          <p:cNvSpPr/>
          <p:nvPr/>
        </p:nvSpPr>
        <p:spPr>
          <a:xfrm>
            <a:off x="3132667" y="3975255"/>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val 105"/>
          <p:cNvSpPr/>
          <p:nvPr/>
        </p:nvSpPr>
        <p:spPr>
          <a:xfrm>
            <a:off x="3285067" y="4127655"/>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Oval 106"/>
          <p:cNvSpPr/>
          <p:nvPr/>
        </p:nvSpPr>
        <p:spPr>
          <a:xfrm>
            <a:off x="8077200" y="3581400"/>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Oval 107"/>
          <p:cNvSpPr/>
          <p:nvPr/>
        </p:nvSpPr>
        <p:spPr>
          <a:xfrm>
            <a:off x="8229600" y="3733800"/>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Oval 108"/>
          <p:cNvSpPr/>
          <p:nvPr/>
        </p:nvSpPr>
        <p:spPr>
          <a:xfrm>
            <a:off x="8382000" y="3886200"/>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Oval 109"/>
          <p:cNvSpPr/>
          <p:nvPr/>
        </p:nvSpPr>
        <p:spPr>
          <a:xfrm>
            <a:off x="8534400" y="4038600"/>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2" name="Straight Arrow Connector 111"/>
          <p:cNvCxnSpPr/>
          <p:nvPr/>
        </p:nvCxnSpPr>
        <p:spPr>
          <a:xfrm flipH="1">
            <a:off x="3350684" y="1926229"/>
            <a:ext cx="3551765" cy="18736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73" idx="0"/>
          </p:cNvCxnSpPr>
          <p:nvPr/>
        </p:nvCxnSpPr>
        <p:spPr>
          <a:xfrm flipH="1">
            <a:off x="3124201" y="4343400"/>
            <a:ext cx="259291" cy="2055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3" idx="4"/>
          </p:cNvCxnSpPr>
          <p:nvPr/>
        </p:nvCxnSpPr>
        <p:spPr>
          <a:xfrm flipH="1">
            <a:off x="2489198" y="4724400"/>
            <a:ext cx="635003" cy="381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Left-Right Arrow 119"/>
          <p:cNvSpPr/>
          <p:nvPr/>
        </p:nvSpPr>
        <p:spPr>
          <a:xfrm>
            <a:off x="4976283" y="1371600"/>
            <a:ext cx="1729317" cy="228600"/>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Curved Left Arrow 121"/>
          <p:cNvSpPr/>
          <p:nvPr/>
        </p:nvSpPr>
        <p:spPr>
          <a:xfrm rot="9733550">
            <a:off x="26708" y="4752070"/>
            <a:ext cx="772083" cy="794948"/>
          </a:xfrm>
          <a:prstGeom prst="curvedLeftArrow">
            <a:avLst>
              <a:gd name="adj1" fmla="val 20257"/>
              <a:gd name="adj2" fmla="val 50000"/>
              <a:gd name="adj3" fmla="val 41271"/>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3" name="Curved Left Arrow 122"/>
          <p:cNvSpPr/>
          <p:nvPr/>
        </p:nvSpPr>
        <p:spPr>
          <a:xfrm rot="9733550">
            <a:off x="107946" y="3456025"/>
            <a:ext cx="639514" cy="807221"/>
          </a:xfrm>
          <a:prstGeom prst="curvedLeftArrow">
            <a:avLst>
              <a:gd name="adj1" fmla="val 20257"/>
              <a:gd name="adj2" fmla="val 50000"/>
              <a:gd name="adj3" fmla="val 41271"/>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4" name="Curved Left Arrow 123"/>
          <p:cNvSpPr/>
          <p:nvPr/>
        </p:nvSpPr>
        <p:spPr>
          <a:xfrm rot="10800000">
            <a:off x="4234" y="1447800"/>
            <a:ext cx="681566" cy="2011268"/>
          </a:xfrm>
          <a:prstGeom prst="curvedLeftArrow">
            <a:avLst>
              <a:gd name="adj1" fmla="val 20257"/>
              <a:gd name="adj2" fmla="val 50000"/>
              <a:gd name="adj3" fmla="val 41271"/>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5" name="Oval 124"/>
          <p:cNvSpPr/>
          <p:nvPr/>
        </p:nvSpPr>
        <p:spPr>
          <a:xfrm>
            <a:off x="262186" y="6356350"/>
            <a:ext cx="195014" cy="196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TextBox 125"/>
          <p:cNvSpPr txBox="1"/>
          <p:nvPr/>
        </p:nvSpPr>
        <p:spPr>
          <a:xfrm>
            <a:off x="0" y="1154668"/>
            <a:ext cx="1454431" cy="369332"/>
          </a:xfrm>
          <a:prstGeom prst="rect">
            <a:avLst/>
          </a:prstGeom>
          <a:noFill/>
        </p:spPr>
        <p:txBody>
          <a:bodyPr wrap="square" rtlCol="0">
            <a:spAutoFit/>
          </a:bodyPr>
          <a:lstStyle/>
          <a:p>
            <a:r>
              <a:rPr lang="en-IN" dirty="0"/>
              <a:t>Money Flow</a:t>
            </a:r>
          </a:p>
        </p:txBody>
      </p:sp>
      <p:sp>
        <p:nvSpPr>
          <p:cNvPr id="127" name="TextBox 126"/>
          <p:cNvSpPr txBox="1"/>
          <p:nvPr/>
        </p:nvSpPr>
        <p:spPr>
          <a:xfrm>
            <a:off x="5098769" y="801469"/>
            <a:ext cx="1454431" cy="646331"/>
          </a:xfrm>
          <a:prstGeom prst="rect">
            <a:avLst/>
          </a:prstGeom>
          <a:noFill/>
        </p:spPr>
        <p:txBody>
          <a:bodyPr wrap="square" rtlCol="0">
            <a:spAutoFit/>
          </a:bodyPr>
          <a:lstStyle/>
          <a:p>
            <a:r>
              <a:rPr lang="en-IN" dirty="0"/>
              <a:t>Deal / Agreement</a:t>
            </a:r>
          </a:p>
        </p:txBody>
      </p:sp>
      <p:sp>
        <p:nvSpPr>
          <p:cNvPr id="128" name="Oval 127"/>
          <p:cNvSpPr/>
          <p:nvPr/>
        </p:nvSpPr>
        <p:spPr>
          <a:xfrm>
            <a:off x="3437467" y="6337455"/>
            <a:ext cx="370417" cy="2919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TextBox 128"/>
          <p:cNvSpPr txBox="1"/>
          <p:nvPr/>
        </p:nvSpPr>
        <p:spPr>
          <a:xfrm>
            <a:off x="457200" y="6172200"/>
            <a:ext cx="1333500" cy="646331"/>
          </a:xfrm>
          <a:prstGeom prst="rect">
            <a:avLst/>
          </a:prstGeom>
          <a:noFill/>
        </p:spPr>
        <p:txBody>
          <a:bodyPr wrap="square" rtlCol="0">
            <a:spAutoFit/>
          </a:bodyPr>
          <a:lstStyle/>
          <a:p>
            <a:r>
              <a:rPr lang="en-IN" dirty="0"/>
              <a:t>Physically Challenged</a:t>
            </a:r>
          </a:p>
        </p:txBody>
      </p:sp>
      <p:sp>
        <p:nvSpPr>
          <p:cNvPr id="130" name="TextBox 129"/>
          <p:cNvSpPr txBox="1"/>
          <p:nvPr/>
        </p:nvSpPr>
        <p:spPr>
          <a:xfrm>
            <a:off x="3810000" y="6172200"/>
            <a:ext cx="1333500" cy="646331"/>
          </a:xfrm>
          <a:prstGeom prst="rect">
            <a:avLst/>
          </a:prstGeom>
          <a:noFill/>
        </p:spPr>
        <p:txBody>
          <a:bodyPr wrap="square" rtlCol="0">
            <a:spAutoFit/>
          </a:bodyPr>
          <a:lstStyle/>
          <a:p>
            <a:r>
              <a:rPr lang="en-IN" dirty="0"/>
              <a:t>Brand Stockists</a:t>
            </a:r>
          </a:p>
        </p:txBody>
      </p:sp>
      <p:cxnSp>
        <p:nvCxnSpPr>
          <p:cNvPr id="131" name="Straight Arrow Connector 130"/>
          <p:cNvCxnSpPr>
            <a:stCxn id="135" idx="1"/>
          </p:cNvCxnSpPr>
          <p:nvPr/>
        </p:nvCxnSpPr>
        <p:spPr>
          <a:xfrm flipH="1">
            <a:off x="5281082" y="6419166"/>
            <a:ext cx="853018" cy="57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6134100" y="6096000"/>
            <a:ext cx="1333500" cy="646331"/>
          </a:xfrm>
          <a:prstGeom prst="rect">
            <a:avLst/>
          </a:prstGeom>
          <a:noFill/>
        </p:spPr>
        <p:txBody>
          <a:bodyPr wrap="square" rtlCol="0">
            <a:spAutoFit/>
          </a:bodyPr>
          <a:lstStyle/>
          <a:p>
            <a:r>
              <a:rPr lang="en-IN" dirty="0"/>
              <a:t>Logistics of Goods</a:t>
            </a:r>
          </a:p>
        </p:txBody>
      </p:sp>
      <p:sp>
        <p:nvSpPr>
          <p:cNvPr id="87" name="Rectangle 86">
            <a:extLst>
              <a:ext uri="{FF2B5EF4-FFF2-40B4-BE49-F238E27FC236}">
                <a16:creationId xmlns="" xmlns:a16="http://schemas.microsoft.com/office/drawing/2014/main" id="{C429B123-6108-484B-BA86-46342EF8633D}"/>
              </a:ext>
            </a:extLst>
          </p:cNvPr>
          <p:cNvSpPr/>
          <p:nvPr/>
        </p:nvSpPr>
        <p:spPr>
          <a:xfrm>
            <a:off x="1" y="0"/>
            <a:ext cx="9143999" cy="529941"/>
          </a:xfrm>
          <a:prstGeom prst="rect">
            <a:avLst/>
          </a:prstGeom>
          <a:solidFill>
            <a:schemeClr val="accent6">
              <a:lumMod val="75000"/>
            </a:schemeClr>
          </a:solidFill>
        </p:spPr>
        <p:txBody>
          <a:bodyPr wrap="square" lIns="98095" tIns="49048" rIns="98095" bIns="49048">
            <a:spAutoFit/>
          </a:bodyPr>
          <a:lstStyle/>
          <a:p>
            <a:pPr algn="ctr"/>
            <a:r>
              <a:rPr lang="en-IN" sz="2800" dirty="0">
                <a:solidFill>
                  <a:schemeClr val="bg1"/>
                </a:solidFill>
                <a:cs typeface="Arial" charset="0"/>
              </a:rPr>
              <a:t>Supply Chain</a:t>
            </a:r>
            <a:endParaRPr lang="en-US" sz="2800" dirty="0">
              <a:solidFill>
                <a:schemeClr val="bg1"/>
              </a:solidFill>
              <a:cs typeface="Arial" charset="0"/>
            </a:endParaRPr>
          </a:p>
        </p:txBody>
      </p:sp>
    </p:spTree>
    <p:extLst>
      <p:ext uri="{BB962C8B-B14F-4D97-AF65-F5344CB8AC3E}">
        <p14:creationId xmlns:p14="http://schemas.microsoft.com/office/powerpoint/2010/main" val="268264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36257</TotalTime>
  <Words>753</Words>
  <Application>Microsoft Office PowerPoint</Application>
  <PresentationFormat>On-screen Show (4:3)</PresentationFormat>
  <Paragraphs>91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FAQ</vt:lpstr>
      <vt:lpstr>PowerPoint Presentation</vt:lpstr>
      <vt:lpstr>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HAL2000</dc:creator>
  <cp:lastModifiedBy>J.C</cp:lastModifiedBy>
  <cp:revision>257</cp:revision>
  <dcterms:created xsi:type="dcterms:W3CDTF">2015-07-21T14:53:57Z</dcterms:created>
  <dcterms:modified xsi:type="dcterms:W3CDTF">2020-12-16T11:15:27Z</dcterms:modified>
</cp:coreProperties>
</file>