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1.png" ContentType="image/png"/>
  <Override PartName="/ppt/media/image10.jpeg" ContentType="image/jpeg"/>
  <Override PartName="/ppt/media/image8.jpeg" ContentType="image/jpeg"/>
  <Override PartName="/ppt/media/image5.png" ContentType="image/png"/>
  <Override PartName="/ppt/media/image9.png" ContentType="image/png"/>
  <Override PartName="/ppt/media/image13.jpeg" ContentType="image/jpeg"/>
  <Override PartName="/ppt/media/image23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22.png" ContentType="image/png"/>
  <Override PartName="/ppt/media/image21.jpeg" ContentType="image/jpeg"/>
  <Override PartName="/ppt/media/image16.jpeg" ContentType="image/jpeg"/>
  <Override PartName="/ppt/media/image20.png" ContentType="image/png"/>
  <Override PartName="/ppt/media/image3.png" ContentType="image/png"/>
  <Override PartName="/ppt/media/image19.png" ContentType="image/png"/>
  <Override PartName="/ppt/media/image18.jpeg" ContentType="image/jpeg"/>
  <Override PartName="/ppt/media/image17.png" ContentType="image/png"/>
  <Override PartName="/ppt/media/image15.png" ContentType="image/png"/>
  <Override PartName="/ppt/media/image14.png" ContentType="image/png"/>
  <Override PartName="/ppt/media/image4.jpeg" ContentType="image/jpeg"/>
  <Override PartName="/ppt/media/image2.png" ContentType="image/png"/>
  <Override PartName="/ppt/media/image6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381231-8CC2-4BF2-82F9-B79C0C4711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9A11B6-133C-4E79-91E0-48DCC52EF6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102CA8-BFE9-495E-ACD2-5F4727BF27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88ACA3-9913-47F7-9A62-341F9E88B3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FFF871-B921-4E88-8AD5-6455E0B581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2E1284-CDC6-44A7-9FDD-E00C4C30F7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90DFE5-11A0-4F68-AE8A-2A402C9686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09CF51-FA43-4943-9699-F692B4B9AA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66C7EC-F970-433C-9612-8EDDB8FB5A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D0439E-023D-423D-BE2E-E65E539D7C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9A52F4-BD2F-41BF-BF58-C84373720E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B03C7A-9446-4528-8D99-9E236BE4B2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116255-007E-4946-8576-CD9C6B5B4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5A665D-B80D-416C-BBD0-F99AD7C71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B89BA6-288A-4E76-8BE2-0126790166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47CF26-C8FC-4D18-AC3B-23FEF1B94E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77575D-19CF-4A60-BDF1-F0CE2B8A5A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7D6507-01C5-4085-8F70-B71FB78D81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9539F9-05BE-4653-B317-8F7729EA13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43E068-A320-4C58-BB5A-72F828E0B2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94E06-9357-4E76-B3FE-853BBB9486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D4FB57-98E4-423A-9371-F1F7FB9600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941FF1-75A6-449F-B033-93809F2E59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17263E-CD5C-439F-ABFC-C7BBE75DEA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19F2B7-2A42-4B4D-A99E-908DE08FD6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3B6524-AC99-41EB-96FF-DBC564F48FB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 descr=""/>
          <p:cNvPicPr/>
          <p:nvPr/>
        </p:nvPicPr>
        <p:blipFill>
          <a:blip r:embed="rId1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grpSp>
        <p:nvGrpSpPr>
          <p:cNvPr id="83" name="Group 1"/>
          <p:cNvGrpSpPr/>
          <p:nvPr/>
        </p:nvGrpSpPr>
        <p:grpSpPr>
          <a:xfrm>
            <a:off x="7043400" y="8472960"/>
            <a:ext cx="4199760" cy="807480"/>
            <a:chOff x="7043400" y="8472960"/>
            <a:chExt cx="4199760" cy="807480"/>
          </a:xfrm>
        </p:grpSpPr>
        <p:sp>
          <p:nvSpPr>
            <p:cNvPr id="84" name="Freeform 1"/>
            <p:cNvSpPr/>
            <p:nvPr/>
          </p:nvSpPr>
          <p:spPr>
            <a:xfrm>
              <a:off x="7043400" y="8472960"/>
              <a:ext cx="4199760" cy="807480"/>
            </a:xfrm>
            <a:custGeom>
              <a:avLst/>
              <a:gdLst/>
              <a:ahLst/>
              <a:rect l="l" t="t" r="r" b="b"/>
              <a:pathLst>
                <a:path w="1443675" h="277980">
                  <a:moveTo>
                    <a:pt x="0" y="0"/>
                  </a:moveTo>
                  <a:lnTo>
                    <a:pt x="1443675" y="0"/>
                  </a:lnTo>
                  <a:lnTo>
                    <a:pt x="1443675" y="277980"/>
                  </a:lnTo>
                  <a:lnTo>
                    <a:pt x="0" y="27798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" name="TextBox 1"/>
          <p:cNvSpPr/>
          <p:nvPr/>
        </p:nvSpPr>
        <p:spPr>
          <a:xfrm>
            <a:off x="4943880" y="8572680"/>
            <a:ext cx="839916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5100"/>
              </a:lnSpc>
              <a:buNone/>
            </a:pPr>
            <a:r>
              <a:rPr b="0" lang="en-US" sz="5000" spc="-1" strike="noStrike">
                <a:solidFill>
                  <a:srgbClr val="0b1b27"/>
                </a:solidFill>
                <a:latin typeface="TT Commons Pro Expanded"/>
                <a:ea typeface="DejaVu Sans"/>
              </a:rPr>
              <a:t>Joshua Lunn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035680" y="7822800"/>
            <a:ext cx="821520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079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TT Commons Pro Expanded"/>
                <a:ea typeface="DejaVu Sans"/>
              </a:rPr>
              <a:t>Speaker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7" name="TextBox 22"/>
          <p:cNvSpPr/>
          <p:nvPr/>
        </p:nvSpPr>
        <p:spPr>
          <a:xfrm>
            <a:off x="2001600" y="3772080"/>
            <a:ext cx="14283360" cy="14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098"/>
              </a:lnSpc>
              <a:buNone/>
            </a:pPr>
            <a:r>
              <a:rPr b="0" lang="en-US" sz="10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Programming Basics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88" name="Freeform 2"/>
          <p:cNvSpPr/>
          <p:nvPr/>
        </p:nvSpPr>
        <p:spPr>
          <a:xfrm>
            <a:off x="438120" y="6172200"/>
            <a:ext cx="3290400" cy="4113360"/>
          </a:xfrm>
          <a:custGeom>
            <a:avLst/>
            <a:gdLst/>
            <a:ahLst/>
            <a:rect l="l" t="t" r="r" b="b"/>
            <a:pathLst>
              <a:path w="3291840" h="411480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Box 23"/>
          <p:cNvSpPr/>
          <p:nvPr/>
        </p:nvSpPr>
        <p:spPr>
          <a:xfrm>
            <a:off x="3729960" y="1095480"/>
            <a:ext cx="1082700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079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TT Commons Pro Expanded"/>
                <a:ea typeface="DejaVu Sans"/>
              </a:rPr>
              <a:t>UNITE 2023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0" name="Freeform 3"/>
          <p:cNvSpPr/>
          <p:nvPr/>
        </p:nvSpPr>
        <p:spPr>
          <a:xfrm flipV="1">
            <a:off x="13967640" y="-1440"/>
            <a:ext cx="3290400" cy="4113360"/>
          </a:xfrm>
          <a:custGeom>
            <a:avLst/>
            <a:gdLst/>
            <a:ahLst/>
            <a:rect l="l" t="t" r="r" b="b"/>
            <a:pathLst>
              <a:path w="3291840" h="4114800">
                <a:moveTo>
                  <a:pt x="0" y="4114800"/>
                </a:moveTo>
                <a:lnTo>
                  <a:pt x="3291840" y="4114800"/>
                </a:lnTo>
                <a:lnTo>
                  <a:pt x="329184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AutoShape 1"/>
          <p:cNvSpPr/>
          <p:nvPr/>
        </p:nvSpPr>
        <p:spPr>
          <a:xfrm>
            <a:off x="5897880" y="1796040"/>
            <a:ext cx="649224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" descr=""/>
          <p:cNvPicPr/>
          <p:nvPr/>
        </p:nvPicPr>
        <p:blipFill>
          <a:blip r:embed="rId1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sp>
        <p:nvSpPr>
          <p:cNvPr id="93" name="TextBox 11"/>
          <p:cNvSpPr/>
          <p:nvPr/>
        </p:nvSpPr>
        <p:spPr>
          <a:xfrm>
            <a:off x="3729960" y="1275480"/>
            <a:ext cx="1082700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88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Variables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94" name="AutoShape 8"/>
          <p:cNvSpPr/>
          <p:nvPr/>
        </p:nvSpPr>
        <p:spPr>
          <a:xfrm>
            <a:off x="5259960" y="2462040"/>
            <a:ext cx="776772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Freeform 14"/>
          <p:cNvSpPr/>
          <p:nvPr/>
        </p:nvSpPr>
        <p:spPr>
          <a:xfrm flipH="1" flipV="1">
            <a:off x="1101240" y="39240"/>
            <a:ext cx="2624400" cy="3280680"/>
          </a:xfrm>
          <a:custGeom>
            <a:avLst/>
            <a:gdLst/>
            <a:ahLst/>
            <a:rect l="l" t="t" r="r" b="b"/>
            <a:pathLst>
              <a:path w="2625675" h="3282094">
                <a:moveTo>
                  <a:pt x="2625675" y="3282095"/>
                </a:moveTo>
                <a:lnTo>
                  <a:pt x="0" y="3282095"/>
                </a:lnTo>
                <a:lnTo>
                  <a:pt x="0" y="0"/>
                </a:lnTo>
                <a:lnTo>
                  <a:pt x="2625675" y="0"/>
                </a:lnTo>
                <a:lnTo>
                  <a:pt x="2625675" y="328209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6" name=""/>
          <p:cNvGraphicFramePr/>
          <p:nvPr/>
        </p:nvGraphicFramePr>
        <p:xfrm>
          <a:off x="1169640" y="3703680"/>
          <a:ext cx="15949080" cy="6157440"/>
        </p:xfrm>
        <a:graphic>
          <a:graphicData uri="http://schemas.openxmlformats.org/drawingml/2006/table">
            <a:tbl>
              <a:tblPr/>
              <a:tblGrid>
                <a:gridCol w="4122360"/>
                <a:gridCol w="5489640"/>
                <a:gridCol w="633708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latin typeface="Arial"/>
                        </a:rPr>
                        <a:t>Data Type</a:t>
                      </a:r>
                      <a:endParaRPr b="1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latin typeface="Arial"/>
                        </a:rPr>
                        <a:t>Declaration</a:t>
                      </a:r>
                      <a:endParaRPr b="1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latin typeface="Arial"/>
                        </a:rPr>
                        <a:t>Range (Arduino)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int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int a = -20;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3600" spc="-1" strike="noStrike">
                          <a:latin typeface="Times New Roman"/>
                        </a:rPr>
                        <a:t>-32768 to 32767</a:t>
                      </a:r>
                      <a:endParaRPr b="0" lang="en-US" sz="36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4000" spc="-1" strike="noStrike">
                          <a:latin typeface="Arial"/>
                        </a:rPr>
                        <a:t>unsigned int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unsigned  int a = 1;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0 to 4,294,967,295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char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char a = 0;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3600" spc="-1" strike="noStrike">
                          <a:latin typeface="Arial"/>
                        </a:rPr>
                        <a:t>-128 to 127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unsigned char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unsigned char a = 0;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3600" spc="-1" strike="noStrike">
                          <a:latin typeface="Arial"/>
                        </a:rPr>
                        <a:t>0 to 255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float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float a = 3.14;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marL="216000" indent="-216000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US" sz="3600" spc="-1" strike="noStrike">
                          <a:latin typeface="Arial"/>
                        </a:rPr>
                        <a:t>-3.4028^38 to 3.4028^38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7221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sp>
        <p:nvSpPr>
          <p:cNvPr id="98" name="TextBox 4"/>
          <p:cNvSpPr/>
          <p:nvPr/>
        </p:nvSpPr>
        <p:spPr>
          <a:xfrm>
            <a:off x="3729960" y="1275480"/>
            <a:ext cx="1082700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88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Comparison Operators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99" name="AutoShape 2"/>
          <p:cNvSpPr/>
          <p:nvPr/>
        </p:nvSpPr>
        <p:spPr>
          <a:xfrm>
            <a:off x="5259960" y="2462040"/>
            <a:ext cx="776772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Freeform 9"/>
          <p:cNvSpPr/>
          <p:nvPr/>
        </p:nvSpPr>
        <p:spPr>
          <a:xfrm flipH="1" flipV="1">
            <a:off x="1101240" y="39240"/>
            <a:ext cx="2624400" cy="3280680"/>
          </a:xfrm>
          <a:custGeom>
            <a:avLst/>
            <a:gdLst/>
            <a:ahLst/>
            <a:rect l="l" t="t" r="r" b="b"/>
            <a:pathLst>
              <a:path w="2625675" h="3282094">
                <a:moveTo>
                  <a:pt x="2625675" y="3282095"/>
                </a:moveTo>
                <a:lnTo>
                  <a:pt x="0" y="3282095"/>
                </a:lnTo>
                <a:lnTo>
                  <a:pt x="0" y="0"/>
                </a:lnTo>
                <a:lnTo>
                  <a:pt x="2625675" y="0"/>
                </a:lnTo>
                <a:lnTo>
                  <a:pt x="2625675" y="328209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1" name=""/>
          <p:cNvGraphicFramePr/>
          <p:nvPr/>
        </p:nvGraphicFramePr>
        <p:xfrm>
          <a:off x="5106240" y="3703680"/>
          <a:ext cx="8142840" cy="5759280"/>
        </p:xfrm>
        <a:graphic>
          <a:graphicData uri="http://schemas.openxmlformats.org/drawingml/2006/table">
            <a:tbl>
              <a:tblPr/>
              <a:tblGrid>
                <a:gridCol w="4070880"/>
                <a:gridCol w="407196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latin typeface="Arial"/>
                        </a:rPr>
                        <a:t>Operator</a:t>
                      </a:r>
                      <a:endParaRPr b="1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latin typeface="Arial"/>
                        </a:rPr>
                        <a:t>Example</a:t>
                      </a:r>
                      <a:endParaRPr b="1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==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(A==B)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!=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(A!=B)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&lt;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(A &lt; B)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&gt;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(A &gt; B)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&lt;=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(A &lt;= B)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&gt;=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(A &gt;= B)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</a:tr>
              <a:tr h="7221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" descr=""/>
          <p:cNvPicPr/>
          <p:nvPr/>
        </p:nvPicPr>
        <p:blipFill>
          <a:blip r:embed="rId1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sp>
        <p:nvSpPr>
          <p:cNvPr id="103" name="TextBox 12"/>
          <p:cNvSpPr/>
          <p:nvPr/>
        </p:nvSpPr>
        <p:spPr>
          <a:xfrm>
            <a:off x="3729960" y="1275480"/>
            <a:ext cx="1082700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88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Boolean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ts val="888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 </a:t>
            </a:r>
            <a:r>
              <a:rPr b="0" lang="en-US" sz="8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Operators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04" name="AutoShape 9"/>
          <p:cNvSpPr/>
          <p:nvPr/>
        </p:nvSpPr>
        <p:spPr>
          <a:xfrm>
            <a:off x="5259960" y="2462040"/>
            <a:ext cx="776772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Freeform 15"/>
          <p:cNvSpPr/>
          <p:nvPr/>
        </p:nvSpPr>
        <p:spPr>
          <a:xfrm flipH="1" flipV="1">
            <a:off x="1101240" y="39240"/>
            <a:ext cx="2624400" cy="3280680"/>
          </a:xfrm>
          <a:custGeom>
            <a:avLst/>
            <a:gdLst/>
            <a:ahLst/>
            <a:rect l="l" t="t" r="r" b="b"/>
            <a:pathLst>
              <a:path w="2625675" h="3282094">
                <a:moveTo>
                  <a:pt x="2625675" y="3282095"/>
                </a:moveTo>
                <a:lnTo>
                  <a:pt x="0" y="3282095"/>
                </a:lnTo>
                <a:lnTo>
                  <a:pt x="0" y="0"/>
                </a:lnTo>
                <a:lnTo>
                  <a:pt x="2625675" y="0"/>
                </a:lnTo>
                <a:lnTo>
                  <a:pt x="2625675" y="328209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6" name=""/>
          <p:cNvGraphicFramePr/>
          <p:nvPr/>
        </p:nvGraphicFramePr>
        <p:xfrm>
          <a:off x="3149280" y="4596120"/>
          <a:ext cx="12214440" cy="2878200"/>
        </p:xfrm>
        <a:graphic>
          <a:graphicData uri="http://schemas.openxmlformats.org/drawingml/2006/table">
            <a:tbl>
              <a:tblPr/>
              <a:tblGrid>
                <a:gridCol w="4070880"/>
                <a:gridCol w="4071960"/>
                <a:gridCol w="407196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latin typeface="Arial"/>
                        </a:rPr>
                        <a:t>Name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latin typeface="Arial"/>
                        </a:rPr>
                        <a:t>Operator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1" lang="en-US" sz="3600" spc="-1" strike="noStrike">
                          <a:latin typeface="Arial"/>
                        </a:rPr>
                        <a:t>Example</a:t>
                      </a:r>
                      <a:endParaRPr b="1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4000" spc="-1" strike="noStrike">
                          <a:latin typeface="Arial"/>
                        </a:rPr>
                        <a:t>and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&amp;&amp;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(A &amp;&amp; B)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4000" spc="-1" strike="noStrike">
                          <a:latin typeface="Arial"/>
                        </a:rPr>
                        <a:t>or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||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(A || B)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4000" spc="-1" strike="noStrike">
                          <a:latin typeface="Arial"/>
                        </a:rPr>
                        <a:t>not</a:t>
                      </a:r>
                      <a:endParaRPr b="0" lang="en-US" sz="40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!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3600" spc="-1" strike="noStrike">
                          <a:latin typeface="Arial"/>
                        </a:rPr>
                        <a:t>!(A &amp;&amp; B)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8" descr=""/>
          <p:cNvPicPr/>
          <p:nvPr/>
        </p:nvPicPr>
        <p:blipFill>
          <a:blip r:embed="rId1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sp>
        <p:nvSpPr>
          <p:cNvPr id="108" name="TextBox 10"/>
          <p:cNvSpPr/>
          <p:nvPr/>
        </p:nvSpPr>
        <p:spPr>
          <a:xfrm>
            <a:off x="3729960" y="1275480"/>
            <a:ext cx="10827000" cy="11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88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Control - if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09" name="AutoShape 7"/>
          <p:cNvSpPr/>
          <p:nvPr/>
        </p:nvSpPr>
        <p:spPr>
          <a:xfrm>
            <a:off x="5259960" y="2462040"/>
            <a:ext cx="776772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Freeform 13"/>
          <p:cNvSpPr/>
          <p:nvPr/>
        </p:nvSpPr>
        <p:spPr>
          <a:xfrm flipH="1" flipV="1">
            <a:off x="1101240" y="39240"/>
            <a:ext cx="2624400" cy="3280680"/>
          </a:xfrm>
          <a:custGeom>
            <a:avLst/>
            <a:gdLst/>
            <a:ahLst/>
            <a:rect l="l" t="t" r="r" b="b"/>
            <a:pathLst>
              <a:path w="2625675" h="3282094">
                <a:moveTo>
                  <a:pt x="2625675" y="3282095"/>
                </a:moveTo>
                <a:lnTo>
                  <a:pt x="0" y="3282095"/>
                </a:lnTo>
                <a:lnTo>
                  <a:pt x="0" y="0"/>
                </a:lnTo>
                <a:lnTo>
                  <a:pt x="2625675" y="0"/>
                </a:lnTo>
                <a:lnTo>
                  <a:pt x="2625675" y="328209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11843640" y="3272040"/>
            <a:ext cx="4343400" cy="597420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3657600" y="4800600"/>
            <a:ext cx="6400800" cy="33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if (expression) {</a:t>
            </a:r>
            <a:endParaRPr b="0" lang="en-US" sz="28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Block of statements;</a:t>
            </a:r>
            <a:endParaRPr b="0" lang="en-US" sz="28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Courier New"/>
              <a:ea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5" descr=""/>
          <p:cNvPicPr/>
          <p:nvPr/>
        </p:nvPicPr>
        <p:blipFill>
          <a:blip r:embed="rId1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sp>
        <p:nvSpPr>
          <p:cNvPr id="114" name="TextBox 3"/>
          <p:cNvSpPr/>
          <p:nvPr/>
        </p:nvSpPr>
        <p:spPr>
          <a:xfrm>
            <a:off x="3729960" y="1275480"/>
            <a:ext cx="10827000" cy="11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88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Control if-else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AutoShape 3"/>
          <p:cNvSpPr/>
          <p:nvPr/>
        </p:nvSpPr>
        <p:spPr>
          <a:xfrm>
            <a:off x="5259960" y="2462040"/>
            <a:ext cx="776772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Freeform 6"/>
          <p:cNvSpPr/>
          <p:nvPr/>
        </p:nvSpPr>
        <p:spPr>
          <a:xfrm flipH="1" flipV="1">
            <a:off x="1101240" y="39240"/>
            <a:ext cx="2624400" cy="3280680"/>
          </a:xfrm>
          <a:custGeom>
            <a:avLst/>
            <a:gdLst/>
            <a:ahLst/>
            <a:rect l="l" t="t" r="r" b="b"/>
            <a:pathLst>
              <a:path w="2625675" h="3282094">
                <a:moveTo>
                  <a:pt x="2625675" y="3282095"/>
                </a:moveTo>
                <a:lnTo>
                  <a:pt x="0" y="3282095"/>
                </a:lnTo>
                <a:lnTo>
                  <a:pt x="0" y="0"/>
                </a:lnTo>
                <a:lnTo>
                  <a:pt x="2625675" y="0"/>
                </a:lnTo>
                <a:lnTo>
                  <a:pt x="2625675" y="328209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 txBox="1"/>
          <p:nvPr/>
        </p:nvSpPr>
        <p:spPr>
          <a:xfrm>
            <a:off x="3657600" y="4800600"/>
            <a:ext cx="6400800" cy="33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if (expression) {</a:t>
            </a:r>
            <a:endParaRPr b="0" lang="en-US" sz="28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Block of statements;</a:t>
            </a:r>
            <a:endParaRPr b="0" lang="en-US" sz="28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} </a:t>
            </a:r>
            <a:endParaRPr b="0" lang="en-US" sz="28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else {</a:t>
            </a:r>
            <a:endParaRPr b="0" lang="en-US" sz="28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2800" spc="-1" strike="noStrike">
                <a:solidFill>
                  <a:srgbClr val="ffffff"/>
                </a:solidFill>
                <a:latin typeface="Courier New"/>
                <a:ea typeface="Courier New"/>
              </a:rPr>
              <a:t>Block of statements;</a:t>
            </a:r>
            <a:endParaRPr b="0" lang="en-US" sz="28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2800" spc="-1" strike="noStrike">
                <a:solidFill>
                  <a:srgbClr val="ffffff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endParaRPr b="0" lang="en-US" sz="1800" spc="-1" strike="noStrike">
              <a:solidFill>
                <a:srgbClr val="ffffff"/>
              </a:solidFill>
              <a:latin typeface="Courier New"/>
              <a:ea typeface="Courier New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11201400" y="3200400"/>
            <a:ext cx="5715000" cy="605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7" descr=""/>
          <p:cNvPicPr/>
          <p:nvPr/>
        </p:nvPicPr>
        <p:blipFill>
          <a:blip r:embed="rId1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sp>
        <p:nvSpPr>
          <p:cNvPr id="120" name="TextBox 9"/>
          <p:cNvSpPr/>
          <p:nvPr/>
        </p:nvSpPr>
        <p:spPr>
          <a:xfrm>
            <a:off x="3729960" y="1275480"/>
            <a:ext cx="10827000" cy="11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88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Functions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21" name="AutoShape 6"/>
          <p:cNvSpPr/>
          <p:nvPr/>
        </p:nvSpPr>
        <p:spPr>
          <a:xfrm>
            <a:off x="5259960" y="2462040"/>
            <a:ext cx="776772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Freeform 12"/>
          <p:cNvSpPr/>
          <p:nvPr/>
        </p:nvSpPr>
        <p:spPr>
          <a:xfrm flipH="1" flipV="1">
            <a:off x="1101240" y="39240"/>
            <a:ext cx="2624400" cy="3280680"/>
          </a:xfrm>
          <a:custGeom>
            <a:avLst/>
            <a:gdLst/>
            <a:ahLst/>
            <a:rect l="l" t="t" r="r" b="b"/>
            <a:pathLst>
              <a:path w="2625675" h="3282094">
                <a:moveTo>
                  <a:pt x="2625675" y="3282095"/>
                </a:moveTo>
                <a:lnTo>
                  <a:pt x="0" y="3282095"/>
                </a:lnTo>
                <a:lnTo>
                  <a:pt x="0" y="0"/>
                </a:lnTo>
                <a:lnTo>
                  <a:pt x="2625675" y="0"/>
                </a:lnTo>
                <a:lnTo>
                  <a:pt x="2625675" y="3282095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 txBox="1"/>
          <p:nvPr/>
        </p:nvSpPr>
        <p:spPr>
          <a:xfrm>
            <a:off x="2057400" y="4572000"/>
            <a:ext cx="14401800" cy="333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int sum_func (int x, int y) // function declaration {</a:t>
            </a:r>
            <a:endParaRPr b="0" lang="en-US" sz="36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int z = 0;</a:t>
            </a:r>
            <a:endParaRPr b="0" lang="en-US" sz="36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z = x+y ;</a:t>
            </a:r>
            <a:endParaRPr b="0" lang="en-US" sz="36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   </a:t>
            </a:r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return z; // return the value</a:t>
            </a:r>
            <a:endParaRPr b="0" lang="en-US" sz="3600" spc="-1" strike="noStrike">
              <a:solidFill>
                <a:srgbClr val="ffffff"/>
              </a:solidFill>
              <a:latin typeface="Courier New"/>
              <a:ea typeface="Courier New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en-US" sz="3600" spc="-1" strike="noStrike">
              <a:solidFill>
                <a:srgbClr val="ffffff"/>
              </a:solidFill>
              <a:latin typeface="Courier New"/>
              <a:ea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8286920" cy="10285920"/>
          </a:xfrm>
          <a:prstGeom prst="rect">
            <a:avLst/>
          </a:prstGeom>
          <a:ln w="0">
            <a:noFill/>
          </a:ln>
        </p:spPr>
      </p:pic>
      <p:sp>
        <p:nvSpPr>
          <p:cNvPr id="125" name="TextBox 7"/>
          <p:cNvSpPr/>
          <p:nvPr/>
        </p:nvSpPr>
        <p:spPr>
          <a:xfrm>
            <a:off x="3729960" y="1275480"/>
            <a:ext cx="10827360" cy="11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881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Arduino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26" name="AutoShape 4"/>
          <p:cNvSpPr/>
          <p:nvPr/>
        </p:nvSpPr>
        <p:spPr>
          <a:xfrm>
            <a:off x="5259960" y="2462040"/>
            <a:ext cx="7767720" cy="360"/>
          </a:xfrm>
          <a:prstGeom prst="line">
            <a:avLst/>
          </a:prstGeom>
          <a:ln w="28575">
            <a:solidFill>
              <a:srgbClr val="ffffff"/>
            </a:solidFill>
            <a:round/>
            <a:headEnd len="lg" type="oval" w="lg"/>
            <a:tailEnd len="lg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Freeform 5"/>
          <p:cNvSpPr/>
          <p:nvPr/>
        </p:nvSpPr>
        <p:spPr>
          <a:xfrm flipV="1">
            <a:off x="14633640" y="-720"/>
            <a:ext cx="2624760" cy="3281040"/>
          </a:xfrm>
          <a:custGeom>
            <a:avLst/>
            <a:gdLst/>
            <a:ahLst/>
            <a:rect l="l" t="t" r="r" b="b"/>
            <a:pathLst>
              <a:path w="2625675" h="3282094">
                <a:moveTo>
                  <a:pt x="0" y="3282094"/>
                </a:moveTo>
                <a:lnTo>
                  <a:pt x="2625675" y="3282094"/>
                </a:lnTo>
                <a:lnTo>
                  <a:pt x="2625675" y="0"/>
                </a:lnTo>
                <a:lnTo>
                  <a:pt x="0" y="0"/>
                </a:lnTo>
                <a:lnTo>
                  <a:pt x="0" y="3282094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Freeform 10"/>
          <p:cNvSpPr/>
          <p:nvPr/>
        </p:nvSpPr>
        <p:spPr>
          <a:xfrm flipH="1" flipV="1">
            <a:off x="1101600" y="39960"/>
            <a:ext cx="2624760" cy="3281040"/>
          </a:xfrm>
          <a:custGeom>
            <a:avLst/>
            <a:gdLst/>
            <a:ahLst/>
            <a:rect l="l" t="t" r="r" b="b"/>
            <a:pathLst>
              <a:path w="2625675" h="3282094">
                <a:moveTo>
                  <a:pt x="2625675" y="3282095"/>
                </a:moveTo>
                <a:lnTo>
                  <a:pt x="0" y="3282095"/>
                </a:lnTo>
                <a:lnTo>
                  <a:pt x="0" y="0"/>
                </a:lnTo>
                <a:lnTo>
                  <a:pt x="2625675" y="0"/>
                </a:lnTo>
                <a:lnTo>
                  <a:pt x="2625675" y="3282095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Box 8"/>
          <p:cNvSpPr/>
          <p:nvPr/>
        </p:nvSpPr>
        <p:spPr>
          <a:xfrm rot="16800">
            <a:off x="1820520" y="4609080"/>
            <a:ext cx="15316200" cy="32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51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Void setup() - runs once on startup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ts val="5100"/>
              </a:lnSpc>
              <a:buNone/>
            </a:pPr>
            <a:endParaRPr b="0" lang="en-US" sz="6000" spc="-1" strike="noStrike">
              <a:latin typeface="Arial"/>
            </a:endParaRPr>
          </a:p>
          <a:p>
            <a:pPr algn="ctr">
              <a:lnSpc>
                <a:spcPts val="5100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Void loop() - runs multiple times continuously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ts val="5100"/>
              </a:lnSpc>
              <a:buNone/>
            </a:pP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grpSp>
        <p:nvGrpSpPr>
          <p:cNvPr id="131" name="Group 3"/>
          <p:cNvGrpSpPr/>
          <p:nvPr/>
        </p:nvGrpSpPr>
        <p:grpSpPr>
          <a:xfrm>
            <a:off x="5901480" y="3878640"/>
            <a:ext cx="6483240" cy="842760"/>
            <a:chOff x="5901480" y="3878640"/>
            <a:chExt cx="6483240" cy="842760"/>
          </a:xfrm>
        </p:grpSpPr>
        <p:sp>
          <p:nvSpPr>
            <p:cNvPr id="132" name="Freeform 4"/>
            <p:cNvSpPr/>
            <p:nvPr/>
          </p:nvSpPr>
          <p:spPr>
            <a:xfrm>
              <a:off x="5901480" y="3878640"/>
              <a:ext cx="6483240" cy="842760"/>
            </a:xfrm>
            <a:custGeom>
              <a:avLst/>
              <a:gdLst/>
              <a:ahLst/>
              <a:rect l="l" t="t" r="r" b="b"/>
              <a:pathLst>
                <a:path w="2365659" h="308002">
                  <a:moveTo>
                    <a:pt x="0" y="0"/>
                  </a:moveTo>
                  <a:lnTo>
                    <a:pt x="2365659" y="0"/>
                  </a:lnTo>
                  <a:lnTo>
                    <a:pt x="2365659" y="308002"/>
                  </a:lnTo>
                  <a:lnTo>
                    <a:pt x="0" y="30800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TextBox 5"/>
          <p:cNvSpPr/>
          <p:nvPr/>
        </p:nvSpPr>
        <p:spPr>
          <a:xfrm>
            <a:off x="5320080" y="4079160"/>
            <a:ext cx="764640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569"/>
              </a:lnSpc>
              <a:buNone/>
            </a:pPr>
            <a:r>
              <a:rPr b="0" lang="en-US" sz="3500" spc="-1" strike="noStrike">
                <a:solidFill>
                  <a:srgbClr val="0b1b27"/>
                </a:solidFill>
                <a:latin typeface="TT Commons Pro Expanded Bold"/>
                <a:ea typeface="DejaVu Sans"/>
              </a:rPr>
              <a:t>josh@thedaringwolf.com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34" name="TextBox 6"/>
          <p:cNvSpPr/>
          <p:nvPr/>
        </p:nvSpPr>
        <p:spPr>
          <a:xfrm>
            <a:off x="3729960" y="1423080"/>
            <a:ext cx="10827000" cy="14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098"/>
              </a:lnSpc>
              <a:buNone/>
            </a:pPr>
            <a:r>
              <a:rPr b="0" lang="en-US" sz="10000" spc="-1" strike="noStrike">
                <a:solidFill>
                  <a:srgbClr val="ffffff"/>
                </a:solidFill>
                <a:latin typeface="Saira Condensed Medium"/>
                <a:ea typeface="DejaVu Sans"/>
              </a:rPr>
              <a:t>Thank You!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135" name="Freeform 7"/>
          <p:cNvSpPr/>
          <p:nvPr/>
        </p:nvSpPr>
        <p:spPr>
          <a:xfrm flipH="1">
            <a:off x="1027440" y="6172200"/>
            <a:ext cx="3290400" cy="4113360"/>
          </a:xfrm>
          <a:custGeom>
            <a:avLst/>
            <a:gdLst/>
            <a:ahLst/>
            <a:rect l="l" t="t" r="r" b="b"/>
            <a:pathLst>
              <a:path w="3291840" h="4114800">
                <a:moveTo>
                  <a:pt x="3291840" y="0"/>
                </a:moveTo>
                <a:lnTo>
                  <a:pt x="0" y="0"/>
                </a:lnTo>
                <a:lnTo>
                  <a:pt x="0" y="4114800"/>
                </a:lnTo>
                <a:lnTo>
                  <a:pt x="3291840" y="4114800"/>
                </a:lnTo>
                <a:lnTo>
                  <a:pt x="329184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Freeform 8"/>
          <p:cNvSpPr/>
          <p:nvPr/>
        </p:nvSpPr>
        <p:spPr>
          <a:xfrm>
            <a:off x="13967640" y="6172200"/>
            <a:ext cx="3290400" cy="4113360"/>
          </a:xfrm>
          <a:custGeom>
            <a:avLst/>
            <a:gdLst/>
            <a:ahLst/>
            <a:rect l="l" t="t" r="r" b="b"/>
            <a:pathLst>
              <a:path w="3291840" h="411480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5293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DAFmOg3OhF8</dc:identifier>
  <dc:language>en-US</dc:language>
  <cp:lastModifiedBy/>
  <dcterms:modified xsi:type="dcterms:W3CDTF">2023-06-26T09:46:21Z</dcterms:modified>
  <cp:revision>9</cp:revision>
  <dc:subject/>
  <dc:title>UNITE 23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