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3" r:id="rId5"/>
    <p:sldId id="264" r:id="rId6"/>
    <p:sldId id="269" r:id="rId7"/>
    <p:sldId id="275" r:id="rId8"/>
    <p:sldId id="265" r:id="rId9"/>
    <p:sldId id="266" r:id="rId10"/>
    <p:sldId id="267" r:id="rId11"/>
    <p:sldId id="259" r:id="rId12"/>
    <p:sldId id="276" r:id="rId13"/>
    <p:sldId id="277" r:id="rId14"/>
    <p:sldId id="280" r:id="rId15"/>
    <p:sldId id="279" r:id="rId16"/>
    <p:sldId id="270" r:id="rId17"/>
    <p:sldId id="271" r:id="rId18"/>
    <p:sldId id="268" r:id="rId19"/>
    <p:sldId id="261" r:id="rId20"/>
    <p:sldId id="274" r:id="rId21"/>
    <p:sldId id="273" r:id="rId22"/>
    <p:sldId id="278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F5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256" autoAdjust="0"/>
  </p:normalViewPr>
  <p:slideViewPr>
    <p:cSldViewPr>
      <p:cViewPr>
        <p:scale>
          <a:sx n="50" d="100"/>
          <a:sy n="50" d="100"/>
        </p:scale>
        <p:origin x="-158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CE423-8FCE-42E7-9250-0437A9D9AA5F}" type="datetimeFigureOut">
              <a:rPr lang="fr-FR" smtClean="0"/>
              <a:pPr/>
              <a:t>24/03/2013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537BB-2FF0-43F6-B879-F07D825BAA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Optimisation calcul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537BB-2FF0-43F6-B879-F07D825BAAFD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Delat P va dans le sens forward</a:t>
            </a:r>
          </a:p>
          <a:p>
            <a:endParaRPr lang="fr-FR" smtClean="0"/>
          </a:p>
          <a:p>
            <a:r>
              <a:rPr lang="fr-FR" smtClean="0"/>
              <a:t>-- </a:t>
            </a:r>
          </a:p>
          <a:p>
            <a:endParaRPr lang="fr-FR" smtClean="0"/>
          </a:p>
          <a:p>
            <a:r>
              <a:rPr lang="fr-FR" smtClean="0"/>
              <a:t>REFAIRE</a:t>
            </a:r>
            <a:r>
              <a:rPr lang="fr-FR" baseline="0" smtClean="0"/>
              <a:t> DESSIN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537BB-2FF0-43F6-B879-F07D825BAAFD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Check</a:t>
            </a:r>
            <a:r>
              <a:rPr lang="fr-FR" baseline="0" smtClean="0"/>
              <a:t> </a:t>
            </a:r>
            <a:r>
              <a:rPr lang="fr-FR" sz="1200" smtClean="0">
                <a:latin typeface="Consolas" pitchFamily="49" charset="0"/>
              </a:rPr>
              <a:t>!isForward ???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537BB-2FF0-43F6-B879-F07D825BAAFD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Recapitulation </a:t>
            </a:r>
          </a:p>
          <a:p>
            <a:r>
              <a:rPr lang="fr-FR" smtClean="0"/>
              <a:t>Rouge: moment</a:t>
            </a:r>
          </a:p>
          <a:p>
            <a:r>
              <a:rPr lang="fr-FR" smtClean="0"/>
              <a:t>Vert: position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537BB-2FF0-43F6-B879-F07D825BAAFD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537BB-2FF0-43F6-B879-F07D825BAAFD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537BB-2FF0-43F6-B879-F07D825BAAFD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537BB-2FF0-43F6-B879-F07D825BAAFD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537BB-2FF0-43F6-B879-F07D825BAAFD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537BB-2FF0-43F6-B879-F07D825BAAFD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537BB-2FF0-43F6-B879-F07D825BAAFD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537BB-2FF0-43F6-B879-F07D825BAAFD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537BB-2FF0-43F6-B879-F07D825BAAFD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537BB-2FF0-43F6-B879-F07D825BAAFD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537BB-2FF0-43F6-B879-F07D825BAAFD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D29B-246F-4924-BBA7-0E41FEAF7BE2}" type="datetime1">
              <a:rPr lang="fr-FR" smtClean="0"/>
              <a:pPr/>
              <a:t>24/03/2013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FFEE-4C17-438A-8C96-7ED175D242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5573-C8EA-4AAF-A31A-8B562CDD77B9}" type="datetime1">
              <a:rPr lang="fr-FR" smtClean="0"/>
              <a:pPr/>
              <a:t>24/03/2013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FFEE-4C17-438A-8C96-7ED175D242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B9E-7B5D-498D-9D37-CFC53BBC25C7}" type="datetime1">
              <a:rPr lang="fr-FR" smtClean="0"/>
              <a:pPr/>
              <a:t>24/03/2013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FFEE-4C17-438A-8C96-7ED175D242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301C-6C1F-4AE2-A7F5-9046206DB804}" type="datetime1">
              <a:rPr lang="fr-FR" smtClean="0"/>
              <a:pPr/>
              <a:t>24/03/2013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FFEE-4C17-438A-8C96-7ED175D242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4F6F-3043-4F14-8F20-0779A1896600}" type="datetime1">
              <a:rPr lang="fr-FR" smtClean="0"/>
              <a:pPr/>
              <a:t>24/03/2013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FFEE-4C17-438A-8C96-7ED175D242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D08CC-B1A2-4BF1-8C21-5109AFAED8BD}" type="datetime1">
              <a:rPr lang="fr-FR" smtClean="0"/>
              <a:pPr/>
              <a:t>24/03/2013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FFEE-4C17-438A-8C96-7ED175D242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994D-A6DD-4F7B-B7FE-A253DB84AA0C}" type="datetime1">
              <a:rPr lang="fr-FR" smtClean="0"/>
              <a:pPr/>
              <a:t>24/03/2013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FFEE-4C17-438A-8C96-7ED175D242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F370-5693-44F7-81E9-1B05BA22FFDF}" type="datetime1">
              <a:rPr lang="fr-FR" smtClean="0"/>
              <a:pPr/>
              <a:t>24/03/2013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FFEE-4C17-438A-8C96-7ED175D242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50A3-CE64-40C4-AAC1-ACCC6EB04C64}" type="datetime1">
              <a:rPr lang="fr-FR" smtClean="0"/>
              <a:pPr/>
              <a:t>24/03/2013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FFEE-4C17-438A-8C96-7ED175D242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6040-15B0-449A-A680-86AB3266AAA2}" type="datetime1">
              <a:rPr lang="fr-FR" smtClean="0"/>
              <a:pPr/>
              <a:t>24/03/2013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FFEE-4C17-438A-8C96-7ED175D242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C110-BDE5-49F9-BF27-C4E8DF420BF9}" type="datetime1">
              <a:rPr lang="fr-FR" smtClean="0"/>
              <a:pPr/>
              <a:t>24/03/2013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FFEE-4C17-438A-8C96-7ED175D242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AFFE9-ED99-497E-8B16-286BE7108F54}" type="datetime1">
              <a:rPr lang="fr-FR" smtClean="0"/>
              <a:pPr/>
              <a:t>24/03/2013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3FFEE-4C17-438A-8C96-7ED175D242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8600" y="1273175"/>
            <a:ext cx="8686800" cy="1470025"/>
          </a:xfrm>
        </p:spPr>
        <p:txBody>
          <a:bodyPr>
            <a:noAutofit/>
          </a:bodyPr>
          <a:lstStyle/>
          <a:p>
            <a:r>
              <a:rPr lang="fr-FR" sz="3600" smtClean="0"/>
              <a:t>L-py: Modélisation de l’effet de la</a:t>
            </a:r>
            <a:br>
              <a:rPr lang="fr-FR" sz="3600" smtClean="0"/>
            </a:br>
            <a:r>
              <a:rPr lang="fr-FR" sz="3600" smtClean="0"/>
              <a:t>Gravité sur une Plante</a:t>
            </a:r>
            <a:br>
              <a:rPr lang="fr-FR" sz="3600" smtClean="0"/>
            </a:br>
            <a:r>
              <a:rPr lang="fr-FR" sz="3600" smtClean="0"/>
              <a:t/>
            </a:r>
            <a:br>
              <a:rPr lang="fr-FR" sz="3600" smtClean="0"/>
            </a:br>
            <a:r>
              <a:rPr lang="fr-FR" sz="3200" smtClean="0"/>
              <a:t>Flexion d’une Branche Contenue</a:t>
            </a:r>
            <a:br>
              <a:rPr lang="fr-FR" sz="3200" smtClean="0"/>
            </a:br>
            <a:r>
              <a:rPr lang="fr-FR" sz="3200" smtClean="0"/>
              <a:t>dans un Plan Vertical </a:t>
            </a:r>
            <a:endParaRPr lang="fr-FR" sz="360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/>
          <a:p>
            <a:r>
              <a:rPr lang="fr-FR" smtClean="0"/>
              <a:t>Mathilde Balduzzi</a:t>
            </a:r>
          </a:p>
          <a:p>
            <a:r>
              <a:rPr lang="fr-FR" smtClean="0"/>
              <a:t> Jean-Philippe Bernard</a:t>
            </a:r>
          </a:p>
          <a:p>
            <a:r>
              <a:rPr lang="fr-FR" smtClean="0"/>
              <a:t>Christophe Godin</a:t>
            </a:r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3048000" y="6248400"/>
            <a:ext cx="3017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smtClean="0"/>
              <a:t>Séminaire d’équipe, 25 Mars 2013</a:t>
            </a:r>
            <a:endParaRPr lang="fr-FR" sz="160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FFEE-4C17-438A-8C96-7ED175D242CC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228600"/>
            <a:ext cx="4343400" cy="6400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tabLst>
                <a:tab pos="461963" algn="l"/>
              </a:tabLst>
            </a:pPr>
            <a:r>
              <a:rPr lang="fr-FR" sz="1600" b="1" smtClean="0">
                <a:latin typeface="Consolas" pitchFamily="49" charset="0"/>
              </a:rPr>
              <a:t>class</a:t>
            </a:r>
            <a:r>
              <a:rPr lang="fr-FR" sz="1600" smtClean="0">
                <a:latin typeface="Consolas" pitchFamily="49" charset="0"/>
              </a:rPr>
              <a:t> SegmentData:</a:t>
            </a:r>
          </a:p>
          <a:p>
            <a:pPr marL="234950" defTabSz="457200"/>
            <a:r>
              <a:rPr lang="fr-FR" sz="1600" smtClean="0">
                <a:latin typeface="Consolas" pitchFamily="49" charset="0"/>
                <a:cs typeface="Microsoft Sans Serif" pitchFamily="34" charset="0"/>
              </a:rPr>
              <a:t>	</a:t>
            </a:r>
            <a:r>
              <a:rPr lang="fr-FR" sz="1600" b="1" smtClean="0">
                <a:latin typeface="Consolas" pitchFamily="49" charset="0"/>
              </a:rPr>
              <a:t>def</a:t>
            </a:r>
            <a:r>
              <a:rPr lang="fr-FR" sz="1600" smtClean="0">
                <a:latin typeface="Consolas" pitchFamily="49" charset="0"/>
              </a:rPr>
              <a:t> __init__(self):</a:t>
            </a:r>
          </a:p>
          <a:p>
            <a:pPr marL="692150" lvl="1" defTabSz="457200"/>
            <a:r>
              <a:rPr lang="fr-FR" sz="1600" smtClean="0">
                <a:latin typeface="Consolas" pitchFamily="49" charset="0"/>
              </a:rPr>
              <a:t>	…</a:t>
            </a:r>
          </a:p>
          <a:p>
            <a:pPr marL="692150" lvl="1" defTabSz="457200"/>
            <a:r>
              <a:rPr lang="fr-FR" sz="1600" smtClean="0">
                <a:latin typeface="Consolas" pitchFamily="49" charset="0"/>
              </a:rPr>
              <a:t>	self.cummass = 0</a:t>
            </a:r>
          </a:p>
          <a:p>
            <a:pPr marL="692150" lvl="1" defTabSz="457200"/>
            <a:r>
              <a:rPr lang="fr-FR" sz="1600" smtClean="0">
                <a:latin typeface="Consolas" pitchFamily="49" charset="0"/>
              </a:rPr>
              <a:t>	self.cumtorque = Vector3()</a:t>
            </a:r>
            <a:endParaRPr lang="fr-FR" sz="1600" smtClean="0">
              <a:latin typeface="Consolas" pitchFamily="49" charset="0"/>
              <a:cs typeface="Microsoft Sans Serif" pitchFamily="34" charset="0"/>
            </a:endParaRPr>
          </a:p>
          <a:p>
            <a:pPr defTabSz="461963">
              <a:tabLst>
                <a:tab pos="461963" algn="l"/>
              </a:tabLst>
            </a:pPr>
            <a:endParaRPr lang="fr-FR" sz="1600" smtClean="0">
              <a:latin typeface="Consolas" pitchFamily="49" charset="0"/>
              <a:cs typeface="Microsoft Sans Serif" pitchFamily="34" charset="0"/>
            </a:endParaRPr>
          </a:p>
          <a:p>
            <a:pPr defTabSz="461963">
              <a:tabLst>
                <a:tab pos="461963" algn="l"/>
              </a:tabLst>
            </a:pPr>
            <a:r>
              <a:rPr lang="fr-FR" sz="1600" smtClean="0">
                <a:latin typeface="Consolas" pitchFamily="49" charset="0"/>
                <a:cs typeface="Microsoft Sans Serif" pitchFamily="34" charset="0"/>
              </a:rPr>
              <a:t>	</a:t>
            </a:r>
            <a:r>
              <a:rPr lang="fr-FR" sz="1600" b="1" smtClean="0">
                <a:latin typeface="Consolas" pitchFamily="49" charset="0"/>
                <a:cs typeface="Microsoft Sans Serif" pitchFamily="34" charset="0"/>
              </a:rPr>
              <a:t>def</a:t>
            </a:r>
            <a:r>
              <a:rPr lang="fr-FR" sz="1600" smtClean="0">
                <a:latin typeface="Consolas" pitchFamily="49" charset="0"/>
                <a:cs typeface="Microsoft Sans Serif" pitchFamily="34" charset="0"/>
              </a:rPr>
              <a:t> </a:t>
            </a:r>
            <a:r>
              <a:rPr lang="fr-FR" sz="1600" smtClean="0">
                <a:solidFill>
                  <a:srgbClr val="FF0000"/>
                </a:solidFill>
                <a:latin typeface="Consolas" pitchFamily="49" charset="0"/>
                <a:cs typeface="Microsoft Sans Serif" pitchFamily="34" charset="0"/>
              </a:rPr>
              <a:t>computeMass</a:t>
            </a:r>
            <a:r>
              <a:rPr lang="fr-FR" sz="1600" smtClean="0">
                <a:latin typeface="Consolas" pitchFamily="49" charset="0"/>
                <a:cs typeface="Microsoft Sans Serif" pitchFamily="34" charset="0"/>
              </a:rPr>
              <a:t>(self, segdet):</a:t>
            </a:r>
          </a:p>
          <a:p>
            <a:pPr defTabSz="392113">
              <a:tabLst>
                <a:tab pos="0" algn="l"/>
              </a:tabLst>
            </a:pPr>
            <a:r>
              <a:rPr lang="fr-FR" sz="1600" smtClean="0">
                <a:latin typeface="Consolas" pitchFamily="49" charset="0"/>
                <a:cs typeface="Microsoft Sans Serif" pitchFamily="34" charset="0"/>
              </a:rPr>
              <a:t>			</a:t>
            </a:r>
            <a:r>
              <a:rPr lang="fr-FR" sz="1600" smtClean="0">
                <a:latin typeface="Consolas" pitchFamily="49" charset="0"/>
              </a:rPr>
              <a:t> self.cummass = self.mass + 			  	  segdat.cummass</a:t>
            </a:r>
          </a:p>
          <a:p>
            <a:pPr defTabSz="461963">
              <a:tabLst>
                <a:tab pos="461963" algn="l"/>
              </a:tabLst>
            </a:pPr>
            <a:endParaRPr lang="fr-FR" sz="1600" smtClean="0">
              <a:latin typeface="Consolas" pitchFamily="49" charset="0"/>
              <a:cs typeface="Microsoft Sans Serif" pitchFamily="34" charset="0"/>
            </a:endParaRPr>
          </a:p>
          <a:p>
            <a:pPr>
              <a:tabLst>
                <a:tab pos="461963" algn="l"/>
              </a:tabLst>
            </a:pPr>
            <a:r>
              <a:rPr lang="fr-FR" sz="1600" smtClean="0"/>
              <a:t>	</a:t>
            </a:r>
            <a:r>
              <a:rPr lang="fr-FR" sz="1600" b="1" smtClean="0">
                <a:latin typeface="Consolas" pitchFamily="49" charset="0"/>
              </a:rPr>
              <a:t>def</a:t>
            </a:r>
            <a:r>
              <a:rPr lang="fr-FR" sz="1600" smtClean="0">
                <a:latin typeface="Consolas" pitchFamily="49" charset="0"/>
              </a:rPr>
              <a:t> </a:t>
            </a:r>
            <a:r>
              <a:rPr lang="fr-FR" sz="1600" smtClean="0">
                <a:solidFill>
                  <a:srgbClr val="FF0000"/>
                </a:solidFill>
                <a:latin typeface="Consolas" pitchFamily="49" charset="0"/>
              </a:rPr>
              <a:t>computeTorque</a:t>
            </a:r>
            <a:r>
              <a:rPr lang="fr-FR" sz="1600" smtClean="0">
                <a:latin typeface="Consolas" pitchFamily="49" charset="0"/>
              </a:rPr>
              <a:t>(self, segdat):</a:t>
            </a:r>
          </a:p>
          <a:p>
            <a:pPr>
              <a:tabLst>
                <a:tab pos="461963" algn="l"/>
              </a:tabLst>
            </a:pPr>
            <a:r>
              <a:rPr lang="fr-FR" sz="1600" smtClean="0">
                <a:latin typeface="Consolas" pitchFamily="49" charset="0"/>
              </a:rPr>
              <a:t>		segvec = segdat.H * 			 segdat.len</a:t>
            </a:r>
          </a:p>
          <a:p>
            <a:pPr lvl="2">
              <a:tabLst>
                <a:tab pos="461963" algn="l"/>
              </a:tabLst>
            </a:pPr>
            <a:r>
              <a:rPr lang="fr-FR" sz="1600" smtClean="0">
                <a:latin typeface="Consolas" pitchFamily="49" charset="0"/>
              </a:rPr>
              <a:t>weightvec = Gravity *   </a:t>
            </a:r>
          </a:p>
          <a:p>
            <a:pPr lvl="2">
              <a:tabLst>
                <a:tab pos="461963" algn="l"/>
              </a:tabLst>
            </a:pPr>
            <a:r>
              <a:rPr lang="fr-FR" sz="1600">
                <a:latin typeface="Consolas" pitchFamily="49" charset="0"/>
              </a:rPr>
              <a:t> </a:t>
            </a:r>
            <a:r>
              <a:rPr lang="fr-FR" sz="1600" smtClean="0">
                <a:latin typeface="Consolas" pitchFamily="49" charset="0"/>
              </a:rPr>
              <a:t>segdat.cummass</a:t>
            </a:r>
          </a:p>
          <a:p>
            <a:pPr lvl="2">
              <a:tabLst>
                <a:tab pos="461963" algn="l"/>
              </a:tabLst>
            </a:pPr>
            <a:r>
              <a:rPr lang="fr-FR" sz="1600" smtClean="0">
                <a:latin typeface="Consolas" pitchFamily="49" charset="0"/>
              </a:rPr>
              <a:t>self.cumtorque =   </a:t>
            </a:r>
          </a:p>
          <a:p>
            <a:pPr lvl="2">
              <a:tabLst>
                <a:tab pos="461963" algn="l"/>
              </a:tabLst>
            </a:pPr>
            <a:r>
              <a:rPr lang="fr-FR" sz="1600">
                <a:latin typeface="Consolas" pitchFamily="49" charset="0"/>
              </a:rPr>
              <a:t> </a:t>
            </a:r>
            <a:r>
              <a:rPr lang="fr-FR" sz="1600" smtClean="0">
                <a:latin typeface="Consolas" pitchFamily="49" charset="0"/>
              </a:rPr>
              <a:t>segdat.cumtorque + </a:t>
            </a:r>
          </a:p>
          <a:p>
            <a:pPr lvl="2">
              <a:tabLst>
                <a:tab pos="461963" algn="l"/>
              </a:tabLst>
            </a:pPr>
            <a:r>
              <a:rPr lang="fr-FR" sz="1600">
                <a:latin typeface="Consolas" pitchFamily="49" charset="0"/>
              </a:rPr>
              <a:t> </a:t>
            </a:r>
            <a:r>
              <a:rPr lang="fr-FR" sz="1600" smtClean="0">
                <a:latin typeface="Consolas" pitchFamily="49" charset="0"/>
              </a:rPr>
              <a:t>(segvec ^ weightvec)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FFEE-4C17-438A-8C96-7ED175D242CC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4572000" y="228600"/>
            <a:ext cx="4419600" cy="6400800"/>
          </a:xfrm>
          <a:prstGeom prst="rect">
            <a:avLst/>
          </a:prstGeom>
          <a:gradFill>
            <a:gsLst>
              <a:gs pos="0">
                <a:srgbClr val="D1F5FF"/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fr-FR" sz="1600" b="1" smtClean="0">
                <a:latin typeface="Consolas" pitchFamily="49" charset="0"/>
              </a:rPr>
              <a:t>Production:</a:t>
            </a:r>
            <a:endParaRPr lang="fr-FR" sz="1600" b="1">
              <a:latin typeface="Consolas" pitchFamily="49" charset="0"/>
            </a:endParaRPr>
          </a:p>
          <a:p>
            <a:r>
              <a:rPr lang="en-US" sz="1600" b="1" smtClean="0">
                <a:solidFill>
                  <a:srgbClr val="FF0000"/>
                </a:solidFill>
                <a:latin typeface="Consolas" pitchFamily="49" charset="0"/>
              </a:rPr>
              <a:t>S(a) &gt;&gt; [+(angle)S(c)]S(b):</a:t>
            </a:r>
          </a:p>
          <a:p>
            <a:pPr lvl="1">
              <a:tabLst>
                <a:tab pos="457200" algn="l"/>
              </a:tabLst>
            </a:pPr>
            <a:r>
              <a:rPr lang="en-US" sz="1600" b="1" smtClean="0">
                <a:latin typeface="Consolas" pitchFamily="49" charset="0"/>
              </a:rPr>
              <a:t>If</a:t>
            </a:r>
            <a:r>
              <a:rPr lang="en-US" sz="1600" smtClean="0">
                <a:latin typeface="Consolas" pitchFamily="49" charset="0"/>
              </a:rPr>
              <a:t> </a:t>
            </a:r>
            <a:r>
              <a:rPr lang="fr-FR" sz="1600" b="1" smtClean="0">
                <a:latin typeface="Consolas" pitchFamily="49" charset="0"/>
              </a:rPr>
              <a:t>isBackward</a:t>
            </a:r>
            <a:r>
              <a:rPr lang="fr-FR" sz="1600" smtClean="0">
                <a:latin typeface="Consolas" pitchFamily="49" charset="0"/>
              </a:rPr>
              <a:t>():</a:t>
            </a:r>
            <a:endParaRPr lang="en-US" sz="1600" smtClean="0">
              <a:latin typeface="Consolas" pitchFamily="49" charset="0"/>
            </a:endParaRPr>
          </a:p>
          <a:p>
            <a:pPr lvl="1">
              <a:tabLst>
                <a:tab pos="457200" algn="l"/>
              </a:tabLst>
            </a:pPr>
            <a:r>
              <a:rPr lang="fr-FR" sz="1600" smtClean="0">
                <a:latin typeface="Consolas" pitchFamily="49" charset="0"/>
              </a:rPr>
              <a:t>	a.computeMass(b)</a:t>
            </a:r>
          </a:p>
          <a:p>
            <a:pPr lvl="1">
              <a:tabLst>
                <a:tab pos="457200" algn="l"/>
              </a:tabLst>
            </a:pPr>
            <a:r>
              <a:rPr lang="en-US" sz="1600" smtClean="0">
                <a:latin typeface="Consolas" pitchFamily="49" charset="0"/>
              </a:rPr>
              <a:t>	</a:t>
            </a:r>
            <a:r>
              <a:rPr lang="fr-FR" sz="1600" smtClean="0">
                <a:latin typeface="Consolas" pitchFamily="49" charset="0"/>
              </a:rPr>
              <a:t>a.computeTorque(b)</a:t>
            </a:r>
            <a:endParaRPr lang="en-US" sz="1600" smtClean="0">
              <a:latin typeface="Consolas" pitchFamily="49" charset="0"/>
            </a:endParaRPr>
          </a:p>
          <a:p>
            <a:pPr lvl="2" defTabSz="457200"/>
            <a:r>
              <a:rPr lang="fr-FR" sz="1600" smtClean="0">
                <a:latin typeface="Consolas" pitchFamily="49" charset="0"/>
              </a:rPr>
              <a:t>a.computeMass(c)</a:t>
            </a:r>
          </a:p>
          <a:p>
            <a:pPr lvl="2" defTabSz="457200"/>
            <a:r>
              <a:rPr lang="fr-FR" sz="1600" smtClean="0">
                <a:latin typeface="Consolas" pitchFamily="49" charset="0"/>
              </a:rPr>
              <a:t>a.computeTorque(c)</a:t>
            </a:r>
          </a:p>
          <a:p>
            <a:pPr lvl="1">
              <a:tabLst>
                <a:tab pos="457200" algn="l"/>
              </a:tabLst>
            </a:pPr>
            <a:r>
              <a:rPr lang="en-US" sz="1600" b="1" smtClean="0">
                <a:latin typeface="Consolas" pitchFamily="49" charset="0"/>
              </a:rPr>
              <a:t>	produce S(a)</a:t>
            </a:r>
            <a:endParaRPr lang="fr-FR" sz="1600" b="1" smtClean="0">
              <a:latin typeface="Consolas" pitchFamily="49" charset="0"/>
            </a:endParaRPr>
          </a:p>
          <a:p>
            <a:endParaRPr lang="fr-FR" sz="1600" smtClean="0">
              <a:latin typeface="Consolas" pitchFamily="49" charset="0"/>
            </a:endParaRPr>
          </a:p>
          <a:p>
            <a:r>
              <a:rPr lang="fr-FR" sz="1600" b="1" smtClean="0">
                <a:solidFill>
                  <a:srgbClr val="FF0000"/>
                </a:solidFill>
                <a:latin typeface="Consolas" pitchFamily="49" charset="0"/>
              </a:rPr>
              <a:t>S(a) &gt;&gt; S(b):</a:t>
            </a:r>
          </a:p>
          <a:p>
            <a:pPr lvl="1" defTabSz="457200"/>
            <a:r>
              <a:rPr lang="fr-FR" sz="1600" b="1" smtClean="0">
                <a:latin typeface="Consolas" pitchFamily="49" charset="0"/>
              </a:rPr>
              <a:t>if</a:t>
            </a:r>
            <a:r>
              <a:rPr lang="fr-FR" sz="1600" smtClean="0">
                <a:latin typeface="Consolas" pitchFamily="49" charset="0"/>
              </a:rPr>
              <a:t> </a:t>
            </a:r>
            <a:r>
              <a:rPr lang="fr-FR" sz="1600" b="1" smtClean="0">
                <a:latin typeface="Consolas" pitchFamily="49" charset="0"/>
              </a:rPr>
              <a:t>isBackward</a:t>
            </a:r>
            <a:r>
              <a:rPr lang="fr-FR" sz="1600" smtClean="0">
                <a:latin typeface="Consolas" pitchFamily="49" charset="0"/>
              </a:rPr>
              <a:t>():</a:t>
            </a:r>
          </a:p>
          <a:p>
            <a:pPr lvl="1" defTabSz="457200"/>
            <a:r>
              <a:rPr lang="fr-FR" sz="1600" smtClean="0">
                <a:latin typeface="Consolas" pitchFamily="49" charset="0"/>
              </a:rPr>
              <a:t>	a.computeMass(b)</a:t>
            </a:r>
          </a:p>
          <a:p>
            <a:pPr lvl="2" defTabSz="457200"/>
            <a:r>
              <a:rPr lang="fr-FR" sz="1600" smtClean="0">
                <a:latin typeface="Consolas" pitchFamily="49" charset="0"/>
              </a:rPr>
              <a:t>a.computeTorque(b)</a:t>
            </a:r>
          </a:p>
          <a:p>
            <a:pPr lvl="2" defTabSz="457200"/>
            <a:r>
              <a:rPr lang="fr-FR" sz="1600" b="1" smtClean="0">
                <a:latin typeface="Consolas" pitchFamily="49" charset="0"/>
              </a:rPr>
              <a:t>produce</a:t>
            </a:r>
            <a:r>
              <a:rPr lang="fr-FR" sz="1600" smtClean="0">
                <a:latin typeface="Consolas" pitchFamily="49" charset="0"/>
              </a:rPr>
              <a:t> </a:t>
            </a:r>
            <a:r>
              <a:rPr lang="fr-FR" sz="1600" b="1" smtClean="0">
                <a:latin typeface="Consolas" pitchFamily="49" charset="0"/>
              </a:rPr>
              <a:t>S(a)</a:t>
            </a:r>
          </a:p>
          <a:p>
            <a:endParaRPr lang="fr-FR" sz="1600" b="1" smtClean="0">
              <a:latin typeface="Consolas" pitchFamily="49" charset="0"/>
            </a:endParaRPr>
          </a:p>
          <a:p>
            <a:r>
              <a:rPr lang="fr-FR" sz="1600" b="1" smtClean="0">
                <a:solidFill>
                  <a:srgbClr val="FF0000"/>
                </a:solidFill>
                <a:latin typeface="Consolas" pitchFamily="49" charset="0"/>
              </a:rPr>
              <a:t>S(a) &gt;&gt; A: </a:t>
            </a:r>
          </a:p>
          <a:p>
            <a:pPr lvl="1"/>
            <a:r>
              <a:rPr lang="fr-FR" sz="1600" b="1" smtClean="0">
                <a:latin typeface="Consolas" pitchFamily="49" charset="0"/>
              </a:rPr>
              <a:t>if</a:t>
            </a:r>
            <a:r>
              <a:rPr lang="fr-FR" sz="1600" smtClean="0">
                <a:latin typeface="Consolas" pitchFamily="49" charset="0"/>
              </a:rPr>
              <a:t> </a:t>
            </a:r>
            <a:r>
              <a:rPr lang="fr-FR" sz="1600" b="1" smtClean="0">
                <a:latin typeface="Consolas" pitchFamily="49" charset="0"/>
              </a:rPr>
              <a:t>isBackward</a:t>
            </a:r>
            <a:r>
              <a:rPr lang="fr-FR" sz="1600" smtClean="0">
                <a:latin typeface="Consolas" pitchFamily="49" charset="0"/>
              </a:rPr>
              <a:t>():</a:t>
            </a:r>
          </a:p>
          <a:p>
            <a:pPr lvl="2"/>
            <a:r>
              <a:rPr lang="fr-FR" sz="1600" smtClean="0">
                <a:latin typeface="Consolas" pitchFamily="49" charset="0"/>
              </a:rPr>
              <a:t>a.cummass = a.mass</a:t>
            </a:r>
          </a:p>
          <a:p>
            <a:pPr lvl="2"/>
            <a:r>
              <a:rPr lang="fr-FR" sz="1600" smtClean="0">
                <a:latin typeface="Consolas" pitchFamily="49" charset="0"/>
              </a:rPr>
              <a:t>a.cumtorque = Vector3(0,0,0)</a:t>
            </a:r>
          </a:p>
          <a:p>
            <a:pPr lvl="2"/>
            <a:r>
              <a:rPr lang="fr-FR" sz="1600" b="1" smtClean="0">
                <a:latin typeface="Consolas" pitchFamily="49" charset="0"/>
              </a:rPr>
              <a:t>produce S(a)</a:t>
            </a:r>
            <a:endParaRPr lang="fr-FR" sz="1600" b="1">
              <a:latin typeface="Consolas" pitchFamily="49" charset="0"/>
            </a:endParaRPr>
          </a:p>
          <a:p>
            <a:endParaRPr lang="en-US" sz="1600" smtClean="0">
              <a:latin typeface="Consolas" pitchFamily="49" charset="0"/>
            </a:endParaRPr>
          </a:p>
          <a:p>
            <a:r>
              <a:rPr lang="en-US" sz="1600" b="1" smtClean="0">
                <a:latin typeface="Consolas" pitchFamily="49" charset="0"/>
              </a:rPr>
              <a:t>T(a) &gt;&gt; S(b):</a:t>
            </a:r>
          </a:p>
          <a:p>
            <a:pPr lvl="1"/>
            <a:r>
              <a:rPr lang="en-US" sz="1600" b="1" smtClean="0">
                <a:latin typeface="Consolas" pitchFamily="49" charset="0"/>
              </a:rPr>
              <a:t>if</a:t>
            </a:r>
            <a:r>
              <a:rPr lang="en-US" sz="1600" smtClean="0">
                <a:latin typeface="Consolas" pitchFamily="49" charset="0"/>
              </a:rPr>
              <a:t> </a:t>
            </a:r>
            <a:r>
              <a:rPr lang="fr-FR" sz="1600" b="1" smtClean="0">
                <a:latin typeface="Consolas" pitchFamily="49" charset="0"/>
              </a:rPr>
              <a:t>isBackward</a:t>
            </a:r>
            <a:r>
              <a:rPr lang="fr-FR" sz="1600" smtClean="0">
                <a:latin typeface="Consolas" pitchFamily="49" charset="0"/>
              </a:rPr>
              <a:t>():</a:t>
            </a:r>
          </a:p>
          <a:p>
            <a:pPr lvl="1"/>
            <a:r>
              <a:rPr lang="fr-FR" sz="1600" smtClean="0">
                <a:latin typeface="Consolas" pitchFamily="49" charset="0"/>
              </a:rPr>
              <a:t>	a.computeMass(b)</a:t>
            </a:r>
            <a:endParaRPr lang="en-US" sz="1600" smtClean="0">
              <a:latin typeface="Consolas" pitchFamily="49" charset="0"/>
            </a:endParaRPr>
          </a:p>
          <a:p>
            <a:pPr lvl="2"/>
            <a:r>
              <a:rPr lang="en-US" sz="1600" smtClean="0">
                <a:latin typeface="Consolas" pitchFamily="49" charset="0"/>
              </a:rPr>
              <a:t>a.</a:t>
            </a:r>
            <a:r>
              <a:rPr lang="fr-FR" sz="1600" smtClean="0">
                <a:latin typeface="Consolas" pitchFamily="49" charset="0"/>
              </a:rPr>
              <a:t>computeTorque</a:t>
            </a:r>
            <a:r>
              <a:rPr lang="en-US" sz="1600" smtClean="0">
                <a:latin typeface="Consolas" pitchFamily="49" charset="0"/>
              </a:rPr>
              <a:t>(b)</a:t>
            </a:r>
          </a:p>
          <a:p>
            <a:pPr lvl="2"/>
            <a:r>
              <a:rPr lang="en-US" sz="1600" b="1" smtClean="0">
                <a:latin typeface="Consolas" pitchFamily="49" charset="0"/>
              </a:rPr>
              <a:t>produce T(a)</a:t>
            </a:r>
            <a:endParaRPr lang="fr-FR" sz="1600" b="1" smtClean="0">
              <a:latin typeface="Consolas" pitchFamily="49" charset="0"/>
            </a:endParaRPr>
          </a:p>
          <a:p>
            <a:pPr>
              <a:tabLst>
                <a:tab pos="461963" algn="l"/>
              </a:tabLst>
            </a:pPr>
            <a:endParaRPr lang="pt-BR" sz="1600" smtClean="0">
              <a:latin typeface="Consolas" pitchFamily="49" charset="0"/>
            </a:endParaRPr>
          </a:p>
          <a:p>
            <a:pPr>
              <a:tabLst>
                <a:tab pos="461963" algn="l"/>
              </a:tabLst>
            </a:pPr>
            <a:endParaRPr lang="pt-BR" sz="160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mtClean="0"/>
              <a:t>Angle de flexion</a:t>
            </a:r>
            <a:endParaRPr lang="fr-FR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4290" y="4343400"/>
            <a:ext cx="280431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5562600"/>
            <a:ext cx="1600954" cy="1010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/>
        </p:nvSpPr>
        <p:spPr>
          <a:xfrm>
            <a:off x="4648200" y="4343400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fr-FR" sz="2400" smtClean="0"/>
              <a:t>: Module de </a:t>
            </a:r>
            <a:r>
              <a:rPr lang="fr-FR" sz="2400" smtClean="0"/>
              <a:t>Young (résistance)</a:t>
            </a:r>
            <a:endParaRPr lang="fr-FR" sz="2400" smtClean="0"/>
          </a:p>
          <a:p>
            <a:r>
              <a:rPr lang="fr-FR" sz="2400" b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sz="2400" smtClean="0"/>
              <a:t>: Moment </a:t>
            </a:r>
            <a:r>
              <a:rPr lang="fr-FR" sz="2400" smtClean="0"/>
              <a:t>d’inertie</a:t>
            </a:r>
            <a:endParaRPr lang="fr-FR" sz="2400" smtClean="0"/>
          </a:p>
          <a:p>
            <a:r>
              <a:rPr lang="fr-FR" sz="2400" smtClean="0"/>
              <a:t>Exemple (section circulaire):</a:t>
            </a:r>
            <a:endParaRPr lang="fr-FR" sz="240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FFEE-4C17-438A-8C96-7ED175D242CC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11" name="Image 10" descr="angle flexi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33600" y="1447800"/>
            <a:ext cx="4419600" cy="2846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Facteur de relaxation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FFEE-4C17-438A-8C96-7ED175D242CC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6" name="Image 5" descr="relaxa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1295400"/>
            <a:ext cx="2857899" cy="506800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 b="65091"/>
          <a:stretch>
            <a:fillRect/>
          </a:stretch>
        </p:blipFill>
        <p:spPr bwMode="auto">
          <a:xfrm>
            <a:off x="4953000" y="3048000"/>
            <a:ext cx="3276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FLEXION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609600"/>
            <a:ext cx="8077200" cy="497723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Application angle flexion ?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FFEE-4C17-438A-8C96-7ED175D242CC}" type="slidenum">
              <a:rPr lang="fr-FR" smtClean="0"/>
              <a:pPr/>
              <a:t>13</a:t>
            </a:fld>
            <a:endParaRPr lang="fr-FR"/>
          </a:p>
        </p:txBody>
      </p:sp>
      <p:pic>
        <p:nvPicPr>
          <p:cNvPr id="6" name="Image 5" descr="FLEXION1.png"/>
          <p:cNvPicPr>
            <a:picLocks noChangeAspect="1"/>
          </p:cNvPicPr>
          <p:nvPr/>
        </p:nvPicPr>
        <p:blipFill>
          <a:blip r:embed="rId3" cstate="print"/>
          <a:srcRect t="19643"/>
          <a:stretch>
            <a:fillRect/>
          </a:stretch>
        </p:blipFill>
        <p:spPr>
          <a:xfrm>
            <a:off x="685800" y="1447801"/>
            <a:ext cx="8077200" cy="3999564"/>
          </a:xfrm>
          <a:prstGeom prst="rect">
            <a:avLst/>
          </a:prstGeom>
        </p:spPr>
      </p:pic>
      <p:pic>
        <p:nvPicPr>
          <p:cNvPr id="7" name="Image 6" descr="FLEXION2.png"/>
          <p:cNvPicPr>
            <a:picLocks noChangeAspect="1"/>
          </p:cNvPicPr>
          <p:nvPr/>
        </p:nvPicPr>
        <p:blipFill>
          <a:blip r:embed="rId4" cstate="print"/>
          <a:srcRect t="17857"/>
          <a:stretch>
            <a:fillRect/>
          </a:stretch>
        </p:blipFill>
        <p:spPr>
          <a:xfrm>
            <a:off x="685800" y="1371600"/>
            <a:ext cx="8077200" cy="4088443"/>
          </a:xfrm>
          <a:prstGeom prst="rect">
            <a:avLst/>
          </a:prstGeom>
        </p:spPr>
      </p:pic>
      <p:pic>
        <p:nvPicPr>
          <p:cNvPr id="10" name="Image 9" descr="FLEXION0.png"/>
          <p:cNvPicPr>
            <a:picLocks noChangeAspect="1"/>
          </p:cNvPicPr>
          <p:nvPr/>
        </p:nvPicPr>
        <p:blipFill>
          <a:blip r:embed="rId2" cstate="print"/>
          <a:srcRect t="14286"/>
          <a:stretch>
            <a:fillRect/>
          </a:stretch>
        </p:blipFill>
        <p:spPr>
          <a:xfrm>
            <a:off x="685800" y="1219200"/>
            <a:ext cx="8077200" cy="4266201"/>
          </a:xfrm>
          <a:prstGeom prst="rect">
            <a:avLst/>
          </a:prstGeom>
        </p:spPr>
      </p:pic>
      <p:pic>
        <p:nvPicPr>
          <p:cNvPr id="8" name="Image 7" descr="FLEXION3.png"/>
          <p:cNvPicPr>
            <a:picLocks noChangeAspect="1"/>
          </p:cNvPicPr>
          <p:nvPr/>
        </p:nvPicPr>
        <p:blipFill>
          <a:blip r:embed="rId5" cstate="print"/>
          <a:srcRect t="16071"/>
          <a:stretch>
            <a:fillRect/>
          </a:stretch>
        </p:blipFill>
        <p:spPr>
          <a:xfrm>
            <a:off x="685800" y="1295401"/>
            <a:ext cx="8077200" cy="4177322"/>
          </a:xfrm>
          <a:prstGeom prst="rect">
            <a:avLst/>
          </a:prstGeom>
        </p:spPr>
      </p:pic>
      <p:pic>
        <p:nvPicPr>
          <p:cNvPr id="9" name="Image 8" descr="FLEXION4.png"/>
          <p:cNvPicPr>
            <a:picLocks noChangeAspect="1"/>
          </p:cNvPicPr>
          <p:nvPr/>
        </p:nvPicPr>
        <p:blipFill>
          <a:blip r:embed="rId6" cstate="print"/>
          <a:srcRect t="14286"/>
          <a:stretch>
            <a:fillRect/>
          </a:stretch>
        </p:blipFill>
        <p:spPr>
          <a:xfrm>
            <a:off x="685800" y="1219200"/>
            <a:ext cx="8077200" cy="4266201"/>
          </a:xfrm>
          <a:prstGeom prst="rect">
            <a:avLst/>
          </a:prstGeom>
        </p:spPr>
      </p:pic>
      <p:sp>
        <p:nvSpPr>
          <p:cNvPr id="13" name="Flèche gauche 12"/>
          <p:cNvSpPr/>
          <p:nvPr/>
        </p:nvSpPr>
        <p:spPr>
          <a:xfrm>
            <a:off x="2743200" y="5791200"/>
            <a:ext cx="3048000" cy="457200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fr-FR" smtClean="0">
              <a:latin typeface="Consolas" pitchFamily="49" charset="0"/>
              <a:cs typeface="Microsoft Sans Serif" pitchFamily="34" charset="0"/>
            </a:endParaRPr>
          </a:p>
        </p:txBody>
      </p:sp>
      <p:sp>
        <p:nvSpPr>
          <p:cNvPr id="14" name="Flèche gauche 13"/>
          <p:cNvSpPr/>
          <p:nvPr/>
        </p:nvSpPr>
        <p:spPr>
          <a:xfrm rot="10800000">
            <a:off x="2971800" y="5791200"/>
            <a:ext cx="3048000" cy="457200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fr-FR" smtClean="0">
              <a:latin typeface="Consolas" pitchFamily="49" charset="0"/>
              <a:cs typeface="Microsoft Sans Serif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1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Application angle flexion ?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FFEE-4C17-438A-8C96-7ED175D242CC}" type="slidenum">
              <a:rPr lang="fr-FR" smtClean="0"/>
              <a:pPr/>
              <a:t>14</a:t>
            </a:fld>
            <a:endParaRPr lang="fr-FR"/>
          </a:p>
        </p:txBody>
      </p:sp>
      <p:pic>
        <p:nvPicPr>
          <p:cNvPr id="7" name="Image 6" descr="FLEXION0.png"/>
          <p:cNvPicPr>
            <a:picLocks noChangeAspect="1"/>
          </p:cNvPicPr>
          <p:nvPr/>
        </p:nvPicPr>
        <p:blipFill>
          <a:blip r:embed="rId2" cstate="print"/>
          <a:srcRect l="10059" t="23745" r="19524" b="21344"/>
          <a:stretch>
            <a:fillRect/>
          </a:stretch>
        </p:blipFill>
        <p:spPr>
          <a:xfrm>
            <a:off x="1676400" y="2209800"/>
            <a:ext cx="5867400" cy="2819400"/>
          </a:xfrm>
          <a:prstGeom prst="rect">
            <a:avLst/>
          </a:prstGeom>
        </p:spPr>
      </p:pic>
      <p:pic>
        <p:nvPicPr>
          <p:cNvPr id="5" name="Image 4" descr="FLEXION1B.png"/>
          <p:cNvPicPr>
            <a:picLocks noChangeAspect="1"/>
          </p:cNvPicPr>
          <p:nvPr/>
        </p:nvPicPr>
        <p:blipFill>
          <a:blip r:embed="rId3" cstate="print"/>
          <a:srcRect l="14632" t="23745" r="16781" b="21344"/>
          <a:stretch>
            <a:fillRect/>
          </a:stretch>
        </p:blipFill>
        <p:spPr>
          <a:xfrm>
            <a:off x="2057400" y="2209800"/>
            <a:ext cx="5715000" cy="2819400"/>
          </a:xfrm>
          <a:prstGeom prst="rect">
            <a:avLst/>
          </a:prstGeom>
        </p:spPr>
      </p:pic>
      <p:pic>
        <p:nvPicPr>
          <p:cNvPr id="6" name="Image 5" descr="FLEXION2B.png"/>
          <p:cNvPicPr>
            <a:picLocks noChangeAspect="1"/>
          </p:cNvPicPr>
          <p:nvPr/>
        </p:nvPicPr>
        <p:blipFill>
          <a:blip r:embed="rId4" cstate="print"/>
          <a:srcRect l="16461" t="23745" r="23182" b="18376"/>
          <a:stretch>
            <a:fillRect/>
          </a:stretch>
        </p:blipFill>
        <p:spPr>
          <a:xfrm>
            <a:off x="2209800" y="2209800"/>
            <a:ext cx="5029200" cy="2971800"/>
          </a:xfrm>
          <a:prstGeom prst="rect">
            <a:avLst/>
          </a:prstGeom>
        </p:spPr>
      </p:pic>
      <p:sp>
        <p:nvSpPr>
          <p:cNvPr id="9" name="Flèche gauche 8"/>
          <p:cNvSpPr/>
          <p:nvPr/>
        </p:nvSpPr>
        <p:spPr>
          <a:xfrm>
            <a:off x="2743200" y="5791200"/>
            <a:ext cx="3048000" cy="457200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fr-FR" smtClean="0">
              <a:latin typeface="Consolas" pitchFamily="49" charset="0"/>
              <a:cs typeface="Microsoft Sans Serif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FLEXION0.png"/>
          <p:cNvPicPr>
            <a:picLocks noChangeAspect="1"/>
          </p:cNvPicPr>
          <p:nvPr/>
        </p:nvPicPr>
        <p:blipFill>
          <a:blip r:embed="rId2" cstate="print"/>
          <a:srcRect l="13454" t="17864" r="16831" b="24576"/>
          <a:stretch>
            <a:fillRect/>
          </a:stretch>
        </p:blipFill>
        <p:spPr>
          <a:xfrm>
            <a:off x="1447800" y="1582616"/>
            <a:ext cx="6348047" cy="322970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L’angle de flexion est relatif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FFEE-4C17-438A-8C96-7ED175D242CC}" type="slidenum">
              <a:rPr lang="fr-FR" smtClean="0"/>
              <a:pPr/>
              <a:t>15</a:t>
            </a:fld>
            <a:endParaRPr lang="fr-FR"/>
          </a:p>
        </p:txBody>
      </p:sp>
      <p:pic>
        <p:nvPicPr>
          <p:cNvPr id="6" name="Image 5" descr="FLEXION1c.png"/>
          <p:cNvPicPr>
            <a:picLocks noChangeAspect="1"/>
          </p:cNvPicPr>
          <p:nvPr/>
        </p:nvPicPr>
        <p:blipFill>
          <a:blip r:embed="rId3" cstate="print"/>
          <a:srcRect l="14677" t="27788" r="18054" b="20607"/>
          <a:stretch>
            <a:fillRect/>
          </a:stretch>
        </p:blipFill>
        <p:spPr>
          <a:xfrm>
            <a:off x="1524000" y="2133600"/>
            <a:ext cx="6125308" cy="2895600"/>
          </a:xfrm>
          <a:prstGeom prst="rect">
            <a:avLst/>
          </a:prstGeom>
        </p:spPr>
      </p:pic>
      <p:pic>
        <p:nvPicPr>
          <p:cNvPr id="5" name="Image 4" descr="FLEXION2c.png"/>
          <p:cNvPicPr>
            <a:picLocks noChangeAspect="1"/>
          </p:cNvPicPr>
          <p:nvPr/>
        </p:nvPicPr>
        <p:blipFill>
          <a:blip r:embed="rId4" cstate="print"/>
          <a:srcRect l="14677" t="15879" r="20500" b="18622"/>
          <a:stretch>
            <a:fillRect/>
          </a:stretch>
        </p:blipFill>
        <p:spPr>
          <a:xfrm>
            <a:off x="1524000" y="1447800"/>
            <a:ext cx="5902570" cy="3675185"/>
          </a:xfrm>
          <a:prstGeom prst="rect">
            <a:avLst/>
          </a:prstGeom>
        </p:spPr>
      </p:pic>
      <p:sp>
        <p:nvSpPr>
          <p:cNvPr id="10" name="Flèche gauche 9"/>
          <p:cNvSpPr/>
          <p:nvPr/>
        </p:nvSpPr>
        <p:spPr>
          <a:xfrm>
            <a:off x="2743200" y="5791200"/>
            <a:ext cx="3048000" cy="457200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fr-FR" smtClean="0">
              <a:latin typeface="Consolas" pitchFamily="49" charset="0"/>
              <a:cs typeface="Microsoft Sans Serif" pitchFamily="34" charset="0"/>
            </a:endParaRPr>
          </a:p>
        </p:txBody>
      </p:sp>
      <p:sp>
        <p:nvSpPr>
          <p:cNvPr id="11" name="Flèche gauche 10"/>
          <p:cNvSpPr/>
          <p:nvPr/>
        </p:nvSpPr>
        <p:spPr>
          <a:xfrm rot="10800000">
            <a:off x="2971800" y="5791200"/>
            <a:ext cx="3048000" cy="457200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fr-FR" smtClean="0">
              <a:latin typeface="Consolas" pitchFamily="49" charset="0"/>
              <a:cs typeface="Microsoft Sans Serif" pitchFamily="34" charset="0"/>
            </a:endParaRPr>
          </a:p>
        </p:txBody>
      </p:sp>
      <p:pic>
        <p:nvPicPr>
          <p:cNvPr id="12" name="Image 11" descr="FLEXION0.png"/>
          <p:cNvPicPr>
            <a:picLocks noChangeAspect="1"/>
          </p:cNvPicPr>
          <p:nvPr/>
        </p:nvPicPr>
        <p:blipFill>
          <a:blip r:embed="rId2" cstate="print"/>
          <a:srcRect l="13454" t="17864" r="16831" b="14234"/>
          <a:stretch>
            <a:fillRect/>
          </a:stretch>
        </p:blipFill>
        <p:spPr>
          <a:xfrm>
            <a:off x="1447800" y="1524000"/>
            <a:ext cx="6348047" cy="3810000"/>
          </a:xfrm>
          <a:prstGeom prst="rect">
            <a:avLst/>
          </a:prstGeom>
        </p:spPr>
      </p:pic>
      <p:pic>
        <p:nvPicPr>
          <p:cNvPr id="8" name="Image 7" descr="FLEXION1d.png"/>
          <p:cNvPicPr>
            <a:picLocks noChangeAspect="1"/>
          </p:cNvPicPr>
          <p:nvPr/>
        </p:nvPicPr>
        <p:blipFill>
          <a:blip r:embed="rId5" cstate="print"/>
          <a:srcRect l="13454" t="18243" r="22947" b="22212"/>
          <a:stretch>
            <a:fillRect/>
          </a:stretch>
        </p:blipFill>
        <p:spPr>
          <a:xfrm>
            <a:off x="1447800" y="1524000"/>
            <a:ext cx="5791200" cy="3341077"/>
          </a:xfrm>
          <a:prstGeom prst="rect">
            <a:avLst/>
          </a:prstGeom>
        </p:spPr>
      </p:pic>
      <p:pic>
        <p:nvPicPr>
          <p:cNvPr id="9" name="Image 8" descr="FLEXION2d.png"/>
          <p:cNvPicPr>
            <a:picLocks noChangeAspect="1"/>
          </p:cNvPicPr>
          <p:nvPr/>
        </p:nvPicPr>
        <p:blipFill>
          <a:blip r:embed="rId6" cstate="print"/>
          <a:srcRect l="12231" t="21625" r="25393" b="10160"/>
          <a:stretch>
            <a:fillRect/>
          </a:stretch>
        </p:blipFill>
        <p:spPr>
          <a:xfrm>
            <a:off x="1330569" y="1735015"/>
            <a:ext cx="5679831" cy="3827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avec ou sans relaxa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914400"/>
            <a:ext cx="7772400" cy="35052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Calcul de la </a:t>
            </a:r>
            <a:r>
              <a:rPr lang="fr-FR" smtClean="0"/>
              <a:t>« relative </a:t>
            </a:r>
            <a:r>
              <a:rPr lang="fr-FR" smtClean="0"/>
              <a:t>flexion </a:t>
            </a:r>
            <a:r>
              <a:rPr lang="fr-FR" smtClean="0"/>
              <a:t>relaxée »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FFEE-4C17-438A-8C96-7ED175D242CC}" type="slidenum">
              <a:rPr lang="fr-FR" smtClean="0"/>
              <a:pPr/>
              <a:t>16</a:t>
            </a:fld>
            <a:endParaRPr lang="fr-F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7197" y="5486400"/>
            <a:ext cx="3880003" cy="91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4267200"/>
            <a:ext cx="3114561" cy="135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4876800" y="5715000"/>
            <a:ext cx="3115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fr-FR" sz="2400" smtClean="0"/>
              <a:t>: facteur de relaxation</a:t>
            </a:r>
          </a:p>
          <a:p>
            <a:r>
              <a:rPr lang="fr-FR" sz="2400" i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sz="2400" smtClean="0"/>
              <a:t> : matrice de rotation</a:t>
            </a:r>
            <a:endParaRPr lang="fr-FR" sz="240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4419600"/>
            <a:ext cx="2296328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152400"/>
            <a:ext cx="4953000" cy="6477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defTabSz="457200">
              <a:tabLst>
                <a:tab pos="461963" algn="l"/>
              </a:tabLst>
            </a:pPr>
            <a:r>
              <a:rPr lang="fr-FR" sz="1600" smtClean="0">
                <a:latin typeface="Consolas" pitchFamily="49" charset="0"/>
              </a:rPr>
              <a:t>RELAX = 0.3</a:t>
            </a:r>
          </a:p>
          <a:p>
            <a:r>
              <a:rPr lang="en-US" sz="1600" smtClean="0">
                <a:latin typeface="Consolas" pitchFamily="49" charset="0"/>
              </a:rPr>
              <a:t>WoodDensity = 1000</a:t>
            </a:r>
          </a:p>
          <a:p>
            <a:r>
              <a:rPr lang="en-US" sz="1600" smtClean="0">
                <a:latin typeface="Consolas" pitchFamily="49" charset="0"/>
              </a:rPr>
              <a:t>Gravity = Vector3(0,0,-10.0) YoungModElasticity = 5 *10.**8</a:t>
            </a:r>
          </a:p>
          <a:p>
            <a:pPr defTabSz="457200">
              <a:tabLst>
                <a:tab pos="461963" algn="l"/>
              </a:tabLst>
            </a:pPr>
            <a:endParaRPr lang="fr-FR" sz="1600" b="1" smtClean="0">
              <a:latin typeface="Consolas" pitchFamily="49" charset="0"/>
            </a:endParaRPr>
          </a:p>
          <a:p>
            <a:pPr defTabSz="457200">
              <a:tabLst>
                <a:tab pos="461963" algn="l"/>
              </a:tabLst>
            </a:pPr>
            <a:r>
              <a:rPr lang="fr-FR" sz="1600" b="1" smtClean="0">
                <a:latin typeface="Consolas" pitchFamily="49" charset="0"/>
              </a:rPr>
              <a:t>class</a:t>
            </a:r>
            <a:r>
              <a:rPr lang="fr-FR" sz="1600" smtClean="0">
                <a:latin typeface="Consolas" pitchFamily="49" charset="0"/>
              </a:rPr>
              <a:t> SegmentData:</a:t>
            </a:r>
          </a:p>
          <a:p>
            <a:pPr defTabSz="457200">
              <a:tabLst>
                <a:tab pos="461963" algn="l"/>
              </a:tabLst>
            </a:pPr>
            <a:endParaRPr lang="fr-FR" sz="1600" smtClean="0">
              <a:latin typeface="Consolas" pitchFamily="49" charset="0"/>
              <a:cs typeface="Microsoft Sans Serif" pitchFamily="34" charset="0"/>
            </a:endParaRPr>
          </a:p>
          <a:p>
            <a:pPr defTabSz="228600"/>
            <a:r>
              <a:rPr lang="en-US" sz="1600" b="1" smtClean="0">
                <a:solidFill>
                  <a:schemeClr val="tx1"/>
                </a:solidFill>
                <a:latin typeface="Consolas" pitchFamily="49" charset="0"/>
              </a:rPr>
              <a:t>	def</a:t>
            </a:r>
            <a:r>
              <a:rPr lang="en-US" sz="1600" smtClean="0">
                <a:solidFill>
                  <a:schemeClr val="tx1"/>
                </a:solidFill>
                <a:latin typeface="Consolas" pitchFamily="49" charset="0"/>
              </a:rPr>
              <a:t> __init__(self):</a:t>
            </a:r>
          </a:p>
          <a:p>
            <a:pPr defTabSz="228600"/>
            <a:r>
              <a:rPr lang="en-US" sz="1600" smtClean="0">
                <a:solidFill>
                  <a:schemeClr val="tx1"/>
                </a:solidFill>
                <a:latin typeface="Consolas" pitchFamily="49" charset="0"/>
              </a:rPr>
              <a:t>		…</a:t>
            </a:r>
          </a:p>
          <a:p>
            <a:pPr marL="0" lvl="2" defTabSz="228600">
              <a:tabLst>
                <a:tab pos="0" algn="l"/>
              </a:tabLst>
            </a:pPr>
            <a:r>
              <a:rPr lang="en-US" sz="1600" smtClean="0">
                <a:solidFill>
                  <a:schemeClr val="tx1"/>
                </a:solidFill>
                <a:latin typeface="Consolas" pitchFamily="49" charset="0"/>
              </a:rPr>
              <a:t>			self.head</a:t>
            </a:r>
          </a:p>
          <a:p>
            <a:pPr marL="0" lvl="2" defTabSz="228600">
              <a:tabLst>
                <a:tab pos="0" algn="l"/>
              </a:tabLst>
            </a:pPr>
            <a:endParaRPr lang="en-US" sz="1600" smtClean="0">
              <a:solidFill>
                <a:schemeClr val="tx1"/>
              </a:solidFill>
              <a:latin typeface="Consolas" pitchFamily="49" charset="0"/>
            </a:endParaRPr>
          </a:p>
          <a:p>
            <a:pPr defTabSz="228600"/>
            <a:r>
              <a:rPr lang="fr-FR" sz="1600" b="1" smtClean="0">
                <a:latin typeface="Consolas" pitchFamily="49" charset="0"/>
              </a:rPr>
              <a:t>	def </a:t>
            </a:r>
            <a:r>
              <a:rPr lang="fr-FR" sz="1600" smtClean="0">
                <a:solidFill>
                  <a:srgbClr val="FF0000"/>
                </a:solidFill>
                <a:latin typeface="Consolas" pitchFamily="49" charset="0"/>
              </a:rPr>
              <a:t>applyTorque</a:t>
            </a:r>
            <a:r>
              <a:rPr lang="fr-FR" sz="1600" smtClean="0">
                <a:latin typeface="Consolas" pitchFamily="49" charset="0"/>
              </a:rPr>
              <a:t>(self, dir, cumtorque, 	 	 angle=0):</a:t>
            </a:r>
          </a:p>
          <a:p>
            <a:pPr marL="457200" lvl="4" defTabSz="228600"/>
            <a:r>
              <a:rPr lang="fr-FR" sz="1600" smtClean="0">
                <a:latin typeface="Consolas" pitchFamily="49" charset="0"/>
              </a:rPr>
              <a:t>curv = cumtorque * (1/self.rigidity)</a:t>
            </a:r>
          </a:p>
          <a:p>
            <a:pPr marL="457200" lvl="4" defTabSz="228600"/>
            <a:r>
              <a:rPr lang="fr-FR" sz="1600" smtClean="0">
                <a:latin typeface="Consolas" pitchFamily="49" charset="0"/>
              </a:rPr>
              <a:t>rot = Matrix3.axisRotation((1,0,0), </a:t>
            </a:r>
          </a:p>
          <a:p>
            <a:pPr marL="457200" lvl="4" defTabSz="228600"/>
            <a:r>
              <a:rPr lang="fr-FR" sz="1600" smtClean="0">
                <a:latin typeface="Consolas" pitchFamily="49" charset="0"/>
              </a:rPr>
              <a:t> curv[0] * self.len + radians(angle))</a:t>
            </a:r>
          </a:p>
          <a:p>
            <a:pPr marL="457200" lvl="4" defTabSz="228600"/>
            <a:r>
              <a:rPr lang="fr-FR" sz="1600" smtClean="0">
                <a:latin typeface="Consolas" pitchFamily="49" charset="0"/>
              </a:rPr>
              <a:t>newHead = rot * dir</a:t>
            </a:r>
          </a:p>
          <a:p>
            <a:pPr marL="457200" lvl="4" defTabSz="228600"/>
            <a:r>
              <a:rPr lang="fr-FR" sz="1600" smtClean="0">
                <a:latin typeface="Consolas" pitchFamily="49" charset="0"/>
              </a:rPr>
              <a:t>diff = newHead - self.head</a:t>
            </a:r>
          </a:p>
          <a:p>
            <a:pPr marL="457200" lvl="4" defTabSz="228600"/>
            <a:r>
              <a:rPr lang="fr-FR" sz="1600" smtClean="0">
                <a:latin typeface="Consolas" pitchFamily="49" charset="0"/>
              </a:rPr>
              <a:t>v = self.head + diff * RELAX</a:t>
            </a:r>
          </a:p>
          <a:p>
            <a:pPr marL="457200" lvl="4" defTabSz="228600"/>
            <a:r>
              <a:rPr lang="fr-FR" sz="1600" smtClean="0">
                <a:latin typeface="Consolas" pitchFamily="49" charset="0"/>
              </a:rPr>
              <a:t>self.head = v / norm(v)</a:t>
            </a:r>
          </a:p>
          <a:p>
            <a:pPr lvl="2">
              <a:tabLst>
                <a:tab pos="0" algn="l"/>
              </a:tabLst>
            </a:pPr>
            <a:endParaRPr lang="en-US" sz="1600" smtClean="0">
              <a:solidFill>
                <a:schemeClr val="tx1"/>
              </a:solidFill>
              <a:latin typeface="Consolas" pitchFamily="49" charset="0"/>
            </a:endParaRPr>
          </a:p>
          <a:p>
            <a:pPr defTabSz="457200">
              <a:tabLst>
                <a:tab pos="461963" algn="l"/>
              </a:tabLst>
            </a:pPr>
            <a:endParaRPr lang="fr-FR" sz="1600" smtClean="0">
              <a:latin typeface="Consolas" pitchFamily="49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FFEE-4C17-438A-8C96-7ED175D242CC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105400" y="152400"/>
            <a:ext cx="3886200" cy="6477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defTabSz="457200"/>
            <a:r>
              <a:rPr lang="fr-FR" sz="1600" b="1" smtClean="0">
                <a:latin typeface="Consolas" pitchFamily="49" charset="0"/>
              </a:rPr>
              <a:t>Production:</a:t>
            </a:r>
          </a:p>
          <a:p>
            <a:pPr defTabSz="457200"/>
            <a:endParaRPr lang="fr-FR" sz="1600" smtClean="0">
              <a:latin typeface="Consolas" pitchFamily="49" charset="0"/>
            </a:endParaRPr>
          </a:p>
          <a:p>
            <a:pPr defTabSz="457200"/>
            <a:r>
              <a:rPr lang="fr-FR" sz="1600" smtClean="0">
                <a:latin typeface="Consolas" pitchFamily="49" charset="0"/>
              </a:rPr>
              <a:t>…</a:t>
            </a:r>
            <a:endParaRPr lang="fr-FR" sz="1600">
              <a:latin typeface="Consolas" pitchFamily="49" charset="0"/>
            </a:endParaRPr>
          </a:p>
          <a:p>
            <a:pPr defTabSz="457200"/>
            <a:endParaRPr lang="fr-FR" sz="1600" b="1" smtClean="0">
              <a:latin typeface="Consolas" pitchFamily="49" charset="0"/>
            </a:endParaRPr>
          </a:p>
          <a:p>
            <a:pPr defTabSz="457200"/>
            <a:r>
              <a:rPr lang="fr-FR" sz="1600" b="1" smtClean="0">
                <a:solidFill>
                  <a:srgbClr val="FF0000"/>
                </a:solidFill>
                <a:latin typeface="Consolas" pitchFamily="49" charset="0"/>
              </a:rPr>
              <a:t>S(c) &lt;&lt; S(a):</a:t>
            </a:r>
          </a:p>
          <a:p>
            <a:pPr lvl="1"/>
            <a:r>
              <a:rPr lang="fr-FR" sz="1600" b="1" smtClean="0">
                <a:latin typeface="Consolas" pitchFamily="49" charset="0"/>
              </a:rPr>
              <a:t>if</a:t>
            </a:r>
            <a:r>
              <a:rPr lang="fr-FR" sz="1600" smtClean="0">
                <a:latin typeface="Consolas" pitchFamily="49" charset="0"/>
              </a:rPr>
              <a:t> </a:t>
            </a:r>
            <a:r>
              <a:rPr lang="fr-FR" sz="1600" b="1" smtClean="0">
                <a:latin typeface="Consolas" pitchFamily="49" charset="0"/>
              </a:rPr>
              <a:t>isForward</a:t>
            </a:r>
            <a:r>
              <a:rPr lang="fr-FR" sz="1600" smtClean="0">
                <a:latin typeface="Consolas" pitchFamily="49" charset="0"/>
              </a:rPr>
              <a:t>():</a:t>
            </a:r>
          </a:p>
          <a:p>
            <a:pPr lvl="1"/>
            <a:r>
              <a:rPr lang="fr-FR" sz="1600" smtClean="0">
                <a:latin typeface="Consolas" pitchFamily="49" charset="0"/>
              </a:rPr>
              <a:t>	a.applyTorque(c.head, 		 c.cumtorque)</a:t>
            </a:r>
          </a:p>
          <a:p>
            <a:pPr lvl="1"/>
            <a:r>
              <a:rPr lang="fr-FR" sz="1600" b="1" smtClean="0">
                <a:latin typeface="Consolas" pitchFamily="49" charset="0"/>
              </a:rPr>
              <a:t>	produce S(a)</a:t>
            </a:r>
          </a:p>
          <a:p>
            <a:endParaRPr lang="en-US" smtClean="0"/>
          </a:p>
          <a:p>
            <a:r>
              <a:rPr lang="en-US" sz="1600" b="1" smtClean="0">
                <a:solidFill>
                  <a:srgbClr val="FF0000"/>
                </a:solidFill>
                <a:latin typeface="Consolas" pitchFamily="49" charset="0"/>
              </a:rPr>
              <a:t>S(c) &lt;&lt; +(angle)S(a):</a:t>
            </a:r>
          </a:p>
          <a:p>
            <a:pPr lvl="1" defTabSz="457200"/>
            <a:r>
              <a:rPr lang="en-US" sz="1600" b="1" smtClean="0">
                <a:latin typeface="Consolas" pitchFamily="49" charset="0"/>
              </a:rPr>
              <a:t>if</a:t>
            </a:r>
            <a:r>
              <a:rPr lang="en-US" sz="1600" smtClean="0">
                <a:latin typeface="Consolas" pitchFamily="49" charset="0"/>
              </a:rPr>
              <a:t> </a:t>
            </a:r>
            <a:r>
              <a:rPr lang="en-US" sz="1600" b="1" smtClean="0">
                <a:latin typeface="Consolas" pitchFamily="49" charset="0"/>
              </a:rPr>
              <a:t>isForward</a:t>
            </a:r>
            <a:r>
              <a:rPr lang="en-US" sz="1600" smtClean="0">
                <a:latin typeface="Consolas" pitchFamily="49" charset="0"/>
              </a:rPr>
              <a:t>():</a:t>
            </a:r>
          </a:p>
          <a:p>
            <a:pPr lvl="2" defTabSz="457200"/>
            <a:r>
              <a:rPr lang="en-US" sz="1600" smtClean="0">
                <a:latin typeface="Consolas" pitchFamily="49" charset="0"/>
              </a:rPr>
              <a:t>a.</a:t>
            </a:r>
            <a:r>
              <a:rPr lang="fr-FR" sz="1600" smtClean="0">
                <a:solidFill>
                  <a:schemeClr val="tx1"/>
                </a:solidFill>
                <a:latin typeface="Consolas" pitchFamily="49" charset="0"/>
              </a:rPr>
              <a:t>applyTorque</a:t>
            </a:r>
            <a:r>
              <a:rPr lang="en-US" sz="1600" smtClean="0">
                <a:latin typeface="Consolas" pitchFamily="49" charset="0"/>
              </a:rPr>
              <a:t>(c.head,  </a:t>
            </a:r>
          </a:p>
          <a:p>
            <a:pPr lvl="2" defTabSz="457200"/>
            <a:r>
              <a:rPr lang="en-US" sz="1600" smtClean="0">
                <a:latin typeface="Consolas" pitchFamily="49" charset="0"/>
              </a:rPr>
              <a:t> c.cumtorque, angle)</a:t>
            </a:r>
          </a:p>
          <a:p>
            <a:pPr lvl="2" defTabSz="457200"/>
            <a:r>
              <a:rPr lang="en-US" sz="1600" b="1" smtClean="0">
                <a:latin typeface="Consolas" pitchFamily="49" charset="0"/>
              </a:rPr>
              <a:t>produce +(angle)S(a)</a:t>
            </a:r>
          </a:p>
          <a:p>
            <a:pPr marL="0" lvl="1" defTabSz="457200"/>
            <a:endParaRPr lang="fr-FR" sz="1600" smtClean="0">
              <a:latin typeface="Consolas" pitchFamily="49" charset="0"/>
            </a:endParaRPr>
          </a:p>
          <a:p>
            <a:pPr marL="0" lvl="1" defTabSz="457200"/>
            <a:r>
              <a:rPr lang="fr-FR" sz="1600" b="1" smtClean="0">
                <a:latin typeface="Consolas" pitchFamily="49" charset="0"/>
              </a:rPr>
              <a:t>T(c) &lt;&lt; +(angle)S(a):</a:t>
            </a:r>
          </a:p>
          <a:p>
            <a:pPr marL="0" lvl="1" defTabSz="457200"/>
            <a:r>
              <a:rPr lang="fr-FR" sz="1600" smtClean="0">
                <a:latin typeface="Consolas" pitchFamily="49" charset="0"/>
              </a:rPr>
              <a:t>	</a:t>
            </a:r>
            <a:r>
              <a:rPr lang="fr-FR" sz="1600" b="1" smtClean="0">
                <a:latin typeface="Consolas" pitchFamily="49" charset="0"/>
              </a:rPr>
              <a:t>if</a:t>
            </a:r>
            <a:r>
              <a:rPr lang="fr-FR" sz="1600" smtClean="0">
                <a:latin typeface="Consolas" pitchFamily="49" charset="0"/>
              </a:rPr>
              <a:t> </a:t>
            </a:r>
            <a:r>
              <a:rPr lang="fr-FR" sz="1600" b="1" smtClean="0">
                <a:latin typeface="Consolas" pitchFamily="49" charset="0"/>
              </a:rPr>
              <a:t>isForward</a:t>
            </a:r>
            <a:r>
              <a:rPr lang="fr-FR" sz="1600" smtClean="0">
                <a:latin typeface="Consolas" pitchFamily="49" charset="0"/>
              </a:rPr>
              <a:t>():	</a:t>
            </a:r>
          </a:p>
          <a:p>
            <a:pPr marL="0" lvl="1" defTabSz="457200"/>
            <a:r>
              <a:rPr lang="fr-FR" sz="1600" smtClean="0">
                <a:latin typeface="Consolas" pitchFamily="49" charset="0"/>
              </a:rPr>
              <a:t>		a.applyTorque(c.head, 				 c.cumtorque)</a:t>
            </a:r>
          </a:p>
          <a:p>
            <a:pPr marL="0" lvl="1" defTabSz="457200"/>
            <a:r>
              <a:rPr lang="fr-FR" sz="1600" smtClean="0">
                <a:latin typeface="Consolas" pitchFamily="49" charset="0"/>
              </a:rPr>
              <a:t>		</a:t>
            </a:r>
            <a:r>
              <a:rPr lang="fr-FR" sz="1600" b="1" smtClean="0">
                <a:latin typeface="Consolas" pitchFamily="49" charset="0"/>
              </a:rPr>
              <a:t>produce +(angle)S(a)</a:t>
            </a:r>
            <a:endParaRPr lang="pt-BR" sz="1600" b="1" smtClean="0">
              <a:latin typeface="Consolas" pitchFamily="49" charset="0"/>
            </a:endParaRPr>
          </a:p>
          <a:p>
            <a:pPr>
              <a:tabLst>
                <a:tab pos="461963" algn="l"/>
              </a:tabLst>
            </a:pPr>
            <a:endParaRPr lang="pt-BR" sz="160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Equilibre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FFEE-4C17-438A-8C96-7ED175D242CC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057400" y="1835150"/>
            <a:ext cx="2133600" cy="7683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fr-FR" sz="2400" b="1" smtClean="0">
                <a:latin typeface="+mj-lt"/>
                <a:cs typeface="Microsoft Sans Serif" pitchFamily="34" charset="0"/>
              </a:rPr>
              <a:t>Moment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4876800" y="1835150"/>
            <a:ext cx="2133600" cy="7683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fr-FR" sz="2400" b="1" smtClean="0">
                <a:latin typeface="+mj-lt"/>
                <a:cs typeface="Microsoft Sans Serif" pitchFamily="34" charset="0"/>
              </a:rPr>
              <a:t>Configuration</a:t>
            </a:r>
          </a:p>
        </p:txBody>
      </p:sp>
      <p:cxnSp>
        <p:nvCxnSpPr>
          <p:cNvPr id="8" name="Connecteur en angle 7"/>
          <p:cNvCxnSpPr>
            <a:stCxn id="5" idx="0"/>
            <a:endCxn id="6" idx="0"/>
          </p:cNvCxnSpPr>
          <p:nvPr/>
        </p:nvCxnSpPr>
        <p:spPr>
          <a:xfrm rot="5400000" flipH="1" flipV="1">
            <a:off x="4533900" y="425450"/>
            <a:ext cx="12700" cy="2819400"/>
          </a:xfrm>
          <a:prstGeom prst="bentConnector3">
            <a:avLst>
              <a:gd name="adj1" fmla="val 1800000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en angle 9"/>
          <p:cNvCxnSpPr>
            <a:stCxn id="6" idx="2"/>
            <a:endCxn id="5" idx="2"/>
          </p:cNvCxnSpPr>
          <p:nvPr/>
        </p:nvCxnSpPr>
        <p:spPr>
          <a:xfrm rot="5400000">
            <a:off x="4533900" y="1193800"/>
            <a:ext cx="12700" cy="2819400"/>
          </a:xfrm>
          <a:prstGeom prst="bentConnector3">
            <a:avLst>
              <a:gd name="adj1" fmla="val 1800000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 10" descr="système_ramifié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3200" y="3445846"/>
            <a:ext cx="3806968" cy="26501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avec ou sans relax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861318"/>
            <a:ext cx="5410200" cy="253948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Contrôle de l’arrêt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>
            <a:normAutofit fontScale="92500" lnSpcReduction="20000"/>
          </a:bodyPr>
          <a:lstStyle/>
          <a:p>
            <a:pPr marL="0" indent="3175" algn="just">
              <a:buNone/>
            </a:pPr>
            <a:r>
              <a:rPr lang="fr-FR" smtClean="0"/>
              <a:t>Equilibre = la différence entre deux positions consécutives est nulle.</a:t>
            </a:r>
          </a:p>
          <a:p>
            <a:pPr marL="0" indent="3175" algn="just">
              <a:buNone/>
            </a:pPr>
            <a:endParaRPr lang="fr-FR" smtClean="0"/>
          </a:p>
          <a:p>
            <a:pPr marL="0" indent="3175" algn="just">
              <a:buNone/>
            </a:pPr>
            <a:r>
              <a:rPr lang="fr-FR" smtClean="0"/>
              <a:t>La simulation s’arrête quand l’équilibre est atteint, i.e. pour </a:t>
            </a:r>
            <a:r>
              <a:rPr lang="az-Cyrl-AZ" sz="2200" i="1" smtClean="0"/>
              <a:t>Є</a:t>
            </a:r>
            <a:r>
              <a:rPr lang="fr-FR" sz="2200" i="1" smtClean="0"/>
              <a:t>  </a:t>
            </a:r>
            <a:r>
              <a:rPr lang="fr-FR" smtClean="0"/>
              <a:t>petit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FFEE-4C17-438A-8C96-7ED175D242CC}" type="slidenum">
              <a:rPr lang="fr-FR" smtClean="0"/>
              <a:pPr/>
              <a:t>19</a:t>
            </a:fld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4648200"/>
            <a:ext cx="20955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Prérequis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Python (class, def, ...)</a:t>
            </a:r>
          </a:p>
          <a:p>
            <a:r>
              <a:rPr lang="fr-FR" smtClean="0"/>
              <a:t>L-système</a:t>
            </a:r>
          </a:p>
          <a:p>
            <a:r>
              <a:rPr lang="fr-FR" smtClean="0"/>
              <a:t>L-py:</a:t>
            </a:r>
          </a:p>
          <a:p>
            <a:pPr lvl="1"/>
            <a:r>
              <a:rPr lang="fr-FR" smtClean="0"/>
              <a:t>@R, ?H, +(angle), …</a:t>
            </a:r>
          </a:p>
          <a:p>
            <a:pPr lvl="1"/>
            <a:r>
              <a:rPr lang="fr-FR" smtClean="0"/>
              <a:t>Start</a:t>
            </a:r>
            <a:r>
              <a:rPr lang="fr-FR" smtClean="0"/>
              <a:t>(), StartEach(), EndEach(), isForward(), </a:t>
            </a:r>
            <a:r>
              <a:rPr lang="fr-FR" smtClean="0"/>
              <a:t>…</a:t>
            </a:r>
          </a:p>
          <a:p>
            <a:pPr lvl="1"/>
            <a:r>
              <a:rPr lang="fr-FR" u="sng" smtClean="0"/>
              <a:t>Rapid Information Transfer (&lt; versus &lt;&lt;)</a:t>
            </a:r>
          </a:p>
          <a:p>
            <a:pPr lvl="1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FFEE-4C17-438A-8C96-7ED175D242CC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FFEE-4C17-438A-8C96-7ED175D242CC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57200" y="152400"/>
            <a:ext cx="8229600" cy="6477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defTabSz="457200">
              <a:tabLst>
                <a:tab pos="461963" algn="l"/>
              </a:tabLst>
            </a:pPr>
            <a:r>
              <a:rPr lang="fr-FR" sz="1600">
                <a:latin typeface="Consolas" pitchFamily="49" charset="0"/>
              </a:rPr>
              <a:t>e</a:t>
            </a:r>
            <a:r>
              <a:rPr lang="fr-FR" sz="1600" smtClean="0">
                <a:latin typeface="Consolas" pitchFamily="49" charset="0"/>
              </a:rPr>
              <a:t>rror = 0</a:t>
            </a:r>
          </a:p>
          <a:p>
            <a:pPr defTabSz="457200">
              <a:tabLst>
                <a:tab pos="461963" algn="l"/>
              </a:tabLst>
            </a:pPr>
            <a:r>
              <a:rPr lang="fr-FR" sz="1600" smtClean="0">
                <a:latin typeface="Consolas" pitchFamily="49" charset="0"/>
              </a:rPr>
              <a:t>eps = 0.1</a:t>
            </a:r>
            <a:endParaRPr lang="en-US" sz="1600" smtClean="0">
              <a:latin typeface="Consolas" pitchFamily="49" charset="0"/>
            </a:endParaRPr>
          </a:p>
          <a:p>
            <a:pPr defTabSz="457200">
              <a:tabLst>
                <a:tab pos="461963" algn="l"/>
              </a:tabLst>
            </a:pPr>
            <a:endParaRPr lang="fr-FR" sz="1600" b="1" smtClean="0">
              <a:latin typeface="Consolas" pitchFamily="49" charset="0"/>
            </a:endParaRPr>
          </a:p>
          <a:p>
            <a:pPr defTabSz="457200">
              <a:tabLst>
                <a:tab pos="461963" algn="l"/>
              </a:tabLst>
            </a:pPr>
            <a:r>
              <a:rPr lang="fr-FR" sz="1600" b="1" smtClean="0">
                <a:latin typeface="Consolas" pitchFamily="49" charset="0"/>
              </a:rPr>
              <a:t>class</a:t>
            </a:r>
            <a:r>
              <a:rPr lang="fr-FR" sz="1600" smtClean="0">
                <a:latin typeface="Consolas" pitchFamily="49" charset="0"/>
              </a:rPr>
              <a:t> SegmentData:</a:t>
            </a:r>
          </a:p>
          <a:p>
            <a:pPr marL="234950" defTabSz="457200"/>
            <a:r>
              <a:rPr lang="fr-FR" sz="1600" b="1" smtClean="0">
                <a:latin typeface="Consolas" pitchFamily="49" charset="0"/>
              </a:rPr>
              <a:t>…</a:t>
            </a:r>
          </a:p>
          <a:p>
            <a:pPr marL="234950" defTabSz="457200"/>
            <a:endParaRPr lang="fr-FR" sz="1600" b="1">
              <a:latin typeface="Consolas" pitchFamily="49" charset="0"/>
            </a:endParaRPr>
          </a:p>
          <a:p>
            <a:pPr marL="457200" defTabSz="457200"/>
            <a:r>
              <a:rPr lang="fr-FR" sz="1600" b="1" smtClean="0">
                <a:latin typeface="Consolas" pitchFamily="49" charset="0"/>
              </a:rPr>
              <a:t>def </a:t>
            </a:r>
            <a:r>
              <a:rPr lang="fr-FR" sz="1600" smtClean="0">
                <a:latin typeface="Consolas" pitchFamily="49" charset="0"/>
              </a:rPr>
              <a:t>applyTorque(self, dir, cumtorque, angle=0):</a:t>
            </a:r>
          </a:p>
          <a:p>
            <a:pPr marL="457200" lvl="3" defTabSz="457200"/>
            <a:r>
              <a:rPr lang="fr-FR" sz="1600" b="1" smtClean="0">
                <a:latin typeface="Consolas" pitchFamily="49" charset="0"/>
              </a:rPr>
              <a:t>	</a:t>
            </a:r>
            <a:r>
              <a:rPr lang="fr-FR" sz="1600" b="1" smtClean="0">
                <a:solidFill>
                  <a:srgbClr val="FF0000"/>
                </a:solidFill>
                <a:latin typeface="Consolas" pitchFamily="49" charset="0"/>
              </a:rPr>
              <a:t>global</a:t>
            </a:r>
            <a:r>
              <a:rPr lang="fr-FR" sz="1600" smtClean="0">
                <a:solidFill>
                  <a:srgbClr val="FF0000"/>
                </a:solidFill>
                <a:latin typeface="Consolas" pitchFamily="49" charset="0"/>
              </a:rPr>
              <a:t> error</a:t>
            </a:r>
          </a:p>
          <a:p>
            <a:pPr marL="914400" lvl="4" defTabSz="457200"/>
            <a:r>
              <a:rPr lang="fr-FR" sz="1600" smtClean="0">
                <a:latin typeface="Consolas" pitchFamily="49" charset="0"/>
              </a:rPr>
              <a:t>…</a:t>
            </a:r>
          </a:p>
          <a:p>
            <a:pPr marL="914400" lvl="4" defTabSz="457200"/>
            <a:r>
              <a:rPr lang="fr-FR" sz="1600" smtClean="0">
                <a:latin typeface="Consolas" pitchFamily="49" charset="0"/>
              </a:rPr>
              <a:t>error += norm(diff)</a:t>
            </a:r>
          </a:p>
          <a:p>
            <a:pPr defTabSz="457200"/>
            <a:endParaRPr lang="fr-FR" sz="1600" smtClean="0">
              <a:latin typeface="Consolas" pitchFamily="49" charset="0"/>
            </a:endParaRPr>
          </a:p>
          <a:p>
            <a:pPr defTabSz="457200"/>
            <a:r>
              <a:rPr lang="fr-FR" sz="1600" b="1" smtClean="0">
                <a:latin typeface="Consolas" pitchFamily="49" charset="0"/>
              </a:rPr>
              <a:t>def</a:t>
            </a:r>
            <a:r>
              <a:rPr lang="fr-FR" sz="1600" smtClean="0">
                <a:latin typeface="Consolas" pitchFamily="49" charset="0"/>
              </a:rPr>
              <a:t> </a:t>
            </a:r>
            <a:r>
              <a:rPr lang="fr-FR" sz="1600" smtClean="0">
                <a:solidFill>
                  <a:srgbClr val="FF0000"/>
                </a:solidFill>
                <a:latin typeface="Consolas" pitchFamily="49" charset="0"/>
              </a:rPr>
              <a:t>EndEach()</a:t>
            </a:r>
            <a:r>
              <a:rPr lang="fr-FR" sz="1600" smtClean="0">
                <a:latin typeface="Consolas" pitchFamily="49" charset="0"/>
              </a:rPr>
              <a:t>;</a:t>
            </a:r>
          </a:p>
          <a:p>
            <a:pPr defTabSz="457200"/>
            <a:r>
              <a:rPr lang="fr-FR" sz="1600" smtClean="0">
                <a:latin typeface="Consolas" pitchFamily="49" charset="0"/>
              </a:rPr>
              <a:t>	</a:t>
            </a:r>
            <a:r>
              <a:rPr lang="fr-FR" sz="1600" b="1" smtClean="0">
                <a:latin typeface="Consolas" pitchFamily="49" charset="0"/>
              </a:rPr>
              <a:t>global</a:t>
            </a:r>
            <a:r>
              <a:rPr lang="fr-FR" sz="1600" smtClean="0">
                <a:latin typeface="Consolas" pitchFamily="49" charset="0"/>
              </a:rPr>
              <a:t> error, eps</a:t>
            </a:r>
          </a:p>
          <a:p>
            <a:pPr defTabSz="457200"/>
            <a:r>
              <a:rPr lang="fr-FR" sz="1600" smtClean="0">
                <a:latin typeface="Consolas" pitchFamily="49" charset="0"/>
              </a:rPr>
              <a:t>	</a:t>
            </a:r>
            <a:r>
              <a:rPr lang="fr-FR" sz="1600" b="1" smtClean="0">
                <a:latin typeface="Consolas" pitchFamily="49" charset="0"/>
              </a:rPr>
              <a:t>if</a:t>
            </a:r>
            <a:r>
              <a:rPr lang="fr-FR" sz="1600" smtClean="0">
                <a:latin typeface="Consolas" pitchFamily="49" charset="0"/>
              </a:rPr>
              <a:t> </a:t>
            </a:r>
            <a:r>
              <a:rPr lang="fr-FR" sz="1600" b="1" smtClean="0">
                <a:latin typeface="Consolas" pitchFamily="49" charset="0"/>
              </a:rPr>
              <a:t>isForward()</a:t>
            </a:r>
            <a:r>
              <a:rPr lang="fr-FR" sz="1600" smtClean="0">
                <a:latin typeface="Consolas" pitchFamily="49" charset="0"/>
              </a:rPr>
              <a:t> </a:t>
            </a:r>
            <a:r>
              <a:rPr lang="fr-FR" sz="1600" b="1" smtClean="0">
                <a:latin typeface="Consolas" pitchFamily="49" charset="0"/>
              </a:rPr>
              <a:t>and</a:t>
            </a:r>
            <a:r>
              <a:rPr lang="fr-FR" sz="1600" smtClean="0">
                <a:latin typeface="Consolas" pitchFamily="49" charset="0"/>
              </a:rPr>
              <a:t> error &gt;= eps: </a:t>
            </a:r>
          </a:p>
          <a:p>
            <a:pPr defTabSz="457200"/>
            <a:r>
              <a:rPr lang="fr-FR" sz="1600" smtClean="0">
                <a:latin typeface="Consolas" pitchFamily="49" charset="0"/>
              </a:rPr>
              <a:t>		print "&gt;&gt;&gt; mean error = ", error</a:t>
            </a:r>
          </a:p>
          <a:p>
            <a:pPr defTabSz="457200"/>
            <a:r>
              <a:rPr lang="fr-FR" sz="1600" smtClean="0">
                <a:latin typeface="Consolas" pitchFamily="49" charset="0"/>
              </a:rPr>
              <a:t>		error = 0</a:t>
            </a:r>
          </a:p>
          <a:p>
            <a:pPr defTabSz="457200"/>
            <a:r>
              <a:rPr lang="fr-FR" sz="1600" smtClean="0">
                <a:latin typeface="Consolas" pitchFamily="49" charset="0"/>
              </a:rPr>
              <a:t>		</a:t>
            </a:r>
            <a:r>
              <a:rPr lang="fr-FR" sz="1600" b="1" smtClean="0">
                <a:latin typeface="Consolas" pitchFamily="49" charset="0"/>
              </a:rPr>
              <a:t>backward()</a:t>
            </a:r>
          </a:p>
          <a:p>
            <a:pPr defTabSz="457200"/>
            <a:r>
              <a:rPr lang="fr-FR" sz="1600" smtClean="0">
                <a:latin typeface="Consolas" pitchFamily="49" charset="0"/>
              </a:rPr>
              <a:t>	</a:t>
            </a:r>
            <a:r>
              <a:rPr lang="fr-FR" sz="1600" b="1" smtClean="0">
                <a:latin typeface="Consolas" pitchFamily="49" charset="0"/>
              </a:rPr>
              <a:t>elif</a:t>
            </a:r>
            <a:r>
              <a:rPr lang="fr-FR" sz="1600" smtClean="0">
                <a:latin typeface="Consolas" pitchFamily="49" charset="0"/>
              </a:rPr>
              <a:t> </a:t>
            </a:r>
            <a:r>
              <a:rPr lang="fr-FR" sz="1600" b="1" smtClean="0">
                <a:latin typeface="Consolas" pitchFamily="49" charset="0"/>
              </a:rPr>
              <a:t>isForward(): </a:t>
            </a:r>
          </a:p>
          <a:p>
            <a:pPr defTabSz="457200"/>
            <a:r>
              <a:rPr lang="fr-FR" sz="1600" smtClean="0">
                <a:latin typeface="Consolas" pitchFamily="49" charset="0"/>
              </a:rPr>
              <a:t>		print "EQUILIBRIUM REACHED: mean error = ", error, " &lt; ", eps</a:t>
            </a:r>
          </a:p>
          <a:p>
            <a:pPr defTabSz="457200"/>
            <a:r>
              <a:rPr lang="fr-FR" sz="1600" smtClean="0">
                <a:latin typeface="Consolas" pitchFamily="49" charset="0"/>
              </a:rPr>
              <a:t>		Stop()</a:t>
            </a:r>
          </a:p>
          <a:p>
            <a:pPr defTabSz="457200"/>
            <a:r>
              <a:rPr lang="fr-FR" sz="1600" smtClean="0">
                <a:latin typeface="Consolas" pitchFamily="49" charset="0"/>
              </a:rPr>
              <a:t>	</a:t>
            </a:r>
            <a:r>
              <a:rPr lang="fr-FR" sz="1600" b="1" smtClean="0">
                <a:latin typeface="Consolas" pitchFamily="49" charset="0"/>
              </a:rPr>
              <a:t>else:</a:t>
            </a:r>
          </a:p>
          <a:p>
            <a:pPr defTabSz="457200"/>
            <a:r>
              <a:rPr lang="fr-FR" sz="1600" smtClean="0">
                <a:latin typeface="Consolas" pitchFamily="49" charset="0"/>
              </a:rPr>
              <a:t>		</a:t>
            </a:r>
            <a:r>
              <a:rPr lang="fr-FR" sz="1600" b="1" smtClean="0">
                <a:latin typeface="Consolas" pitchFamily="49" charset="0"/>
              </a:rPr>
              <a:t>forward()</a:t>
            </a:r>
          </a:p>
          <a:p>
            <a:pPr marL="234950" defTabSz="457200"/>
            <a:endParaRPr lang="fr-FR" sz="1600" b="1" smtClean="0">
              <a:latin typeface="Consolas" pitchFamily="49" charset="0"/>
            </a:endParaRPr>
          </a:p>
          <a:p>
            <a:pPr marL="234950" defTabSz="457200"/>
            <a:endParaRPr lang="fr-FR" sz="160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Exemples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Branche simple</a:t>
            </a:r>
          </a:p>
          <a:p>
            <a:r>
              <a:rPr lang="fr-FR" smtClean="0"/>
              <a:t>Branche avec ramifications</a:t>
            </a:r>
          </a:p>
          <a:p>
            <a:r>
              <a:rPr lang="fr-FR" smtClean="0"/>
              <a:t>Croissance d’une branche</a:t>
            </a:r>
          </a:p>
          <a:p>
            <a:r>
              <a:rPr lang="fr-FR" smtClean="0"/>
              <a:t>Croissance d’un fruit</a:t>
            </a:r>
          </a:p>
          <a:p>
            <a:endParaRPr lang="fr-FR"/>
          </a:p>
          <a:p>
            <a:pPr>
              <a:buNone/>
            </a:pPr>
            <a:endParaRPr lang="fr-FR" sz="360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FFEE-4C17-438A-8C96-7ED175D242CC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Conclusions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« Rapid Information Tranfer » </a:t>
            </a:r>
          </a:p>
          <a:p>
            <a:r>
              <a:rPr lang="fr-FR" smtClean="0"/>
              <a:t>Nouveaux exemples</a:t>
            </a:r>
          </a:p>
          <a:p>
            <a:endParaRPr lang="fr-FR" smtClean="0"/>
          </a:p>
          <a:p>
            <a:r>
              <a:rPr lang="fr-FR" smtClean="0"/>
              <a:t>Mise à jour du tuto</a:t>
            </a:r>
          </a:p>
          <a:p>
            <a:r>
              <a:rPr lang="fr-FR" smtClean="0"/>
              <a:t>Développement </a:t>
            </a:r>
          </a:p>
          <a:p>
            <a:pPr lvl="1"/>
            <a:r>
              <a:rPr lang="fr-FR" smtClean="0"/>
              <a:t>Script L-py</a:t>
            </a:r>
          </a:p>
          <a:p>
            <a:pPr lvl="1"/>
            <a:r>
              <a:rPr lang="fr-FR" smtClean="0"/>
              <a:t>Torsion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FFEE-4C17-438A-8C96-7ED175D242CC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système_ramifié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71435" y="1524000"/>
            <a:ext cx="4172565" cy="360095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mtClean="0"/>
              <a:t>Représentation discrète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mtClean="0"/>
              <a:t>Tronc (T)</a:t>
            </a:r>
          </a:p>
          <a:p>
            <a:r>
              <a:rPr lang="fr-FR" smtClean="0"/>
              <a:t>Branche:</a:t>
            </a:r>
          </a:p>
          <a:p>
            <a:pPr lvl="1"/>
            <a:r>
              <a:rPr lang="fr-FR" smtClean="0"/>
              <a:t>Nombre de segments</a:t>
            </a:r>
          </a:p>
          <a:p>
            <a:pPr lvl="1"/>
            <a:r>
              <a:rPr lang="fr-FR" smtClean="0"/>
              <a:t>Ramifications</a:t>
            </a:r>
          </a:p>
          <a:p>
            <a:pPr lvl="1"/>
            <a:r>
              <a:rPr lang="fr-FR" smtClean="0"/>
              <a:t>Apex (A)</a:t>
            </a:r>
          </a:p>
          <a:p>
            <a:pPr lvl="1"/>
            <a:r>
              <a:rPr lang="fr-FR" smtClean="0"/>
              <a:t>Configuration initiale</a:t>
            </a:r>
          </a:p>
          <a:p>
            <a:r>
              <a:rPr lang="fr-FR" smtClean="0"/>
              <a:t>Segment de branche (S):</a:t>
            </a:r>
          </a:p>
          <a:p>
            <a:pPr lvl="1"/>
            <a:r>
              <a:rPr lang="fr-FR" smtClean="0"/>
              <a:t>Longueur, diamètre</a:t>
            </a:r>
          </a:p>
          <a:p>
            <a:pPr lvl="1"/>
            <a:r>
              <a:rPr lang="fr-FR" smtClean="0"/>
              <a:t>Direction</a:t>
            </a:r>
          </a:p>
          <a:p>
            <a:pPr lvl="1"/>
            <a:endParaRPr lang="fr-FR"/>
          </a:p>
          <a:p>
            <a:pPr lvl="1"/>
            <a:endParaRPr lang="fr-FR" smtClean="0"/>
          </a:p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FFEE-4C17-438A-8C96-7ED175D242CC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228600"/>
            <a:ext cx="4343400" cy="6400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smtClean="0">
                <a:latin typeface="Consolas" pitchFamily="49" charset="0"/>
                <a:cs typeface="Microsoft Sans Serif" pitchFamily="34" charset="0"/>
              </a:rPr>
              <a:t>N = 5</a:t>
            </a:r>
            <a:endParaRPr lang="en-US" sz="1600" smtClean="0">
              <a:solidFill>
                <a:schemeClr val="tx1"/>
              </a:solidFill>
              <a:latin typeface="Consolas" pitchFamily="49" charset="0"/>
              <a:cs typeface="Microsoft Sans Serif" pitchFamily="34" charset="0"/>
            </a:endParaRPr>
          </a:p>
          <a:p>
            <a:r>
              <a:rPr lang="en-US" sz="1600" smtClean="0">
                <a:latin typeface="Consolas" pitchFamily="49" charset="0"/>
                <a:cs typeface="Microsoft Sans Serif" pitchFamily="34" charset="0"/>
              </a:rPr>
              <a:t>S_LEN = </a:t>
            </a:r>
            <a:r>
              <a:rPr lang="en-US" sz="1600" smtClean="0">
                <a:solidFill>
                  <a:schemeClr val="tx1"/>
                </a:solidFill>
                <a:latin typeface="Consolas" pitchFamily="49" charset="0"/>
                <a:cs typeface="Microsoft Sans Serif" pitchFamily="34" charset="0"/>
              </a:rPr>
              <a:t>0.1</a:t>
            </a:r>
            <a:r>
              <a:rPr lang="en-US" sz="1600" smtClean="0">
                <a:latin typeface="Consolas" pitchFamily="49" charset="0"/>
                <a:cs typeface="Microsoft Sans Serif" pitchFamily="34" charset="0"/>
              </a:rPr>
              <a:t> </a:t>
            </a:r>
            <a:endParaRPr lang="en-US" sz="1600" smtClean="0">
              <a:solidFill>
                <a:schemeClr val="tx1"/>
              </a:solidFill>
              <a:latin typeface="Consolas" pitchFamily="49" charset="0"/>
              <a:cs typeface="Microsoft Sans Serif" pitchFamily="34" charset="0"/>
            </a:endParaRPr>
          </a:p>
          <a:p>
            <a:r>
              <a:rPr lang="en-US" sz="1600" smtClean="0">
                <a:latin typeface="Consolas" pitchFamily="49" charset="0"/>
                <a:cs typeface="Microsoft Sans Serif" pitchFamily="34" charset="0"/>
              </a:rPr>
              <a:t>S_DIAM = 0.01 </a:t>
            </a:r>
          </a:p>
          <a:p>
            <a:endParaRPr lang="en-US" sz="1600" smtClean="0">
              <a:latin typeface="Consolas" pitchFamily="49" charset="0"/>
              <a:cs typeface="Microsoft Sans Serif" pitchFamily="34" charset="0"/>
            </a:endParaRPr>
          </a:p>
          <a:p>
            <a:r>
              <a:rPr lang="fr-FR" sz="1600" b="1" smtClean="0">
                <a:solidFill>
                  <a:srgbClr val="FF0000"/>
                </a:solidFill>
                <a:latin typeface="Consolas" pitchFamily="49" charset="0"/>
              </a:rPr>
              <a:t>class</a:t>
            </a:r>
            <a:r>
              <a:rPr lang="fr-FR" sz="1600" smtClean="0">
                <a:latin typeface="Consolas" pitchFamily="49" charset="0"/>
              </a:rPr>
              <a:t> </a:t>
            </a:r>
            <a:r>
              <a:rPr lang="fr-FR" sz="1600" smtClean="0">
                <a:solidFill>
                  <a:srgbClr val="FF0000"/>
                </a:solidFill>
                <a:latin typeface="Consolas" pitchFamily="49" charset="0"/>
              </a:rPr>
              <a:t>SegmentData</a:t>
            </a:r>
            <a:r>
              <a:rPr lang="fr-FR" sz="1600" smtClean="0">
                <a:latin typeface="Consolas" pitchFamily="49" charset="0"/>
              </a:rPr>
              <a:t>:</a:t>
            </a:r>
          </a:p>
          <a:p>
            <a:endParaRPr lang="fr-FR" sz="1600" smtClean="0">
              <a:solidFill>
                <a:schemeClr val="tx1"/>
              </a:solidFill>
              <a:latin typeface="Consolas" pitchFamily="49" charset="0"/>
            </a:endParaRPr>
          </a:p>
          <a:p>
            <a:pPr defTabSz="461963"/>
            <a:r>
              <a:rPr lang="fr-FR" sz="1600" smtClean="0">
                <a:solidFill>
                  <a:schemeClr val="tx1"/>
                </a:solidFill>
                <a:latin typeface="Consolas" pitchFamily="49" charset="0"/>
                <a:cs typeface="Microsoft Sans Serif" pitchFamily="34" charset="0"/>
              </a:rPr>
              <a:t>	</a:t>
            </a:r>
            <a:r>
              <a:rPr lang="en-US" sz="1600" b="1" smtClean="0">
                <a:solidFill>
                  <a:schemeClr val="tx1"/>
                </a:solidFill>
                <a:latin typeface="Consolas" pitchFamily="49" charset="0"/>
              </a:rPr>
              <a:t>def</a:t>
            </a:r>
            <a:r>
              <a:rPr lang="en-US" sz="1600" smtClean="0">
                <a:solidFill>
                  <a:schemeClr val="tx1"/>
                </a:solidFill>
                <a:latin typeface="Consolas" pitchFamily="49" charset="0"/>
              </a:rPr>
              <a:t> __init__(self):</a:t>
            </a:r>
          </a:p>
          <a:p>
            <a:pPr lvl="2">
              <a:tabLst>
                <a:tab pos="0" algn="l"/>
              </a:tabLst>
            </a:pPr>
            <a:r>
              <a:rPr lang="en-US" sz="1600" smtClean="0">
                <a:solidFill>
                  <a:schemeClr val="tx1"/>
                </a:solidFill>
                <a:latin typeface="Consolas" pitchFamily="49" charset="0"/>
              </a:rPr>
              <a:t>self.len = S_LEN</a:t>
            </a:r>
          </a:p>
          <a:p>
            <a:pPr lvl="2">
              <a:tabLst>
                <a:tab pos="0" algn="l"/>
              </a:tabLst>
            </a:pPr>
            <a:r>
              <a:rPr lang="en-US" sz="1600" smtClean="0">
                <a:solidFill>
                  <a:schemeClr val="tx1"/>
                </a:solidFill>
                <a:latin typeface="Consolas" pitchFamily="49" charset="0"/>
              </a:rPr>
              <a:t>self.diam = S_DIAM</a:t>
            </a:r>
          </a:p>
          <a:p>
            <a:pPr lvl="2">
              <a:tabLst>
                <a:tab pos="0" algn="l"/>
              </a:tabLst>
            </a:pPr>
            <a:r>
              <a:rPr lang="en-US" sz="1600" smtClean="0">
                <a:solidFill>
                  <a:schemeClr val="tx1"/>
                </a:solidFill>
                <a:latin typeface="Consolas" pitchFamily="49" charset="0"/>
              </a:rPr>
              <a:t>self.head = Vector3(0,1,0)</a:t>
            </a:r>
          </a:p>
          <a:p>
            <a:pPr defTabSz="457200"/>
            <a:r>
              <a:rPr lang="en-US" sz="1600" smtClean="0">
                <a:latin typeface="Consolas" pitchFamily="49" charset="0"/>
              </a:rPr>
              <a:t>	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FFEE-4C17-438A-8C96-7ED175D242CC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572000" y="228600"/>
            <a:ext cx="4343400" cy="6400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lvl="2">
              <a:tabLst>
                <a:tab pos="0" algn="l"/>
              </a:tabLst>
            </a:pPr>
            <a:r>
              <a:rPr lang="pt-BR" sz="1600" b="1" smtClean="0">
                <a:solidFill>
                  <a:srgbClr val="FF0000"/>
                </a:solidFill>
                <a:latin typeface="Consolas" pitchFamily="49" charset="0"/>
              </a:rPr>
              <a:t>Axiom: </a:t>
            </a:r>
            <a:r>
              <a:rPr lang="fr-FR" sz="1600" smtClean="0">
                <a:latin typeface="Consolas" pitchFamily="49" charset="0"/>
              </a:rPr>
              <a:t>T(SegmentData())-(90)B(N)</a:t>
            </a:r>
          </a:p>
          <a:p>
            <a:pPr marL="0" lvl="2">
              <a:tabLst>
                <a:tab pos="0" algn="l"/>
              </a:tabLst>
            </a:pPr>
            <a:r>
              <a:rPr lang="fr-FR" sz="1600">
                <a:latin typeface="Consolas" pitchFamily="49" charset="0"/>
              </a:rPr>
              <a:t>	 </a:t>
            </a:r>
            <a:r>
              <a:rPr lang="fr-FR" sz="1600" smtClean="0">
                <a:latin typeface="Consolas" pitchFamily="49" charset="0"/>
              </a:rPr>
              <a:t>[+(30)B(N)A]B(N)A</a:t>
            </a:r>
          </a:p>
          <a:p>
            <a:pPr marL="0" lvl="2">
              <a:tabLst>
                <a:tab pos="0" algn="l"/>
              </a:tabLst>
            </a:pPr>
            <a:endParaRPr lang="fr-FR" sz="1600" smtClean="0">
              <a:latin typeface="Consolas" pitchFamily="49" charset="0"/>
            </a:endParaRPr>
          </a:p>
          <a:p>
            <a:r>
              <a:rPr lang="pt-BR" sz="1600" b="1" smtClean="0">
                <a:latin typeface="Consolas" pitchFamily="49" charset="0"/>
              </a:rPr>
              <a:t>decomposition:</a:t>
            </a:r>
          </a:p>
          <a:p>
            <a:r>
              <a:rPr lang="pt-BR" sz="1600" b="1" smtClean="0">
                <a:latin typeface="Consolas" pitchFamily="49" charset="0"/>
              </a:rPr>
              <a:t>maximum depth: </a:t>
            </a:r>
            <a:r>
              <a:rPr lang="pt-BR" sz="1600" smtClean="0">
                <a:latin typeface="Consolas" pitchFamily="49" charset="0"/>
              </a:rPr>
              <a:t>100</a:t>
            </a:r>
          </a:p>
          <a:p>
            <a:r>
              <a:rPr lang="pt-BR" sz="1600" smtClean="0">
                <a:latin typeface="Consolas" pitchFamily="49" charset="0"/>
              </a:rPr>
              <a:t>B(0) --&gt; *</a:t>
            </a:r>
          </a:p>
          <a:p>
            <a:r>
              <a:rPr lang="pt-BR" sz="1600" smtClean="0">
                <a:latin typeface="Consolas" pitchFamily="49" charset="0"/>
              </a:rPr>
              <a:t>B(n) --&gt; S(SegmentData())B(n-1)</a:t>
            </a:r>
          </a:p>
          <a:p>
            <a:endParaRPr lang="pt-BR" sz="1600" smtClean="0">
              <a:latin typeface="Consolas" pitchFamily="49" charset="0"/>
            </a:endParaRPr>
          </a:p>
          <a:p>
            <a:r>
              <a:rPr lang="fr-FR" sz="1600" b="1" smtClean="0">
                <a:solidFill>
                  <a:srgbClr val="FF0000"/>
                </a:solidFill>
                <a:latin typeface="Consolas" pitchFamily="49" charset="0"/>
              </a:rPr>
              <a:t>interpretation:</a:t>
            </a:r>
          </a:p>
          <a:p>
            <a:r>
              <a:rPr lang="fr-FR" sz="1600" smtClean="0">
                <a:latin typeface="Consolas" pitchFamily="49" charset="0"/>
              </a:rPr>
              <a:t>T(s) --&gt; _(1.4*s.diam)F(12*s.len)</a:t>
            </a:r>
          </a:p>
          <a:p>
            <a:r>
              <a:rPr lang="fr-FR" sz="1600" smtClean="0">
                <a:latin typeface="Consolas" pitchFamily="49" charset="0"/>
              </a:rPr>
              <a:t>S(s):</a:t>
            </a:r>
          </a:p>
          <a:p>
            <a:pPr defTabSz="461963"/>
            <a:r>
              <a:rPr lang="fr-FR" sz="1600" smtClean="0">
                <a:latin typeface="Consolas" pitchFamily="49" charset="0"/>
              </a:rPr>
              <a:t>	</a:t>
            </a:r>
            <a:r>
              <a:rPr lang="fr-FR" sz="1600" b="1" smtClean="0">
                <a:latin typeface="Consolas" pitchFamily="49" charset="0"/>
              </a:rPr>
              <a:t>if</a:t>
            </a:r>
            <a:r>
              <a:rPr lang="fr-FR" sz="1600" smtClean="0">
                <a:latin typeface="Consolas" pitchFamily="49" charset="0"/>
              </a:rPr>
              <a:t> getIterationNb()==0:</a:t>
            </a:r>
          </a:p>
          <a:p>
            <a:r>
              <a:rPr lang="fr-FR" sz="1600" smtClean="0">
                <a:latin typeface="Consolas" pitchFamily="49" charset="0"/>
              </a:rPr>
              <a:t>	</a:t>
            </a:r>
            <a:r>
              <a:rPr lang="fr-FR" sz="1600" b="1" smtClean="0">
                <a:latin typeface="Consolas" pitchFamily="49" charset="0"/>
              </a:rPr>
              <a:t>produce </a:t>
            </a:r>
            <a:r>
              <a:rPr lang="fr-FR" sz="1600" smtClean="0">
                <a:latin typeface="Consolas" pitchFamily="49" charset="0"/>
              </a:rPr>
              <a:t>_(s.diam)f(0.1*s.len)</a:t>
            </a:r>
          </a:p>
          <a:p>
            <a:r>
              <a:rPr lang="fr-FR" sz="1600" smtClean="0">
                <a:latin typeface="Consolas" pitchFamily="49" charset="0"/>
              </a:rPr>
              <a:t>	 F(0.9*s.len)?H(s.head)</a:t>
            </a:r>
          </a:p>
          <a:p>
            <a:pPr defTabSz="461963"/>
            <a:r>
              <a:rPr lang="fr-FR" sz="1600" smtClean="0">
                <a:latin typeface="Consolas" pitchFamily="49" charset="0"/>
              </a:rPr>
              <a:t>	</a:t>
            </a:r>
            <a:r>
              <a:rPr lang="fr-FR" sz="1600" b="1" smtClean="0">
                <a:latin typeface="Consolas" pitchFamily="49" charset="0"/>
              </a:rPr>
              <a:t>else</a:t>
            </a:r>
            <a:r>
              <a:rPr lang="fr-FR" sz="1600" smtClean="0">
                <a:latin typeface="Consolas" pitchFamily="49" charset="0"/>
              </a:rPr>
              <a:t> :</a:t>
            </a:r>
          </a:p>
          <a:p>
            <a:r>
              <a:rPr lang="fr-FR" sz="1600" smtClean="0">
                <a:latin typeface="Consolas" pitchFamily="49" charset="0"/>
              </a:rPr>
              <a:t>	</a:t>
            </a:r>
            <a:r>
              <a:rPr lang="fr-FR" sz="1600" b="1" smtClean="0">
                <a:latin typeface="Consolas" pitchFamily="49" charset="0"/>
              </a:rPr>
              <a:t>produce</a:t>
            </a:r>
            <a:r>
              <a:rPr lang="fr-FR" sz="1600" smtClean="0">
                <a:latin typeface="Consolas" pitchFamily="49" charset="0"/>
              </a:rPr>
              <a:t> @R(s.head[0],</a:t>
            </a:r>
          </a:p>
          <a:p>
            <a:r>
              <a:rPr lang="fr-FR" sz="1600">
                <a:latin typeface="Consolas" pitchFamily="49" charset="0"/>
              </a:rPr>
              <a:t> </a:t>
            </a:r>
            <a:r>
              <a:rPr lang="fr-FR" sz="1600" smtClean="0">
                <a:latin typeface="Consolas" pitchFamily="49" charset="0"/>
              </a:rPr>
              <a:t>	 s.head[1], s.head[2], 0, 	 s.head[2], -s.head[1])</a:t>
            </a:r>
          </a:p>
          <a:p>
            <a:r>
              <a:rPr lang="fr-FR" sz="1600">
                <a:latin typeface="Consolas" pitchFamily="49" charset="0"/>
              </a:rPr>
              <a:t>	</a:t>
            </a:r>
            <a:r>
              <a:rPr lang="fr-FR" sz="1600" smtClean="0">
                <a:latin typeface="Consolas" pitchFamily="49" charset="0"/>
              </a:rPr>
              <a:t> _(s.diam)f(0.1*s.len)</a:t>
            </a:r>
          </a:p>
          <a:p>
            <a:r>
              <a:rPr lang="fr-FR" sz="1600">
                <a:latin typeface="Consolas" pitchFamily="49" charset="0"/>
              </a:rPr>
              <a:t>	</a:t>
            </a:r>
            <a:r>
              <a:rPr lang="fr-FR" sz="1600" smtClean="0">
                <a:latin typeface="Consolas" pitchFamily="49" charset="0"/>
              </a:rPr>
              <a:t> F(0.9*s.len)</a:t>
            </a:r>
            <a:endParaRPr lang="pt-BR" sz="1600" smtClean="0">
              <a:latin typeface="Consolas" pitchFamily="49" charset="0"/>
            </a:endParaRPr>
          </a:p>
          <a:p>
            <a:pPr marL="0" lvl="2">
              <a:tabLst>
                <a:tab pos="0" algn="l"/>
              </a:tabLst>
            </a:pPr>
            <a:endParaRPr lang="fr-FR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Exemple de configuration initiale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FFEE-4C17-438A-8C96-7ED175D242CC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5" y="1752600"/>
            <a:ext cx="657225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819400" y="3048000"/>
            <a:ext cx="1524000" cy="838200"/>
          </a:xfrm>
          <a:prstGeom prst="rect">
            <a:avLst/>
          </a:prstGeom>
          <a:gradFill>
            <a:gsLst>
              <a:gs pos="0">
                <a:srgbClr val="D1F5FF"/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fr-FR" smtClean="0">
              <a:latin typeface="Consolas" pitchFamily="49" charset="0"/>
              <a:cs typeface="Microsoft Sans Serif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Action de la gravité sur un système de poutre aligné avec la verticale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FFEE-4C17-438A-8C96-7ED175D242CC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5" name="Image 4" descr="flex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4267200"/>
            <a:ext cx="2177143" cy="1524000"/>
          </a:xfrm>
          <a:prstGeom prst="rect">
            <a:avLst/>
          </a:prstGeom>
        </p:spPr>
      </p:pic>
      <p:pic>
        <p:nvPicPr>
          <p:cNvPr id="6" name="Image 5" descr="tors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1800" y="4572000"/>
            <a:ext cx="2133600" cy="12192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685800" y="2209800"/>
            <a:ext cx="76962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smtClean="0"/>
              <a:t>Action mécanique sur un système de poutre:</a:t>
            </a:r>
          </a:p>
          <a:p>
            <a:pPr algn="ctr"/>
            <a:endParaRPr lang="fr-FR" sz="3200"/>
          </a:p>
          <a:p>
            <a:pPr algn="ctr"/>
            <a:r>
              <a:rPr lang="fr-FR" sz="3200" b="1" smtClean="0"/>
              <a:t>Flexion  +  Torsion</a:t>
            </a:r>
          </a:p>
          <a:p>
            <a:pPr algn="ctr"/>
            <a:endParaRPr lang="fr-FR" sz="2400" smtClean="0"/>
          </a:p>
          <a:p>
            <a:pPr algn="ctr"/>
            <a:r>
              <a:rPr lang="fr-FR" sz="3200" smtClean="0"/>
              <a:t>Complexe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2286000" y="3886200"/>
            <a:ext cx="566057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5943600" y="3886200"/>
            <a:ext cx="685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Accolade fermante 20"/>
          <p:cNvSpPr/>
          <p:nvPr/>
        </p:nvSpPr>
        <p:spPr>
          <a:xfrm rot="5400000">
            <a:off x="4343400" y="3200400"/>
            <a:ext cx="228600" cy="1295400"/>
          </a:xfrm>
          <a:prstGeom prst="rightBrace">
            <a:avLst>
              <a:gd name="adj1" fmla="val 48782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système_ramifié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1371600"/>
            <a:ext cx="5029200" cy="3803072"/>
          </a:xfrm>
          <a:prstGeom prst="rect">
            <a:avLst/>
          </a:prstGeom>
        </p:spPr>
      </p:pic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/>
          <a:lstStyle/>
          <a:p>
            <a:r>
              <a:rPr lang="fr-FR" smtClean="0"/>
              <a:t>Segment:</a:t>
            </a:r>
          </a:p>
          <a:p>
            <a:pPr lvl="1"/>
            <a:r>
              <a:rPr lang="fr-FR" smtClean="0"/>
              <a:t>Sans masse</a:t>
            </a:r>
          </a:p>
          <a:p>
            <a:pPr lvl="1"/>
            <a:r>
              <a:rPr lang="fr-FR" smtClean="0"/>
              <a:t>Rigide</a:t>
            </a:r>
          </a:p>
          <a:p>
            <a:endParaRPr lang="fr-FR" smtClean="0"/>
          </a:p>
          <a:p>
            <a:r>
              <a:rPr lang="fr-FR" smtClean="0"/>
              <a:t>Sommet:</a:t>
            </a:r>
          </a:p>
          <a:p>
            <a:pPr lvl="1"/>
            <a:r>
              <a:rPr lang="fr-FR" smtClean="0"/>
              <a:t>Masse</a:t>
            </a:r>
          </a:p>
          <a:p>
            <a:pPr lvl="1"/>
            <a:r>
              <a:rPr lang="fr-FR" smtClean="0"/>
              <a:t>Ressort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Déformation au niveau des sommets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FFEE-4C17-438A-8C96-7ED175D242CC}" type="slidenum">
              <a:rPr lang="fr-FR" smtClean="0"/>
              <a:pPr/>
              <a:t>7</a:t>
            </a:fld>
            <a:endParaRPr lang="fr-FR"/>
          </a:p>
        </p:txBody>
      </p:sp>
      <p:grpSp>
        <p:nvGrpSpPr>
          <p:cNvPr id="13" name="Groupe 12"/>
          <p:cNvGrpSpPr/>
          <p:nvPr/>
        </p:nvGrpSpPr>
        <p:grpSpPr>
          <a:xfrm>
            <a:off x="5181600" y="4114800"/>
            <a:ext cx="2895600" cy="1219200"/>
            <a:chOff x="5181600" y="4114800"/>
            <a:chExt cx="2895600" cy="1219200"/>
          </a:xfrm>
        </p:grpSpPr>
        <p:grpSp>
          <p:nvGrpSpPr>
            <p:cNvPr id="12" name="Groupe 11"/>
            <p:cNvGrpSpPr/>
            <p:nvPr/>
          </p:nvGrpSpPr>
          <p:grpSpPr>
            <a:xfrm>
              <a:off x="5181600" y="4114800"/>
              <a:ext cx="2895600" cy="1219200"/>
              <a:chOff x="5181600" y="4150659"/>
              <a:chExt cx="2895600" cy="1219200"/>
            </a:xfrm>
          </p:grpSpPr>
          <p:grpSp>
            <p:nvGrpSpPr>
              <p:cNvPr id="5" name="Groupe 4"/>
              <p:cNvGrpSpPr/>
              <p:nvPr/>
            </p:nvGrpSpPr>
            <p:grpSpPr>
              <a:xfrm>
                <a:off x="5181600" y="4150659"/>
                <a:ext cx="2895600" cy="1219200"/>
                <a:chOff x="648929" y="1600200"/>
                <a:chExt cx="7192297" cy="2590800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648929" y="1600200"/>
                  <a:ext cx="7192297" cy="2590800"/>
                </a:xfrm>
                <a:prstGeom prst="rect">
                  <a:avLst/>
                </a:prstGeom>
                <a:solidFill>
                  <a:schemeClr val="bg1"/>
                </a:solidFill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:endParaRPr lang="fr-FR" smtClean="0">
                    <a:latin typeface="Consolas" pitchFamily="49" charset="0"/>
                    <a:cs typeface="Microsoft Sans Serif" pitchFamily="34" charset="0"/>
                  </a:endParaRPr>
                </a:p>
              </p:txBody>
            </p:sp>
            <p:pic>
              <p:nvPicPr>
                <p:cNvPr id="8" name="Image 7" descr="ressort2.jp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914403" y="1762125"/>
                  <a:ext cx="2559887" cy="2261236"/>
                </a:xfrm>
                <a:prstGeom prst="rect">
                  <a:avLst/>
                </a:prstGeom>
              </p:spPr>
            </p:pic>
          </p:grpSp>
          <p:sp>
            <p:nvSpPr>
              <p:cNvPr id="11" name="ZoneTexte 10"/>
              <p:cNvSpPr txBox="1"/>
              <p:nvPr/>
            </p:nvSpPr>
            <p:spPr>
              <a:xfrm>
                <a:off x="6477000" y="4267200"/>
                <a:ext cx="49084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4800" b="1" smtClean="0"/>
                  <a:t>+</a:t>
                </a:r>
                <a:endParaRPr lang="fr-FR" sz="4800" b="1"/>
              </a:p>
            </p:txBody>
          </p:sp>
        </p:grpSp>
        <p:pic>
          <p:nvPicPr>
            <p:cNvPr id="10" name="Image 9" descr="poids.jpg"/>
            <p:cNvPicPr>
              <a:picLocks noChangeAspect="1"/>
            </p:cNvPicPr>
            <p:nvPr/>
          </p:nvPicPr>
          <p:blipFill>
            <a:blip r:embed="rId5" cstate="print"/>
            <a:srcRect l="12693" t="6374" r="16668"/>
            <a:stretch>
              <a:fillRect/>
            </a:stretch>
          </p:blipFill>
          <p:spPr>
            <a:xfrm>
              <a:off x="7010400" y="4267200"/>
              <a:ext cx="996113" cy="9144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Flexion d’un ressort jusqu’à l’équilibre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FFEE-4C17-438A-8C96-7ED175D242CC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b="65091"/>
          <a:stretch>
            <a:fillRect/>
          </a:stretch>
        </p:blipFill>
        <p:spPr bwMode="auto">
          <a:xfrm>
            <a:off x="5638800" y="1447800"/>
            <a:ext cx="3276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ressort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63799" y="3657600"/>
            <a:ext cx="4165601" cy="27432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04800" y="1752600"/>
            <a:ext cx="4937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mtClean="0"/>
              <a:t>Moment externe = Tendance à pivoter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 t="64000"/>
          <a:stretch>
            <a:fillRect/>
          </a:stretch>
        </p:blipFill>
        <p:spPr bwMode="auto">
          <a:xfrm>
            <a:off x="5562600" y="2486025"/>
            <a:ext cx="3276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304800" y="2677180"/>
            <a:ext cx="5428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mtClean="0"/>
              <a:t>Moment interne = Résistance à la rotation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system_description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1295400"/>
            <a:ext cx="6248400" cy="354434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Moment cinétique pour N sommets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FFEE-4C17-438A-8C96-7ED175D242CC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39396" y="5572125"/>
            <a:ext cx="39814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 t="5517" b="11724"/>
          <a:stretch>
            <a:fillRect/>
          </a:stretch>
        </p:blipFill>
        <p:spPr bwMode="auto">
          <a:xfrm>
            <a:off x="2386996" y="4419600"/>
            <a:ext cx="416620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D1F5FF"/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</a:gradFill>
      </a:spPr>
      <a:bodyPr rtlCol="0" anchor="t" anchorCtr="0"/>
      <a:lstStyle>
        <a:defPPr>
          <a:defRPr smtClean="0">
            <a:latin typeface="Consolas" pitchFamily="49" charset="0"/>
            <a:cs typeface="Microsoft Sans Serif" pitchFamily="34" charset="0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390</Words>
  <Application>Microsoft Office PowerPoint</Application>
  <PresentationFormat>Affichage à l'écran (4:3)</PresentationFormat>
  <Paragraphs>251</Paragraphs>
  <Slides>22</Slides>
  <Notes>14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Thème Office</vt:lpstr>
      <vt:lpstr>L-py: Modélisation de l’effet de la Gravité sur une Plante  Flexion d’une Branche Contenue dans un Plan Vertical </vt:lpstr>
      <vt:lpstr>Prérequis</vt:lpstr>
      <vt:lpstr>Représentation discrète</vt:lpstr>
      <vt:lpstr>Diapositive 4</vt:lpstr>
      <vt:lpstr>Exemple de configuration initiale</vt:lpstr>
      <vt:lpstr>Action de la gravité sur un système de poutre aligné avec la verticale</vt:lpstr>
      <vt:lpstr>Déformation au niveau des sommets</vt:lpstr>
      <vt:lpstr>Flexion d’un ressort jusqu’à l’équilibre</vt:lpstr>
      <vt:lpstr>Moment cinétique pour N sommets</vt:lpstr>
      <vt:lpstr>Diapositive 10</vt:lpstr>
      <vt:lpstr>Angle de flexion</vt:lpstr>
      <vt:lpstr>Facteur de relaxation</vt:lpstr>
      <vt:lpstr>Application angle flexion ?</vt:lpstr>
      <vt:lpstr>Application angle flexion ?</vt:lpstr>
      <vt:lpstr>L’angle de flexion est relatif</vt:lpstr>
      <vt:lpstr>Calcul de la « relative flexion relaxée »</vt:lpstr>
      <vt:lpstr>Diapositive 17</vt:lpstr>
      <vt:lpstr>Equilibre</vt:lpstr>
      <vt:lpstr>Contrôle de l’arrêt</vt:lpstr>
      <vt:lpstr>Diapositive 20</vt:lpstr>
      <vt:lpstr>Exemples</vt:lpstr>
      <vt:lpstr>Conclusions</vt:lpstr>
    </vt:vector>
  </TitlesOfParts>
  <Company>CIRAD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Pour branche plane</dc:title>
  <dc:creator>master</dc:creator>
  <cp:lastModifiedBy>master</cp:lastModifiedBy>
  <cp:revision>20</cp:revision>
  <dcterms:created xsi:type="dcterms:W3CDTF">2013-03-19T09:22:43Z</dcterms:created>
  <dcterms:modified xsi:type="dcterms:W3CDTF">2013-03-24T16:39:09Z</dcterms:modified>
</cp:coreProperties>
</file>