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2102C-7948-4994-A701-08636B67C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Proyectos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75334A-A0C5-4837-8CE9-356E645A7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 err="1"/>
              <a:t>Mgr</a:t>
            </a:r>
            <a:r>
              <a:rPr lang="es-BO" dirty="0"/>
              <a:t>. Jose Luis Dorado Ponce de </a:t>
            </a:r>
            <a:r>
              <a:rPr lang="es-BO" dirty="0" err="1"/>
              <a:t>leon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63189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087F0-A998-4AC1-8BBE-B8EC633A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Proceso del desarrollo del producto</a:t>
            </a:r>
          </a:p>
        </p:txBody>
      </p:sp>
      <p:grpSp>
        <p:nvGrpSpPr>
          <p:cNvPr id="3" name="3 Grupo">
            <a:extLst>
              <a:ext uri="{FF2B5EF4-FFF2-40B4-BE49-F238E27FC236}">
                <a16:creationId xmlns:a16="http://schemas.microsoft.com/office/drawing/2014/main" id="{ED85366A-220A-442E-A792-C4251873CE68}"/>
              </a:ext>
            </a:extLst>
          </p:cNvPr>
          <p:cNvGrpSpPr/>
          <p:nvPr/>
        </p:nvGrpSpPr>
        <p:grpSpPr>
          <a:xfrm>
            <a:off x="1516911" y="2126837"/>
            <a:ext cx="8443103" cy="684738"/>
            <a:chOff x="215516" y="5060800"/>
            <a:chExt cx="8443103" cy="684738"/>
          </a:xfrm>
        </p:grpSpPr>
        <p:sp>
          <p:nvSpPr>
            <p:cNvPr id="4" name="2 Rectángulo">
              <a:extLst>
                <a:ext uri="{FF2B5EF4-FFF2-40B4-BE49-F238E27FC236}">
                  <a16:creationId xmlns:a16="http://schemas.microsoft.com/office/drawing/2014/main" id="{8DE58D85-C9DC-4EFB-95CD-CE99A9614BFC}"/>
                </a:ext>
              </a:extLst>
            </p:cNvPr>
            <p:cNvSpPr/>
            <p:nvPr/>
          </p:nvSpPr>
          <p:spPr>
            <a:xfrm>
              <a:off x="215516" y="5060800"/>
              <a:ext cx="1152128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FASE 1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Rectángulo">
              <a:extLst>
                <a:ext uri="{FF2B5EF4-FFF2-40B4-BE49-F238E27FC236}">
                  <a16:creationId xmlns:a16="http://schemas.microsoft.com/office/drawing/2014/main" id="{65E6C8FC-D637-40C4-8465-425011DD9D31}"/>
                </a:ext>
              </a:extLst>
            </p:cNvPr>
            <p:cNvSpPr/>
            <p:nvPr/>
          </p:nvSpPr>
          <p:spPr>
            <a:xfrm>
              <a:off x="1889702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FASE 2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Rectángulo">
              <a:extLst>
                <a:ext uri="{FF2B5EF4-FFF2-40B4-BE49-F238E27FC236}">
                  <a16:creationId xmlns:a16="http://schemas.microsoft.com/office/drawing/2014/main" id="{1552FFDF-BC03-477A-84B6-28ADB7899B06}"/>
                </a:ext>
              </a:extLst>
            </p:cNvPr>
            <p:cNvSpPr/>
            <p:nvPr/>
          </p:nvSpPr>
          <p:spPr>
            <a:xfrm>
              <a:off x="3307277" y="5097466"/>
              <a:ext cx="1224136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FASE 3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6 Rectángulo">
              <a:extLst>
                <a:ext uri="{FF2B5EF4-FFF2-40B4-BE49-F238E27FC236}">
                  <a16:creationId xmlns:a16="http://schemas.microsoft.com/office/drawing/2014/main" id="{9882EA35-B6A9-4D27-911F-CFBE413FB45A}"/>
                </a:ext>
              </a:extLst>
            </p:cNvPr>
            <p:cNvSpPr/>
            <p:nvPr/>
          </p:nvSpPr>
          <p:spPr>
            <a:xfrm>
              <a:off x="4779023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FASE 4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Rectángulo">
              <a:extLst>
                <a:ext uri="{FF2B5EF4-FFF2-40B4-BE49-F238E27FC236}">
                  <a16:creationId xmlns:a16="http://schemas.microsoft.com/office/drawing/2014/main" id="{89AA78A2-79E6-4D22-9F92-529947EC8748}"/>
                </a:ext>
              </a:extLst>
            </p:cNvPr>
            <p:cNvSpPr/>
            <p:nvPr/>
          </p:nvSpPr>
          <p:spPr>
            <a:xfrm>
              <a:off x="6106753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FASE 5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Rectángulo">
              <a:extLst>
                <a:ext uri="{FF2B5EF4-FFF2-40B4-BE49-F238E27FC236}">
                  <a16:creationId xmlns:a16="http://schemas.microsoft.com/office/drawing/2014/main" id="{F8C49B29-6C8B-4FE8-B781-9C39C6B6F0CD}"/>
                </a:ext>
              </a:extLst>
            </p:cNvPr>
            <p:cNvSpPr/>
            <p:nvPr/>
          </p:nvSpPr>
          <p:spPr>
            <a:xfrm>
              <a:off x="7434483" y="5097466"/>
              <a:ext cx="1224136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Fase 6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3 Grupo">
            <a:extLst>
              <a:ext uri="{FF2B5EF4-FFF2-40B4-BE49-F238E27FC236}">
                <a16:creationId xmlns:a16="http://schemas.microsoft.com/office/drawing/2014/main" id="{08A6D28D-0276-4BF8-AF59-FA917EDE165F}"/>
              </a:ext>
            </a:extLst>
          </p:cNvPr>
          <p:cNvGrpSpPr/>
          <p:nvPr/>
        </p:nvGrpSpPr>
        <p:grpSpPr>
          <a:xfrm>
            <a:off x="1516911" y="3704057"/>
            <a:ext cx="8443103" cy="684738"/>
            <a:chOff x="215516" y="5060800"/>
            <a:chExt cx="8443103" cy="684738"/>
          </a:xfrm>
        </p:grpSpPr>
        <p:sp>
          <p:nvSpPr>
            <p:cNvPr id="11" name="2 Rectángulo">
              <a:extLst>
                <a:ext uri="{FF2B5EF4-FFF2-40B4-BE49-F238E27FC236}">
                  <a16:creationId xmlns:a16="http://schemas.microsoft.com/office/drawing/2014/main" id="{5C6A401B-B23B-4DF6-B339-2C081D69C518}"/>
                </a:ext>
              </a:extLst>
            </p:cNvPr>
            <p:cNvSpPr/>
            <p:nvPr/>
          </p:nvSpPr>
          <p:spPr>
            <a:xfrm>
              <a:off x="215516" y="5060800"/>
              <a:ext cx="1152128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Planeación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4 Rectángulo">
              <a:extLst>
                <a:ext uri="{FF2B5EF4-FFF2-40B4-BE49-F238E27FC236}">
                  <a16:creationId xmlns:a16="http://schemas.microsoft.com/office/drawing/2014/main" id="{CC5621C8-FCCD-4690-9AB6-1AAECF6F88E3}"/>
                </a:ext>
              </a:extLst>
            </p:cNvPr>
            <p:cNvSpPr/>
            <p:nvPr/>
          </p:nvSpPr>
          <p:spPr>
            <a:xfrm>
              <a:off x="1889702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Creación</a:t>
              </a:r>
              <a:r>
                <a:rPr lang="es-MX" sz="1200">
                  <a:solidFill>
                    <a:schemeClr val="tx1"/>
                  </a:solidFill>
                </a:rPr>
                <a:t> </a:t>
              </a:r>
              <a:r>
                <a:rPr lang="es-MX" sz="1200" b="1" dirty="0">
                  <a:solidFill>
                    <a:schemeClr val="tx1"/>
                  </a:solidFill>
                </a:rPr>
                <a:t>del</a:t>
              </a:r>
              <a:r>
                <a:rPr lang="es-MX" sz="1200" dirty="0">
                  <a:solidFill>
                    <a:schemeClr val="tx1"/>
                  </a:solidFill>
                </a:rPr>
                <a:t> </a:t>
              </a:r>
              <a:r>
                <a:rPr lang="es-MX" sz="1200" b="1" dirty="0">
                  <a:solidFill>
                    <a:schemeClr val="tx1"/>
                  </a:solidFill>
                </a:rPr>
                <a:t>Concepto</a:t>
              </a:r>
            </a:p>
          </p:txBody>
        </p:sp>
        <p:sp>
          <p:nvSpPr>
            <p:cNvPr id="13" name="5 Rectángulo">
              <a:extLst>
                <a:ext uri="{FF2B5EF4-FFF2-40B4-BE49-F238E27FC236}">
                  <a16:creationId xmlns:a16="http://schemas.microsoft.com/office/drawing/2014/main" id="{E661A442-9D86-4C62-AC4A-EF263700620C}"/>
                </a:ext>
              </a:extLst>
            </p:cNvPr>
            <p:cNvSpPr/>
            <p:nvPr/>
          </p:nvSpPr>
          <p:spPr>
            <a:xfrm>
              <a:off x="3307277" y="5097466"/>
              <a:ext cx="1224136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Desarrollo del Sistema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6 Rectángulo">
              <a:extLst>
                <a:ext uri="{FF2B5EF4-FFF2-40B4-BE49-F238E27FC236}">
                  <a16:creationId xmlns:a16="http://schemas.microsoft.com/office/drawing/2014/main" id="{38B7796F-8140-4D55-B194-7FE5C0275382}"/>
                </a:ext>
              </a:extLst>
            </p:cNvPr>
            <p:cNvSpPr/>
            <p:nvPr/>
          </p:nvSpPr>
          <p:spPr>
            <a:xfrm>
              <a:off x="4779023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Ingeniería de detalle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7 Rectángulo">
              <a:extLst>
                <a:ext uri="{FF2B5EF4-FFF2-40B4-BE49-F238E27FC236}">
                  <a16:creationId xmlns:a16="http://schemas.microsoft.com/office/drawing/2014/main" id="{642442FA-FAC0-425D-82FD-C0CB3A15041A}"/>
                </a:ext>
              </a:extLst>
            </p:cNvPr>
            <p:cNvSpPr/>
            <p:nvPr/>
          </p:nvSpPr>
          <p:spPr>
            <a:xfrm>
              <a:off x="6106753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Pruebas y Mejoras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8 Rectángulo">
              <a:extLst>
                <a:ext uri="{FF2B5EF4-FFF2-40B4-BE49-F238E27FC236}">
                  <a16:creationId xmlns:a16="http://schemas.microsoft.com/office/drawing/2014/main" id="{E319A2D6-8355-4F85-9595-7574C70AF5EA}"/>
                </a:ext>
              </a:extLst>
            </p:cNvPr>
            <p:cNvSpPr/>
            <p:nvPr/>
          </p:nvSpPr>
          <p:spPr>
            <a:xfrm>
              <a:off x="7434483" y="5097466"/>
              <a:ext cx="1224136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Arranque  de Producción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F1B367B-27C7-444B-A797-A6F9D3E99DDB}"/>
              </a:ext>
            </a:extLst>
          </p:cNvPr>
          <p:cNvSpPr/>
          <p:nvPr/>
        </p:nvSpPr>
        <p:spPr>
          <a:xfrm>
            <a:off x="1177095" y="3319755"/>
            <a:ext cx="9311425" cy="14166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9705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087F0-A998-4AC1-8BBE-B8EC633A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Proceso del desarrollo del producto</a:t>
            </a:r>
          </a:p>
        </p:txBody>
      </p:sp>
      <p:grpSp>
        <p:nvGrpSpPr>
          <p:cNvPr id="10" name="3 Grupo">
            <a:extLst>
              <a:ext uri="{FF2B5EF4-FFF2-40B4-BE49-F238E27FC236}">
                <a16:creationId xmlns:a16="http://schemas.microsoft.com/office/drawing/2014/main" id="{08A6D28D-0276-4BF8-AF59-FA917EDE165F}"/>
              </a:ext>
            </a:extLst>
          </p:cNvPr>
          <p:cNvGrpSpPr/>
          <p:nvPr/>
        </p:nvGrpSpPr>
        <p:grpSpPr>
          <a:xfrm>
            <a:off x="1481229" y="2481390"/>
            <a:ext cx="8443103" cy="684738"/>
            <a:chOff x="215516" y="5060800"/>
            <a:chExt cx="8443103" cy="684738"/>
          </a:xfrm>
        </p:grpSpPr>
        <p:sp>
          <p:nvSpPr>
            <p:cNvPr id="11" name="2 Rectángulo">
              <a:extLst>
                <a:ext uri="{FF2B5EF4-FFF2-40B4-BE49-F238E27FC236}">
                  <a16:creationId xmlns:a16="http://schemas.microsoft.com/office/drawing/2014/main" id="{5C6A401B-B23B-4DF6-B339-2C081D69C518}"/>
                </a:ext>
              </a:extLst>
            </p:cNvPr>
            <p:cNvSpPr/>
            <p:nvPr/>
          </p:nvSpPr>
          <p:spPr>
            <a:xfrm>
              <a:off x="215516" y="5060800"/>
              <a:ext cx="1152128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Planeación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4 Rectángulo">
              <a:extLst>
                <a:ext uri="{FF2B5EF4-FFF2-40B4-BE49-F238E27FC236}">
                  <a16:creationId xmlns:a16="http://schemas.microsoft.com/office/drawing/2014/main" id="{CC5621C8-FCCD-4690-9AB6-1AAECF6F88E3}"/>
                </a:ext>
              </a:extLst>
            </p:cNvPr>
            <p:cNvSpPr/>
            <p:nvPr/>
          </p:nvSpPr>
          <p:spPr>
            <a:xfrm>
              <a:off x="1889702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Creación</a:t>
              </a:r>
              <a:r>
                <a:rPr lang="es-MX" sz="1200">
                  <a:solidFill>
                    <a:schemeClr val="tx1"/>
                  </a:solidFill>
                </a:rPr>
                <a:t> </a:t>
              </a:r>
              <a:r>
                <a:rPr lang="es-MX" sz="1200" b="1" dirty="0">
                  <a:solidFill>
                    <a:schemeClr val="tx1"/>
                  </a:solidFill>
                </a:rPr>
                <a:t>del</a:t>
              </a:r>
              <a:r>
                <a:rPr lang="es-MX" sz="1200" dirty="0">
                  <a:solidFill>
                    <a:schemeClr val="tx1"/>
                  </a:solidFill>
                </a:rPr>
                <a:t> </a:t>
              </a:r>
              <a:r>
                <a:rPr lang="es-MX" sz="1200" b="1" dirty="0">
                  <a:solidFill>
                    <a:schemeClr val="tx1"/>
                  </a:solidFill>
                </a:rPr>
                <a:t>Concepto</a:t>
              </a:r>
            </a:p>
          </p:txBody>
        </p:sp>
        <p:sp>
          <p:nvSpPr>
            <p:cNvPr id="13" name="5 Rectángulo">
              <a:extLst>
                <a:ext uri="{FF2B5EF4-FFF2-40B4-BE49-F238E27FC236}">
                  <a16:creationId xmlns:a16="http://schemas.microsoft.com/office/drawing/2014/main" id="{E661A442-9D86-4C62-AC4A-EF263700620C}"/>
                </a:ext>
              </a:extLst>
            </p:cNvPr>
            <p:cNvSpPr/>
            <p:nvPr/>
          </p:nvSpPr>
          <p:spPr>
            <a:xfrm>
              <a:off x="3307277" y="5097466"/>
              <a:ext cx="1224136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Desarrollo del Sistema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6 Rectángulo">
              <a:extLst>
                <a:ext uri="{FF2B5EF4-FFF2-40B4-BE49-F238E27FC236}">
                  <a16:creationId xmlns:a16="http://schemas.microsoft.com/office/drawing/2014/main" id="{38B7796F-8140-4D55-B194-7FE5C0275382}"/>
                </a:ext>
              </a:extLst>
            </p:cNvPr>
            <p:cNvSpPr/>
            <p:nvPr/>
          </p:nvSpPr>
          <p:spPr>
            <a:xfrm>
              <a:off x="4779023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Ingeniería de detalle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7 Rectángulo">
              <a:extLst>
                <a:ext uri="{FF2B5EF4-FFF2-40B4-BE49-F238E27FC236}">
                  <a16:creationId xmlns:a16="http://schemas.microsoft.com/office/drawing/2014/main" id="{642442FA-FAC0-425D-82FD-C0CB3A15041A}"/>
                </a:ext>
              </a:extLst>
            </p:cNvPr>
            <p:cNvSpPr/>
            <p:nvPr/>
          </p:nvSpPr>
          <p:spPr>
            <a:xfrm>
              <a:off x="6106753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Pruebas y Mejoras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8 Rectángulo">
              <a:extLst>
                <a:ext uri="{FF2B5EF4-FFF2-40B4-BE49-F238E27FC236}">
                  <a16:creationId xmlns:a16="http://schemas.microsoft.com/office/drawing/2014/main" id="{E319A2D6-8355-4F85-9595-7574C70AF5EA}"/>
                </a:ext>
              </a:extLst>
            </p:cNvPr>
            <p:cNvSpPr/>
            <p:nvPr/>
          </p:nvSpPr>
          <p:spPr>
            <a:xfrm>
              <a:off x="7434483" y="5097466"/>
              <a:ext cx="1224136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Arranque  de Producción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F1B367B-27C7-444B-A797-A6F9D3E99DDB}"/>
              </a:ext>
            </a:extLst>
          </p:cNvPr>
          <p:cNvSpPr/>
          <p:nvPr/>
        </p:nvSpPr>
        <p:spPr>
          <a:xfrm>
            <a:off x="1141413" y="2097088"/>
            <a:ext cx="9311425" cy="14166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grpSp>
        <p:nvGrpSpPr>
          <p:cNvPr id="18" name="3 Grupo">
            <a:extLst>
              <a:ext uri="{FF2B5EF4-FFF2-40B4-BE49-F238E27FC236}">
                <a16:creationId xmlns:a16="http://schemas.microsoft.com/office/drawing/2014/main" id="{D1497BEF-08E4-4385-A6A9-853EEB591FCF}"/>
              </a:ext>
            </a:extLst>
          </p:cNvPr>
          <p:cNvGrpSpPr/>
          <p:nvPr/>
        </p:nvGrpSpPr>
        <p:grpSpPr>
          <a:xfrm>
            <a:off x="1481229" y="3898066"/>
            <a:ext cx="8443103" cy="684738"/>
            <a:chOff x="215516" y="5060800"/>
            <a:chExt cx="8443103" cy="684738"/>
          </a:xfrm>
        </p:grpSpPr>
        <p:sp>
          <p:nvSpPr>
            <p:cNvPr id="19" name="2 Rectángulo">
              <a:extLst>
                <a:ext uri="{FF2B5EF4-FFF2-40B4-BE49-F238E27FC236}">
                  <a16:creationId xmlns:a16="http://schemas.microsoft.com/office/drawing/2014/main" id="{12A509AE-F01E-40C9-AA2A-C61EFA5CEB84}"/>
                </a:ext>
              </a:extLst>
            </p:cNvPr>
            <p:cNvSpPr/>
            <p:nvPr/>
          </p:nvSpPr>
          <p:spPr>
            <a:xfrm>
              <a:off x="215516" y="5060800"/>
              <a:ext cx="1152128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tx1"/>
                  </a:solidFill>
                </a:rPr>
                <a:t>Planificación      del   Producto</a:t>
              </a:r>
            </a:p>
          </p:txBody>
        </p:sp>
        <p:sp>
          <p:nvSpPr>
            <p:cNvPr id="20" name="4 Rectángulo">
              <a:extLst>
                <a:ext uri="{FF2B5EF4-FFF2-40B4-BE49-F238E27FC236}">
                  <a16:creationId xmlns:a16="http://schemas.microsoft.com/office/drawing/2014/main" id="{7028171C-4564-429C-9CEA-95A2A44FD03B}"/>
                </a:ext>
              </a:extLst>
            </p:cNvPr>
            <p:cNvSpPr/>
            <p:nvPr/>
          </p:nvSpPr>
          <p:spPr>
            <a:xfrm>
              <a:off x="1889702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tx1"/>
                  </a:solidFill>
                </a:rPr>
                <a:t>Generación</a:t>
              </a:r>
              <a:r>
                <a:rPr lang="es-MX" sz="1200" dirty="0">
                  <a:solidFill>
                    <a:schemeClr val="tx1"/>
                  </a:solidFill>
                </a:rPr>
                <a:t> </a:t>
              </a:r>
              <a:r>
                <a:rPr lang="es-MX" sz="1200" b="1" dirty="0">
                  <a:solidFill>
                    <a:schemeClr val="tx1"/>
                  </a:solidFill>
                </a:rPr>
                <a:t>del</a:t>
              </a:r>
              <a:r>
                <a:rPr lang="es-MX" sz="1200" dirty="0">
                  <a:solidFill>
                    <a:schemeClr val="tx1"/>
                  </a:solidFill>
                </a:rPr>
                <a:t> </a:t>
              </a:r>
              <a:r>
                <a:rPr lang="es-MX" sz="1200" b="1" dirty="0">
                  <a:solidFill>
                    <a:schemeClr val="tx1"/>
                  </a:solidFill>
                </a:rPr>
                <a:t>Concepto</a:t>
              </a:r>
            </a:p>
          </p:txBody>
        </p:sp>
        <p:sp>
          <p:nvSpPr>
            <p:cNvPr id="21" name="5 Rectángulo">
              <a:extLst>
                <a:ext uri="{FF2B5EF4-FFF2-40B4-BE49-F238E27FC236}">
                  <a16:creationId xmlns:a16="http://schemas.microsoft.com/office/drawing/2014/main" id="{DD5D8E80-DC34-490D-AA59-D6B2101FB9E5}"/>
                </a:ext>
              </a:extLst>
            </p:cNvPr>
            <p:cNvSpPr/>
            <p:nvPr/>
          </p:nvSpPr>
          <p:spPr>
            <a:xfrm>
              <a:off x="3307277" y="5097466"/>
              <a:ext cx="1224136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tx1"/>
                  </a:solidFill>
                </a:rPr>
                <a:t>Construcción  Modelo  del Producto</a:t>
              </a:r>
            </a:p>
          </p:txBody>
        </p:sp>
        <p:sp>
          <p:nvSpPr>
            <p:cNvPr id="22" name="6 Rectángulo">
              <a:extLst>
                <a:ext uri="{FF2B5EF4-FFF2-40B4-BE49-F238E27FC236}">
                  <a16:creationId xmlns:a16="http://schemas.microsoft.com/office/drawing/2014/main" id="{D17DB7B4-1C29-4019-A203-E4C417C230F7}"/>
                </a:ext>
              </a:extLst>
            </p:cNvPr>
            <p:cNvSpPr/>
            <p:nvPr/>
          </p:nvSpPr>
          <p:spPr>
            <a:xfrm>
              <a:off x="4779023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tx1"/>
                  </a:solidFill>
                </a:rPr>
                <a:t>Ingeniería del Producto</a:t>
              </a:r>
            </a:p>
          </p:txBody>
        </p:sp>
        <p:sp>
          <p:nvSpPr>
            <p:cNvPr id="23" name="7 Rectángulo">
              <a:extLst>
                <a:ext uri="{FF2B5EF4-FFF2-40B4-BE49-F238E27FC236}">
                  <a16:creationId xmlns:a16="http://schemas.microsoft.com/office/drawing/2014/main" id="{62BCB531-BD15-4D9F-A7DA-BA58936CFEB2}"/>
                </a:ext>
              </a:extLst>
            </p:cNvPr>
            <p:cNvSpPr/>
            <p:nvPr/>
          </p:nvSpPr>
          <p:spPr>
            <a:xfrm>
              <a:off x="6106753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tx1"/>
                  </a:solidFill>
                </a:rPr>
                <a:t>Diseño del Proceso</a:t>
              </a:r>
              <a:r>
                <a:rPr lang="es-MX" sz="1200" dirty="0"/>
                <a:t> </a:t>
              </a:r>
              <a:r>
                <a:rPr lang="es-MX" sz="1200" b="1" dirty="0">
                  <a:solidFill>
                    <a:schemeClr val="tx1"/>
                  </a:solidFill>
                </a:rPr>
                <a:t>Industrial</a:t>
              </a:r>
            </a:p>
          </p:txBody>
        </p:sp>
        <p:sp>
          <p:nvSpPr>
            <p:cNvPr id="24" name="8 Rectángulo">
              <a:extLst>
                <a:ext uri="{FF2B5EF4-FFF2-40B4-BE49-F238E27FC236}">
                  <a16:creationId xmlns:a16="http://schemas.microsoft.com/office/drawing/2014/main" id="{BD0E672D-C624-433B-BF41-84E9A00A593F}"/>
                </a:ext>
              </a:extLst>
            </p:cNvPr>
            <p:cNvSpPr/>
            <p:nvPr/>
          </p:nvSpPr>
          <p:spPr>
            <a:xfrm>
              <a:off x="7434483" y="5097466"/>
              <a:ext cx="1224136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tx1"/>
                  </a:solidFill>
                </a:rPr>
                <a:t>Diseño para Construcción del</a:t>
              </a:r>
              <a:r>
                <a:rPr lang="es-MX" sz="1200" dirty="0"/>
                <a:t> </a:t>
              </a:r>
              <a:r>
                <a:rPr lang="es-MX" sz="1200" b="1" dirty="0">
                  <a:solidFill>
                    <a:schemeClr val="tx1"/>
                  </a:solidFill>
                </a:rPr>
                <a:t>Producto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28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087F0-A998-4AC1-8BBE-B8EC633A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Proceso del desarrollo del producto</a:t>
            </a:r>
          </a:p>
        </p:txBody>
      </p:sp>
      <p:sp>
        <p:nvSpPr>
          <p:cNvPr id="25" name="20 Rectángulo">
            <a:extLst>
              <a:ext uri="{FF2B5EF4-FFF2-40B4-BE49-F238E27FC236}">
                <a16:creationId xmlns:a16="http://schemas.microsoft.com/office/drawing/2014/main" id="{32384D59-6BE0-4C76-A219-C3EF5C3584B7}"/>
              </a:ext>
            </a:extLst>
          </p:cNvPr>
          <p:cNvSpPr/>
          <p:nvPr/>
        </p:nvSpPr>
        <p:spPr>
          <a:xfrm>
            <a:off x="1266410" y="2919009"/>
            <a:ext cx="1080120" cy="172280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800" dirty="0">
                <a:solidFill>
                  <a:schemeClr val="tx1"/>
                </a:solidFill>
              </a:rPr>
              <a:t>Contextualización, creación del valor agregado, impacto social, económico, sustentable, sostenible y ecológico; selección y análisis del ciclo de vida del producto. </a:t>
            </a:r>
          </a:p>
        </p:txBody>
      </p:sp>
      <p:sp>
        <p:nvSpPr>
          <p:cNvPr id="26" name="21 Rectángulo">
            <a:extLst>
              <a:ext uri="{FF2B5EF4-FFF2-40B4-BE49-F238E27FC236}">
                <a16:creationId xmlns:a16="http://schemas.microsoft.com/office/drawing/2014/main" id="{787E6A80-252E-4ED8-B055-CE6A33C551D1}"/>
              </a:ext>
            </a:extLst>
          </p:cNvPr>
          <p:cNvSpPr/>
          <p:nvPr/>
        </p:nvSpPr>
        <p:spPr>
          <a:xfrm>
            <a:off x="2393614" y="2913617"/>
            <a:ext cx="1080120" cy="171715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800" dirty="0">
                <a:solidFill>
                  <a:schemeClr val="tx1"/>
                </a:solidFill>
              </a:rPr>
              <a:t>Análisis de los atributos y del proceso de desarrollo del concepto, identificar necesidades, vincular valores, elaborar características a nivel de sistema y detalle</a:t>
            </a:r>
            <a:r>
              <a:rPr lang="es-MX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7" name="22 Rectángulo">
            <a:extLst>
              <a:ext uri="{FF2B5EF4-FFF2-40B4-BE49-F238E27FC236}">
                <a16:creationId xmlns:a16="http://schemas.microsoft.com/office/drawing/2014/main" id="{9506419E-B6D4-4BAF-915D-F247FEAF33F9}"/>
              </a:ext>
            </a:extLst>
          </p:cNvPr>
          <p:cNvSpPr/>
          <p:nvPr/>
        </p:nvSpPr>
        <p:spPr>
          <a:xfrm>
            <a:off x="3551908" y="2925823"/>
            <a:ext cx="1047861" cy="170495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</a:pPr>
            <a:r>
              <a:rPr lang="es-MX" sz="800" dirty="0">
                <a:solidFill>
                  <a:schemeClr val="tx1"/>
                </a:solidFill>
              </a:rPr>
              <a:t>Modelo físico y matemático del concepto, selección de los atributos del producto, definición de requerimientos y especificaciones, prueba del concepto.</a:t>
            </a:r>
            <a:endParaRPr lang="es-MX" sz="800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28" name="23 Rectángulo">
            <a:extLst>
              <a:ext uri="{FF2B5EF4-FFF2-40B4-BE49-F238E27FC236}">
                <a16:creationId xmlns:a16="http://schemas.microsoft.com/office/drawing/2014/main" id="{35DC6163-4891-427F-89F5-582A234EE305}"/>
              </a:ext>
            </a:extLst>
          </p:cNvPr>
          <p:cNvSpPr/>
          <p:nvPr/>
        </p:nvSpPr>
        <p:spPr>
          <a:xfrm>
            <a:off x="5821230" y="2924093"/>
            <a:ext cx="1033177" cy="142968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800" dirty="0">
                <a:solidFill>
                  <a:schemeClr val="tx1"/>
                </a:solidFill>
              </a:rPr>
              <a:t>Diseño a bloques del modelo para la definición de la arquitectura del producto con requerimientos -  especificaciones.</a:t>
            </a:r>
          </a:p>
        </p:txBody>
      </p:sp>
      <p:sp>
        <p:nvSpPr>
          <p:cNvPr id="29" name="24 Rectángulo">
            <a:extLst>
              <a:ext uri="{FF2B5EF4-FFF2-40B4-BE49-F238E27FC236}">
                <a16:creationId xmlns:a16="http://schemas.microsoft.com/office/drawing/2014/main" id="{870F6D11-4E4A-46E9-B9B9-E3BE5A9C05AD}"/>
              </a:ext>
            </a:extLst>
          </p:cNvPr>
          <p:cNvSpPr/>
          <p:nvPr/>
        </p:nvSpPr>
        <p:spPr>
          <a:xfrm>
            <a:off x="6952021" y="2925823"/>
            <a:ext cx="1080120" cy="11399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800" dirty="0">
                <a:solidFill>
                  <a:schemeClr val="tx1"/>
                </a:solidFill>
              </a:rPr>
              <a:t>Diseño: materiales, sujeciones, dispositivos, herramientas y métodos para la construcción del producto</a:t>
            </a:r>
            <a:r>
              <a:rPr lang="es-MX" sz="1100" dirty="0"/>
              <a:t>.</a:t>
            </a:r>
          </a:p>
        </p:txBody>
      </p:sp>
      <p:sp>
        <p:nvSpPr>
          <p:cNvPr id="30" name="25 Rectángulo">
            <a:extLst>
              <a:ext uri="{FF2B5EF4-FFF2-40B4-BE49-F238E27FC236}">
                <a16:creationId xmlns:a16="http://schemas.microsoft.com/office/drawing/2014/main" id="{776506B7-16B8-40AB-A0D0-3B8CE9199453}"/>
              </a:ext>
            </a:extLst>
          </p:cNvPr>
          <p:cNvSpPr/>
          <p:nvPr/>
        </p:nvSpPr>
        <p:spPr>
          <a:xfrm>
            <a:off x="8129754" y="2941555"/>
            <a:ext cx="1080120" cy="126820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</a:pPr>
            <a:r>
              <a:rPr lang="es-MX" sz="800" dirty="0">
                <a:solidFill>
                  <a:schemeClr val="tx1"/>
                </a:solidFill>
              </a:rPr>
              <a:t>Enfoques de los prototipos analíticos y físicos, funcionales alfa, beta y terminados, construcción virtual y diseño del prototipo.</a:t>
            </a:r>
            <a:endParaRPr lang="es-MX" sz="800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31" name="26 Rectángulo">
            <a:extLst>
              <a:ext uri="{FF2B5EF4-FFF2-40B4-BE49-F238E27FC236}">
                <a16:creationId xmlns:a16="http://schemas.microsoft.com/office/drawing/2014/main" id="{C1C11B62-D790-4CC1-82DC-4E698819077A}"/>
              </a:ext>
            </a:extLst>
          </p:cNvPr>
          <p:cNvSpPr/>
          <p:nvPr/>
        </p:nvSpPr>
        <p:spPr>
          <a:xfrm>
            <a:off x="4671778" y="2919009"/>
            <a:ext cx="1080120" cy="114673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800" dirty="0">
                <a:solidFill>
                  <a:schemeClr val="tx1"/>
                </a:solidFill>
              </a:rPr>
              <a:t>Análisis de las variables entradas, salidas  y elementos  del proceso dentro el modelo con sus consideraciones desde el producto.</a:t>
            </a:r>
          </a:p>
        </p:txBody>
      </p:sp>
      <p:sp>
        <p:nvSpPr>
          <p:cNvPr id="32" name="27 Rectángulo">
            <a:extLst>
              <a:ext uri="{FF2B5EF4-FFF2-40B4-BE49-F238E27FC236}">
                <a16:creationId xmlns:a16="http://schemas.microsoft.com/office/drawing/2014/main" id="{C4DEEE15-D574-4643-93EF-0DECBC40AE45}"/>
              </a:ext>
            </a:extLst>
          </p:cNvPr>
          <p:cNvSpPr/>
          <p:nvPr/>
        </p:nvSpPr>
        <p:spPr>
          <a:xfrm>
            <a:off x="9292381" y="2941555"/>
            <a:ext cx="1080120" cy="14122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800" dirty="0">
                <a:solidFill>
                  <a:schemeClr val="tx1"/>
                </a:solidFill>
              </a:rPr>
              <a:t>Operación de la construcción de las piezas basado en las hojas de proceso, de su manufactura o maquinado, ajuste o selección de las piezas existentes en el mercado.</a:t>
            </a:r>
          </a:p>
        </p:txBody>
      </p:sp>
      <p:grpSp>
        <p:nvGrpSpPr>
          <p:cNvPr id="33" name="18 Grupo">
            <a:extLst>
              <a:ext uri="{FF2B5EF4-FFF2-40B4-BE49-F238E27FC236}">
                <a16:creationId xmlns:a16="http://schemas.microsoft.com/office/drawing/2014/main" id="{B3D49BA1-5AAA-4F85-8350-0235F9DC48F3}"/>
              </a:ext>
            </a:extLst>
          </p:cNvPr>
          <p:cNvGrpSpPr/>
          <p:nvPr/>
        </p:nvGrpSpPr>
        <p:grpSpPr>
          <a:xfrm>
            <a:off x="1266410" y="2097088"/>
            <a:ext cx="9106091" cy="676010"/>
            <a:chOff x="14505" y="2869656"/>
            <a:chExt cx="9106091" cy="676010"/>
          </a:xfrm>
        </p:grpSpPr>
        <p:sp>
          <p:nvSpPr>
            <p:cNvPr id="34" name="3 Rectángulo">
              <a:extLst>
                <a:ext uri="{FF2B5EF4-FFF2-40B4-BE49-F238E27FC236}">
                  <a16:creationId xmlns:a16="http://schemas.microsoft.com/office/drawing/2014/main" id="{11B54279-1E0F-4900-BBFD-1B9AA941E83F}"/>
                </a:ext>
              </a:extLst>
            </p:cNvPr>
            <p:cNvSpPr/>
            <p:nvPr/>
          </p:nvSpPr>
          <p:spPr>
            <a:xfrm>
              <a:off x="14505" y="2875047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dirty="0">
                  <a:solidFill>
                    <a:schemeClr val="tx1"/>
                  </a:solidFill>
                </a:rPr>
                <a:t>Planificación del Producto</a:t>
              </a:r>
            </a:p>
          </p:txBody>
        </p:sp>
        <p:sp>
          <p:nvSpPr>
            <p:cNvPr id="35" name="4 Rectángulo">
              <a:extLst>
                <a:ext uri="{FF2B5EF4-FFF2-40B4-BE49-F238E27FC236}">
                  <a16:creationId xmlns:a16="http://schemas.microsoft.com/office/drawing/2014/main" id="{315744CA-BD77-4037-9F1F-C800019EADE4}"/>
                </a:ext>
              </a:extLst>
            </p:cNvPr>
            <p:cNvSpPr/>
            <p:nvPr/>
          </p:nvSpPr>
          <p:spPr>
            <a:xfrm>
              <a:off x="1141709" y="286965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dirty="0">
                  <a:solidFill>
                    <a:schemeClr val="tx1"/>
                  </a:solidFill>
                </a:rPr>
                <a:t>Generación del Concepto</a:t>
              </a:r>
            </a:p>
          </p:txBody>
        </p:sp>
        <p:sp>
          <p:nvSpPr>
            <p:cNvPr id="36" name="5 Rectángulo">
              <a:extLst>
                <a:ext uri="{FF2B5EF4-FFF2-40B4-BE49-F238E27FC236}">
                  <a16:creationId xmlns:a16="http://schemas.microsoft.com/office/drawing/2014/main" id="{B35409D6-78E8-4CC9-AF93-2B29C15D66DD}"/>
                </a:ext>
              </a:extLst>
            </p:cNvPr>
            <p:cNvSpPr/>
            <p:nvPr/>
          </p:nvSpPr>
          <p:spPr>
            <a:xfrm>
              <a:off x="2267744" y="2881862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dirty="0">
                  <a:solidFill>
                    <a:schemeClr val="tx1"/>
                  </a:solidFill>
                </a:rPr>
                <a:t>Construcción  Modelo  del Producto</a:t>
              </a:r>
            </a:p>
          </p:txBody>
        </p:sp>
        <p:sp>
          <p:nvSpPr>
            <p:cNvPr id="37" name="6 Rectángulo">
              <a:extLst>
                <a:ext uri="{FF2B5EF4-FFF2-40B4-BE49-F238E27FC236}">
                  <a16:creationId xmlns:a16="http://schemas.microsoft.com/office/drawing/2014/main" id="{D2D425C6-0A34-420E-B4AF-5F689F0CF3CB}"/>
                </a:ext>
              </a:extLst>
            </p:cNvPr>
            <p:cNvSpPr/>
            <p:nvPr/>
          </p:nvSpPr>
          <p:spPr>
            <a:xfrm>
              <a:off x="4594194" y="2880131"/>
              <a:ext cx="980492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dirty="0">
                  <a:solidFill>
                    <a:schemeClr val="tx1"/>
                  </a:solidFill>
                </a:rPr>
                <a:t>Ingeniería del Producto</a:t>
              </a:r>
            </a:p>
          </p:txBody>
        </p:sp>
        <p:sp>
          <p:nvSpPr>
            <p:cNvPr id="38" name="7 Rectángulo">
              <a:extLst>
                <a:ext uri="{FF2B5EF4-FFF2-40B4-BE49-F238E27FC236}">
                  <a16:creationId xmlns:a16="http://schemas.microsoft.com/office/drawing/2014/main" id="{831632FC-D879-443E-8929-59CD811CC384}"/>
                </a:ext>
              </a:extLst>
            </p:cNvPr>
            <p:cNvSpPr/>
            <p:nvPr/>
          </p:nvSpPr>
          <p:spPr>
            <a:xfrm>
              <a:off x="5700116" y="2881862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dirty="0">
                  <a:solidFill>
                    <a:schemeClr val="tx1"/>
                  </a:solidFill>
                </a:rPr>
                <a:t>Diseño del Proceso Industrial</a:t>
              </a:r>
            </a:p>
          </p:txBody>
        </p:sp>
        <p:sp>
          <p:nvSpPr>
            <p:cNvPr id="39" name="8 Rectángulo">
              <a:extLst>
                <a:ext uri="{FF2B5EF4-FFF2-40B4-BE49-F238E27FC236}">
                  <a16:creationId xmlns:a16="http://schemas.microsoft.com/office/drawing/2014/main" id="{78DDA982-8FE4-4DE8-B3A5-C099F24ECC50}"/>
                </a:ext>
              </a:extLst>
            </p:cNvPr>
            <p:cNvSpPr/>
            <p:nvPr/>
          </p:nvSpPr>
          <p:spPr>
            <a:xfrm>
              <a:off x="6877849" y="2897594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dirty="0">
                  <a:solidFill>
                    <a:schemeClr val="tx1"/>
                  </a:solidFill>
                </a:rPr>
                <a:t>Diseño para Construcción del Producto</a:t>
              </a:r>
            </a:p>
          </p:txBody>
        </p:sp>
        <p:sp>
          <p:nvSpPr>
            <p:cNvPr id="40" name="16 Rectángulo">
              <a:extLst>
                <a:ext uri="{FF2B5EF4-FFF2-40B4-BE49-F238E27FC236}">
                  <a16:creationId xmlns:a16="http://schemas.microsoft.com/office/drawing/2014/main" id="{1004C0BB-13BC-423D-B853-5757B7E7B071}"/>
                </a:ext>
              </a:extLst>
            </p:cNvPr>
            <p:cNvSpPr/>
            <p:nvPr/>
          </p:nvSpPr>
          <p:spPr>
            <a:xfrm>
              <a:off x="3419873" y="2875047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dirty="0">
                  <a:solidFill>
                    <a:schemeClr val="tx1"/>
                  </a:solidFill>
                </a:rPr>
                <a:t>Piloteo del Diseño del Prototipo</a:t>
              </a:r>
            </a:p>
          </p:txBody>
        </p:sp>
        <p:sp>
          <p:nvSpPr>
            <p:cNvPr id="41" name="17 Rectángulo">
              <a:extLst>
                <a:ext uri="{FF2B5EF4-FFF2-40B4-BE49-F238E27FC236}">
                  <a16:creationId xmlns:a16="http://schemas.microsoft.com/office/drawing/2014/main" id="{3E9A5669-133D-4807-BBA3-126FFFE0D6F5}"/>
                </a:ext>
              </a:extLst>
            </p:cNvPr>
            <p:cNvSpPr/>
            <p:nvPr/>
          </p:nvSpPr>
          <p:spPr>
            <a:xfrm>
              <a:off x="8040476" y="2897594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dirty="0">
                  <a:solidFill>
                    <a:schemeClr val="tx1"/>
                  </a:solidFill>
                </a:rPr>
                <a:t>Construcción  Modelo  del Producto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9767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{A56651B7-B1BE-4DF3-8C66-40E6A56D75EC}tf04033919</Template>
  <TotalTime>168</TotalTime>
  <Words>309</Words>
  <Application>Microsoft Office PowerPoint</Application>
  <PresentationFormat>Panorámica</PresentationFormat>
  <Paragraphs>45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Circuito</vt:lpstr>
      <vt:lpstr>Proyectos</vt:lpstr>
      <vt:lpstr>Proceso del desarrollo del producto</vt:lpstr>
      <vt:lpstr>Proceso del desarrollo del producto</vt:lpstr>
      <vt:lpstr>Proceso del desarrollo del producto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Proyectos</dc:title>
  <dc:creator>Jose Luis Dorado Ponce de León</dc:creator>
  <cp:lastModifiedBy>Jose Luis Dorado Ponce de León</cp:lastModifiedBy>
  <cp:revision>5</cp:revision>
  <dcterms:created xsi:type="dcterms:W3CDTF">2020-02-15T02:32:57Z</dcterms:created>
  <dcterms:modified xsi:type="dcterms:W3CDTF">2020-02-15T06:33:13Z</dcterms:modified>
</cp:coreProperties>
</file>