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6" r:id="rId3"/>
    <p:sldId id="265" r:id="rId4"/>
    <p:sldId id="258" r:id="rId5"/>
    <p:sldId id="260" r:id="rId6"/>
    <p:sldId id="259" r:id="rId7"/>
    <p:sldId id="266" r:id="rId8"/>
    <p:sldId id="264" r:id="rId9"/>
    <p:sldId id="261" r:id="rId10"/>
    <p:sldId id="263"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317" userDrawn="1">
          <p15:clr>
            <a:srgbClr val="A4A3A4"/>
          </p15:clr>
        </p15:guide>
        <p15:guide id="4" pos="4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215"/>
    <a:srgbClr val="A6A6A6"/>
    <a:srgbClr val="22819A"/>
    <a:srgbClr val="BC5B40"/>
    <a:srgbClr val="264DE4"/>
    <a:srgbClr val="E44D26"/>
    <a:srgbClr val="F0DB4F"/>
    <a:srgbClr val="00DAD7"/>
    <a:srgbClr val="006A7B"/>
    <a:srgbClr val="F88F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E46F77-11FA-4CBE-8188-11602A501244}" v="10" dt="2018-10-30T18:02:15.15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57" autoAdjust="0"/>
    <p:restoredTop sz="79786" autoAdjust="0"/>
  </p:normalViewPr>
  <p:slideViewPr>
    <p:cSldViewPr snapToGrid="0" showGuides="1">
      <p:cViewPr>
        <p:scale>
          <a:sx n="150" d="100"/>
          <a:sy n="150" d="100"/>
        </p:scale>
        <p:origin x="2049" y="-40"/>
      </p:cViewPr>
      <p:guideLst>
        <p:guide orient="horz" pos="1620"/>
        <p:guide pos="2880"/>
        <p:guide pos="317"/>
        <p:guide pos="4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En resumen:</a:t>
            </a:r>
          </a:p>
          <a:p>
            <a:endParaRPr lang="es-ES" dirty="0"/>
          </a:p>
          <a:p>
            <a:pPr algn="l">
              <a:buFont typeface="Arial" panose="020B0604020202020204" pitchFamily="34" charset="0"/>
              <a:buChar char="•"/>
            </a:pPr>
            <a:r>
              <a:rPr lang="es-ES" b="0" i="0" dirty="0">
                <a:solidFill>
                  <a:srgbClr val="D1D2D3"/>
                </a:solidFill>
                <a:effectLst/>
                <a:latin typeface="Slack-Lato"/>
              </a:rPr>
              <a:t> La compatibilidad hacia atrás implica que cualquier </a:t>
            </a:r>
            <a:r>
              <a:rPr lang="es-ES" b="0" i="0" dirty="0" err="1">
                <a:solidFill>
                  <a:srgbClr val="D1D2D3"/>
                </a:solidFill>
                <a:effectLst/>
                <a:latin typeface="Slack-Lato"/>
              </a:rPr>
              <a:t>feature</a:t>
            </a:r>
            <a:r>
              <a:rPr lang="es-ES" b="0" i="0" dirty="0">
                <a:solidFill>
                  <a:srgbClr val="D1D2D3"/>
                </a:solidFill>
                <a:effectLst/>
                <a:latin typeface="Slack-Lato"/>
              </a:rPr>
              <a:t> del lenguaje debe ser soportada pase el tiempo que pase, con el objetivo de que programas antiguos no "se rompan" en navegadores nuevos. Cualquier web por antiguo que sea su código va a funcionar hoy día. JS es compatible hacia atrás, y esto puede explicar que ciertas decisiones del lenguaje que podrían considerarse polémicas hoy día, son herencia histórica que no puede deshacerse.</a:t>
            </a:r>
          </a:p>
          <a:p>
            <a:pPr algn="l">
              <a:buFont typeface="Arial" panose="020B0604020202020204" pitchFamily="34" charset="0"/>
              <a:buChar char="•"/>
            </a:pPr>
            <a:r>
              <a:rPr lang="es-ES" b="0" i="0" dirty="0">
                <a:solidFill>
                  <a:srgbClr val="D1D2D3"/>
                </a:solidFill>
                <a:effectLst/>
                <a:latin typeface="Slack-Lato"/>
              </a:rPr>
              <a:t> La compatibilidad hacia adelante, al contrario, implica que </a:t>
            </a:r>
            <a:r>
              <a:rPr lang="es-ES" b="0" i="0" dirty="0" err="1">
                <a:solidFill>
                  <a:srgbClr val="D1D2D3"/>
                </a:solidFill>
                <a:effectLst/>
                <a:latin typeface="Slack-Lato"/>
              </a:rPr>
              <a:t>features</a:t>
            </a:r>
            <a:r>
              <a:rPr lang="es-ES" b="0" i="0" dirty="0">
                <a:solidFill>
                  <a:srgbClr val="D1D2D3"/>
                </a:solidFill>
                <a:effectLst/>
                <a:latin typeface="Slack-Lato"/>
              </a:rPr>
              <a:t> o sintaxis novedosas del lenguaje no van a provocar errores si se ejecutan en navegadores antiguos o sin soporte. Esto se hace ignorando lo que el </a:t>
            </a:r>
            <a:r>
              <a:rPr lang="es-ES" b="0" i="0" dirty="0" err="1">
                <a:solidFill>
                  <a:srgbClr val="D1D2D3"/>
                </a:solidFill>
                <a:effectLst/>
                <a:latin typeface="Slack-Lato"/>
              </a:rPr>
              <a:t>engine</a:t>
            </a:r>
            <a:r>
              <a:rPr lang="es-ES" b="0" i="0" dirty="0">
                <a:solidFill>
                  <a:srgbClr val="D1D2D3"/>
                </a:solidFill>
                <a:effectLst/>
                <a:latin typeface="Slack-Lato"/>
              </a:rPr>
              <a:t> 'no entiende', pero como es lógico, en un programa de scripting como JS esto no tendría mucho sentido. Sin embargo, lenguajes de propósito reducido como HTML o CSS si que son compatibles hacia adelante y no hacia atrás.</a:t>
            </a:r>
          </a:p>
          <a:p>
            <a:endParaRPr lang="es-ES" dirty="0"/>
          </a:p>
        </p:txBody>
      </p:sp>
    </p:spTree>
    <p:extLst>
      <p:ext uri="{BB962C8B-B14F-4D97-AF65-F5344CB8AC3E}">
        <p14:creationId xmlns:p14="http://schemas.microsoft.com/office/powerpoint/2010/main" val="2554531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95300" y="2847975"/>
            <a:ext cx="7772400" cy="933450"/>
          </a:xfrm>
          <a:prstGeom prst="rect">
            <a:avLst/>
          </a:prstGeom>
        </p:spPr>
        <p:txBody>
          <a:bodyPr/>
          <a:lstStyle>
            <a:lvl1pPr>
              <a:defRPr sz="7200" spc="-300"/>
            </a:lvl1pPr>
          </a:lstStyle>
          <a:p>
            <a:r>
              <a:t>Texto del título</a:t>
            </a:r>
          </a:p>
        </p:txBody>
      </p:sp>
      <p:sp>
        <p:nvSpPr>
          <p:cNvPr id="12" name="Nivel de texto 1…"/>
          <p:cNvSpPr txBox="1">
            <a:spLocks noGrp="1"/>
          </p:cNvSpPr>
          <p:nvPr>
            <p:ph type="body" sz="quarter" idx="1"/>
          </p:nvPr>
        </p:nvSpPr>
        <p:spPr>
          <a:xfrm>
            <a:off x="533400" y="3657600"/>
            <a:ext cx="8013700" cy="495300"/>
          </a:xfrm>
          <a:prstGeom prst="rect">
            <a:avLst/>
          </a:prstGeom>
        </p:spPr>
        <p:txBody>
          <a:bodyPr/>
          <a:lstStyle>
            <a:lvl1pPr>
              <a:spcBef>
                <a:spcPts val="600"/>
              </a:spcBef>
              <a:defRPr sz="2800">
                <a:solidFill>
                  <a:srgbClr val="808080"/>
                </a:solidFill>
                <a:latin typeface="Neo Sans Std Light"/>
                <a:ea typeface="Neo Sans Std Light"/>
                <a:cs typeface="Neo Sans Std Light"/>
                <a:sym typeface="Neo Sans Std Light"/>
              </a:defRPr>
            </a:lvl1pPr>
            <a:lvl2pPr>
              <a:spcBef>
                <a:spcPts val="600"/>
              </a:spcBef>
              <a:defRPr sz="2800">
                <a:solidFill>
                  <a:srgbClr val="808080"/>
                </a:solidFill>
                <a:latin typeface="Neo Sans Std Light"/>
                <a:ea typeface="Neo Sans Std Light"/>
                <a:cs typeface="Neo Sans Std Light"/>
                <a:sym typeface="Neo Sans Std Light"/>
              </a:defRPr>
            </a:lvl2pPr>
            <a:lvl3pPr>
              <a:spcBef>
                <a:spcPts val="600"/>
              </a:spcBef>
              <a:defRPr sz="2800">
                <a:solidFill>
                  <a:srgbClr val="808080"/>
                </a:solidFill>
                <a:latin typeface="Neo Sans Std Light"/>
                <a:ea typeface="Neo Sans Std Light"/>
                <a:cs typeface="Neo Sans Std Light"/>
                <a:sym typeface="Neo Sans Std Light"/>
              </a:defRPr>
            </a:lvl3pPr>
            <a:lvl4pPr>
              <a:spcBef>
                <a:spcPts val="600"/>
              </a:spcBef>
              <a:defRPr sz="2800">
                <a:solidFill>
                  <a:srgbClr val="808080"/>
                </a:solidFill>
                <a:latin typeface="Neo Sans Std Light"/>
                <a:ea typeface="Neo Sans Std Light"/>
                <a:cs typeface="Neo Sans Std Light"/>
                <a:sym typeface="Neo Sans Std Light"/>
              </a:defRPr>
            </a:lvl4pPr>
            <a:lvl5pPr>
              <a:spcBef>
                <a:spcPts val="600"/>
              </a:spcBef>
              <a:defRPr sz="2800">
                <a:solidFill>
                  <a:srgbClr val="808080"/>
                </a:solidFill>
                <a:latin typeface="Neo Sans Std Light"/>
                <a:ea typeface="Neo Sans Std Light"/>
                <a:cs typeface="Neo Sans Std Light"/>
                <a:sym typeface="Neo Sans Std Light"/>
              </a:defRPr>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exto del título"/>
          <p:cNvSpPr txBox="1">
            <a:spLocks noGrp="1"/>
          </p:cNvSpPr>
          <p:nvPr>
            <p:ph type="title"/>
          </p:nvPr>
        </p:nvSpPr>
        <p:spPr>
          <a:prstGeom prst="rect">
            <a:avLst/>
          </a:prstGeom>
        </p:spPr>
        <p:txBody>
          <a:bodyPr/>
          <a:lstStyle/>
          <a:p>
            <a:r>
              <a:t>Texto del título</a:t>
            </a:r>
          </a:p>
        </p:txBody>
      </p:sp>
      <p:sp>
        <p:nvSpPr>
          <p:cNvPr id="93"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9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exto del título"/>
          <p:cNvSpPr txBox="1">
            <a:spLocks noGrp="1"/>
          </p:cNvSpPr>
          <p:nvPr>
            <p:ph type="title"/>
          </p:nvPr>
        </p:nvSpPr>
        <p:spPr>
          <a:xfrm>
            <a:off x="6629400" y="205978"/>
            <a:ext cx="2057400" cy="4388646"/>
          </a:xfrm>
          <a:prstGeom prst="rect">
            <a:avLst/>
          </a:prstGeom>
        </p:spPr>
        <p:txBody>
          <a:bodyPr/>
          <a:lstStyle/>
          <a:p>
            <a:r>
              <a:t>Texto del título</a:t>
            </a:r>
          </a:p>
        </p:txBody>
      </p:sp>
      <p:sp>
        <p:nvSpPr>
          <p:cNvPr id="102" name="Nivel de texto 1…"/>
          <p:cNvSpPr txBox="1">
            <a:spLocks noGrp="1"/>
          </p:cNvSpPr>
          <p:nvPr>
            <p:ph type="body" idx="1"/>
          </p:nvPr>
        </p:nvSpPr>
        <p:spPr>
          <a:xfrm>
            <a:off x="457200" y="205978"/>
            <a:ext cx="6019800" cy="438864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el título"/>
          <p:cNvSpPr txBox="1">
            <a:spLocks noGrp="1"/>
          </p:cNvSpPr>
          <p:nvPr>
            <p:ph type="title"/>
          </p:nvPr>
        </p:nvSpPr>
        <p:spPr>
          <a:xfrm>
            <a:off x="722312" y="3305176"/>
            <a:ext cx="7772401" cy="1021557"/>
          </a:xfrm>
          <a:prstGeom prst="rect">
            <a:avLst/>
          </a:prstGeom>
        </p:spPr>
        <p:txBody>
          <a:bodyPr anchor="t"/>
          <a:lstStyle>
            <a:lvl1pPr>
              <a:defRPr sz="4000" b="1" cap="all"/>
            </a:lvl1pPr>
          </a:lstStyle>
          <a:p>
            <a:r>
              <a:t>Texto del título</a:t>
            </a:r>
          </a:p>
        </p:txBody>
      </p:sp>
      <p:sp>
        <p:nvSpPr>
          <p:cNvPr id="30" name="Nivel de texto 1…"/>
          <p:cNvSpPr txBox="1">
            <a:spLocks noGrp="1"/>
          </p:cNvSpPr>
          <p:nvPr>
            <p:ph type="body" sz="quarter" idx="1"/>
          </p:nvPr>
        </p:nvSpPr>
        <p:spPr>
          <a:xfrm>
            <a:off x="722312" y="2180034"/>
            <a:ext cx="7772401" cy="1125141"/>
          </a:xfrm>
          <a:prstGeom prst="rect">
            <a:avLst/>
          </a:prstGeom>
        </p:spPr>
        <p:txBody>
          <a:bodyPr anchor="b"/>
          <a:lstStyle>
            <a:lvl1pPr>
              <a:spcBef>
                <a:spcPts val="400"/>
              </a:spcBef>
              <a:defRPr sz="2000">
                <a:solidFill>
                  <a:srgbClr val="888888"/>
                </a:solidFill>
              </a:defRPr>
            </a:lvl1pPr>
            <a:lvl2pPr>
              <a:spcBef>
                <a:spcPts val="400"/>
              </a:spcBef>
              <a:defRPr sz="2000">
                <a:solidFill>
                  <a:srgbClr val="888888"/>
                </a:solidFill>
              </a:defRPr>
            </a:lvl2pPr>
            <a:lvl3pPr>
              <a:spcBef>
                <a:spcPts val="400"/>
              </a:spcBef>
              <a:defRPr sz="2000">
                <a:solidFill>
                  <a:srgbClr val="888888"/>
                </a:solidFill>
              </a:defRPr>
            </a:lvl3pPr>
            <a:lvl4pPr>
              <a:spcBef>
                <a:spcPts val="400"/>
              </a:spcBef>
              <a:defRPr sz="2000">
                <a:solidFill>
                  <a:srgbClr val="888888"/>
                </a:solidFill>
              </a:defRPr>
            </a:lvl4pPr>
            <a:lvl5pPr>
              <a:spcBef>
                <a:spcPts val="400"/>
              </a:spcBef>
              <a:defRPr sz="2000">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half" idx="1"/>
          </p:nvPr>
        </p:nvSpPr>
        <p:spPr>
          <a:xfrm>
            <a:off x="457200" y="1200150"/>
            <a:ext cx="4038600" cy="3394473"/>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el título"/>
          <p:cNvSpPr txBox="1">
            <a:spLocks noGrp="1"/>
          </p:cNvSpPr>
          <p:nvPr>
            <p:ph type="title"/>
          </p:nvPr>
        </p:nvSpPr>
        <p:spPr>
          <a:prstGeom prst="rect">
            <a:avLst/>
          </a:prstGeom>
        </p:spPr>
        <p:txBody>
          <a:bodyPr/>
          <a:lstStyle/>
          <a:p>
            <a:r>
              <a:t>Texto del título</a:t>
            </a:r>
          </a:p>
        </p:txBody>
      </p:sp>
      <p:sp>
        <p:nvSpPr>
          <p:cNvPr id="48" name="Nivel de texto 1…"/>
          <p:cNvSpPr txBox="1">
            <a:spLocks noGrp="1"/>
          </p:cNvSpPr>
          <p:nvPr>
            <p:ph type="body" sz="quarter" idx="1"/>
          </p:nvPr>
        </p:nvSpPr>
        <p:spPr>
          <a:xfrm>
            <a:off x="457200" y="1151334"/>
            <a:ext cx="4040188" cy="479823"/>
          </a:xfrm>
          <a:prstGeom prst="rect">
            <a:avLst/>
          </a:prstGeom>
        </p:spPr>
        <p:txBody>
          <a:bodyPr anchor="b"/>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Nivel de texto 1</a:t>
            </a:r>
          </a:p>
          <a:p>
            <a:pPr lvl="1"/>
            <a:r>
              <a:t>Nivel de texto 2</a:t>
            </a:r>
          </a:p>
          <a:p>
            <a:pPr lvl="2"/>
            <a:r>
              <a:t>Nivel de texto 3</a:t>
            </a:r>
          </a:p>
          <a:p>
            <a:pPr lvl="3"/>
            <a:r>
              <a:t>Nivel de texto 4</a:t>
            </a:r>
          </a:p>
          <a:p>
            <a:pPr lvl="4"/>
            <a:r>
              <a:t>Nivel de texto 5</a:t>
            </a:r>
          </a:p>
        </p:txBody>
      </p:sp>
      <p:sp>
        <p:nvSpPr>
          <p:cNvPr id="49" name="Text Placeholder 4"/>
          <p:cNvSpPr>
            <a:spLocks noGrp="1"/>
          </p:cNvSpPr>
          <p:nvPr>
            <p:ph type="body" sz="quarter" idx="13"/>
          </p:nvPr>
        </p:nvSpPr>
        <p:spPr>
          <a:xfrm>
            <a:off x="4645026" y="1151334"/>
            <a:ext cx="4041776" cy="479823"/>
          </a:xfrm>
          <a:prstGeom prst="rect">
            <a:avLst/>
          </a:prstGeom>
        </p:spPr>
        <p:txBody>
          <a:bodyPr anchor="b"/>
          <a:lstStyle/>
          <a:p>
            <a:pPr>
              <a:spcBef>
                <a:spcPts val="500"/>
              </a:spcBef>
              <a:defRPr sz="2400" b="1"/>
            </a:pPr>
            <a:endParaRPr/>
          </a:p>
        </p:txBody>
      </p:sp>
      <p:sp>
        <p:nvSpPr>
          <p:cNvPr id="5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457201" y="204786"/>
            <a:ext cx="3008314" cy="871539"/>
          </a:xfrm>
          <a:prstGeom prst="rect">
            <a:avLst/>
          </a:prstGeom>
        </p:spPr>
        <p:txBody>
          <a:bodyPr anchor="b"/>
          <a:lstStyle>
            <a:lvl1pPr>
              <a:defRPr sz="2000" b="1"/>
            </a:lvl1pPr>
          </a:lstStyle>
          <a:p>
            <a:r>
              <a:t>Texto del título</a:t>
            </a:r>
          </a:p>
        </p:txBody>
      </p:sp>
      <p:sp>
        <p:nvSpPr>
          <p:cNvPr id="73" name="Nivel de texto 1…"/>
          <p:cNvSpPr txBox="1">
            <a:spLocks noGrp="1"/>
          </p:cNvSpPr>
          <p:nvPr>
            <p:ph type="body" idx="1"/>
          </p:nvPr>
        </p:nvSpPr>
        <p:spPr>
          <a:xfrm>
            <a:off x="3575050" y="204788"/>
            <a:ext cx="5111750" cy="438983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4" name="Text Placeholder 3"/>
          <p:cNvSpPr>
            <a:spLocks noGrp="1"/>
          </p:cNvSpPr>
          <p:nvPr>
            <p:ph type="body" sz="half" idx="13"/>
          </p:nvPr>
        </p:nvSpPr>
        <p:spPr>
          <a:xfrm>
            <a:off x="457200" y="1076326"/>
            <a:ext cx="3008315" cy="3518297"/>
          </a:xfrm>
          <a:prstGeom prst="rect">
            <a:avLst/>
          </a:prstGeom>
        </p:spPr>
        <p:txBody>
          <a:bodyPr/>
          <a:lstStyle/>
          <a:p>
            <a:pPr>
              <a:spcBef>
                <a:spcPts val="300"/>
              </a:spcBef>
              <a:defRPr sz="1400"/>
            </a:pPr>
            <a:endParaRPr/>
          </a:p>
        </p:txBody>
      </p:sp>
      <p:sp>
        <p:nvSpPr>
          <p:cNvPr id="7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1792288" y="3600450"/>
            <a:ext cx="5486401" cy="425054"/>
          </a:xfrm>
          <a:prstGeom prst="rect">
            <a:avLst/>
          </a:prstGeom>
        </p:spPr>
        <p:txBody>
          <a:bodyPr anchor="b"/>
          <a:lstStyle>
            <a:lvl1pPr>
              <a:defRPr sz="2000" b="1"/>
            </a:lvl1pPr>
          </a:lstStyle>
          <a:p>
            <a:r>
              <a:t>Texto del título</a:t>
            </a:r>
          </a:p>
        </p:txBody>
      </p:sp>
      <p:sp>
        <p:nvSpPr>
          <p:cNvPr id="83" name="Picture Placeholder 2"/>
          <p:cNvSpPr>
            <a:spLocks noGrp="1"/>
          </p:cNvSpPr>
          <p:nvPr>
            <p:ph type="pic" sz="half" idx="13"/>
          </p:nvPr>
        </p:nvSpPr>
        <p:spPr>
          <a:xfrm>
            <a:off x="1792288" y="459581"/>
            <a:ext cx="5486401" cy="3086101"/>
          </a:xfrm>
          <a:prstGeom prst="rect">
            <a:avLst/>
          </a:prstGeom>
        </p:spPr>
        <p:txBody>
          <a:bodyPr lIns="91439" rIns="91439">
            <a:noAutofit/>
          </a:bodyPr>
          <a:lstStyle/>
          <a:p>
            <a:endParaRPr/>
          </a:p>
        </p:txBody>
      </p:sp>
      <p:sp>
        <p:nvSpPr>
          <p:cNvPr id="84" name="Nivel de texto 1…"/>
          <p:cNvSpPr txBox="1">
            <a:spLocks noGrp="1"/>
          </p:cNvSpPr>
          <p:nvPr>
            <p:ph type="body" sz="quarter" idx="1"/>
          </p:nvPr>
        </p:nvSpPr>
        <p:spPr>
          <a:xfrm>
            <a:off x="1792288" y="4025503"/>
            <a:ext cx="5486401" cy="603648"/>
          </a:xfrm>
          <a:prstGeom prst="rect">
            <a:avLst/>
          </a:prstGeom>
        </p:spPr>
        <p:txBody>
          <a:bodyPr/>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457200" y="1063228"/>
            <a:ext cx="8229600" cy="857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Texto del título</a:t>
            </a:r>
          </a:p>
        </p:txBody>
      </p:sp>
      <p:sp>
        <p:nvSpPr>
          <p:cNvPr id="3" name="Nivel de texto 1…"/>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6553200" y="4767262"/>
            <a:ext cx="343903" cy="358141"/>
          </a:xfrm>
          <a:prstGeom prst="rect">
            <a:avLst/>
          </a:prstGeom>
          <a:ln w="12700">
            <a:miter lim="400000"/>
          </a:ln>
        </p:spPr>
        <p:txBody>
          <a:bodyPr wrap="none" lIns="45719" rIns="45719">
            <a:spAutoFit/>
          </a:body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1pPr>
      <a:lvl2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2pPr>
      <a:lvl3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3pPr>
      <a:lvl4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4pPr>
      <a:lvl5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5pPr>
      <a:lvl6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6pPr>
      <a:lvl7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7pPr>
      <a:lvl8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8pPr>
      <a:lvl9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9pPr>
    </p:titleStyle>
    <p:bodyStyle>
      <a:lvl1pPr marL="0" marR="0" indent="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1pPr>
      <a:lvl2pPr marL="0" marR="0" indent="4572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2pPr>
      <a:lvl3pPr marL="0" marR="0" indent="9144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3pPr>
      <a:lvl4pPr marL="0" marR="0" indent="13716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4pPr>
      <a:lvl5pPr marL="0" marR="0" indent="18288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5pPr>
      <a:lvl6pPr marL="2651760" marR="0" indent="-365760"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6pPr>
      <a:lvl7pPr marL="3108960" marR="0" indent="-365760"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7pPr>
      <a:lvl8pPr marL="3566159" marR="0" indent="-365759"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8pPr>
      <a:lvl9pPr marL="4023359" marR="0" indent="-365759"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9pPr>
    </p:bodyStyle>
    <p:otherStyle>
      <a:lvl1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4572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9144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3716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18288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2860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27432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32004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36576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hyperlink" Target="http://kangax.github.io/compat-table/es2016plus/" TargetMode="Externa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hyperlink" Target="https://github.com/tc39/proposals/blob/master/finished-proposals.md" TargetMode="External"/><Relationship Id="rId7" Type="http://schemas.openxmlformats.org/officeDocument/2006/relationships/image" Target="../media/image16.png"/><Relationship Id="rId2" Type="http://schemas.openxmlformats.org/officeDocument/2006/relationships/hyperlink" Target="https://github.com/tc39/proposals" TargetMode="Externa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24.png"/><Relationship Id="rId5" Type="http://schemas.openxmlformats.org/officeDocument/2006/relationships/image" Target="../media/image22.png"/><Relationship Id="rId10" Type="http://schemas.openxmlformats.org/officeDocument/2006/relationships/image" Target="../media/image19.svg"/><Relationship Id="rId4" Type="http://schemas.openxmlformats.org/officeDocument/2006/relationships/hyperlink" Target="http://kangax.github.io/compat-table/es2016plus/" TargetMode="External"/><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image" Target="../media/image25.png"/><Relationship Id="rId21" Type="http://schemas.openxmlformats.org/officeDocument/2006/relationships/image" Target="../media/image43.png"/><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5" Type="http://schemas.openxmlformats.org/officeDocument/2006/relationships/image" Target="../media/image19.svg"/><Relationship Id="rId2" Type="http://schemas.openxmlformats.org/officeDocument/2006/relationships/hyperlink" Target="http://kangax.github.io/compat-table/es2016plus/" TargetMode="External"/><Relationship Id="rId16" Type="http://schemas.openxmlformats.org/officeDocument/2006/relationships/image" Target="../media/image38.svg"/><Relationship Id="rId20" Type="http://schemas.openxmlformats.org/officeDocument/2006/relationships/image" Target="../media/image42.svg"/><Relationship Id="rId1" Type="http://schemas.openxmlformats.org/officeDocument/2006/relationships/slideLayout" Target="../slideLayouts/slideLayout2.xml"/><Relationship Id="rId6" Type="http://schemas.openxmlformats.org/officeDocument/2006/relationships/image" Target="../media/image28.svg"/><Relationship Id="rId11" Type="http://schemas.openxmlformats.org/officeDocument/2006/relationships/image" Target="../media/image33.png"/><Relationship Id="rId24" Type="http://schemas.openxmlformats.org/officeDocument/2006/relationships/image" Target="../media/image18.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10" Type="http://schemas.openxmlformats.org/officeDocument/2006/relationships/image" Target="../media/image32.svg"/><Relationship Id="rId19" Type="http://schemas.openxmlformats.org/officeDocument/2006/relationships/image" Target="../media/image41.pn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 Id="rId22" Type="http://schemas.openxmlformats.org/officeDocument/2006/relationships/image" Target="../media/image44.svg"/></Relationships>
</file>

<file path=ppt/slides/_rels/slide9.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36" name="Title 1"/>
          <p:cNvSpPr txBox="1"/>
          <p:nvPr/>
        </p:nvSpPr>
        <p:spPr>
          <a:xfrm>
            <a:off x="572754" y="2270924"/>
            <a:ext cx="8320421" cy="1092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tabLst>
                <a:tab pos="88900" algn="l"/>
              </a:tabLst>
              <a:defRPr sz="7200" spc="-300">
                <a:solidFill>
                  <a:srgbClr val="242415"/>
                </a:solidFill>
                <a:latin typeface="Montserrat SemiBold"/>
                <a:ea typeface="Montserrat SemiBold"/>
                <a:cs typeface="Montserrat SemiBold"/>
                <a:sym typeface="Montserrat SemiBold"/>
              </a:defRPr>
            </a:lvl1pPr>
          </a:lstStyle>
          <a:p>
            <a:r>
              <a:t>JavaScript</a:t>
            </a:r>
          </a:p>
        </p:txBody>
      </p:sp>
      <p:sp>
        <p:nvSpPr>
          <p:cNvPr id="137" name="Title 1"/>
          <p:cNvSpPr txBox="1"/>
          <p:nvPr/>
        </p:nvSpPr>
        <p:spPr>
          <a:xfrm>
            <a:off x="607926" y="3442251"/>
            <a:ext cx="8285248" cy="75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a:defRPr sz="3900" spc="-200">
                <a:solidFill>
                  <a:srgbClr val="FFFFFF"/>
                </a:solidFill>
                <a:latin typeface="Open Sans"/>
                <a:ea typeface="Open Sans"/>
                <a:cs typeface="Open Sans"/>
                <a:sym typeface="Open Sans"/>
              </a:defRPr>
            </a:lvl1pPr>
          </a:lstStyle>
          <a:p>
            <a:r>
              <a:t>Introducción</a:t>
            </a:r>
          </a:p>
        </p:txBody>
      </p:sp>
      <p:pic>
        <p:nvPicPr>
          <p:cNvPr id="138" name="Gráfico 9" descr="Gráfico 9"/>
          <p:cNvPicPr>
            <a:picLocks noChangeAspect="1"/>
          </p:cNvPicPr>
          <p:nvPr/>
        </p:nvPicPr>
        <p:blipFill>
          <a:blip r:embed="rId2"/>
          <a:srcRect l="50688" r="13872" b="52337"/>
          <a:stretch>
            <a:fillRect/>
          </a:stretch>
        </p:blipFill>
        <p:spPr>
          <a:xfrm rot="16200000">
            <a:off x="7494248" y="3493747"/>
            <a:ext cx="1701969" cy="159753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302" name="Gráfico 10" descr="Gráfico 10"/>
          <p:cNvPicPr>
            <a:picLocks noChangeAspect="1"/>
          </p:cNvPicPr>
          <p:nvPr/>
        </p:nvPicPr>
        <p:blipFill>
          <a:blip r:embed="rId2"/>
          <a:stretch>
            <a:fillRect/>
          </a:stretch>
        </p:blipFill>
        <p:spPr>
          <a:xfrm>
            <a:off x="2207873" y="765889"/>
            <a:ext cx="4728254" cy="1696294"/>
          </a:xfrm>
          <a:prstGeom prst="rect">
            <a:avLst/>
          </a:prstGeom>
          <a:ln w="12700">
            <a:miter lim="400000"/>
          </a:ln>
        </p:spPr>
      </p:pic>
      <p:pic>
        <p:nvPicPr>
          <p:cNvPr id="303" name="Gráfico 13" descr="Gráfico 13"/>
          <p:cNvPicPr>
            <a:picLocks noChangeAspect="1"/>
          </p:cNvPicPr>
          <p:nvPr/>
        </p:nvPicPr>
        <p:blipFill>
          <a:blip r:embed="rId3"/>
          <a:stretch>
            <a:fillRect/>
          </a:stretch>
        </p:blipFill>
        <p:spPr>
          <a:xfrm>
            <a:off x="4218292" y="4329110"/>
            <a:ext cx="360001" cy="360001"/>
          </a:xfrm>
          <a:prstGeom prst="rect">
            <a:avLst/>
          </a:prstGeom>
          <a:ln w="12700">
            <a:miter lim="400000"/>
          </a:ln>
        </p:spPr>
      </p:pic>
      <p:pic>
        <p:nvPicPr>
          <p:cNvPr id="304" name="Gráfico 15" descr="Gráfico 15"/>
          <p:cNvPicPr>
            <a:picLocks noChangeAspect="1"/>
          </p:cNvPicPr>
          <p:nvPr/>
        </p:nvPicPr>
        <p:blipFill>
          <a:blip r:embed="rId4"/>
          <a:stretch>
            <a:fillRect/>
          </a:stretch>
        </p:blipFill>
        <p:spPr>
          <a:xfrm>
            <a:off x="4218292" y="3786080"/>
            <a:ext cx="360001" cy="360001"/>
          </a:xfrm>
          <a:prstGeom prst="rect">
            <a:avLst/>
          </a:prstGeom>
          <a:ln w="12700">
            <a:miter lim="400000"/>
          </a:ln>
        </p:spPr>
      </p:pic>
      <p:pic>
        <p:nvPicPr>
          <p:cNvPr id="305" name="Gráfico 17" descr="Gráfico 17"/>
          <p:cNvPicPr>
            <a:picLocks noChangeAspect="1"/>
          </p:cNvPicPr>
          <p:nvPr/>
        </p:nvPicPr>
        <p:blipFill>
          <a:blip r:embed="rId5"/>
          <a:stretch>
            <a:fillRect/>
          </a:stretch>
        </p:blipFill>
        <p:spPr>
          <a:xfrm>
            <a:off x="1365921" y="4333776"/>
            <a:ext cx="360001" cy="360001"/>
          </a:xfrm>
          <a:prstGeom prst="rect">
            <a:avLst/>
          </a:prstGeom>
          <a:ln w="12700">
            <a:miter lim="400000"/>
          </a:ln>
        </p:spPr>
      </p:pic>
      <p:pic>
        <p:nvPicPr>
          <p:cNvPr id="306" name="Gráfico 2" descr="Gráfico 2"/>
          <p:cNvPicPr>
            <a:picLocks noChangeAspect="1"/>
          </p:cNvPicPr>
          <p:nvPr/>
        </p:nvPicPr>
        <p:blipFill>
          <a:blip r:embed="rId6"/>
          <a:stretch>
            <a:fillRect/>
          </a:stretch>
        </p:blipFill>
        <p:spPr>
          <a:xfrm>
            <a:off x="1365921" y="3800404"/>
            <a:ext cx="360001" cy="360001"/>
          </a:xfrm>
          <a:prstGeom prst="rect">
            <a:avLst/>
          </a:prstGeom>
          <a:ln w="12700">
            <a:miter lim="400000"/>
          </a:ln>
        </p:spPr>
      </p:pic>
      <p:grpSp>
        <p:nvGrpSpPr>
          <p:cNvPr id="311" name="Grupo 5"/>
          <p:cNvGrpSpPr/>
          <p:nvPr/>
        </p:nvGrpSpPr>
        <p:grpSpPr>
          <a:xfrm>
            <a:off x="1771311" y="3781414"/>
            <a:ext cx="6298731" cy="918538"/>
            <a:chOff x="0" y="0"/>
            <a:chExt cx="6298730" cy="918537"/>
          </a:xfrm>
        </p:grpSpPr>
        <p:sp>
          <p:nvSpPr>
            <p:cNvPr id="307" name="CuadroTexto 18"/>
            <p:cNvSpPr txBox="1"/>
            <p:nvPr/>
          </p:nvSpPr>
          <p:spPr>
            <a:xfrm>
              <a:off x="2852369" y="0"/>
              <a:ext cx="3282596"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github.com/lemoncode</a:t>
              </a:r>
            </a:p>
          </p:txBody>
        </p:sp>
        <p:sp>
          <p:nvSpPr>
            <p:cNvPr id="308" name="CuadroTexto 7"/>
            <p:cNvSpPr txBox="1"/>
            <p:nvPr/>
          </p:nvSpPr>
          <p:spPr>
            <a:xfrm>
              <a:off x="0" y="547697"/>
              <a:ext cx="1972172"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@lemoncoders</a:t>
              </a:r>
            </a:p>
          </p:txBody>
        </p:sp>
        <p:sp>
          <p:nvSpPr>
            <p:cNvPr id="309" name="CuadroTexto 8"/>
            <p:cNvSpPr txBox="1"/>
            <p:nvPr/>
          </p:nvSpPr>
          <p:spPr>
            <a:xfrm>
              <a:off x="2852369" y="543031"/>
              <a:ext cx="3446362"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facebook.com/lemoncoders</a:t>
              </a:r>
            </a:p>
          </p:txBody>
        </p:sp>
        <p:sp>
          <p:nvSpPr>
            <p:cNvPr id="310" name="CuadroTexto 12"/>
            <p:cNvSpPr txBox="1"/>
            <p:nvPr/>
          </p:nvSpPr>
          <p:spPr>
            <a:xfrm>
              <a:off x="5137" y="14325"/>
              <a:ext cx="2027658"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lemoncode.net</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De </a:t>
            </a:r>
            <a:r>
              <a:rPr dirty="0" err="1"/>
              <a:t>qué</a:t>
            </a:r>
            <a:r>
              <a:rPr dirty="0"/>
              <a:t> </a:t>
            </a:r>
            <a:r>
              <a:rPr dirty="0" err="1"/>
              <a:t>está</a:t>
            </a:r>
            <a:r>
              <a:rPr dirty="0"/>
              <a:t> </a:t>
            </a:r>
            <a:r>
              <a:rPr dirty="0" err="1"/>
              <a:t>hecha</a:t>
            </a:r>
            <a:r>
              <a:rPr dirty="0"/>
              <a:t> la web</a:t>
            </a:r>
            <a:r>
              <a:rPr lang="es-ES" dirty="0"/>
              <a:t> …</a:t>
            </a:r>
            <a:endParaRPr dirty="0"/>
          </a:p>
        </p:txBody>
      </p:sp>
      <p:sp>
        <p:nvSpPr>
          <p:cNvPr id="113"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132" name="Gráfico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45805" y="1534810"/>
            <a:ext cx="2270597" cy="2270597"/>
          </a:xfrm>
          <a:prstGeom prst="rect">
            <a:avLst/>
          </a:prstGeom>
          <a:ln w="12700">
            <a:miter lim="400000"/>
          </a:ln>
        </p:spPr>
      </p:pic>
      <p:grpSp>
        <p:nvGrpSpPr>
          <p:cNvPr id="7" name="Grupo 6">
            <a:extLst>
              <a:ext uri="{FF2B5EF4-FFF2-40B4-BE49-F238E27FC236}">
                <a16:creationId xmlns:a16="http://schemas.microsoft.com/office/drawing/2014/main" id="{6A028015-2658-439F-3361-F7948B878C5F}"/>
              </a:ext>
            </a:extLst>
          </p:cNvPr>
          <p:cNvGrpSpPr/>
          <p:nvPr/>
        </p:nvGrpSpPr>
        <p:grpSpPr>
          <a:xfrm>
            <a:off x="1011902" y="3077044"/>
            <a:ext cx="3843616" cy="678069"/>
            <a:chOff x="1011902" y="3077044"/>
            <a:chExt cx="3843616" cy="678069"/>
          </a:xfrm>
        </p:grpSpPr>
        <p:grpSp>
          <p:nvGrpSpPr>
            <p:cNvPr id="128" name="Rectangle: Rounded Corners 6"/>
            <p:cNvGrpSpPr/>
            <p:nvPr/>
          </p:nvGrpSpPr>
          <p:grpSpPr>
            <a:xfrm>
              <a:off x="1011902" y="3208054"/>
              <a:ext cx="3766253" cy="547059"/>
              <a:chOff x="0" y="0"/>
              <a:chExt cx="3766251" cy="547057"/>
            </a:xfrm>
          </p:grpSpPr>
          <p:sp>
            <p:nvSpPr>
              <p:cNvPr id="126" name="Rectángulo redondeado"/>
              <p:cNvSpPr/>
              <p:nvPr/>
            </p:nvSpPr>
            <p:spPr>
              <a:xfrm>
                <a:off x="0" y="0"/>
                <a:ext cx="3766252"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7" name="Comportamiento"/>
              <p:cNvSpPr txBox="1"/>
              <p:nvPr/>
            </p:nvSpPr>
            <p:spPr>
              <a:xfrm>
                <a:off x="26705" y="43658"/>
                <a:ext cx="3712842" cy="4597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t>Comportamiento</a:t>
                </a:r>
              </a:p>
            </p:txBody>
          </p:sp>
        </p:grpSp>
        <p:grpSp>
          <p:nvGrpSpPr>
            <p:cNvPr id="4" name="Grupo 3">
              <a:extLst>
                <a:ext uri="{FF2B5EF4-FFF2-40B4-BE49-F238E27FC236}">
                  <a16:creationId xmlns:a16="http://schemas.microsoft.com/office/drawing/2014/main" id="{C62AF623-1D8C-234F-4058-8B9174728864}"/>
                </a:ext>
              </a:extLst>
            </p:cNvPr>
            <p:cNvGrpSpPr/>
            <p:nvPr/>
          </p:nvGrpSpPr>
          <p:grpSpPr>
            <a:xfrm>
              <a:off x="3690108" y="3077044"/>
              <a:ext cx="1165410" cy="611466"/>
              <a:chOff x="3690108" y="3077044"/>
              <a:chExt cx="1165410" cy="611466"/>
            </a:xfrm>
          </p:grpSpPr>
          <p:grpSp>
            <p:nvGrpSpPr>
              <p:cNvPr id="131" name="Rectangle: Rounded Corners 8"/>
              <p:cNvGrpSpPr/>
              <p:nvPr/>
            </p:nvGrpSpPr>
            <p:grpSpPr>
              <a:xfrm>
                <a:off x="3690108" y="3274659"/>
                <a:ext cx="1028196" cy="413851"/>
                <a:chOff x="0" y="0"/>
                <a:chExt cx="1028194" cy="413849"/>
              </a:xfrm>
            </p:grpSpPr>
            <p:sp>
              <p:nvSpPr>
                <p:cNvPr id="129" name="Rectángulo redondeado"/>
                <p:cNvSpPr/>
                <p:nvPr/>
              </p:nvSpPr>
              <p:spPr>
                <a:xfrm>
                  <a:off x="0" y="0"/>
                  <a:ext cx="1028195" cy="413850"/>
                </a:xfrm>
                <a:prstGeom prst="roundRect">
                  <a:avLst>
                    <a:gd name="adj" fmla="val 16667"/>
                  </a:avLst>
                </a:prstGeom>
                <a:solidFill>
                  <a:srgbClr val="EBD215"/>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30" name="JavaScript"/>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t>JavaScript</a:t>
                  </a:r>
                </a:p>
              </p:txBody>
            </p:sp>
          </p:grpSp>
          <p:pic>
            <p:nvPicPr>
              <p:cNvPr id="1026" name="Picture 2">
                <a:extLst>
                  <a:ext uri="{FF2B5EF4-FFF2-40B4-BE49-F238E27FC236}">
                    <a16:creationId xmlns:a16="http://schemas.microsoft.com/office/drawing/2014/main" id="{4E9E7BD9-B68E-9DE0-A559-E2E00E8298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0689" y="3077044"/>
                <a:ext cx="314829" cy="314829"/>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nvGrpSpPr>
          <p:cNvPr id="6" name="Grupo 5">
            <a:extLst>
              <a:ext uri="{FF2B5EF4-FFF2-40B4-BE49-F238E27FC236}">
                <a16:creationId xmlns:a16="http://schemas.microsoft.com/office/drawing/2014/main" id="{9D217448-27D0-27B4-43AF-D547660B9828}"/>
              </a:ext>
            </a:extLst>
          </p:cNvPr>
          <p:cNvGrpSpPr/>
          <p:nvPr/>
        </p:nvGrpSpPr>
        <p:grpSpPr>
          <a:xfrm>
            <a:off x="1011901" y="2270816"/>
            <a:ext cx="3850698" cy="703562"/>
            <a:chOff x="1011901" y="2270816"/>
            <a:chExt cx="3850698" cy="703562"/>
          </a:xfrm>
        </p:grpSpPr>
        <p:grpSp>
          <p:nvGrpSpPr>
            <p:cNvPr id="122" name="Rectangle: Rounded Corners 6"/>
            <p:cNvGrpSpPr/>
            <p:nvPr/>
          </p:nvGrpSpPr>
          <p:grpSpPr>
            <a:xfrm>
              <a:off x="1011901" y="2427319"/>
              <a:ext cx="3766255" cy="547059"/>
              <a:chOff x="0" y="0"/>
              <a:chExt cx="3766253" cy="547057"/>
            </a:xfrm>
          </p:grpSpPr>
          <p:sp>
            <p:nvSpPr>
              <p:cNvPr id="120" name="Rectángulo redondeado"/>
              <p:cNvSpPr/>
              <p:nvPr/>
            </p:nvSpPr>
            <p:spPr>
              <a:xfrm>
                <a:off x="0" y="0"/>
                <a:ext cx="3766254"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1" name="Estilo"/>
              <p:cNvSpPr txBox="1"/>
              <p:nvPr/>
            </p:nvSpPr>
            <p:spPr>
              <a:xfrm>
                <a:off x="26704" y="43658"/>
                <a:ext cx="3712845" cy="4597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t>Estilo</a:t>
                </a:r>
              </a:p>
            </p:txBody>
          </p:sp>
        </p:grpSp>
        <p:grpSp>
          <p:nvGrpSpPr>
            <p:cNvPr id="3" name="Grupo 2">
              <a:extLst>
                <a:ext uri="{FF2B5EF4-FFF2-40B4-BE49-F238E27FC236}">
                  <a16:creationId xmlns:a16="http://schemas.microsoft.com/office/drawing/2014/main" id="{3E6E8FDF-F820-2320-90B6-CB905617DECF}"/>
                </a:ext>
              </a:extLst>
            </p:cNvPr>
            <p:cNvGrpSpPr/>
            <p:nvPr/>
          </p:nvGrpSpPr>
          <p:grpSpPr>
            <a:xfrm>
              <a:off x="3690108" y="2270816"/>
              <a:ext cx="1172491" cy="636957"/>
              <a:chOff x="3690108" y="2270816"/>
              <a:chExt cx="1172491" cy="636957"/>
            </a:xfrm>
          </p:grpSpPr>
          <p:grpSp>
            <p:nvGrpSpPr>
              <p:cNvPr id="125" name="Rectangle: Rounded Corners 8"/>
              <p:cNvGrpSpPr/>
              <p:nvPr/>
            </p:nvGrpSpPr>
            <p:grpSpPr>
              <a:xfrm>
                <a:off x="3690108" y="2493922"/>
                <a:ext cx="1028196" cy="413851"/>
                <a:chOff x="0" y="0"/>
                <a:chExt cx="1028194" cy="413849"/>
              </a:xfrm>
            </p:grpSpPr>
            <p:sp>
              <p:nvSpPr>
                <p:cNvPr id="123" name="Rectángulo redondeado"/>
                <p:cNvSpPr/>
                <p:nvPr/>
              </p:nvSpPr>
              <p:spPr>
                <a:xfrm>
                  <a:off x="0" y="0"/>
                  <a:ext cx="1028195" cy="413850"/>
                </a:xfrm>
                <a:prstGeom prst="roundRect">
                  <a:avLst>
                    <a:gd name="adj" fmla="val 16667"/>
                  </a:avLst>
                </a:prstGeom>
                <a:solidFill>
                  <a:srgbClr val="264DE4"/>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24" name="CSS"/>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CSS</a:t>
                  </a:r>
                </a:p>
              </p:txBody>
            </p:sp>
          </p:grpSp>
          <p:pic>
            <p:nvPicPr>
              <p:cNvPr id="1030" name="Picture 6" descr="undefined">
                <a:extLst>
                  <a:ext uri="{FF2B5EF4-FFF2-40B4-BE49-F238E27FC236}">
                    <a16:creationId xmlns:a16="http://schemas.microsoft.com/office/drawing/2014/main" id="{F959578E-3EC7-7DED-7F25-4696884B80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3811" y="2270816"/>
                <a:ext cx="308788" cy="435368"/>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nvGrpSpPr>
          <p:cNvPr id="5" name="Grupo 4">
            <a:extLst>
              <a:ext uri="{FF2B5EF4-FFF2-40B4-BE49-F238E27FC236}">
                <a16:creationId xmlns:a16="http://schemas.microsoft.com/office/drawing/2014/main" id="{1156EE31-0FF3-2FB2-1CB7-495D3C578A8C}"/>
              </a:ext>
            </a:extLst>
          </p:cNvPr>
          <p:cNvGrpSpPr/>
          <p:nvPr/>
        </p:nvGrpSpPr>
        <p:grpSpPr>
          <a:xfrm>
            <a:off x="1011902" y="1498738"/>
            <a:ext cx="3913459" cy="700258"/>
            <a:chOff x="1011902" y="1498738"/>
            <a:chExt cx="3913459" cy="700258"/>
          </a:xfrm>
        </p:grpSpPr>
        <p:grpSp>
          <p:nvGrpSpPr>
            <p:cNvPr id="116" name="Rectangle: Rounded Corners 6"/>
            <p:cNvGrpSpPr/>
            <p:nvPr/>
          </p:nvGrpSpPr>
          <p:grpSpPr>
            <a:xfrm>
              <a:off x="1011902" y="1651937"/>
              <a:ext cx="3766253" cy="547059"/>
              <a:chOff x="0" y="0"/>
              <a:chExt cx="3766251" cy="547057"/>
            </a:xfrm>
          </p:grpSpPr>
          <p:sp>
            <p:nvSpPr>
              <p:cNvPr id="114" name="Rectángulo redondeado"/>
              <p:cNvSpPr/>
              <p:nvPr/>
            </p:nvSpPr>
            <p:spPr>
              <a:xfrm>
                <a:off x="0" y="0"/>
                <a:ext cx="3766252"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dirty="0"/>
              </a:p>
            </p:txBody>
          </p:sp>
          <p:sp>
            <p:nvSpPr>
              <p:cNvPr id="115" name="Contenido"/>
              <p:cNvSpPr txBox="1"/>
              <p:nvPr/>
            </p:nvSpPr>
            <p:spPr>
              <a:xfrm>
                <a:off x="26705" y="43658"/>
                <a:ext cx="3712842" cy="4597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dirty="0" err="1"/>
                  <a:t>Contenido</a:t>
                </a:r>
                <a:endParaRPr dirty="0"/>
              </a:p>
            </p:txBody>
          </p:sp>
        </p:grpSp>
        <p:grpSp>
          <p:nvGrpSpPr>
            <p:cNvPr id="2" name="Grupo 1">
              <a:extLst>
                <a:ext uri="{FF2B5EF4-FFF2-40B4-BE49-F238E27FC236}">
                  <a16:creationId xmlns:a16="http://schemas.microsoft.com/office/drawing/2014/main" id="{90C1F6E2-08C3-0F27-BE7F-453F62FC67AF}"/>
                </a:ext>
              </a:extLst>
            </p:cNvPr>
            <p:cNvGrpSpPr/>
            <p:nvPr/>
          </p:nvGrpSpPr>
          <p:grpSpPr>
            <a:xfrm>
              <a:off x="3690108" y="1498738"/>
              <a:ext cx="1235253" cy="633654"/>
              <a:chOff x="3690108" y="1498738"/>
              <a:chExt cx="1235253" cy="633654"/>
            </a:xfrm>
          </p:grpSpPr>
          <p:grpSp>
            <p:nvGrpSpPr>
              <p:cNvPr id="119" name="Rectangle: Rounded Corners 8"/>
              <p:cNvGrpSpPr/>
              <p:nvPr/>
            </p:nvGrpSpPr>
            <p:grpSpPr>
              <a:xfrm>
                <a:off x="3690108" y="1718542"/>
                <a:ext cx="1028196" cy="413850"/>
                <a:chOff x="0" y="0"/>
                <a:chExt cx="1028194" cy="413849"/>
              </a:xfrm>
            </p:grpSpPr>
            <p:sp>
              <p:nvSpPr>
                <p:cNvPr id="117" name="Rectángulo redondeado"/>
                <p:cNvSpPr/>
                <p:nvPr/>
              </p:nvSpPr>
              <p:spPr>
                <a:xfrm>
                  <a:off x="0" y="0"/>
                  <a:ext cx="1028195" cy="413850"/>
                </a:xfrm>
                <a:prstGeom prst="roundRect">
                  <a:avLst>
                    <a:gd name="adj" fmla="val 16667"/>
                  </a:avLst>
                </a:prstGeom>
                <a:solidFill>
                  <a:srgbClr val="E44D26"/>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18" name="HTML"/>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HTML</a:t>
                  </a:r>
                </a:p>
              </p:txBody>
            </p:sp>
          </p:grpSp>
          <p:pic>
            <p:nvPicPr>
              <p:cNvPr id="1032" name="Picture 8">
                <a:extLst>
                  <a:ext uri="{FF2B5EF4-FFF2-40B4-BE49-F238E27FC236}">
                    <a16:creationId xmlns:a16="http://schemas.microsoft.com/office/drawing/2014/main" id="{604CADC1-A78D-0991-88CA-C30687A65A4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1049" y="1498738"/>
                <a:ext cx="434312" cy="43431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 actualmente</a:t>
            </a:r>
            <a:endParaRPr dirty="0"/>
          </a:p>
        </p:txBody>
      </p:sp>
      <p:sp>
        <p:nvSpPr>
          <p:cNvPr id="113"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cxnSp>
        <p:nvCxnSpPr>
          <p:cNvPr id="18" name="Conector recto de flecha 17">
            <a:extLst>
              <a:ext uri="{FF2B5EF4-FFF2-40B4-BE49-F238E27FC236}">
                <a16:creationId xmlns:a16="http://schemas.microsoft.com/office/drawing/2014/main" id="{B775F9D5-2DCA-B117-FEA4-E613A257706C}"/>
              </a:ext>
            </a:extLst>
          </p:cNvPr>
          <p:cNvCxnSpPr>
            <a:cxnSpLocks/>
            <a:stCxn id="4" idx="3"/>
            <a:endCxn id="114" idx="1"/>
          </p:cNvCxnSpPr>
          <p:nvPr/>
        </p:nvCxnSpPr>
        <p:spPr>
          <a:xfrm>
            <a:off x="3680895" y="1878348"/>
            <a:ext cx="1608202" cy="233"/>
          </a:xfrm>
          <a:prstGeom prst="straightConnector1">
            <a:avLst/>
          </a:prstGeom>
          <a:noFill/>
          <a:ln w="25400" cap="flat">
            <a:solidFill>
              <a:schemeClr val="bg1">
                <a:lumMod val="50000"/>
              </a:schemeClr>
            </a:solidFill>
            <a:prstDash val="dash"/>
            <a:round/>
            <a:tailEnd type="triangle"/>
          </a:ln>
          <a:effectLst/>
          <a:sp3d/>
        </p:spPr>
        <p:style>
          <a:lnRef idx="0">
            <a:scrgbClr r="0" g="0" b="0"/>
          </a:lnRef>
          <a:fillRef idx="0">
            <a:scrgbClr r="0" g="0" b="0"/>
          </a:fillRef>
          <a:effectRef idx="0">
            <a:scrgbClr r="0" g="0" b="0"/>
          </a:effectRef>
          <a:fontRef idx="none"/>
        </p:style>
      </p:cxnSp>
      <p:cxnSp>
        <p:nvCxnSpPr>
          <p:cNvPr id="20" name="Conector recto de flecha 19">
            <a:extLst>
              <a:ext uri="{FF2B5EF4-FFF2-40B4-BE49-F238E27FC236}">
                <a16:creationId xmlns:a16="http://schemas.microsoft.com/office/drawing/2014/main" id="{E723EE42-6206-DB23-FD87-997A2989EA03}"/>
              </a:ext>
            </a:extLst>
          </p:cNvPr>
          <p:cNvCxnSpPr>
            <a:stCxn id="7" idx="3"/>
            <a:endCxn id="120" idx="1"/>
          </p:cNvCxnSpPr>
          <p:nvPr/>
        </p:nvCxnSpPr>
        <p:spPr>
          <a:xfrm flipV="1">
            <a:off x="3680895" y="2518748"/>
            <a:ext cx="1608201" cy="305"/>
          </a:xfrm>
          <a:prstGeom prst="straightConnector1">
            <a:avLst/>
          </a:prstGeom>
          <a:noFill/>
          <a:ln w="25400" cap="flat">
            <a:solidFill>
              <a:schemeClr val="bg1">
                <a:lumMod val="50000"/>
              </a:schemeClr>
            </a:solidFill>
            <a:prstDash val="dash"/>
            <a:round/>
            <a:tailEnd type="triangle"/>
          </a:ln>
          <a:effectLst/>
          <a:sp3d/>
        </p:spPr>
        <p:style>
          <a:lnRef idx="0">
            <a:scrgbClr r="0" g="0" b="0"/>
          </a:lnRef>
          <a:fillRef idx="0">
            <a:scrgbClr r="0" g="0" b="0"/>
          </a:fillRef>
          <a:effectRef idx="0">
            <a:scrgbClr r="0" g="0" b="0"/>
          </a:effectRef>
          <a:fontRef idx="none"/>
        </p:style>
      </p:cxnSp>
      <p:sp>
        <p:nvSpPr>
          <p:cNvPr id="24" name="Rectangle: Rounded Corners 6">
            <a:extLst>
              <a:ext uri="{FF2B5EF4-FFF2-40B4-BE49-F238E27FC236}">
                <a16:creationId xmlns:a16="http://schemas.microsoft.com/office/drawing/2014/main" id="{E83D7B5C-2EB2-48C5-4300-2C9EDA58C156}"/>
              </a:ext>
            </a:extLst>
          </p:cNvPr>
          <p:cNvSpPr txBox="1"/>
          <p:nvPr/>
        </p:nvSpPr>
        <p:spPr>
          <a:xfrm>
            <a:off x="4138164" y="1998609"/>
            <a:ext cx="867671"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dirty="0"/>
              <a:t>Generación</a:t>
            </a:r>
          </a:p>
          <a:p>
            <a:r>
              <a:rPr lang="es-ES" dirty="0"/>
              <a:t>Dinámica</a:t>
            </a:r>
            <a:endParaRPr dirty="0"/>
          </a:p>
        </p:txBody>
      </p:sp>
      <p:grpSp>
        <p:nvGrpSpPr>
          <p:cNvPr id="104" name="Grupo 103">
            <a:extLst>
              <a:ext uri="{FF2B5EF4-FFF2-40B4-BE49-F238E27FC236}">
                <a16:creationId xmlns:a16="http://schemas.microsoft.com/office/drawing/2014/main" id="{69C8F73B-CE19-7263-7506-99D22FAC995C}"/>
              </a:ext>
            </a:extLst>
          </p:cNvPr>
          <p:cNvGrpSpPr/>
          <p:nvPr/>
        </p:nvGrpSpPr>
        <p:grpSpPr>
          <a:xfrm>
            <a:off x="1054942" y="1300138"/>
            <a:ext cx="7207557" cy="2882476"/>
            <a:chOff x="1054942" y="1300138"/>
            <a:chExt cx="7207557" cy="2882476"/>
          </a:xfrm>
        </p:grpSpPr>
        <p:grpSp>
          <p:nvGrpSpPr>
            <p:cNvPr id="16" name="Grupo 15">
              <a:extLst>
                <a:ext uri="{FF2B5EF4-FFF2-40B4-BE49-F238E27FC236}">
                  <a16:creationId xmlns:a16="http://schemas.microsoft.com/office/drawing/2014/main" id="{4E969971-95AF-1952-C994-FE84D80DA2F6}"/>
                </a:ext>
              </a:extLst>
            </p:cNvPr>
            <p:cNvGrpSpPr/>
            <p:nvPr/>
          </p:nvGrpSpPr>
          <p:grpSpPr>
            <a:xfrm>
              <a:off x="1186069" y="1435894"/>
              <a:ext cx="2678462" cy="2746720"/>
              <a:chOff x="1186069" y="1435894"/>
              <a:chExt cx="2678462" cy="2746720"/>
            </a:xfrm>
          </p:grpSpPr>
          <p:sp>
            <p:nvSpPr>
              <p:cNvPr id="126" name="Rectángulo redondeado"/>
              <p:cNvSpPr/>
              <p:nvPr/>
            </p:nvSpPr>
            <p:spPr>
              <a:xfrm>
                <a:off x="1186069" y="1435894"/>
                <a:ext cx="2678462" cy="2746720"/>
              </a:xfrm>
              <a:prstGeom prst="roundRect">
                <a:avLst>
                  <a:gd name="adj" fmla="val 5555"/>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7" name="Comportamiento"/>
              <p:cNvSpPr txBox="1"/>
              <p:nvPr/>
            </p:nvSpPr>
            <p:spPr>
              <a:xfrm>
                <a:off x="1233917" y="3695070"/>
                <a:ext cx="2588330" cy="4597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dirty="0" err="1"/>
                  <a:t>Comportamiento</a:t>
                </a:r>
                <a:endParaRPr dirty="0"/>
              </a:p>
            </p:txBody>
          </p:sp>
          <p:sp>
            <p:nvSpPr>
              <p:cNvPr id="2" name="Rectángulo redondeado">
                <a:extLst>
                  <a:ext uri="{FF2B5EF4-FFF2-40B4-BE49-F238E27FC236}">
                    <a16:creationId xmlns:a16="http://schemas.microsoft.com/office/drawing/2014/main" id="{4A44E7FC-9195-22D9-02D4-0045555472B2}"/>
                  </a:ext>
                </a:extLst>
              </p:cNvPr>
              <p:cNvSpPr/>
              <p:nvPr/>
            </p:nvSpPr>
            <p:spPr>
              <a:xfrm>
                <a:off x="1274611" y="1516145"/>
                <a:ext cx="2505349" cy="2050955"/>
              </a:xfrm>
              <a:prstGeom prst="roundRect">
                <a:avLst>
                  <a:gd name="adj" fmla="val 3962"/>
                </a:avLst>
              </a:prstGeom>
              <a:solidFill>
                <a:srgbClr val="EBD215"/>
              </a:solidFill>
              <a:ln w="12700" cap="flat">
                <a:noFill/>
                <a:miter lim="400000"/>
              </a:ln>
              <a:effectLst/>
            </p:spPr>
            <p:txBody>
              <a:bodyPr wrap="square" lIns="45719" tIns="45719" rIns="45719" bIns="45719" numCol="1" anchor="b" anchorCtr="0">
                <a:noAutofit/>
              </a:bodyPr>
              <a:lstStyle/>
              <a:p>
                <a:pPr algn="ctr">
                  <a:defRPr sz="1400">
                    <a:solidFill>
                      <a:srgbClr val="FFFFFF"/>
                    </a:solidFill>
                    <a:latin typeface="Open Sans"/>
                    <a:ea typeface="Open Sans"/>
                    <a:cs typeface="Open Sans"/>
                    <a:sym typeface="Open Sans"/>
                  </a:defRPr>
                </a:pPr>
                <a:r>
                  <a:rPr lang="es-ES" sz="1600" b="1" dirty="0"/>
                  <a:t>JavaScript</a:t>
                </a:r>
              </a:p>
              <a:p>
                <a:pPr algn="ctr">
                  <a:defRPr sz="1400">
                    <a:solidFill>
                      <a:srgbClr val="FFFFFF"/>
                    </a:solidFill>
                    <a:latin typeface="Open Sans"/>
                    <a:ea typeface="Open Sans"/>
                    <a:cs typeface="Open Sans"/>
                    <a:sym typeface="Open Sans"/>
                  </a:defRPr>
                </a:pPr>
                <a:endParaRPr sz="800" b="1" dirty="0"/>
              </a:p>
            </p:txBody>
          </p:sp>
          <p:grpSp>
            <p:nvGrpSpPr>
              <p:cNvPr id="3" name="Rectangle: Rounded Corners 8">
                <a:extLst>
                  <a:ext uri="{FF2B5EF4-FFF2-40B4-BE49-F238E27FC236}">
                    <a16:creationId xmlns:a16="http://schemas.microsoft.com/office/drawing/2014/main" id="{24DB008D-B609-7D72-07AA-43E1FD794FAD}"/>
                  </a:ext>
                </a:extLst>
              </p:cNvPr>
              <p:cNvGrpSpPr/>
              <p:nvPr/>
            </p:nvGrpSpPr>
            <p:grpSpPr>
              <a:xfrm>
                <a:off x="2557895" y="1610049"/>
                <a:ext cx="1123000" cy="536598"/>
                <a:chOff x="-94802" y="0"/>
                <a:chExt cx="1122998" cy="413850"/>
              </a:xfrm>
            </p:grpSpPr>
            <p:sp>
              <p:nvSpPr>
                <p:cNvPr id="4" name="Rectángulo redondeado">
                  <a:extLst>
                    <a:ext uri="{FF2B5EF4-FFF2-40B4-BE49-F238E27FC236}">
                      <a16:creationId xmlns:a16="http://schemas.microsoft.com/office/drawing/2014/main" id="{9908FCD1-ACB3-387E-EBC3-3EFA58DA144B}"/>
                    </a:ext>
                  </a:extLst>
                </p:cNvPr>
                <p:cNvSpPr/>
                <p:nvPr/>
              </p:nvSpPr>
              <p:spPr>
                <a:xfrm>
                  <a:off x="-94802" y="0"/>
                  <a:ext cx="1122998" cy="413850"/>
                </a:xfrm>
                <a:prstGeom prst="roundRect">
                  <a:avLst>
                    <a:gd name="adj" fmla="val 7802"/>
                  </a:avLst>
                </a:prstGeom>
                <a:solidFill>
                  <a:srgbClr val="E44D26">
                    <a:alpha val="46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dirty="0"/>
                </a:p>
              </p:txBody>
            </p:sp>
            <p:sp>
              <p:nvSpPr>
                <p:cNvPr id="5" name="HTML">
                  <a:extLst>
                    <a:ext uri="{FF2B5EF4-FFF2-40B4-BE49-F238E27FC236}">
                      <a16:creationId xmlns:a16="http://schemas.microsoft.com/office/drawing/2014/main" id="{E756CADD-6A45-82FD-47B8-2D7C0F006406}"/>
                    </a:ext>
                  </a:extLst>
                </p:cNvPr>
                <p:cNvSpPr txBox="1"/>
                <p:nvPr/>
              </p:nvSpPr>
              <p:spPr>
                <a:xfrm>
                  <a:off x="-52927" y="64501"/>
                  <a:ext cx="1045063" cy="2848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lang="es-ES" sz="1000" dirty="0"/>
                    <a:t>Pseudo-</a:t>
                  </a:r>
                  <a:r>
                    <a:rPr sz="1000" dirty="0"/>
                    <a:t>HTML</a:t>
                  </a:r>
                  <a:endParaRPr lang="es-ES" sz="1000" dirty="0"/>
                </a:p>
                <a:p>
                  <a:r>
                    <a:rPr lang="es-ES" sz="800" dirty="0"/>
                    <a:t>(ej. JSX)</a:t>
                  </a:r>
                  <a:endParaRPr sz="800" dirty="0"/>
                </a:p>
              </p:txBody>
            </p:sp>
          </p:grpSp>
          <p:grpSp>
            <p:nvGrpSpPr>
              <p:cNvPr id="6" name="Rectangle: Rounded Corners 8">
                <a:extLst>
                  <a:ext uri="{FF2B5EF4-FFF2-40B4-BE49-F238E27FC236}">
                    <a16:creationId xmlns:a16="http://schemas.microsoft.com/office/drawing/2014/main" id="{F04BA580-A03F-F599-6620-A901382447D6}"/>
                  </a:ext>
                </a:extLst>
              </p:cNvPr>
              <p:cNvGrpSpPr/>
              <p:nvPr/>
            </p:nvGrpSpPr>
            <p:grpSpPr>
              <a:xfrm>
                <a:off x="2557895" y="2250753"/>
                <a:ext cx="1123000" cy="536599"/>
                <a:chOff x="0" y="0"/>
                <a:chExt cx="1028195" cy="413850"/>
              </a:xfrm>
            </p:grpSpPr>
            <p:sp>
              <p:nvSpPr>
                <p:cNvPr id="7" name="Rectángulo redondeado">
                  <a:extLst>
                    <a:ext uri="{FF2B5EF4-FFF2-40B4-BE49-F238E27FC236}">
                      <a16:creationId xmlns:a16="http://schemas.microsoft.com/office/drawing/2014/main" id="{D5939348-1436-7FD2-68F9-B5141B4620BB}"/>
                    </a:ext>
                  </a:extLst>
                </p:cNvPr>
                <p:cNvSpPr/>
                <p:nvPr/>
              </p:nvSpPr>
              <p:spPr>
                <a:xfrm>
                  <a:off x="0" y="0"/>
                  <a:ext cx="1028195" cy="413850"/>
                </a:xfrm>
                <a:prstGeom prst="roundRect">
                  <a:avLst>
                    <a:gd name="adj" fmla="val 9772"/>
                  </a:avLst>
                </a:prstGeom>
                <a:solidFill>
                  <a:srgbClr val="264DE4">
                    <a:alpha val="66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8" name="CSS">
                  <a:extLst>
                    <a:ext uri="{FF2B5EF4-FFF2-40B4-BE49-F238E27FC236}">
                      <a16:creationId xmlns:a16="http://schemas.microsoft.com/office/drawing/2014/main" id="{8F000F7E-7370-4956-3447-EF0495F230CC}"/>
                    </a:ext>
                  </a:extLst>
                </p:cNvPr>
                <p:cNvSpPr txBox="1"/>
                <p:nvPr/>
              </p:nvSpPr>
              <p:spPr>
                <a:xfrm>
                  <a:off x="20201" y="64500"/>
                  <a:ext cx="987793" cy="2848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lang="es-ES" sz="1000" dirty="0"/>
                    <a:t>Pseudo-</a:t>
                  </a:r>
                  <a:r>
                    <a:rPr sz="1000" dirty="0"/>
                    <a:t>CSS</a:t>
                  </a:r>
                  <a:br>
                    <a:rPr lang="es-ES" sz="1000" dirty="0"/>
                  </a:br>
                  <a:r>
                    <a:rPr lang="es-ES" sz="800" dirty="0"/>
                    <a:t>(ej. </a:t>
                  </a:r>
                  <a:r>
                    <a:rPr lang="es-ES" sz="800" dirty="0" err="1"/>
                    <a:t>css</a:t>
                  </a:r>
                  <a:r>
                    <a:rPr lang="es-ES" sz="800" dirty="0"/>
                    <a:t>-</a:t>
                  </a:r>
                  <a:r>
                    <a:rPr lang="es-ES" sz="800" dirty="0" err="1"/>
                    <a:t>in-js</a:t>
                  </a:r>
                  <a:r>
                    <a:rPr lang="es-ES" sz="800" dirty="0"/>
                    <a:t> )</a:t>
                  </a:r>
                  <a:endParaRPr sz="1000" dirty="0"/>
                </a:p>
              </p:txBody>
            </p:sp>
          </p:grpSp>
        </p:grpSp>
        <p:pic>
          <p:nvPicPr>
            <p:cNvPr id="97" name="Picture 2">
              <a:extLst>
                <a:ext uri="{FF2B5EF4-FFF2-40B4-BE49-F238E27FC236}">
                  <a16:creationId xmlns:a16="http://schemas.microsoft.com/office/drawing/2014/main" id="{F26F86C3-DC3E-A4A1-4382-241BD41F7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42" y="1300138"/>
              <a:ext cx="393544" cy="3935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3" name="Grupo 102">
              <a:extLst>
                <a:ext uri="{FF2B5EF4-FFF2-40B4-BE49-F238E27FC236}">
                  <a16:creationId xmlns:a16="http://schemas.microsoft.com/office/drawing/2014/main" id="{F566B178-3D9B-6FBA-3925-E8307E7E7345}"/>
                </a:ext>
              </a:extLst>
            </p:cNvPr>
            <p:cNvGrpSpPr/>
            <p:nvPr/>
          </p:nvGrpSpPr>
          <p:grpSpPr>
            <a:xfrm>
              <a:off x="5289096" y="2191201"/>
              <a:ext cx="2973403" cy="601077"/>
              <a:chOff x="5289096" y="2191201"/>
              <a:chExt cx="2973403" cy="601077"/>
            </a:xfrm>
          </p:grpSpPr>
          <p:grpSp>
            <p:nvGrpSpPr>
              <p:cNvPr id="12" name="Grupo 11">
                <a:extLst>
                  <a:ext uri="{FF2B5EF4-FFF2-40B4-BE49-F238E27FC236}">
                    <a16:creationId xmlns:a16="http://schemas.microsoft.com/office/drawing/2014/main" id="{C04EBDA6-2765-649D-8183-07FD3ECCAE7D}"/>
                  </a:ext>
                </a:extLst>
              </p:cNvPr>
              <p:cNvGrpSpPr/>
              <p:nvPr/>
            </p:nvGrpSpPr>
            <p:grpSpPr>
              <a:xfrm>
                <a:off x="5289096" y="2245218"/>
                <a:ext cx="2973403" cy="547060"/>
                <a:chOff x="5190409" y="2167618"/>
                <a:chExt cx="2973403" cy="547060"/>
              </a:xfrm>
            </p:grpSpPr>
            <p:sp>
              <p:nvSpPr>
                <p:cNvPr id="120" name="Rectángulo redondeado"/>
                <p:cNvSpPr/>
                <p:nvPr/>
              </p:nvSpPr>
              <p:spPr>
                <a:xfrm>
                  <a:off x="5190409" y="2167618"/>
                  <a:ext cx="2973403" cy="547060"/>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1" name="Estilo"/>
                <p:cNvSpPr txBox="1"/>
                <p:nvPr/>
              </p:nvSpPr>
              <p:spPr>
                <a:xfrm>
                  <a:off x="5217114" y="2211276"/>
                  <a:ext cx="2862130" cy="4597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pPr algn="r"/>
                  <a:r>
                    <a:rPr dirty="0" err="1"/>
                    <a:t>Estilo</a:t>
                  </a:r>
                  <a:endParaRPr dirty="0"/>
                </a:p>
              </p:txBody>
            </p:sp>
          </p:grpSp>
          <p:grpSp>
            <p:nvGrpSpPr>
              <p:cNvPr id="101" name="Grupo 100">
                <a:extLst>
                  <a:ext uri="{FF2B5EF4-FFF2-40B4-BE49-F238E27FC236}">
                    <a16:creationId xmlns:a16="http://schemas.microsoft.com/office/drawing/2014/main" id="{3488FEF4-6C88-1955-6BE0-2CFA37CBA055}"/>
                  </a:ext>
                </a:extLst>
              </p:cNvPr>
              <p:cNvGrpSpPr/>
              <p:nvPr/>
            </p:nvGrpSpPr>
            <p:grpSpPr>
              <a:xfrm>
                <a:off x="5361541" y="2191201"/>
                <a:ext cx="1172491" cy="533439"/>
                <a:chOff x="7164615" y="3976503"/>
                <a:chExt cx="1172491" cy="533439"/>
              </a:xfrm>
            </p:grpSpPr>
            <p:grpSp>
              <p:nvGrpSpPr>
                <p:cNvPr id="23" name="Rectangle: Rounded Corners 8">
                  <a:extLst>
                    <a:ext uri="{FF2B5EF4-FFF2-40B4-BE49-F238E27FC236}">
                      <a16:creationId xmlns:a16="http://schemas.microsoft.com/office/drawing/2014/main" id="{317692C8-2D6C-5F03-BFF9-57EB59095C73}"/>
                    </a:ext>
                  </a:extLst>
                </p:cNvPr>
                <p:cNvGrpSpPr/>
                <p:nvPr/>
              </p:nvGrpSpPr>
              <p:grpSpPr>
                <a:xfrm>
                  <a:off x="7164615" y="4096091"/>
                  <a:ext cx="1028196" cy="413851"/>
                  <a:chOff x="0" y="0"/>
                  <a:chExt cx="1028194" cy="413849"/>
                </a:xfrm>
              </p:grpSpPr>
              <p:sp>
                <p:nvSpPr>
                  <p:cNvPr id="25" name="Rectángulo redondeado">
                    <a:extLst>
                      <a:ext uri="{FF2B5EF4-FFF2-40B4-BE49-F238E27FC236}">
                        <a16:creationId xmlns:a16="http://schemas.microsoft.com/office/drawing/2014/main" id="{9C4AA4B1-A747-696B-E5DD-1E8E7557EFC2}"/>
                      </a:ext>
                    </a:extLst>
                  </p:cNvPr>
                  <p:cNvSpPr/>
                  <p:nvPr/>
                </p:nvSpPr>
                <p:spPr>
                  <a:xfrm>
                    <a:off x="0" y="0"/>
                    <a:ext cx="1028195" cy="413850"/>
                  </a:xfrm>
                  <a:prstGeom prst="roundRect">
                    <a:avLst>
                      <a:gd name="adj" fmla="val 16667"/>
                    </a:avLst>
                  </a:prstGeom>
                  <a:solidFill>
                    <a:srgbClr val="264DE4"/>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26" name="CSS">
                    <a:extLst>
                      <a:ext uri="{FF2B5EF4-FFF2-40B4-BE49-F238E27FC236}">
                        <a16:creationId xmlns:a16="http://schemas.microsoft.com/office/drawing/2014/main" id="{D430E380-3661-7D24-A6BD-DC082D4EA8B6}"/>
                      </a:ext>
                    </a:extLst>
                  </p:cNvPr>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CSS</a:t>
                    </a:r>
                  </a:p>
                </p:txBody>
              </p:sp>
            </p:grpSp>
            <p:pic>
              <p:nvPicPr>
                <p:cNvPr id="98" name="Picture 6" descr="undefined">
                  <a:extLst>
                    <a:ext uri="{FF2B5EF4-FFF2-40B4-BE49-F238E27FC236}">
                      <a16:creationId xmlns:a16="http://schemas.microsoft.com/office/drawing/2014/main" id="{E1831561-2FF8-6A73-4510-E01F4EEED4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18" y="3976503"/>
                  <a:ext cx="308788" cy="435368"/>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grpSp>
        <p:nvGrpSpPr>
          <p:cNvPr id="102" name="Grupo 101">
            <a:extLst>
              <a:ext uri="{FF2B5EF4-FFF2-40B4-BE49-F238E27FC236}">
                <a16:creationId xmlns:a16="http://schemas.microsoft.com/office/drawing/2014/main" id="{34E46FB4-58BE-D36C-4C95-5681AC2EFBC5}"/>
              </a:ext>
            </a:extLst>
          </p:cNvPr>
          <p:cNvGrpSpPr/>
          <p:nvPr/>
        </p:nvGrpSpPr>
        <p:grpSpPr>
          <a:xfrm>
            <a:off x="5289097" y="1549197"/>
            <a:ext cx="2973402" cy="602914"/>
            <a:chOff x="5289097" y="1549197"/>
            <a:chExt cx="2973402" cy="602914"/>
          </a:xfrm>
        </p:grpSpPr>
        <p:grpSp>
          <p:nvGrpSpPr>
            <p:cNvPr id="11" name="Grupo 10">
              <a:extLst>
                <a:ext uri="{FF2B5EF4-FFF2-40B4-BE49-F238E27FC236}">
                  <a16:creationId xmlns:a16="http://schemas.microsoft.com/office/drawing/2014/main" id="{26845C5D-EF04-647C-D060-43680A11B933}"/>
                </a:ext>
              </a:extLst>
            </p:cNvPr>
            <p:cNvGrpSpPr/>
            <p:nvPr/>
          </p:nvGrpSpPr>
          <p:grpSpPr>
            <a:xfrm>
              <a:off x="5289097" y="1605051"/>
              <a:ext cx="2973402" cy="547060"/>
              <a:chOff x="5190410" y="1392236"/>
              <a:chExt cx="2973402" cy="547060"/>
            </a:xfrm>
          </p:grpSpPr>
          <p:sp>
            <p:nvSpPr>
              <p:cNvPr id="114" name="Rectángulo redondeado"/>
              <p:cNvSpPr/>
              <p:nvPr/>
            </p:nvSpPr>
            <p:spPr>
              <a:xfrm>
                <a:off x="5190410" y="1392236"/>
                <a:ext cx="2973402" cy="547060"/>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dirty="0"/>
              </a:p>
            </p:txBody>
          </p:sp>
          <p:sp>
            <p:nvSpPr>
              <p:cNvPr id="115" name="Contenido"/>
              <p:cNvSpPr txBox="1"/>
              <p:nvPr/>
            </p:nvSpPr>
            <p:spPr>
              <a:xfrm>
                <a:off x="5217115" y="1435894"/>
                <a:ext cx="2862128" cy="4597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pPr algn="r"/>
                <a:r>
                  <a:rPr dirty="0" err="1"/>
                  <a:t>Contenido</a:t>
                </a:r>
                <a:endParaRPr dirty="0"/>
              </a:p>
            </p:txBody>
          </p:sp>
        </p:grpSp>
        <p:grpSp>
          <p:nvGrpSpPr>
            <p:cNvPr id="100" name="Grupo 99">
              <a:extLst>
                <a:ext uri="{FF2B5EF4-FFF2-40B4-BE49-F238E27FC236}">
                  <a16:creationId xmlns:a16="http://schemas.microsoft.com/office/drawing/2014/main" id="{0B215F79-C6E1-973F-36BE-C9169DF89F84}"/>
                </a:ext>
              </a:extLst>
            </p:cNvPr>
            <p:cNvGrpSpPr/>
            <p:nvPr/>
          </p:nvGrpSpPr>
          <p:grpSpPr>
            <a:xfrm>
              <a:off x="5361541" y="1549197"/>
              <a:ext cx="1235253" cy="535887"/>
              <a:chOff x="5361541" y="824571"/>
              <a:chExt cx="1235253" cy="535887"/>
            </a:xfrm>
          </p:grpSpPr>
          <p:grpSp>
            <p:nvGrpSpPr>
              <p:cNvPr id="14" name="Rectangle: Rounded Corners 8">
                <a:extLst>
                  <a:ext uri="{FF2B5EF4-FFF2-40B4-BE49-F238E27FC236}">
                    <a16:creationId xmlns:a16="http://schemas.microsoft.com/office/drawing/2014/main" id="{7D45435F-D43E-41D9-840E-95C3BC9107A9}"/>
                  </a:ext>
                </a:extLst>
              </p:cNvPr>
              <p:cNvGrpSpPr/>
              <p:nvPr/>
            </p:nvGrpSpPr>
            <p:grpSpPr>
              <a:xfrm>
                <a:off x="5361541" y="946608"/>
                <a:ext cx="1028196" cy="413850"/>
                <a:chOff x="0" y="0"/>
                <a:chExt cx="1028194" cy="413849"/>
              </a:xfrm>
            </p:grpSpPr>
            <p:sp>
              <p:nvSpPr>
                <p:cNvPr id="15" name="Rectángulo redondeado">
                  <a:extLst>
                    <a:ext uri="{FF2B5EF4-FFF2-40B4-BE49-F238E27FC236}">
                      <a16:creationId xmlns:a16="http://schemas.microsoft.com/office/drawing/2014/main" id="{845718EE-47E5-2C88-E335-1ECC32B35945}"/>
                    </a:ext>
                  </a:extLst>
                </p:cNvPr>
                <p:cNvSpPr/>
                <p:nvPr/>
              </p:nvSpPr>
              <p:spPr>
                <a:xfrm>
                  <a:off x="0" y="0"/>
                  <a:ext cx="1028195" cy="413850"/>
                </a:xfrm>
                <a:prstGeom prst="roundRect">
                  <a:avLst>
                    <a:gd name="adj" fmla="val 16667"/>
                  </a:avLst>
                </a:prstGeom>
                <a:solidFill>
                  <a:srgbClr val="E44D26"/>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7" name="HTML">
                  <a:extLst>
                    <a:ext uri="{FF2B5EF4-FFF2-40B4-BE49-F238E27FC236}">
                      <a16:creationId xmlns:a16="http://schemas.microsoft.com/office/drawing/2014/main" id="{4A24FA78-DF31-DE89-0F68-DC4F2B85A14D}"/>
                    </a:ext>
                  </a:extLst>
                </p:cNvPr>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HTML</a:t>
                  </a:r>
                </a:p>
              </p:txBody>
            </p:sp>
          </p:grpSp>
          <p:pic>
            <p:nvPicPr>
              <p:cNvPr id="99" name="Picture 8">
                <a:extLst>
                  <a:ext uri="{FF2B5EF4-FFF2-40B4-BE49-F238E27FC236}">
                    <a16:creationId xmlns:a16="http://schemas.microsoft.com/office/drawing/2014/main" id="{1AE172E4-A021-683E-7D39-2BCCBBED10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2482" y="824571"/>
                <a:ext cx="434312" cy="43431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4207342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500"/>
                                  </p:stCondLst>
                                  <p:iterate>
                                    <p:tmAbs val="0"/>
                                  </p:iterate>
                                  <p:childTnLst>
                                    <p:set>
                                      <p:cBhvr>
                                        <p:cTn id="6" fill="hold"/>
                                        <p:tgtEl>
                                          <p:spTgt spid="24"/>
                                        </p:tgtEl>
                                        <p:attrNameLst>
                                          <p:attrName>style.visibility</p:attrName>
                                        </p:attrNameLst>
                                      </p:cBhvr>
                                      <p:to>
                                        <p:strVal val="visible"/>
                                      </p:to>
                                    </p:set>
                                    <p:animEffect transition="in" filter="dissolve">
                                      <p:cBhvr>
                                        <p:cTn id="7" dur="18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t>Un poco de historia</a:t>
            </a:r>
          </a:p>
        </p:txBody>
      </p:sp>
      <p:sp>
        <p:nvSpPr>
          <p:cNvPr id="141"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42" name="TextBox 3"/>
          <p:cNvSpPr txBox="1"/>
          <p:nvPr/>
        </p:nvSpPr>
        <p:spPr>
          <a:xfrm>
            <a:off x="900110" y="1722391"/>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Contrataron a </a:t>
            </a:r>
            <a:r>
              <a:rPr b="1"/>
              <a:t>Brendan Eich </a:t>
            </a:r>
            <a:r>
              <a:t>para tal labor</a:t>
            </a:r>
          </a:p>
        </p:txBody>
      </p:sp>
      <p:sp>
        <p:nvSpPr>
          <p:cNvPr id="143" name="TextBox 3"/>
          <p:cNvSpPr txBox="1"/>
          <p:nvPr/>
        </p:nvSpPr>
        <p:spPr>
          <a:xfrm>
            <a:off x="900112" y="2111613"/>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rPr dirty="0" err="1"/>
              <a:t>Desarrolló</a:t>
            </a:r>
            <a:r>
              <a:rPr dirty="0"/>
              <a:t> el </a:t>
            </a:r>
            <a:r>
              <a:rPr dirty="0" err="1"/>
              <a:t>lenguaje</a:t>
            </a:r>
            <a:r>
              <a:rPr dirty="0"/>
              <a:t> </a:t>
            </a:r>
            <a:r>
              <a:rPr dirty="0" err="1"/>
              <a:t>en</a:t>
            </a:r>
            <a:r>
              <a:rPr dirty="0"/>
              <a:t> </a:t>
            </a:r>
            <a:r>
              <a:rPr b="1" dirty="0"/>
              <a:t>10 </a:t>
            </a:r>
            <a:r>
              <a:rPr b="1" dirty="0" err="1"/>
              <a:t>días</a:t>
            </a:r>
            <a:r>
              <a:rPr b="1" dirty="0"/>
              <a:t> </a:t>
            </a:r>
            <a:r>
              <a:rPr dirty="0"/>
              <a:t>a modo de </a:t>
            </a:r>
            <a:r>
              <a:rPr dirty="0" err="1"/>
              <a:t>prototipo</a:t>
            </a:r>
            <a:r>
              <a:rPr dirty="0"/>
              <a:t> </a:t>
            </a:r>
            <a:r>
              <a:rPr dirty="0" err="1"/>
              <a:t>en</a:t>
            </a:r>
            <a:r>
              <a:rPr dirty="0"/>
              <a:t> 1995</a:t>
            </a:r>
          </a:p>
        </p:txBody>
      </p:sp>
      <p:sp>
        <p:nvSpPr>
          <p:cNvPr id="144" name="TextBox 3"/>
          <p:cNvSpPr txBox="1"/>
          <p:nvPr/>
        </p:nvSpPr>
        <p:spPr>
          <a:xfrm>
            <a:off x="900112" y="2500835"/>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Apenas hubo tiempo para probarlo ni experimentar con él</a:t>
            </a:r>
          </a:p>
        </p:txBody>
      </p:sp>
      <p:sp>
        <p:nvSpPr>
          <p:cNvPr id="145" name="TextBox 3"/>
          <p:cNvSpPr txBox="1"/>
          <p:nvPr/>
        </p:nvSpPr>
        <p:spPr>
          <a:xfrm>
            <a:off x="900110" y="943947"/>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rPr dirty="0"/>
              <a:t>Netscape y Sun </a:t>
            </a:r>
            <a:r>
              <a:rPr dirty="0" err="1"/>
              <a:t>competían</a:t>
            </a:r>
            <a:r>
              <a:rPr dirty="0"/>
              <a:t> con Microsoft </a:t>
            </a:r>
            <a:r>
              <a:rPr dirty="0" err="1"/>
              <a:t>en</a:t>
            </a:r>
            <a:r>
              <a:rPr dirty="0"/>
              <a:t> </a:t>
            </a:r>
            <a:r>
              <a:rPr dirty="0" err="1"/>
              <a:t>tecnologías</a:t>
            </a:r>
            <a:r>
              <a:rPr dirty="0"/>
              <a:t> web </a:t>
            </a:r>
          </a:p>
        </p:txBody>
      </p:sp>
      <p:sp>
        <p:nvSpPr>
          <p:cNvPr id="146" name="TextBox 3"/>
          <p:cNvSpPr txBox="1"/>
          <p:nvPr/>
        </p:nvSpPr>
        <p:spPr>
          <a:xfrm>
            <a:off x="900110" y="1333169"/>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rPr dirty="0" err="1"/>
              <a:t>Necesitaban</a:t>
            </a:r>
            <a:r>
              <a:rPr dirty="0"/>
              <a:t> un </a:t>
            </a:r>
            <a:r>
              <a:rPr dirty="0" err="1"/>
              <a:t>lenguaje</a:t>
            </a:r>
            <a:r>
              <a:rPr dirty="0"/>
              <a:t> de scripting, se </a:t>
            </a:r>
            <a:r>
              <a:rPr dirty="0" err="1"/>
              <a:t>pensó</a:t>
            </a:r>
            <a:r>
              <a:rPr dirty="0"/>
              <a:t> </a:t>
            </a:r>
            <a:r>
              <a:rPr dirty="0" err="1"/>
              <a:t>inicialmente</a:t>
            </a:r>
            <a:r>
              <a:rPr dirty="0"/>
              <a:t> </a:t>
            </a:r>
            <a:r>
              <a:rPr dirty="0" err="1"/>
              <a:t>en</a:t>
            </a:r>
            <a:r>
              <a:rPr dirty="0"/>
              <a:t> Java</a:t>
            </a:r>
          </a:p>
        </p:txBody>
      </p:sp>
      <p:sp>
        <p:nvSpPr>
          <p:cNvPr id="147" name="TextBox 3"/>
          <p:cNvSpPr txBox="1"/>
          <p:nvPr/>
        </p:nvSpPr>
        <p:spPr>
          <a:xfrm>
            <a:off x="900112" y="2890058"/>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Desarrollado bajo </a:t>
            </a:r>
            <a:r>
              <a:rPr b="1" i="1"/>
              <a:t>Mocha</a:t>
            </a:r>
            <a:r>
              <a:t>, oficialmente llamado </a:t>
            </a:r>
            <a:r>
              <a:rPr b="1" i="1"/>
              <a:t>LiveScript</a:t>
            </a:r>
          </a:p>
        </p:txBody>
      </p:sp>
      <p:sp>
        <p:nvSpPr>
          <p:cNvPr id="148" name="TextBox 3"/>
          <p:cNvSpPr txBox="1"/>
          <p:nvPr/>
        </p:nvSpPr>
        <p:spPr>
          <a:xfrm>
            <a:off x="900112" y="3279280"/>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Se liberó en Netscape Navigator 2 rebautizado como </a:t>
            </a:r>
            <a:r>
              <a:rPr b="1" i="1"/>
              <a:t>JavaScript</a:t>
            </a:r>
          </a:p>
        </p:txBody>
      </p:sp>
      <p:sp>
        <p:nvSpPr>
          <p:cNvPr id="149" name="TextBox 3"/>
          <p:cNvSpPr txBox="1"/>
          <p:nvPr/>
        </p:nvSpPr>
        <p:spPr>
          <a:xfrm>
            <a:off x="900112" y="3668502"/>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Ganó tracción y Microsoft acabó adoptándolo en 1996</a:t>
            </a:r>
          </a:p>
        </p:txBody>
      </p:sp>
      <p:sp>
        <p:nvSpPr>
          <p:cNvPr id="150" name="TextBox 3"/>
          <p:cNvSpPr txBox="1"/>
          <p:nvPr/>
        </p:nvSpPr>
        <p:spPr>
          <a:xfrm>
            <a:off x="900110" y="4057724"/>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Fue estandarizado por la organización ECMA International en 1997</a:t>
            </a:r>
          </a:p>
        </p:txBody>
      </p:sp>
      <p:sp>
        <p:nvSpPr>
          <p:cNvPr id="151" name="TextBox 3"/>
          <p:cNvSpPr txBox="1"/>
          <p:nvPr/>
        </p:nvSpPr>
        <p:spPr>
          <a:xfrm>
            <a:off x="900112" y="4446945"/>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Nombre técnico del lenguaje </a:t>
            </a:r>
            <a:r>
              <a:rPr b="1"/>
              <a:t>ECMAScript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JavaScript, de un </a:t>
            </a:r>
            <a:r>
              <a:rPr dirty="0" err="1"/>
              <a:t>vistazo</a:t>
            </a:r>
            <a:endParaRPr dirty="0"/>
          </a:p>
        </p:txBody>
      </p:sp>
      <p:sp>
        <p:nvSpPr>
          <p:cNvPr id="2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258" name="Grupo 6"/>
          <p:cNvGrpSpPr/>
          <p:nvPr/>
        </p:nvGrpSpPr>
        <p:grpSpPr>
          <a:xfrm>
            <a:off x="1752247" y="963669"/>
            <a:ext cx="4879716" cy="370841"/>
            <a:chOff x="0" y="0"/>
            <a:chExt cx="4879715" cy="370840"/>
          </a:xfrm>
        </p:grpSpPr>
        <p:sp>
          <p:nvSpPr>
            <p:cNvPr id="255" name="TextBox 3"/>
            <p:cNvSpPr txBox="1"/>
            <p:nvPr/>
          </p:nvSpPr>
          <p:spPr>
            <a:xfrm>
              <a:off x="0" y="42223"/>
              <a:ext cx="1701974"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rPr dirty="0" err="1"/>
                <a:t>Multiparadigma</a:t>
              </a:r>
              <a:endParaRPr dirty="0"/>
            </a:p>
          </p:txBody>
        </p:sp>
        <p:sp>
          <p:nvSpPr>
            <p:cNvPr id="256" name="Rectángulo 1"/>
            <p:cNvSpPr txBox="1"/>
            <p:nvPr/>
          </p:nvSpPr>
          <p:spPr>
            <a:xfrm>
              <a:off x="1984488" y="0"/>
              <a:ext cx="2895227"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OOP, Funcional, Imperativa</a:t>
              </a:r>
            </a:p>
          </p:txBody>
        </p:sp>
        <p:pic>
          <p:nvPicPr>
            <p:cNvPr id="257" name="Gráfico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3988" y="80711"/>
              <a:ext cx="190501" cy="200025"/>
            </a:xfrm>
            <a:prstGeom prst="rect">
              <a:avLst/>
            </a:prstGeom>
            <a:ln w="12700" cap="flat">
              <a:noFill/>
              <a:miter lim="400000"/>
            </a:ln>
            <a:effectLst/>
          </p:spPr>
        </p:pic>
      </p:grpSp>
      <p:grpSp>
        <p:nvGrpSpPr>
          <p:cNvPr id="262" name="Grupo 5"/>
          <p:cNvGrpSpPr/>
          <p:nvPr/>
        </p:nvGrpSpPr>
        <p:grpSpPr>
          <a:xfrm>
            <a:off x="2410386" y="1416780"/>
            <a:ext cx="4961199" cy="370841"/>
            <a:chOff x="0" y="0"/>
            <a:chExt cx="4961198" cy="370840"/>
          </a:xfrm>
        </p:grpSpPr>
        <p:sp>
          <p:nvSpPr>
            <p:cNvPr id="259" name="TextBox 3"/>
            <p:cNvSpPr txBox="1"/>
            <p:nvPr/>
          </p:nvSpPr>
          <p:spPr>
            <a:xfrm>
              <a:off x="0" y="42223"/>
              <a:ext cx="1041624"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Dinámico</a:t>
              </a:r>
            </a:p>
          </p:txBody>
        </p:sp>
        <p:sp>
          <p:nvSpPr>
            <p:cNvPr id="260" name="Rectángulo 18"/>
            <p:cNvSpPr txBox="1"/>
            <p:nvPr/>
          </p:nvSpPr>
          <p:spPr>
            <a:xfrm>
              <a:off x="1324138" y="0"/>
              <a:ext cx="3637060"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Evaluación en tiempo de ejecución</a:t>
              </a:r>
            </a:p>
          </p:txBody>
        </p:sp>
        <p:pic>
          <p:nvPicPr>
            <p:cNvPr id="261" name="Gráfico 1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3638" y="80711"/>
              <a:ext cx="190501" cy="200025"/>
            </a:xfrm>
            <a:prstGeom prst="rect">
              <a:avLst/>
            </a:prstGeom>
            <a:ln w="12700" cap="flat">
              <a:noFill/>
              <a:miter lim="400000"/>
            </a:ln>
            <a:effectLst/>
          </p:spPr>
        </p:pic>
      </p:grpSp>
      <p:grpSp>
        <p:nvGrpSpPr>
          <p:cNvPr id="266" name="Grupo 41"/>
          <p:cNvGrpSpPr/>
          <p:nvPr/>
        </p:nvGrpSpPr>
        <p:grpSpPr>
          <a:xfrm>
            <a:off x="1398241" y="2323001"/>
            <a:ext cx="7102873" cy="370841"/>
            <a:chOff x="-1155502" y="0"/>
            <a:chExt cx="7102872" cy="370840"/>
          </a:xfrm>
        </p:grpSpPr>
        <p:sp>
          <p:nvSpPr>
            <p:cNvPr id="263" name="TextBox 3"/>
            <p:cNvSpPr txBox="1"/>
            <p:nvPr/>
          </p:nvSpPr>
          <p:spPr>
            <a:xfrm>
              <a:off x="-1155502" y="42223"/>
              <a:ext cx="2057041"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p>
              <a:pPr lvl="1" algn="r">
                <a:defRPr b="1">
                  <a:solidFill>
                    <a:srgbClr val="242415"/>
                  </a:solidFill>
                  <a:latin typeface="Open Sans"/>
                  <a:ea typeface="Open Sans"/>
                  <a:cs typeface="Open Sans"/>
                  <a:sym typeface="Open Sans"/>
                </a:defRPr>
              </a:pPr>
              <a:r>
                <a:t>Multipropósito</a:t>
              </a:r>
            </a:p>
          </p:txBody>
        </p:sp>
        <p:sp>
          <p:nvSpPr>
            <p:cNvPr id="264" name="Rectángulo 43"/>
            <p:cNvSpPr txBox="1"/>
            <p:nvPr/>
          </p:nvSpPr>
          <p:spPr>
            <a:xfrm>
              <a:off x="1184053" y="0"/>
              <a:ext cx="4763317"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rPr dirty="0"/>
                <a:t>No </a:t>
              </a:r>
              <a:r>
                <a:rPr dirty="0" err="1"/>
                <a:t>sólo</a:t>
              </a:r>
              <a:r>
                <a:rPr dirty="0"/>
                <a:t> se </a:t>
              </a:r>
              <a:r>
                <a:rPr dirty="0" err="1"/>
                <a:t>puede</a:t>
              </a:r>
              <a:r>
                <a:rPr dirty="0"/>
                <a:t> </a:t>
              </a:r>
              <a:r>
                <a:rPr dirty="0" err="1"/>
                <a:t>utilizar</a:t>
              </a:r>
              <a:r>
                <a:rPr dirty="0"/>
                <a:t> para Desarrollo Web</a:t>
              </a:r>
            </a:p>
          </p:txBody>
        </p:sp>
        <p:pic>
          <p:nvPicPr>
            <p:cNvPr id="265" name="Gráfico 4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553" y="80711"/>
              <a:ext cx="190501" cy="200025"/>
            </a:xfrm>
            <a:prstGeom prst="rect">
              <a:avLst/>
            </a:prstGeom>
            <a:ln w="12700" cap="flat">
              <a:noFill/>
              <a:miter lim="400000"/>
            </a:ln>
            <a:effectLst/>
          </p:spPr>
        </p:pic>
      </p:grpSp>
      <p:grpSp>
        <p:nvGrpSpPr>
          <p:cNvPr id="270" name="Grupo 45"/>
          <p:cNvGrpSpPr/>
          <p:nvPr/>
        </p:nvGrpSpPr>
        <p:grpSpPr>
          <a:xfrm>
            <a:off x="2585895" y="2776111"/>
            <a:ext cx="5622108" cy="370841"/>
            <a:chOff x="0" y="0"/>
            <a:chExt cx="5622106" cy="370840"/>
          </a:xfrm>
        </p:grpSpPr>
        <p:sp>
          <p:nvSpPr>
            <p:cNvPr id="267" name="TextBox 3"/>
            <p:cNvSpPr txBox="1"/>
            <p:nvPr/>
          </p:nvSpPr>
          <p:spPr>
            <a:xfrm>
              <a:off x="0" y="42223"/>
              <a:ext cx="863700"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Objetos</a:t>
              </a:r>
            </a:p>
          </p:txBody>
        </p:sp>
        <p:sp>
          <p:nvSpPr>
            <p:cNvPr id="268" name="Rectángulo 47"/>
            <p:cNvSpPr txBox="1"/>
            <p:nvPr/>
          </p:nvSpPr>
          <p:spPr>
            <a:xfrm>
              <a:off x="1146214" y="0"/>
              <a:ext cx="4475892"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lenguaje nos da objetos estándar built-in</a:t>
              </a:r>
            </a:p>
          </p:txBody>
        </p:sp>
        <p:pic>
          <p:nvPicPr>
            <p:cNvPr id="269" name="Gráfico 4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5714" y="80711"/>
              <a:ext cx="190501" cy="200025"/>
            </a:xfrm>
            <a:prstGeom prst="rect">
              <a:avLst/>
            </a:prstGeom>
            <a:ln w="12700" cap="flat">
              <a:noFill/>
              <a:miter lim="400000"/>
            </a:ln>
            <a:effectLst/>
          </p:spPr>
        </p:pic>
      </p:grpSp>
      <p:grpSp>
        <p:nvGrpSpPr>
          <p:cNvPr id="274" name="Grupo 49"/>
          <p:cNvGrpSpPr/>
          <p:nvPr/>
        </p:nvGrpSpPr>
        <p:grpSpPr>
          <a:xfrm>
            <a:off x="2294006" y="3229222"/>
            <a:ext cx="4540834" cy="370841"/>
            <a:chOff x="0" y="0"/>
            <a:chExt cx="4540833" cy="370840"/>
          </a:xfrm>
        </p:grpSpPr>
        <p:sp>
          <p:nvSpPr>
            <p:cNvPr id="271" name="TextBox 3"/>
            <p:cNvSpPr txBox="1"/>
            <p:nvPr/>
          </p:nvSpPr>
          <p:spPr>
            <a:xfrm>
              <a:off x="0" y="42223"/>
              <a:ext cx="1155589"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Prototipos</a:t>
              </a:r>
            </a:p>
          </p:txBody>
        </p:sp>
        <p:sp>
          <p:nvSpPr>
            <p:cNvPr id="272" name="Rectángulo 51"/>
            <p:cNvSpPr txBox="1"/>
            <p:nvPr/>
          </p:nvSpPr>
          <p:spPr>
            <a:xfrm>
              <a:off x="1438103" y="0"/>
              <a:ext cx="3102730"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Herencia superior a la clásica</a:t>
              </a:r>
            </a:p>
          </p:txBody>
        </p:sp>
        <p:pic>
          <p:nvPicPr>
            <p:cNvPr id="273" name="Gráfico 5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7603" y="80711"/>
              <a:ext cx="190501" cy="200025"/>
            </a:xfrm>
            <a:prstGeom prst="rect">
              <a:avLst/>
            </a:prstGeom>
            <a:noFill/>
            <a:ln w="12700" cap="flat">
              <a:noFill/>
              <a:miter lim="400000"/>
            </a:ln>
            <a:effectLst/>
          </p:spPr>
        </p:pic>
      </p:grpSp>
      <p:grpSp>
        <p:nvGrpSpPr>
          <p:cNvPr id="278" name="Grupo 53"/>
          <p:cNvGrpSpPr/>
          <p:nvPr/>
        </p:nvGrpSpPr>
        <p:grpSpPr>
          <a:xfrm>
            <a:off x="2814383" y="3682332"/>
            <a:ext cx="3652331" cy="370841"/>
            <a:chOff x="0" y="0"/>
            <a:chExt cx="3652329" cy="370840"/>
          </a:xfrm>
        </p:grpSpPr>
        <p:sp>
          <p:nvSpPr>
            <p:cNvPr id="275" name="TextBox 3"/>
            <p:cNvSpPr txBox="1"/>
            <p:nvPr/>
          </p:nvSpPr>
          <p:spPr>
            <a:xfrm>
              <a:off x="0" y="42223"/>
              <a:ext cx="635211"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JSON</a:t>
              </a:r>
            </a:p>
          </p:txBody>
        </p:sp>
        <p:sp>
          <p:nvSpPr>
            <p:cNvPr id="276" name="Rectángulo 55"/>
            <p:cNvSpPr txBox="1"/>
            <p:nvPr/>
          </p:nvSpPr>
          <p:spPr>
            <a:xfrm>
              <a:off x="917725" y="0"/>
              <a:ext cx="2734604"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Notación literal de objetos</a:t>
              </a:r>
            </a:p>
          </p:txBody>
        </p:sp>
        <p:pic>
          <p:nvPicPr>
            <p:cNvPr id="277" name="Gráfico 5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225" y="80711"/>
              <a:ext cx="190501" cy="200025"/>
            </a:xfrm>
            <a:prstGeom prst="rect">
              <a:avLst/>
            </a:prstGeom>
            <a:ln w="12700" cap="flat">
              <a:noFill/>
              <a:miter lim="400000"/>
            </a:ln>
            <a:effectLst/>
          </p:spPr>
        </p:pic>
      </p:grpSp>
      <p:grpSp>
        <p:nvGrpSpPr>
          <p:cNvPr id="282" name="Grupo 57"/>
          <p:cNvGrpSpPr/>
          <p:nvPr/>
        </p:nvGrpSpPr>
        <p:grpSpPr>
          <a:xfrm>
            <a:off x="2585895" y="4135443"/>
            <a:ext cx="4910188" cy="370841"/>
            <a:chOff x="0" y="0"/>
            <a:chExt cx="4910187" cy="370840"/>
          </a:xfrm>
        </p:grpSpPr>
        <p:sp>
          <p:nvSpPr>
            <p:cNvPr id="279" name="TextBox 3"/>
            <p:cNvSpPr txBox="1"/>
            <p:nvPr/>
          </p:nvSpPr>
          <p:spPr>
            <a:xfrm>
              <a:off x="0" y="42223"/>
              <a:ext cx="863700"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Popular</a:t>
              </a:r>
            </a:p>
          </p:txBody>
        </p:sp>
        <p:sp>
          <p:nvSpPr>
            <p:cNvPr id="280" name="Rectángulo 59"/>
            <p:cNvSpPr txBox="1"/>
            <p:nvPr/>
          </p:nvSpPr>
          <p:spPr>
            <a:xfrm>
              <a:off x="1146214" y="0"/>
              <a:ext cx="3763973"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lenguaje más utilizado del mundo</a:t>
              </a:r>
            </a:p>
          </p:txBody>
        </p:sp>
        <p:pic>
          <p:nvPicPr>
            <p:cNvPr id="281" name="Gráfico 6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5714" y="80711"/>
              <a:ext cx="190501" cy="200025"/>
            </a:xfrm>
            <a:prstGeom prst="rect">
              <a:avLst/>
            </a:prstGeom>
            <a:ln w="12700" cap="flat">
              <a:noFill/>
              <a:miter lim="400000"/>
            </a:ln>
            <a:effectLst/>
          </p:spPr>
        </p:pic>
      </p:grpSp>
      <p:grpSp>
        <p:nvGrpSpPr>
          <p:cNvPr id="286" name="Grupo 61"/>
          <p:cNvGrpSpPr/>
          <p:nvPr/>
        </p:nvGrpSpPr>
        <p:grpSpPr>
          <a:xfrm>
            <a:off x="2826884" y="4588553"/>
            <a:ext cx="3207856" cy="370842"/>
            <a:chOff x="0" y="0"/>
            <a:chExt cx="3207855" cy="370840"/>
          </a:xfrm>
        </p:grpSpPr>
        <p:sp>
          <p:nvSpPr>
            <p:cNvPr id="283" name="TextBox 3"/>
            <p:cNvSpPr txBox="1"/>
            <p:nvPr/>
          </p:nvSpPr>
          <p:spPr>
            <a:xfrm>
              <a:off x="0" y="42223"/>
              <a:ext cx="622710"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Clave</a:t>
              </a:r>
            </a:p>
          </p:txBody>
        </p:sp>
        <p:sp>
          <p:nvSpPr>
            <p:cNvPr id="284" name="Rectángulo 63"/>
            <p:cNvSpPr txBox="1"/>
            <p:nvPr/>
          </p:nvSpPr>
          <p:spPr>
            <a:xfrm>
              <a:off x="905225" y="0"/>
              <a:ext cx="2302630"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estándar de la web</a:t>
              </a:r>
            </a:p>
          </p:txBody>
        </p:sp>
        <p:pic>
          <p:nvPicPr>
            <p:cNvPr id="285" name="Gráfico 6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4725" y="80711"/>
              <a:ext cx="190501" cy="200025"/>
            </a:xfrm>
            <a:prstGeom prst="rect">
              <a:avLst/>
            </a:prstGeom>
            <a:ln w="12700" cap="flat">
              <a:noFill/>
              <a:miter lim="400000"/>
            </a:ln>
            <a:effectLst/>
          </p:spPr>
        </p:pic>
      </p:grpSp>
      <p:grpSp>
        <p:nvGrpSpPr>
          <p:cNvPr id="290" name="Grupo 41"/>
          <p:cNvGrpSpPr/>
          <p:nvPr/>
        </p:nvGrpSpPr>
        <p:grpSpPr>
          <a:xfrm>
            <a:off x="1648580" y="1869890"/>
            <a:ext cx="6294514" cy="370841"/>
            <a:chOff x="-902011" y="0"/>
            <a:chExt cx="6294513" cy="370840"/>
          </a:xfrm>
        </p:grpSpPr>
        <p:sp>
          <p:nvSpPr>
            <p:cNvPr id="287" name="TextBox 3"/>
            <p:cNvSpPr txBox="1"/>
            <p:nvPr/>
          </p:nvSpPr>
          <p:spPr>
            <a:xfrm>
              <a:off x="-902011" y="42223"/>
              <a:ext cx="1803550"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p>
              <a:pPr lvl="1" algn="r">
                <a:defRPr b="1">
                  <a:solidFill>
                    <a:srgbClr val="242415"/>
                  </a:solidFill>
                  <a:latin typeface="Open Sans"/>
                  <a:ea typeface="Open Sans"/>
                  <a:cs typeface="Open Sans"/>
                  <a:sym typeface="Open Sans"/>
                </a:defRPr>
              </a:pPr>
              <a:r>
                <a:t>Interpretado</a:t>
              </a:r>
            </a:p>
          </p:txBody>
        </p:sp>
        <p:sp>
          <p:nvSpPr>
            <p:cNvPr id="288" name="Rectángulo 43"/>
            <p:cNvSpPr txBox="1"/>
            <p:nvPr/>
          </p:nvSpPr>
          <p:spPr>
            <a:xfrm>
              <a:off x="1184053" y="0"/>
              <a:ext cx="4208449"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rPr dirty="0"/>
                <a:t>No </a:t>
              </a:r>
              <a:r>
                <a:rPr dirty="0" err="1"/>
                <a:t>requiere</a:t>
              </a:r>
              <a:r>
                <a:rPr dirty="0"/>
                <a:t> </a:t>
              </a:r>
              <a:r>
                <a:rPr dirty="0" err="1"/>
                <a:t>previamente</a:t>
              </a:r>
              <a:r>
                <a:rPr dirty="0"/>
                <a:t> de </a:t>
              </a:r>
              <a:r>
                <a:rPr dirty="0" err="1"/>
                <a:t>compilación</a:t>
              </a:r>
              <a:endParaRPr dirty="0"/>
            </a:p>
          </p:txBody>
        </p:sp>
        <p:pic>
          <p:nvPicPr>
            <p:cNvPr id="289" name="Gráfico 4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553" y="80711"/>
              <a:ext cx="190501" cy="200025"/>
            </a:xfrm>
            <a:prstGeom prst="rect">
              <a:avLst/>
            </a:prstGeom>
            <a:ln w="12700" cap="flat">
              <a:noFill/>
              <a:miter lim="400000"/>
            </a:ln>
            <a:effectLst/>
          </p:spPr>
        </p:pic>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TextBox 3">
            <a:extLst>
              <a:ext uri="{FF2B5EF4-FFF2-40B4-BE49-F238E27FC236}">
                <a16:creationId xmlns:a16="http://schemas.microsoft.com/office/drawing/2014/main" id="{B755581A-6D30-F63F-A05F-0C4C89B976AC}"/>
              </a:ext>
            </a:extLst>
          </p:cNvPr>
          <p:cNvSpPr txBox="1"/>
          <p:nvPr/>
        </p:nvSpPr>
        <p:spPr>
          <a:xfrm>
            <a:off x="799633" y="4029050"/>
            <a:ext cx="3403100" cy="669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IMPLICACIONES</a:t>
            </a:r>
            <a:r>
              <a:rPr lang="es-ES" dirty="0"/>
              <a:t> | Controversia</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Decisiones del lenguaje que se consideran polémicas hoy día, son herencia histórica que no puede deshacerse.</a:t>
            </a:r>
            <a:endParaRPr lang="es-ES"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Compatibilidad</a:t>
            </a:r>
            <a:endParaRPr dirty="0"/>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2048" name="Grupo 2047">
            <a:extLst>
              <a:ext uri="{FF2B5EF4-FFF2-40B4-BE49-F238E27FC236}">
                <a16:creationId xmlns:a16="http://schemas.microsoft.com/office/drawing/2014/main" id="{4D5FD502-0F3A-B019-1A83-A95A33E87D82}"/>
              </a:ext>
            </a:extLst>
          </p:cNvPr>
          <p:cNvGrpSpPr/>
          <p:nvPr/>
        </p:nvGrpSpPr>
        <p:grpSpPr>
          <a:xfrm>
            <a:off x="1217453" y="1054774"/>
            <a:ext cx="2158330" cy="276997"/>
            <a:chOff x="1280204" y="2874300"/>
            <a:chExt cx="2158330" cy="276997"/>
          </a:xfrm>
        </p:grpSpPr>
        <p:sp>
          <p:nvSpPr>
            <p:cNvPr id="2" name="Rectángulo 52">
              <a:extLst>
                <a:ext uri="{FF2B5EF4-FFF2-40B4-BE49-F238E27FC236}">
                  <a16:creationId xmlns:a16="http://schemas.microsoft.com/office/drawing/2014/main" id="{C2D559F4-8D71-9044-76E2-10788DCF7653}"/>
                </a:ext>
              </a:extLst>
            </p:cNvPr>
            <p:cNvSpPr/>
            <p:nvPr/>
          </p:nvSpPr>
          <p:spPr>
            <a:xfrm>
              <a:off x="1280204" y="2874300"/>
              <a:ext cx="893788" cy="276997"/>
            </a:xfrm>
            <a:prstGeom prst="rect">
              <a:avLst/>
            </a:prstGeom>
            <a:solidFill>
              <a:srgbClr val="A6A6A6"/>
            </a:solidFill>
            <a:ln w="12700" cap="flat">
              <a:solidFill>
                <a:srgbClr val="A6A6A6"/>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Hacia Atrás</a:t>
              </a:r>
              <a:endParaRPr dirty="0"/>
            </a:p>
          </p:txBody>
        </p:sp>
        <p:sp>
          <p:nvSpPr>
            <p:cNvPr id="235" name="Rectángulo 52">
              <a:extLst>
                <a:ext uri="{FF2B5EF4-FFF2-40B4-BE49-F238E27FC236}">
                  <a16:creationId xmlns:a16="http://schemas.microsoft.com/office/drawing/2014/main" id="{4259EDEC-CC7E-6EFE-8210-FC23ACF3EAC4}"/>
                </a:ext>
              </a:extLst>
            </p:cNvPr>
            <p:cNvSpPr/>
            <p:nvPr/>
          </p:nvSpPr>
          <p:spPr>
            <a:xfrm>
              <a:off x="2168440" y="2874300"/>
              <a:ext cx="1270094" cy="276997"/>
            </a:xfrm>
            <a:prstGeom prst="rect">
              <a:avLst/>
            </a:prstGeom>
            <a:noFill/>
            <a:ln w="12700" cap="flat">
              <a:solidFill>
                <a:srgbClr val="A6A6A6"/>
              </a:solidFill>
              <a:miter lim="8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chorCtr="0">
              <a:noAutofit/>
            </a:bodyPr>
            <a:lstStyle>
              <a:lvl1pPr>
                <a:defRPr sz="1200">
                  <a:solidFill>
                    <a:srgbClr val="FFFFFF"/>
                  </a:solidFill>
                  <a:latin typeface="Open Sans"/>
                  <a:ea typeface="Open Sans"/>
                  <a:cs typeface="Open Sans"/>
                  <a:sym typeface="Open Sans"/>
                </a:defRPr>
              </a:lvl1pPr>
            </a:lstStyle>
            <a:p>
              <a:r>
                <a:rPr lang="es-ES" sz="800" dirty="0" err="1">
                  <a:solidFill>
                    <a:schemeClr val="bg1">
                      <a:lumMod val="65000"/>
                    </a:schemeClr>
                  </a:solidFill>
                </a:rPr>
                <a:t>Backwards</a:t>
              </a:r>
              <a:r>
                <a:rPr lang="es-ES" sz="800" dirty="0">
                  <a:solidFill>
                    <a:schemeClr val="bg1">
                      <a:lumMod val="65000"/>
                    </a:schemeClr>
                  </a:solidFill>
                </a:rPr>
                <a:t> </a:t>
              </a:r>
              <a:r>
                <a:rPr lang="es-ES" sz="800" dirty="0" err="1">
                  <a:solidFill>
                    <a:schemeClr val="bg1">
                      <a:lumMod val="65000"/>
                    </a:schemeClr>
                  </a:solidFill>
                </a:rPr>
                <a:t>Compatibility</a:t>
              </a:r>
              <a:endParaRPr sz="800" dirty="0">
                <a:solidFill>
                  <a:schemeClr val="bg1">
                    <a:lumMod val="65000"/>
                  </a:schemeClr>
                </a:solidFill>
              </a:endParaRPr>
            </a:p>
          </p:txBody>
        </p:sp>
      </p:grpSp>
      <p:grpSp>
        <p:nvGrpSpPr>
          <p:cNvPr id="253" name="Grupo 252">
            <a:extLst>
              <a:ext uri="{FF2B5EF4-FFF2-40B4-BE49-F238E27FC236}">
                <a16:creationId xmlns:a16="http://schemas.microsoft.com/office/drawing/2014/main" id="{1C4B9CA2-08C7-B364-7E8C-34FD243F259A}"/>
              </a:ext>
            </a:extLst>
          </p:cNvPr>
          <p:cNvGrpSpPr/>
          <p:nvPr/>
        </p:nvGrpSpPr>
        <p:grpSpPr>
          <a:xfrm>
            <a:off x="775494" y="1645497"/>
            <a:ext cx="3042249" cy="1083689"/>
            <a:chOff x="775494" y="1459426"/>
            <a:chExt cx="3042249" cy="1083689"/>
          </a:xfrm>
        </p:grpSpPr>
        <p:pic>
          <p:nvPicPr>
            <p:cNvPr id="8" name="Imagen 7">
              <a:extLst>
                <a:ext uri="{FF2B5EF4-FFF2-40B4-BE49-F238E27FC236}">
                  <a16:creationId xmlns:a16="http://schemas.microsoft.com/office/drawing/2014/main" id="{1524B6A8-E25F-95D0-A86C-D424EB938210}"/>
                </a:ext>
              </a:extLst>
            </p:cNvPr>
            <p:cNvPicPr>
              <a:picLocks noChangeAspect="1"/>
            </p:cNvPicPr>
            <p:nvPr/>
          </p:nvPicPr>
          <p:blipFill>
            <a:blip r:embed="rId4">
              <a:duotone>
                <a:schemeClr val="accent5">
                  <a:shade val="45000"/>
                  <a:satMod val="135000"/>
                </a:schemeClr>
                <a:prstClr val="white"/>
              </a:duotone>
            </a:blip>
            <a:stretch>
              <a:fillRect/>
            </a:stretch>
          </p:blipFill>
          <p:spPr>
            <a:xfrm>
              <a:off x="2875832" y="1497671"/>
              <a:ext cx="438307" cy="438307"/>
            </a:xfrm>
            <a:prstGeom prst="rect">
              <a:avLst/>
            </a:prstGeom>
          </p:spPr>
        </p:pic>
        <p:pic>
          <p:nvPicPr>
            <p:cNvPr id="10" name="Imagen 9">
              <a:extLst>
                <a:ext uri="{FF2B5EF4-FFF2-40B4-BE49-F238E27FC236}">
                  <a16:creationId xmlns:a16="http://schemas.microsoft.com/office/drawing/2014/main" id="{45FB17ED-8236-53B0-EE1E-0BFC49996A1E}"/>
                </a:ext>
              </a:extLst>
            </p:cNvPr>
            <p:cNvPicPr>
              <a:picLocks noChangeAspect="1"/>
            </p:cNvPicPr>
            <p:nvPr/>
          </p:nvPicPr>
          <p:blipFill>
            <a:blip r:embed="rId5">
              <a:duotone>
                <a:schemeClr val="accent5">
                  <a:shade val="45000"/>
                  <a:satMod val="135000"/>
                </a:schemeClr>
                <a:prstClr val="white"/>
              </a:duotone>
            </a:blip>
            <a:stretch>
              <a:fillRect/>
            </a:stretch>
          </p:blipFill>
          <p:spPr>
            <a:xfrm>
              <a:off x="3379673" y="1577348"/>
              <a:ext cx="318024" cy="318024"/>
            </a:xfrm>
            <a:prstGeom prst="rect">
              <a:avLst/>
            </a:prstGeom>
          </p:spPr>
        </p:pic>
        <p:cxnSp>
          <p:nvCxnSpPr>
            <p:cNvPr id="18" name="Conector recto de flecha 17">
              <a:extLst>
                <a:ext uri="{FF2B5EF4-FFF2-40B4-BE49-F238E27FC236}">
                  <a16:creationId xmlns:a16="http://schemas.microsoft.com/office/drawing/2014/main" id="{4E1DCCA3-A924-DA72-E638-65F8EB8632A9}"/>
                </a:ext>
              </a:extLst>
            </p:cNvPr>
            <p:cNvCxnSpPr>
              <a:cxnSpLocks/>
            </p:cNvCxnSpPr>
            <p:nvPr/>
          </p:nvCxnSpPr>
          <p:spPr>
            <a:xfrm>
              <a:off x="775494" y="1978324"/>
              <a:ext cx="3042249" cy="0"/>
            </a:xfrm>
            <a:prstGeom prst="straightConnector1">
              <a:avLst/>
            </a:prstGeom>
            <a:noFill/>
            <a:ln w="25400" cap="flat">
              <a:gradFill>
                <a:gsLst>
                  <a:gs pos="100000">
                    <a:schemeClr val="tx1">
                      <a:lumMod val="65000"/>
                      <a:lumOff val="35000"/>
                    </a:schemeClr>
                  </a:gs>
                  <a:gs pos="0">
                    <a:schemeClr val="bg1">
                      <a:lumMod val="95000"/>
                    </a:schemeClr>
                  </a:gs>
                </a:gsLst>
                <a:lin ang="0" scaled="0"/>
              </a:gradFill>
              <a:prstDash val="dash"/>
              <a:round/>
              <a:tailEnd type="triangle"/>
            </a:ln>
            <a:effectLst/>
            <a:sp3d/>
          </p:spPr>
          <p:style>
            <a:lnRef idx="0">
              <a:scrgbClr r="0" g="0" b="0"/>
            </a:lnRef>
            <a:fillRef idx="0">
              <a:scrgbClr r="0" g="0" b="0"/>
            </a:fillRef>
            <a:effectRef idx="0">
              <a:scrgbClr r="0" g="0" b="0"/>
            </a:effectRef>
            <a:fontRef idx="none"/>
          </p:style>
        </p:cxnSp>
        <p:sp>
          <p:nvSpPr>
            <p:cNvPr id="20" name="Rectangle: Rounded Corners 6">
              <a:extLst>
                <a:ext uri="{FF2B5EF4-FFF2-40B4-BE49-F238E27FC236}">
                  <a16:creationId xmlns:a16="http://schemas.microsoft.com/office/drawing/2014/main" id="{4C4851CA-5C1C-5655-8F78-87B5E32D00AA}"/>
                </a:ext>
              </a:extLst>
            </p:cNvPr>
            <p:cNvSpPr txBox="1"/>
            <p:nvPr/>
          </p:nvSpPr>
          <p:spPr>
            <a:xfrm>
              <a:off x="3239376" y="1992611"/>
              <a:ext cx="503714"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Timeline</a:t>
              </a:r>
              <a:endParaRPr sz="800" dirty="0"/>
            </a:p>
          </p:txBody>
        </p:sp>
        <p:pic>
          <p:nvPicPr>
            <p:cNvPr id="16" name="Imagen 15">
              <a:extLst>
                <a:ext uri="{FF2B5EF4-FFF2-40B4-BE49-F238E27FC236}">
                  <a16:creationId xmlns:a16="http://schemas.microsoft.com/office/drawing/2014/main" id="{D20433CE-9C2F-B7EC-ACD1-8B9D5132DCE2}"/>
                </a:ext>
              </a:extLst>
            </p:cNvPr>
            <p:cNvPicPr>
              <a:picLocks noChangeAspect="1"/>
            </p:cNvPicPr>
            <p:nvPr/>
          </p:nvPicPr>
          <p:blipFill>
            <a:blip r:embed="rId6">
              <a:duotone>
                <a:schemeClr val="accent6">
                  <a:shade val="45000"/>
                  <a:satMod val="135000"/>
                </a:schemeClr>
                <a:prstClr val="white"/>
              </a:duotone>
            </a:blip>
            <a:stretch>
              <a:fillRect/>
            </a:stretch>
          </p:blipFill>
          <p:spPr>
            <a:xfrm>
              <a:off x="1023158" y="1542489"/>
              <a:ext cx="383352" cy="383352"/>
            </a:xfrm>
            <a:prstGeom prst="rect">
              <a:avLst/>
            </a:prstGeom>
          </p:spPr>
        </p:pic>
        <p:sp>
          <p:nvSpPr>
            <p:cNvPr id="21" name="Arco 20">
              <a:extLst>
                <a:ext uri="{FF2B5EF4-FFF2-40B4-BE49-F238E27FC236}">
                  <a16:creationId xmlns:a16="http://schemas.microsoft.com/office/drawing/2014/main" id="{A32ECBDD-DD12-D63D-9013-E48E317B5AEE}"/>
                </a:ext>
              </a:extLst>
            </p:cNvPr>
            <p:cNvSpPr/>
            <p:nvPr/>
          </p:nvSpPr>
          <p:spPr>
            <a:xfrm>
              <a:off x="1159918" y="1459426"/>
              <a:ext cx="1959008" cy="914400"/>
            </a:xfrm>
            <a:prstGeom prst="arc">
              <a:avLst>
                <a:gd name="adj1" fmla="val 12567816"/>
                <a:gd name="adj2" fmla="val 19922943"/>
              </a:avLst>
            </a:prstGeom>
            <a:noFill/>
            <a:ln w="12700" cap="flat">
              <a:gradFill>
                <a:gsLst>
                  <a:gs pos="0">
                    <a:srgbClr val="BC5B40"/>
                  </a:gs>
                  <a:gs pos="100000">
                    <a:srgbClr val="22819A"/>
                  </a:gs>
                </a:gsLst>
                <a:lin ang="0" scaled="0"/>
              </a:gradFill>
              <a:prstDash val="solid"/>
              <a:round/>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grpSp>
          <p:nvGrpSpPr>
            <p:cNvPr id="252" name="Grupo 251">
              <a:extLst>
                <a:ext uri="{FF2B5EF4-FFF2-40B4-BE49-F238E27FC236}">
                  <a16:creationId xmlns:a16="http://schemas.microsoft.com/office/drawing/2014/main" id="{E0DA903D-CBBF-9CF4-E91E-F44179BA0A39}"/>
                </a:ext>
              </a:extLst>
            </p:cNvPr>
            <p:cNvGrpSpPr/>
            <p:nvPr/>
          </p:nvGrpSpPr>
          <p:grpSpPr>
            <a:xfrm>
              <a:off x="887779" y="2134051"/>
              <a:ext cx="664862" cy="409064"/>
              <a:chOff x="887779" y="2134051"/>
              <a:chExt cx="664862" cy="409064"/>
            </a:xfrm>
          </p:grpSpPr>
          <p:pic>
            <p:nvPicPr>
              <p:cNvPr id="22" name="Picture 2">
                <a:extLst>
                  <a:ext uri="{FF2B5EF4-FFF2-40B4-BE49-F238E27FC236}">
                    <a16:creationId xmlns:a16="http://schemas.microsoft.com/office/drawing/2014/main" id="{84C6FABB-9C06-89BE-5FE2-03ABB36BF58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1824" y="2134051"/>
                <a:ext cx="196772" cy="19677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1" name="Rectangle: Rounded Corners 6">
                <a:extLst>
                  <a:ext uri="{FF2B5EF4-FFF2-40B4-BE49-F238E27FC236}">
                    <a16:creationId xmlns:a16="http://schemas.microsoft.com/office/drawing/2014/main" id="{9A762E58-241D-F775-F8B1-A4AC7B76E3CE}"/>
                  </a:ext>
                </a:extLst>
              </p:cNvPr>
              <p:cNvSpPr txBox="1"/>
              <p:nvPr/>
            </p:nvSpPr>
            <p:spPr>
              <a:xfrm>
                <a:off x="887779" y="2327671"/>
                <a:ext cx="664862"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v3.0 (1999)</a:t>
                </a:r>
                <a:endParaRPr sz="800" dirty="0"/>
              </a:p>
            </p:txBody>
          </p:sp>
        </p:grpSp>
        <p:grpSp>
          <p:nvGrpSpPr>
            <p:cNvPr id="251" name="Grupo 250">
              <a:extLst>
                <a:ext uri="{FF2B5EF4-FFF2-40B4-BE49-F238E27FC236}">
                  <a16:creationId xmlns:a16="http://schemas.microsoft.com/office/drawing/2014/main" id="{DD8E0DC2-D9CC-28AD-3434-D57CD75C02AA}"/>
                </a:ext>
              </a:extLst>
            </p:cNvPr>
            <p:cNvGrpSpPr/>
            <p:nvPr/>
          </p:nvGrpSpPr>
          <p:grpSpPr>
            <a:xfrm>
              <a:off x="2715166" y="2165611"/>
              <a:ext cx="664862" cy="377013"/>
              <a:chOff x="2715166" y="2165611"/>
              <a:chExt cx="664862" cy="377013"/>
            </a:xfrm>
          </p:grpSpPr>
          <p:pic>
            <p:nvPicPr>
              <p:cNvPr id="2050" name="Picture 2">
                <a:extLst>
                  <a:ext uri="{FF2B5EF4-FFF2-40B4-BE49-F238E27FC236}">
                    <a16:creationId xmlns:a16="http://schemas.microsoft.com/office/drawing/2014/main" id="{7DF584EB-4B01-8606-8557-25251F04CAC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57597" y="2165611"/>
                <a:ext cx="180000" cy="180000"/>
              </a:xfrm>
              <a:prstGeom prst="rect">
                <a:avLst/>
              </a:prstGeom>
              <a:noFill/>
              <a:extLst>
                <a:ext uri="{909E8E84-426E-40DD-AFC4-6F175D3DCCD1}">
                  <a14:hiddenFill xmlns:a14="http://schemas.microsoft.com/office/drawing/2010/main">
                    <a:solidFill>
                      <a:srgbClr val="FFFFFF"/>
                    </a:solidFill>
                  </a14:hiddenFill>
                </a:ext>
              </a:extLst>
            </p:spPr>
          </p:pic>
          <p:sp>
            <p:nvSpPr>
              <p:cNvPr id="234" name="Rectangle: Rounded Corners 6">
                <a:extLst>
                  <a:ext uri="{FF2B5EF4-FFF2-40B4-BE49-F238E27FC236}">
                    <a16:creationId xmlns:a16="http://schemas.microsoft.com/office/drawing/2014/main" id="{C471882E-4AFD-51EA-037D-2D20CE86D98C}"/>
                  </a:ext>
                </a:extLst>
              </p:cNvPr>
              <p:cNvSpPr txBox="1"/>
              <p:nvPr/>
            </p:nvSpPr>
            <p:spPr>
              <a:xfrm>
                <a:off x="2715166" y="2327180"/>
                <a:ext cx="664862"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v117 (2023)</a:t>
                </a:r>
                <a:endParaRPr sz="800" dirty="0"/>
              </a:p>
            </p:txBody>
          </p:sp>
        </p:grpSp>
      </p:grpSp>
      <p:grpSp>
        <p:nvGrpSpPr>
          <p:cNvPr id="255" name="Grupo 254">
            <a:extLst>
              <a:ext uri="{FF2B5EF4-FFF2-40B4-BE49-F238E27FC236}">
                <a16:creationId xmlns:a16="http://schemas.microsoft.com/office/drawing/2014/main" id="{F45287DA-911A-289E-DCDE-4F203A024288}"/>
              </a:ext>
            </a:extLst>
          </p:cNvPr>
          <p:cNvGrpSpPr/>
          <p:nvPr/>
        </p:nvGrpSpPr>
        <p:grpSpPr>
          <a:xfrm>
            <a:off x="5309842" y="1645497"/>
            <a:ext cx="3042249" cy="1087489"/>
            <a:chOff x="5139720" y="1459426"/>
            <a:chExt cx="3042249" cy="1087489"/>
          </a:xfrm>
        </p:grpSpPr>
        <p:pic>
          <p:nvPicPr>
            <p:cNvPr id="23" name="Imagen 22">
              <a:extLst>
                <a:ext uri="{FF2B5EF4-FFF2-40B4-BE49-F238E27FC236}">
                  <a16:creationId xmlns:a16="http://schemas.microsoft.com/office/drawing/2014/main" id="{0E813515-5989-37EE-ACFE-2D626AA0FDE9}"/>
                </a:ext>
              </a:extLst>
            </p:cNvPr>
            <p:cNvPicPr>
              <a:picLocks noChangeAspect="1"/>
            </p:cNvPicPr>
            <p:nvPr/>
          </p:nvPicPr>
          <p:blipFill>
            <a:blip r:embed="rId4">
              <a:duotone>
                <a:schemeClr val="accent6">
                  <a:shade val="45000"/>
                  <a:satMod val="135000"/>
                </a:schemeClr>
                <a:prstClr val="white"/>
              </a:duotone>
            </a:blip>
            <a:stretch>
              <a:fillRect/>
            </a:stretch>
          </p:blipFill>
          <p:spPr>
            <a:xfrm>
              <a:off x="5428515" y="1497671"/>
              <a:ext cx="438307" cy="438307"/>
            </a:xfrm>
            <a:prstGeom prst="rect">
              <a:avLst/>
            </a:prstGeom>
          </p:spPr>
        </p:pic>
        <p:cxnSp>
          <p:nvCxnSpPr>
            <p:cNvPr id="25" name="Conector recto de flecha 24">
              <a:extLst>
                <a:ext uri="{FF2B5EF4-FFF2-40B4-BE49-F238E27FC236}">
                  <a16:creationId xmlns:a16="http://schemas.microsoft.com/office/drawing/2014/main" id="{415DE97F-4103-6AE7-9978-27F5ACA4DBCC}"/>
                </a:ext>
              </a:extLst>
            </p:cNvPr>
            <p:cNvCxnSpPr>
              <a:cxnSpLocks/>
            </p:cNvCxnSpPr>
            <p:nvPr/>
          </p:nvCxnSpPr>
          <p:spPr>
            <a:xfrm>
              <a:off x="5139720" y="1978324"/>
              <a:ext cx="3042249" cy="0"/>
            </a:xfrm>
            <a:prstGeom prst="straightConnector1">
              <a:avLst/>
            </a:prstGeom>
            <a:noFill/>
            <a:ln w="25400" cap="flat">
              <a:gradFill>
                <a:gsLst>
                  <a:gs pos="100000">
                    <a:schemeClr val="tx1">
                      <a:lumMod val="65000"/>
                      <a:lumOff val="35000"/>
                    </a:schemeClr>
                  </a:gs>
                  <a:gs pos="0">
                    <a:schemeClr val="bg1">
                      <a:lumMod val="95000"/>
                    </a:schemeClr>
                  </a:gs>
                </a:gsLst>
                <a:lin ang="0" scaled="0"/>
              </a:gradFill>
              <a:prstDash val="dash"/>
              <a:round/>
              <a:tailEnd type="triangle"/>
            </a:ln>
            <a:effectLst/>
            <a:sp3d/>
          </p:spPr>
          <p:style>
            <a:lnRef idx="0">
              <a:scrgbClr r="0" g="0" b="0"/>
            </a:lnRef>
            <a:fillRef idx="0">
              <a:scrgbClr r="0" g="0" b="0"/>
            </a:fillRef>
            <a:effectRef idx="0">
              <a:scrgbClr r="0" g="0" b="0"/>
            </a:effectRef>
            <a:fontRef idx="none"/>
          </p:style>
        </p:cxnSp>
        <p:sp>
          <p:nvSpPr>
            <p:cNvPr id="26" name="Rectangle: Rounded Corners 6">
              <a:extLst>
                <a:ext uri="{FF2B5EF4-FFF2-40B4-BE49-F238E27FC236}">
                  <a16:creationId xmlns:a16="http://schemas.microsoft.com/office/drawing/2014/main" id="{32BFC094-C5B6-3EBE-6F6E-F1BB580DD1C8}"/>
                </a:ext>
              </a:extLst>
            </p:cNvPr>
            <p:cNvSpPr txBox="1"/>
            <p:nvPr/>
          </p:nvSpPr>
          <p:spPr>
            <a:xfrm>
              <a:off x="7603602" y="1992611"/>
              <a:ext cx="503714"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Timeline</a:t>
              </a:r>
              <a:endParaRPr sz="800" dirty="0"/>
            </a:p>
          </p:txBody>
        </p:sp>
        <p:pic>
          <p:nvPicPr>
            <p:cNvPr id="28" name="Imagen 27">
              <a:extLst>
                <a:ext uri="{FF2B5EF4-FFF2-40B4-BE49-F238E27FC236}">
                  <a16:creationId xmlns:a16="http://schemas.microsoft.com/office/drawing/2014/main" id="{A10BB071-A646-BC81-B4C6-643E82D50A2E}"/>
                </a:ext>
              </a:extLst>
            </p:cNvPr>
            <p:cNvPicPr>
              <a:picLocks noChangeAspect="1"/>
            </p:cNvPicPr>
            <p:nvPr/>
          </p:nvPicPr>
          <p:blipFill>
            <a:blip r:embed="rId6">
              <a:duotone>
                <a:schemeClr val="accent5">
                  <a:shade val="45000"/>
                  <a:satMod val="135000"/>
                </a:schemeClr>
                <a:prstClr val="white"/>
              </a:duotone>
            </a:blip>
            <a:stretch>
              <a:fillRect/>
            </a:stretch>
          </p:blipFill>
          <p:spPr>
            <a:xfrm>
              <a:off x="7359698" y="1524988"/>
              <a:ext cx="383352" cy="383352"/>
            </a:xfrm>
            <a:prstGeom prst="rect">
              <a:avLst/>
            </a:prstGeom>
          </p:spPr>
        </p:pic>
        <p:sp>
          <p:nvSpPr>
            <p:cNvPr id="30" name="Arco 29">
              <a:extLst>
                <a:ext uri="{FF2B5EF4-FFF2-40B4-BE49-F238E27FC236}">
                  <a16:creationId xmlns:a16="http://schemas.microsoft.com/office/drawing/2014/main" id="{1E9D4BAD-BB69-78E4-16F5-993C42EB6194}"/>
                </a:ext>
              </a:extLst>
            </p:cNvPr>
            <p:cNvSpPr/>
            <p:nvPr/>
          </p:nvSpPr>
          <p:spPr>
            <a:xfrm flipH="1">
              <a:off x="5663217" y="1459426"/>
              <a:ext cx="1959008" cy="914400"/>
            </a:xfrm>
            <a:prstGeom prst="arc">
              <a:avLst>
                <a:gd name="adj1" fmla="val 12567816"/>
                <a:gd name="adj2" fmla="val 19922943"/>
              </a:avLst>
            </a:prstGeom>
            <a:noFill/>
            <a:ln w="12700" cap="flat">
              <a:gradFill>
                <a:gsLst>
                  <a:gs pos="100000">
                    <a:srgbClr val="BC5B40"/>
                  </a:gs>
                  <a:gs pos="0">
                    <a:srgbClr val="22819A"/>
                  </a:gs>
                </a:gsLst>
                <a:lin ang="0" scaled="0"/>
              </a:gradFill>
              <a:prstDash val="solid"/>
              <a:round/>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grpSp>
          <p:nvGrpSpPr>
            <p:cNvPr id="250" name="Grupo 249">
              <a:extLst>
                <a:ext uri="{FF2B5EF4-FFF2-40B4-BE49-F238E27FC236}">
                  <a16:creationId xmlns:a16="http://schemas.microsoft.com/office/drawing/2014/main" id="{A87E1D96-5398-5684-1C61-EA63F286FD35}"/>
                </a:ext>
              </a:extLst>
            </p:cNvPr>
            <p:cNvGrpSpPr/>
            <p:nvPr/>
          </p:nvGrpSpPr>
          <p:grpSpPr>
            <a:xfrm>
              <a:off x="5284429" y="2165281"/>
              <a:ext cx="664862" cy="377013"/>
              <a:chOff x="5284429" y="2165281"/>
              <a:chExt cx="664862" cy="377013"/>
            </a:xfrm>
          </p:grpSpPr>
          <p:pic>
            <p:nvPicPr>
              <p:cNvPr id="237" name="Picture 2">
                <a:extLst>
                  <a:ext uri="{FF2B5EF4-FFF2-40B4-BE49-F238E27FC236}">
                    <a16:creationId xmlns:a16="http://schemas.microsoft.com/office/drawing/2014/main" id="{FB72F0C4-F435-6309-F9E1-1B93E370D04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26860" y="2165281"/>
                <a:ext cx="180000" cy="180000"/>
              </a:xfrm>
              <a:prstGeom prst="rect">
                <a:avLst/>
              </a:prstGeom>
              <a:noFill/>
              <a:extLst>
                <a:ext uri="{909E8E84-426E-40DD-AFC4-6F175D3DCCD1}">
                  <a14:hiddenFill xmlns:a14="http://schemas.microsoft.com/office/drawing/2010/main">
                    <a:solidFill>
                      <a:srgbClr val="FFFFFF"/>
                    </a:solidFill>
                  </a14:hiddenFill>
                </a:ext>
              </a:extLst>
            </p:spPr>
          </p:pic>
          <p:sp>
            <p:nvSpPr>
              <p:cNvPr id="238" name="Rectangle: Rounded Corners 6">
                <a:extLst>
                  <a:ext uri="{FF2B5EF4-FFF2-40B4-BE49-F238E27FC236}">
                    <a16:creationId xmlns:a16="http://schemas.microsoft.com/office/drawing/2014/main" id="{49D2F3EB-9084-4A69-A930-FF37E9B046A5}"/>
                  </a:ext>
                </a:extLst>
              </p:cNvPr>
              <p:cNvSpPr txBox="1"/>
              <p:nvPr/>
            </p:nvSpPr>
            <p:spPr>
              <a:xfrm>
                <a:off x="5284429" y="2326850"/>
                <a:ext cx="664862"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v7 (2010)</a:t>
                </a:r>
                <a:endParaRPr sz="800" dirty="0"/>
              </a:p>
            </p:txBody>
          </p:sp>
        </p:grpSp>
        <p:grpSp>
          <p:nvGrpSpPr>
            <p:cNvPr id="243" name="Grupo 242">
              <a:extLst>
                <a:ext uri="{FF2B5EF4-FFF2-40B4-BE49-F238E27FC236}">
                  <a16:creationId xmlns:a16="http://schemas.microsoft.com/office/drawing/2014/main" id="{436F049D-840E-E163-EC5A-41475426A148}"/>
                </a:ext>
              </a:extLst>
            </p:cNvPr>
            <p:cNvGrpSpPr/>
            <p:nvPr/>
          </p:nvGrpSpPr>
          <p:grpSpPr>
            <a:xfrm>
              <a:off x="7352316" y="2139724"/>
              <a:ext cx="349295" cy="407191"/>
              <a:chOff x="5826537" y="2139724"/>
              <a:chExt cx="349295" cy="407191"/>
            </a:xfrm>
          </p:grpSpPr>
          <p:pic>
            <p:nvPicPr>
              <p:cNvPr id="241" name="Picture 6" descr="undefined">
                <a:extLst>
                  <a:ext uri="{FF2B5EF4-FFF2-40B4-BE49-F238E27FC236}">
                    <a16:creationId xmlns:a16="http://schemas.microsoft.com/office/drawing/2014/main" id="{4AC88C1C-7E49-1FA8-0D11-33FC55EB119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22012" y="2139724"/>
                <a:ext cx="152806" cy="21544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42" name="Rectangle: Rounded Corners 6">
                <a:extLst>
                  <a:ext uri="{FF2B5EF4-FFF2-40B4-BE49-F238E27FC236}">
                    <a16:creationId xmlns:a16="http://schemas.microsoft.com/office/drawing/2014/main" id="{1F6EC6E3-11EA-B338-3DED-A3034D0CFA80}"/>
                  </a:ext>
                </a:extLst>
              </p:cNvPr>
              <p:cNvSpPr txBox="1"/>
              <p:nvPr/>
            </p:nvSpPr>
            <p:spPr>
              <a:xfrm>
                <a:off x="5826537" y="2331471"/>
                <a:ext cx="349295"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CSS3</a:t>
                </a:r>
                <a:endParaRPr sz="800" dirty="0"/>
              </a:p>
            </p:txBody>
          </p:sp>
        </p:grpSp>
      </p:grpSp>
      <p:grpSp>
        <p:nvGrpSpPr>
          <p:cNvPr id="2049" name="Grupo 2048">
            <a:extLst>
              <a:ext uri="{FF2B5EF4-FFF2-40B4-BE49-F238E27FC236}">
                <a16:creationId xmlns:a16="http://schemas.microsoft.com/office/drawing/2014/main" id="{236AC08C-8A6F-E693-4C66-1A4B2630C291}"/>
              </a:ext>
            </a:extLst>
          </p:cNvPr>
          <p:cNvGrpSpPr/>
          <p:nvPr/>
        </p:nvGrpSpPr>
        <p:grpSpPr>
          <a:xfrm>
            <a:off x="5586470" y="1049851"/>
            <a:ext cx="2364063" cy="276997"/>
            <a:chOff x="1017322" y="2874300"/>
            <a:chExt cx="2364063" cy="276997"/>
          </a:xfrm>
        </p:grpSpPr>
        <p:sp>
          <p:nvSpPr>
            <p:cNvPr id="2051" name="Rectángulo 52">
              <a:extLst>
                <a:ext uri="{FF2B5EF4-FFF2-40B4-BE49-F238E27FC236}">
                  <a16:creationId xmlns:a16="http://schemas.microsoft.com/office/drawing/2014/main" id="{61004ED9-9E6C-E25B-CAEF-E33BFF376332}"/>
                </a:ext>
              </a:extLst>
            </p:cNvPr>
            <p:cNvSpPr/>
            <p:nvPr/>
          </p:nvSpPr>
          <p:spPr>
            <a:xfrm>
              <a:off x="1017322" y="2874300"/>
              <a:ext cx="1156669" cy="276997"/>
            </a:xfrm>
            <a:prstGeom prst="rect">
              <a:avLst/>
            </a:prstGeom>
            <a:solidFill>
              <a:srgbClr val="A6A6A6"/>
            </a:solidFill>
            <a:ln w="12700" cap="flat">
              <a:solidFill>
                <a:srgbClr val="A6A6A6"/>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Hacia Adelante</a:t>
              </a:r>
              <a:endParaRPr dirty="0"/>
            </a:p>
          </p:txBody>
        </p:sp>
        <p:sp>
          <p:nvSpPr>
            <p:cNvPr id="2052" name="Rectángulo 52">
              <a:extLst>
                <a:ext uri="{FF2B5EF4-FFF2-40B4-BE49-F238E27FC236}">
                  <a16:creationId xmlns:a16="http://schemas.microsoft.com/office/drawing/2014/main" id="{BC7A8C59-33D4-7E5E-0220-FF90943B4998}"/>
                </a:ext>
              </a:extLst>
            </p:cNvPr>
            <p:cNvSpPr/>
            <p:nvPr/>
          </p:nvSpPr>
          <p:spPr>
            <a:xfrm>
              <a:off x="2168440" y="2874300"/>
              <a:ext cx="1212945" cy="276997"/>
            </a:xfrm>
            <a:prstGeom prst="rect">
              <a:avLst/>
            </a:prstGeom>
            <a:noFill/>
            <a:ln w="12700" cap="flat">
              <a:solidFill>
                <a:srgbClr val="A6A6A6"/>
              </a:solidFill>
              <a:miter lim="8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chorCtr="0">
              <a:noAutofit/>
            </a:bodyPr>
            <a:lstStyle>
              <a:lvl1pPr>
                <a:defRPr sz="1200">
                  <a:solidFill>
                    <a:srgbClr val="FFFFFF"/>
                  </a:solidFill>
                  <a:latin typeface="Open Sans"/>
                  <a:ea typeface="Open Sans"/>
                  <a:cs typeface="Open Sans"/>
                  <a:sym typeface="Open Sans"/>
                </a:defRPr>
              </a:lvl1pPr>
            </a:lstStyle>
            <a:p>
              <a:r>
                <a:rPr lang="es-ES" sz="800" dirty="0">
                  <a:solidFill>
                    <a:schemeClr val="bg1">
                      <a:lumMod val="65000"/>
                    </a:schemeClr>
                  </a:solidFill>
                </a:rPr>
                <a:t>Forwards </a:t>
              </a:r>
              <a:r>
                <a:rPr lang="es-ES" sz="800" dirty="0" err="1">
                  <a:solidFill>
                    <a:schemeClr val="bg1">
                      <a:lumMod val="65000"/>
                    </a:schemeClr>
                  </a:solidFill>
                </a:rPr>
                <a:t>Compatibility</a:t>
              </a:r>
              <a:endParaRPr sz="800" dirty="0">
                <a:solidFill>
                  <a:schemeClr val="bg1">
                    <a:lumMod val="65000"/>
                  </a:schemeClr>
                </a:solidFill>
              </a:endParaRPr>
            </a:p>
          </p:txBody>
        </p:sp>
      </p:grpSp>
      <p:cxnSp>
        <p:nvCxnSpPr>
          <p:cNvPr id="2054" name="Conector recto 2053">
            <a:extLst>
              <a:ext uri="{FF2B5EF4-FFF2-40B4-BE49-F238E27FC236}">
                <a16:creationId xmlns:a16="http://schemas.microsoft.com/office/drawing/2014/main" id="{6FFB8976-4728-635F-1922-2558A8020F28}"/>
              </a:ext>
            </a:extLst>
          </p:cNvPr>
          <p:cNvCxnSpPr/>
          <p:nvPr/>
        </p:nvCxnSpPr>
        <p:spPr>
          <a:xfrm>
            <a:off x="4662376" y="1049851"/>
            <a:ext cx="0" cy="3671005"/>
          </a:xfrm>
          <a:prstGeom prst="line">
            <a:avLst/>
          </a:prstGeom>
          <a:noFill/>
          <a:ln w="1270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2055" name="TextBox 3">
            <a:extLst>
              <a:ext uri="{FF2B5EF4-FFF2-40B4-BE49-F238E27FC236}">
                <a16:creationId xmlns:a16="http://schemas.microsoft.com/office/drawing/2014/main" id="{2052028E-645C-7CA5-9471-B7BEF2C5FFC2}"/>
              </a:ext>
            </a:extLst>
          </p:cNvPr>
          <p:cNvSpPr txBox="1"/>
          <p:nvPr/>
        </p:nvSpPr>
        <p:spPr>
          <a:xfrm>
            <a:off x="799633" y="2845071"/>
            <a:ext cx="340310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OBJETIVO</a:t>
            </a:r>
            <a:r>
              <a:rPr lang="es-ES" dirty="0"/>
              <a:t> | No romper la web</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Cualquier </a:t>
            </a:r>
            <a:r>
              <a:rPr lang="es-ES" sz="1050" i="1" dirty="0" err="1">
                <a:solidFill>
                  <a:schemeClr val="bg1">
                    <a:lumMod val="65000"/>
                  </a:schemeClr>
                </a:solidFill>
              </a:rPr>
              <a:t>feature</a:t>
            </a:r>
            <a:r>
              <a:rPr lang="es-ES" sz="1050" dirty="0">
                <a:solidFill>
                  <a:schemeClr val="bg1">
                    <a:lumMod val="65000"/>
                  </a:schemeClr>
                </a:solidFill>
              </a:rPr>
              <a:t> debe ser soportada pase el tiempo que pase.</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56" name="TextBox 3">
            <a:extLst>
              <a:ext uri="{FF2B5EF4-FFF2-40B4-BE49-F238E27FC236}">
                <a16:creationId xmlns:a16="http://schemas.microsoft.com/office/drawing/2014/main" id="{7E2531C9-A9D0-737E-2E01-CC7BA483C201}"/>
              </a:ext>
            </a:extLst>
          </p:cNvPr>
          <p:cNvSpPr txBox="1"/>
          <p:nvPr/>
        </p:nvSpPr>
        <p:spPr>
          <a:xfrm>
            <a:off x="799633" y="3436807"/>
            <a:ext cx="340310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CÓMO</a:t>
            </a:r>
            <a:r>
              <a:rPr lang="es-ES" dirty="0"/>
              <a:t> | No </a:t>
            </a:r>
            <a:r>
              <a:rPr lang="es-ES" i="1" dirty="0" err="1"/>
              <a:t>breaking</a:t>
            </a:r>
            <a:r>
              <a:rPr lang="es-ES" i="1" dirty="0"/>
              <a:t> </a:t>
            </a:r>
            <a:r>
              <a:rPr lang="es-ES" i="1" dirty="0" err="1"/>
              <a:t>changes</a:t>
            </a:r>
            <a:endParaRPr lang="es-ES" i="1" dirty="0"/>
          </a:p>
          <a:p>
            <a:pPr>
              <a:defRPr sz="1200">
                <a:solidFill>
                  <a:srgbClr val="595959"/>
                </a:solidFill>
                <a:latin typeface="Open Sans"/>
                <a:ea typeface="Open Sans"/>
                <a:cs typeface="Open Sans"/>
                <a:sym typeface="Open Sans"/>
              </a:defRPr>
            </a:pPr>
            <a:r>
              <a:rPr lang="es-ES" sz="1050" dirty="0">
                <a:solidFill>
                  <a:schemeClr val="bg1">
                    <a:lumMod val="65000"/>
                  </a:schemeClr>
                </a:solidFill>
              </a:rPr>
              <a:t>Fuerte compromiso. Una vez en la especificación no hay marcha atrás transcurrido el tiempo.</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grpSp>
        <p:nvGrpSpPr>
          <p:cNvPr id="2062" name="Grupo 2061">
            <a:extLst>
              <a:ext uri="{FF2B5EF4-FFF2-40B4-BE49-F238E27FC236}">
                <a16:creationId xmlns:a16="http://schemas.microsoft.com/office/drawing/2014/main" id="{EF4C1E04-FF3D-A0DD-46EE-0B3CF1C85D24}"/>
              </a:ext>
            </a:extLst>
          </p:cNvPr>
          <p:cNvGrpSpPr/>
          <p:nvPr/>
        </p:nvGrpSpPr>
        <p:grpSpPr>
          <a:xfrm>
            <a:off x="3791342" y="4534137"/>
            <a:ext cx="714206" cy="368201"/>
            <a:chOff x="3355501" y="4674630"/>
            <a:chExt cx="714206" cy="368201"/>
          </a:xfrm>
        </p:grpSpPr>
        <p:pic>
          <p:nvPicPr>
            <p:cNvPr id="78" name="Gráfico 77">
              <a:extLst>
                <a:ext uri="{FF2B5EF4-FFF2-40B4-BE49-F238E27FC236}">
                  <a16:creationId xmlns:a16="http://schemas.microsoft.com/office/drawing/2014/main" id="{A5853E2B-922C-4BC3-8EF1-92C54507C00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5961" y="4929738"/>
              <a:ext cx="107129" cy="107129"/>
            </a:xfrm>
            <a:prstGeom prst="rect">
              <a:avLst/>
            </a:prstGeom>
          </p:spPr>
        </p:pic>
        <p:pic>
          <p:nvPicPr>
            <p:cNvPr id="79" name="Gráfico 78">
              <a:extLst>
                <a:ext uri="{FF2B5EF4-FFF2-40B4-BE49-F238E27FC236}">
                  <a16:creationId xmlns:a16="http://schemas.microsoft.com/office/drawing/2014/main" id="{3B693CAB-7AAB-46CB-88D3-15540D15C11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61094" y="4906168"/>
              <a:ext cx="136663" cy="136663"/>
            </a:xfrm>
            <a:prstGeom prst="rect">
              <a:avLst/>
            </a:prstGeom>
          </p:spPr>
        </p:pic>
        <p:pic>
          <p:nvPicPr>
            <p:cNvPr id="2058" name="Picture 2">
              <a:extLst>
                <a:ext uri="{FF2B5EF4-FFF2-40B4-BE49-F238E27FC236}">
                  <a16:creationId xmlns:a16="http://schemas.microsoft.com/office/drawing/2014/main" id="{6A6677AE-4381-8536-E753-825B4CD8918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55501" y="4718476"/>
              <a:ext cx="156173" cy="15617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9" name="Picture 6" descr="undefined">
              <a:extLst>
                <a:ext uri="{FF2B5EF4-FFF2-40B4-BE49-F238E27FC236}">
                  <a16:creationId xmlns:a16="http://schemas.microsoft.com/office/drawing/2014/main" id="{04316554-5FB4-A16B-D73C-C0C265D90DF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14512" y="4674630"/>
              <a:ext cx="153177" cy="21596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0" name="Picture 8">
              <a:extLst>
                <a:ext uri="{FF2B5EF4-FFF2-40B4-BE49-F238E27FC236}">
                  <a16:creationId xmlns:a16="http://schemas.microsoft.com/office/drawing/2014/main" id="{A0ADB963-DDDB-3925-D9A3-1D34A03812E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54263" y="4675154"/>
              <a:ext cx="215444" cy="21544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1" name="Gráfico 2060">
              <a:extLst>
                <a:ext uri="{FF2B5EF4-FFF2-40B4-BE49-F238E27FC236}">
                  <a16:creationId xmlns:a16="http://schemas.microsoft.com/office/drawing/2014/main" id="{01C08F48-E560-48D9-4428-A866CDCE75D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08420" y="4929738"/>
              <a:ext cx="107129" cy="107129"/>
            </a:xfrm>
            <a:prstGeom prst="rect">
              <a:avLst/>
            </a:prstGeom>
          </p:spPr>
        </p:pic>
      </p:grpSp>
      <p:grpSp>
        <p:nvGrpSpPr>
          <p:cNvPr id="2072" name="Grupo 2071">
            <a:extLst>
              <a:ext uri="{FF2B5EF4-FFF2-40B4-BE49-F238E27FC236}">
                <a16:creationId xmlns:a16="http://schemas.microsoft.com/office/drawing/2014/main" id="{2D6B3562-6BC5-D4DB-1828-BF8A660566C1}"/>
              </a:ext>
            </a:extLst>
          </p:cNvPr>
          <p:cNvGrpSpPr/>
          <p:nvPr/>
        </p:nvGrpSpPr>
        <p:grpSpPr>
          <a:xfrm>
            <a:off x="8199718" y="4534137"/>
            <a:ext cx="714206" cy="368200"/>
            <a:chOff x="3703012" y="1436459"/>
            <a:chExt cx="714206" cy="368200"/>
          </a:xfrm>
        </p:grpSpPr>
        <p:pic>
          <p:nvPicPr>
            <p:cNvPr id="2064" name="Gráfico 2063">
              <a:extLst>
                <a:ext uri="{FF2B5EF4-FFF2-40B4-BE49-F238E27FC236}">
                  <a16:creationId xmlns:a16="http://schemas.microsoft.com/office/drawing/2014/main" id="{E4FDC484-E97E-45C1-788F-121B779B3721}"/>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27767" y="1682762"/>
              <a:ext cx="107129" cy="107129"/>
            </a:xfrm>
            <a:prstGeom prst="rect">
              <a:avLst/>
            </a:prstGeom>
          </p:spPr>
        </p:pic>
        <p:pic>
          <p:nvPicPr>
            <p:cNvPr id="2066" name="Picture 2">
              <a:extLst>
                <a:ext uri="{FF2B5EF4-FFF2-40B4-BE49-F238E27FC236}">
                  <a16:creationId xmlns:a16="http://schemas.microsoft.com/office/drawing/2014/main" id="{19394777-0EB0-EC6F-926C-63097F96EBB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03012" y="1480305"/>
              <a:ext cx="156173" cy="15617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7" name="Picture 6" descr="undefined">
              <a:extLst>
                <a:ext uri="{FF2B5EF4-FFF2-40B4-BE49-F238E27FC236}">
                  <a16:creationId xmlns:a16="http://schemas.microsoft.com/office/drawing/2014/main" id="{7155DFDB-D69B-D08B-9DB3-0F823B1714D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62023" y="1436459"/>
              <a:ext cx="153177" cy="21596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8" name="Picture 8">
              <a:extLst>
                <a:ext uri="{FF2B5EF4-FFF2-40B4-BE49-F238E27FC236}">
                  <a16:creationId xmlns:a16="http://schemas.microsoft.com/office/drawing/2014/main" id="{D603151E-6507-88EB-53BA-4E2EC62DC37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01774" y="1436983"/>
              <a:ext cx="215444" cy="21544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70" name="Gráfico 2069">
              <a:extLst>
                <a:ext uri="{FF2B5EF4-FFF2-40B4-BE49-F238E27FC236}">
                  <a16:creationId xmlns:a16="http://schemas.microsoft.com/office/drawing/2014/main" id="{9DB357E6-6490-EC55-37FB-145072BAE15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71718" y="1667996"/>
              <a:ext cx="136663" cy="136663"/>
            </a:xfrm>
            <a:prstGeom prst="rect">
              <a:avLst/>
            </a:prstGeom>
          </p:spPr>
        </p:pic>
        <p:pic>
          <p:nvPicPr>
            <p:cNvPr id="2071" name="Gráfico 2070">
              <a:extLst>
                <a:ext uri="{FF2B5EF4-FFF2-40B4-BE49-F238E27FC236}">
                  <a16:creationId xmlns:a16="http://schemas.microsoft.com/office/drawing/2014/main" id="{8AAA2DDB-8B0C-A8FD-171B-1473057DE90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44738" y="1667996"/>
              <a:ext cx="136663" cy="136663"/>
            </a:xfrm>
            <a:prstGeom prst="rect">
              <a:avLst/>
            </a:prstGeom>
          </p:spPr>
        </p:pic>
      </p:grpSp>
      <p:sp>
        <p:nvSpPr>
          <p:cNvPr id="2073" name="TextBox 3">
            <a:extLst>
              <a:ext uri="{FF2B5EF4-FFF2-40B4-BE49-F238E27FC236}">
                <a16:creationId xmlns:a16="http://schemas.microsoft.com/office/drawing/2014/main" id="{420E1D3B-9A4C-3903-34F6-2380F299FDE0}"/>
              </a:ext>
            </a:extLst>
          </p:cNvPr>
          <p:cNvSpPr txBox="1"/>
          <p:nvPr/>
        </p:nvSpPr>
        <p:spPr>
          <a:xfrm>
            <a:off x="5204247" y="4028924"/>
            <a:ext cx="3403100" cy="669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IMPLICACIONES</a:t>
            </a:r>
            <a:r>
              <a:rPr lang="es-ES" dirty="0"/>
              <a:t> | Ámbito reducido</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Solo puede aplicarse en lenguajes muy declarativos, donde saltarse una línea no rompe la ejecución completa.</a:t>
            </a:r>
            <a:endParaRPr lang="es-ES"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74" name="TextBox 3">
            <a:extLst>
              <a:ext uri="{FF2B5EF4-FFF2-40B4-BE49-F238E27FC236}">
                <a16:creationId xmlns:a16="http://schemas.microsoft.com/office/drawing/2014/main" id="{496C1C2F-99EC-5DB4-3001-59E77B9FAAEB}"/>
              </a:ext>
            </a:extLst>
          </p:cNvPr>
          <p:cNvSpPr txBox="1"/>
          <p:nvPr/>
        </p:nvSpPr>
        <p:spPr>
          <a:xfrm>
            <a:off x="5204247" y="2844945"/>
            <a:ext cx="340310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OBJETIVO</a:t>
            </a:r>
            <a:r>
              <a:rPr lang="es-ES" dirty="0"/>
              <a:t> | Soportar código novedoso</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Nuevas </a:t>
            </a:r>
            <a:r>
              <a:rPr lang="es-ES" sz="1050" i="1" dirty="0" err="1">
                <a:solidFill>
                  <a:schemeClr val="bg1">
                    <a:lumMod val="65000"/>
                  </a:schemeClr>
                </a:solidFill>
              </a:rPr>
              <a:t>features</a:t>
            </a:r>
            <a:r>
              <a:rPr lang="es-ES" sz="1050" dirty="0">
                <a:solidFill>
                  <a:schemeClr val="bg1">
                    <a:lumMod val="65000"/>
                  </a:schemeClr>
                </a:solidFill>
              </a:rPr>
              <a:t> no provocan errores en navegadores antiguos o sin soporte.</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75" name="TextBox 3">
            <a:extLst>
              <a:ext uri="{FF2B5EF4-FFF2-40B4-BE49-F238E27FC236}">
                <a16:creationId xmlns:a16="http://schemas.microsoft.com/office/drawing/2014/main" id="{06A87BF4-81D0-3DB8-2385-7986A7D0480E}"/>
              </a:ext>
            </a:extLst>
          </p:cNvPr>
          <p:cNvSpPr txBox="1"/>
          <p:nvPr/>
        </p:nvSpPr>
        <p:spPr>
          <a:xfrm>
            <a:off x="5204247" y="3436681"/>
            <a:ext cx="340310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CÓMO</a:t>
            </a:r>
            <a:r>
              <a:rPr lang="es-ES" dirty="0"/>
              <a:t> | </a:t>
            </a:r>
            <a:r>
              <a:rPr lang="es-ES" i="1" dirty="0"/>
              <a:t>Line </a:t>
            </a:r>
            <a:r>
              <a:rPr lang="es-ES" i="1" dirty="0" err="1"/>
              <a:t>skipping</a:t>
            </a:r>
            <a:endParaRPr lang="es-ES" i="1" dirty="0"/>
          </a:p>
          <a:p>
            <a:pPr>
              <a:defRPr sz="1200">
                <a:solidFill>
                  <a:srgbClr val="595959"/>
                </a:solidFill>
                <a:latin typeface="Open Sans"/>
                <a:ea typeface="Open Sans"/>
                <a:cs typeface="Open Sans"/>
                <a:sym typeface="Open Sans"/>
              </a:defRPr>
            </a:pPr>
            <a:r>
              <a:rPr lang="es-ES" sz="1050" dirty="0">
                <a:solidFill>
                  <a:schemeClr val="bg1">
                    <a:lumMod val="65000"/>
                  </a:schemeClr>
                </a:solidFill>
              </a:rPr>
              <a:t>Todo aquello que el </a:t>
            </a:r>
            <a:r>
              <a:rPr lang="es-ES" sz="1050" i="1" dirty="0" err="1">
                <a:solidFill>
                  <a:schemeClr val="bg1">
                    <a:lumMod val="65000"/>
                  </a:schemeClr>
                </a:solidFill>
              </a:rPr>
              <a:t>engine</a:t>
            </a:r>
            <a:r>
              <a:rPr lang="es-ES" sz="1050" dirty="0">
                <a:solidFill>
                  <a:schemeClr val="bg1">
                    <a:lumMod val="65000"/>
                  </a:schemeClr>
                </a:solidFill>
              </a:rPr>
              <a:t> no entiende es ignorado en lugar de provocar un error.</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Releases</a:t>
            </a:r>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159" name="Grupo 6"/>
          <p:cNvGrpSpPr/>
          <p:nvPr/>
        </p:nvGrpSpPr>
        <p:grpSpPr>
          <a:xfrm>
            <a:off x="5004963" y="2016864"/>
            <a:ext cx="2372374" cy="279286"/>
            <a:chOff x="0" y="0"/>
            <a:chExt cx="2372372" cy="279285"/>
          </a:xfrm>
        </p:grpSpPr>
        <p:sp>
          <p:nvSpPr>
            <p:cNvPr id="155" name="Rectángulo redondeado"/>
            <p:cNvSpPr/>
            <p:nvPr/>
          </p:nvSpPr>
          <p:spPr>
            <a:xfrm>
              <a:off x="0" y="0"/>
              <a:ext cx="305411" cy="277001"/>
            </a:xfrm>
            <a:prstGeom prst="roundRect">
              <a:avLst>
                <a:gd name="adj" fmla="val 16044"/>
              </a:avLst>
            </a:prstGeom>
            <a:solidFill>
              <a:srgbClr val="EBD215">
                <a:alpha val="51000"/>
              </a:srgbClr>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4.0</a:t>
              </a:r>
              <a:endParaRPr dirty="0"/>
            </a:p>
          </p:txBody>
        </p:sp>
        <p:sp>
          <p:nvSpPr>
            <p:cNvPr id="158" name="Rectángulo 55"/>
            <p:cNvSpPr/>
            <p:nvPr/>
          </p:nvSpPr>
          <p:spPr>
            <a:xfrm>
              <a:off x="422019" y="2289"/>
              <a:ext cx="1950353"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Cancelada</a:t>
              </a:r>
              <a:r>
                <a:rPr dirty="0"/>
                <a:t>, 3.1 </a:t>
              </a:r>
              <a:r>
                <a:rPr dirty="0" err="1"/>
                <a:t>en</a:t>
              </a:r>
              <a:r>
                <a:rPr dirty="0"/>
                <a:t> </a:t>
              </a:r>
              <a:r>
                <a:rPr dirty="0" err="1"/>
                <a:t>su</a:t>
              </a:r>
              <a:r>
                <a:rPr dirty="0"/>
                <a:t> </a:t>
              </a:r>
              <a:r>
                <a:rPr dirty="0" err="1"/>
                <a:t>lugar</a:t>
              </a:r>
              <a:endParaRPr dirty="0"/>
            </a:p>
          </p:txBody>
        </p:sp>
      </p:grpSp>
      <p:grpSp>
        <p:nvGrpSpPr>
          <p:cNvPr id="171" name="Grupo 8"/>
          <p:cNvGrpSpPr/>
          <p:nvPr/>
        </p:nvGrpSpPr>
        <p:grpSpPr>
          <a:xfrm>
            <a:off x="3126095" y="3251154"/>
            <a:ext cx="4536702" cy="280053"/>
            <a:chOff x="0" y="0"/>
            <a:chExt cx="4536701" cy="280052"/>
          </a:xfrm>
        </p:grpSpPr>
        <p:sp>
          <p:nvSpPr>
            <p:cNvPr id="160"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6.0</a:t>
              </a:r>
              <a:endParaRPr dirty="0"/>
            </a:p>
          </p:txBody>
        </p:sp>
        <p:sp>
          <p:nvSpPr>
            <p:cNvPr id="163" name="Rectángulo 16"/>
            <p:cNvSpPr/>
            <p:nvPr/>
          </p:nvSpPr>
          <p:spPr>
            <a:xfrm>
              <a:off x="2300889" y="3051"/>
              <a:ext cx="2235812"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Clases</a:t>
              </a:r>
              <a:r>
                <a:rPr dirty="0"/>
                <a:t>, lambdas, </a:t>
              </a:r>
              <a:r>
                <a:rPr dirty="0" err="1"/>
                <a:t>módulos</a:t>
              </a:r>
              <a:r>
                <a:rPr dirty="0"/>
                <a:t>, </a:t>
              </a:r>
              <a:r>
                <a:rPr dirty="0" err="1"/>
                <a:t>etc</a:t>
              </a:r>
              <a:endParaRPr dirty="0"/>
            </a:p>
          </p:txBody>
        </p:sp>
        <p:grpSp>
          <p:nvGrpSpPr>
            <p:cNvPr id="166" name="Rectangle: Rounded Corners 8"/>
            <p:cNvGrpSpPr/>
            <p:nvPr/>
          </p:nvGrpSpPr>
          <p:grpSpPr>
            <a:xfrm>
              <a:off x="1518236" y="3052"/>
              <a:ext cx="305411" cy="277000"/>
              <a:chOff x="0" y="0"/>
              <a:chExt cx="305410" cy="276999"/>
            </a:xfrm>
          </p:grpSpPr>
          <p:sp>
            <p:nvSpPr>
              <p:cNvPr id="164"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165" name="ES6"/>
              <p:cNvSpPr txBox="1"/>
              <p:nvPr/>
            </p:nvSpPr>
            <p:spPr>
              <a:xfrm>
                <a:off x="26331" y="62299"/>
                <a:ext cx="252748"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ES6</a:t>
                </a:r>
              </a:p>
            </p:txBody>
          </p:sp>
        </p:grpSp>
        <p:grpSp>
          <p:nvGrpSpPr>
            <p:cNvPr id="169" name="Rectangle: Rounded Corners 8"/>
            <p:cNvGrpSpPr/>
            <p:nvPr/>
          </p:nvGrpSpPr>
          <p:grpSpPr>
            <a:xfrm>
              <a:off x="384239" y="3052"/>
              <a:ext cx="1078776" cy="277000"/>
              <a:chOff x="0" y="0"/>
              <a:chExt cx="1078775" cy="276999"/>
            </a:xfrm>
          </p:grpSpPr>
          <p:sp>
            <p:nvSpPr>
              <p:cNvPr id="167"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168" name="ECMAScript 2015"/>
              <p:cNvSpPr txBox="1"/>
              <p:nvPr/>
            </p:nvSpPr>
            <p:spPr>
              <a:xfrm>
                <a:off x="28355" y="62299"/>
                <a:ext cx="1022065"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ECMAScript 2015</a:t>
                </a:r>
              </a:p>
            </p:txBody>
          </p:sp>
        </p:grpSp>
        <p:sp>
          <p:nvSpPr>
            <p:cNvPr id="170"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2015</a:t>
              </a:r>
            </a:p>
          </p:txBody>
        </p:sp>
      </p:grpSp>
      <p:grpSp>
        <p:nvGrpSpPr>
          <p:cNvPr id="177" name="Grupo 7"/>
          <p:cNvGrpSpPr/>
          <p:nvPr/>
        </p:nvGrpSpPr>
        <p:grpSpPr>
          <a:xfrm>
            <a:off x="4623808" y="2427786"/>
            <a:ext cx="3537698" cy="280048"/>
            <a:chOff x="0" y="0"/>
            <a:chExt cx="3537697" cy="280047"/>
          </a:xfrm>
        </p:grpSpPr>
        <p:sp>
          <p:nvSpPr>
            <p:cNvPr id="172" name="Rectángulo redondeado"/>
            <p:cNvSpPr/>
            <p:nvPr/>
          </p:nvSpPr>
          <p:spPr>
            <a:xfrm>
              <a:off x="381154"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5.0</a:t>
              </a:r>
              <a:endParaRPr dirty="0"/>
            </a:p>
          </p:txBody>
        </p:sp>
        <p:sp>
          <p:nvSpPr>
            <p:cNvPr id="175" name="Rectángulo 57"/>
            <p:cNvSpPr/>
            <p:nvPr/>
          </p:nvSpPr>
          <p:spPr>
            <a:xfrm>
              <a:off x="803175" y="3051"/>
              <a:ext cx="2734522"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“strict mode”</a:t>
              </a:r>
              <a:r>
                <a:rPr lang="es-ES" dirty="0"/>
                <a:t>, </a:t>
              </a:r>
              <a:r>
                <a:rPr lang="es-ES" dirty="0" err="1"/>
                <a:t>map</a:t>
              </a:r>
              <a:r>
                <a:rPr lang="es-ES" dirty="0"/>
                <a:t>, </a:t>
              </a:r>
              <a:r>
                <a:rPr lang="es-ES" dirty="0" err="1"/>
                <a:t>filter</a:t>
              </a:r>
              <a:r>
                <a:rPr lang="es-ES" dirty="0"/>
                <a:t>, reduce, </a:t>
              </a:r>
              <a:r>
                <a:rPr lang="es-ES" dirty="0" err="1"/>
                <a:t>etc</a:t>
              </a:r>
              <a:endParaRPr dirty="0"/>
            </a:p>
          </p:txBody>
        </p:sp>
        <p:sp>
          <p:nvSpPr>
            <p:cNvPr id="176" name="Rectangle: Rounded Corners 8"/>
            <p:cNvSpPr txBox="1"/>
            <p:nvPr/>
          </p:nvSpPr>
          <p:spPr>
            <a:xfrm>
              <a:off x="0" y="63339"/>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2009</a:t>
              </a:r>
            </a:p>
          </p:txBody>
        </p:sp>
      </p:grpSp>
      <p:grpSp>
        <p:nvGrpSpPr>
          <p:cNvPr id="183" name="Grupo 5"/>
          <p:cNvGrpSpPr/>
          <p:nvPr/>
        </p:nvGrpSpPr>
        <p:grpSpPr>
          <a:xfrm>
            <a:off x="4619195" y="1606705"/>
            <a:ext cx="3175125" cy="278523"/>
            <a:chOff x="0" y="0"/>
            <a:chExt cx="3175124" cy="278521"/>
          </a:xfrm>
        </p:grpSpPr>
        <p:sp>
          <p:nvSpPr>
            <p:cNvPr id="178" name="Rectángulo redondeado"/>
            <p:cNvSpPr/>
            <p:nvPr/>
          </p:nvSpPr>
          <p:spPr>
            <a:xfrm>
              <a:off x="384937" y="0"/>
              <a:ext cx="304843"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3.0</a:t>
              </a:r>
              <a:endParaRPr dirty="0"/>
            </a:p>
          </p:txBody>
        </p:sp>
        <p:sp>
          <p:nvSpPr>
            <p:cNvPr id="181" name="Rectángulo 50"/>
            <p:cNvSpPr/>
            <p:nvPr/>
          </p:nvSpPr>
          <p:spPr>
            <a:xfrm>
              <a:off x="807786" y="1526"/>
              <a:ext cx="2367338" cy="276995"/>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Regex, try-catch, formatting, </a:t>
              </a:r>
              <a:r>
                <a:rPr dirty="0" err="1"/>
                <a:t>etc</a:t>
              </a:r>
              <a:endParaRPr dirty="0"/>
            </a:p>
          </p:txBody>
        </p:sp>
        <p:sp>
          <p:nvSpPr>
            <p:cNvPr id="182" name="Rectangle: Rounded Corners 8"/>
            <p:cNvSpPr txBox="1"/>
            <p:nvPr/>
          </p:nvSpPr>
          <p:spPr>
            <a:xfrm>
              <a:off x="0" y="59990"/>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1999</a:t>
              </a:r>
            </a:p>
          </p:txBody>
        </p:sp>
      </p:grpSp>
      <p:grpSp>
        <p:nvGrpSpPr>
          <p:cNvPr id="189" name="Grupo 2"/>
          <p:cNvGrpSpPr/>
          <p:nvPr/>
        </p:nvGrpSpPr>
        <p:grpSpPr>
          <a:xfrm>
            <a:off x="4619194" y="1198067"/>
            <a:ext cx="1936985" cy="277002"/>
            <a:chOff x="0" y="0"/>
            <a:chExt cx="1936984" cy="277001"/>
          </a:xfrm>
        </p:grpSpPr>
        <p:sp>
          <p:nvSpPr>
            <p:cNvPr id="184" name="Rectángulo redondeado"/>
            <p:cNvSpPr/>
            <p:nvPr/>
          </p:nvSpPr>
          <p:spPr>
            <a:xfrm>
              <a:off x="384938" y="0"/>
              <a:ext cx="304843"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2.0</a:t>
              </a:r>
              <a:endParaRPr dirty="0"/>
            </a:p>
          </p:txBody>
        </p:sp>
        <p:sp>
          <p:nvSpPr>
            <p:cNvPr id="187" name="Rectángulo 66"/>
            <p:cNvSpPr/>
            <p:nvPr/>
          </p:nvSpPr>
          <p:spPr>
            <a:xfrm>
              <a:off x="807789" y="763"/>
              <a:ext cx="1129195" cy="269241"/>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ISO/IEC 16262</a:t>
              </a:r>
            </a:p>
          </p:txBody>
        </p:sp>
        <p:sp>
          <p:nvSpPr>
            <p:cNvPr id="188" name="Rectangle: Rounded Corners 8"/>
            <p:cNvSpPr txBox="1"/>
            <p:nvPr/>
          </p:nvSpPr>
          <p:spPr>
            <a:xfrm>
              <a:off x="0" y="64860"/>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1998</a:t>
              </a:r>
            </a:p>
          </p:txBody>
        </p:sp>
      </p:grpSp>
      <p:grpSp>
        <p:nvGrpSpPr>
          <p:cNvPr id="195" name="Grupo 1"/>
          <p:cNvGrpSpPr/>
          <p:nvPr/>
        </p:nvGrpSpPr>
        <p:grpSpPr>
          <a:xfrm>
            <a:off x="4623808" y="789429"/>
            <a:ext cx="2021250" cy="277002"/>
            <a:chOff x="0" y="0"/>
            <a:chExt cx="2021248" cy="277001"/>
          </a:xfrm>
        </p:grpSpPr>
        <p:sp>
          <p:nvSpPr>
            <p:cNvPr id="190" name="Rectángulo redondeado"/>
            <p:cNvSpPr/>
            <p:nvPr/>
          </p:nvSpPr>
          <p:spPr>
            <a:xfrm>
              <a:off x="380324" y="0"/>
              <a:ext cx="304843"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s-ES" sz="1000" dirty="0">
                  <a:latin typeface="Open Sans" panose="020B0606030504020204" pitchFamily="34" charset="0"/>
                  <a:ea typeface="Open Sans" panose="020B0606030504020204" pitchFamily="34" charset="0"/>
                  <a:cs typeface="Open Sans" panose="020B0606030504020204" pitchFamily="34" charset="0"/>
                </a:rPr>
                <a:t>1.0</a:t>
              </a:r>
              <a:endParaRPr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Rectángulo 52"/>
            <p:cNvSpPr/>
            <p:nvPr/>
          </p:nvSpPr>
          <p:spPr>
            <a:xfrm>
              <a:off x="803175" y="0"/>
              <a:ext cx="1218073"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Primera </a:t>
              </a:r>
              <a:r>
                <a:rPr dirty="0" err="1"/>
                <a:t>edición</a:t>
              </a:r>
              <a:endParaRPr dirty="0"/>
            </a:p>
          </p:txBody>
        </p:sp>
        <p:sp>
          <p:nvSpPr>
            <p:cNvPr id="194"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1997</a:t>
              </a:r>
            </a:p>
          </p:txBody>
        </p:sp>
      </p:grpSp>
      <p:grpSp>
        <p:nvGrpSpPr>
          <p:cNvPr id="207" name="Grupo 9"/>
          <p:cNvGrpSpPr/>
          <p:nvPr/>
        </p:nvGrpSpPr>
        <p:grpSpPr>
          <a:xfrm>
            <a:off x="3126093" y="3662843"/>
            <a:ext cx="4696411" cy="280053"/>
            <a:chOff x="0" y="0"/>
            <a:chExt cx="4696410" cy="280052"/>
          </a:xfrm>
        </p:grpSpPr>
        <p:sp>
          <p:nvSpPr>
            <p:cNvPr id="196"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7.0</a:t>
              </a:r>
              <a:endParaRPr dirty="0"/>
            </a:p>
          </p:txBody>
        </p:sp>
        <p:sp>
          <p:nvSpPr>
            <p:cNvPr id="199" name="Rectángulo 26"/>
            <p:cNvSpPr/>
            <p:nvPr/>
          </p:nvSpPr>
          <p:spPr>
            <a:xfrm>
              <a:off x="2300889" y="3051"/>
              <a:ext cx="2395521"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Exponenciación</a:t>
              </a:r>
              <a:r>
                <a:rPr dirty="0"/>
                <a:t>, </a:t>
              </a:r>
              <a:r>
                <a:rPr dirty="0" err="1"/>
                <a:t>Array.includes</a:t>
              </a:r>
              <a:r>
                <a:rPr dirty="0"/>
                <a:t>()</a:t>
              </a:r>
            </a:p>
          </p:txBody>
        </p:sp>
        <p:grpSp>
          <p:nvGrpSpPr>
            <p:cNvPr id="202" name="Rectangle: Rounded Corners 8"/>
            <p:cNvGrpSpPr/>
            <p:nvPr/>
          </p:nvGrpSpPr>
          <p:grpSpPr>
            <a:xfrm>
              <a:off x="1518236" y="3052"/>
              <a:ext cx="305411" cy="277000"/>
              <a:chOff x="0" y="0"/>
              <a:chExt cx="305410" cy="276999"/>
            </a:xfrm>
          </p:grpSpPr>
          <p:sp>
            <p:nvSpPr>
              <p:cNvPr id="200"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01" name="ES7"/>
              <p:cNvSpPr txBox="1"/>
              <p:nvPr/>
            </p:nvSpPr>
            <p:spPr>
              <a:xfrm>
                <a:off x="26331" y="62299"/>
                <a:ext cx="252748"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ES7</a:t>
                </a:r>
              </a:p>
            </p:txBody>
          </p:sp>
        </p:grpSp>
        <p:grpSp>
          <p:nvGrpSpPr>
            <p:cNvPr id="205" name="Rectangle: Rounded Corners 8"/>
            <p:cNvGrpSpPr/>
            <p:nvPr/>
          </p:nvGrpSpPr>
          <p:grpSpPr>
            <a:xfrm>
              <a:off x="384239" y="3052"/>
              <a:ext cx="1078776" cy="277000"/>
              <a:chOff x="0" y="0"/>
              <a:chExt cx="1078775" cy="276999"/>
            </a:xfrm>
          </p:grpSpPr>
          <p:sp>
            <p:nvSpPr>
              <p:cNvPr id="203"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04" name="ECMAScript 2016"/>
              <p:cNvSpPr txBox="1"/>
              <p:nvPr/>
            </p:nvSpPr>
            <p:spPr>
              <a:xfrm>
                <a:off x="28355" y="62299"/>
                <a:ext cx="1022065"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ECMAScript 2016</a:t>
                </a:r>
              </a:p>
            </p:txBody>
          </p:sp>
        </p:grpSp>
        <p:sp>
          <p:nvSpPr>
            <p:cNvPr id="206"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2016</a:t>
              </a:r>
            </a:p>
          </p:txBody>
        </p:sp>
      </p:grpSp>
      <p:grpSp>
        <p:nvGrpSpPr>
          <p:cNvPr id="219" name="Grupo 10"/>
          <p:cNvGrpSpPr/>
          <p:nvPr/>
        </p:nvGrpSpPr>
        <p:grpSpPr>
          <a:xfrm>
            <a:off x="3126092" y="4074532"/>
            <a:ext cx="3252787" cy="280053"/>
            <a:chOff x="0" y="0"/>
            <a:chExt cx="3252785" cy="280052"/>
          </a:xfrm>
        </p:grpSpPr>
        <p:sp>
          <p:nvSpPr>
            <p:cNvPr id="208" name="Rectángulo redondeado"/>
            <p:cNvSpPr/>
            <p:nvPr/>
          </p:nvSpPr>
          <p:spPr>
            <a:xfrm>
              <a:off x="1878869"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8.0</a:t>
              </a:r>
              <a:endParaRPr dirty="0"/>
            </a:p>
          </p:txBody>
        </p:sp>
        <p:sp>
          <p:nvSpPr>
            <p:cNvPr id="211" name="Rectángulo 31"/>
            <p:cNvSpPr/>
            <p:nvPr/>
          </p:nvSpPr>
          <p:spPr>
            <a:xfrm>
              <a:off x="2300890" y="3051"/>
              <a:ext cx="951895"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Async/await</a:t>
              </a:r>
            </a:p>
          </p:txBody>
        </p:sp>
        <p:grpSp>
          <p:nvGrpSpPr>
            <p:cNvPr id="214" name="Rectangle: Rounded Corners 8"/>
            <p:cNvGrpSpPr/>
            <p:nvPr/>
          </p:nvGrpSpPr>
          <p:grpSpPr>
            <a:xfrm>
              <a:off x="1518237" y="3052"/>
              <a:ext cx="305411" cy="277000"/>
              <a:chOff x="0" y="0"/>
              <a:chExt cx="305409" cy="276999"/>
            </a:xfrm>
          </p:grpSpPr>
          <p:sp>
            <p:nvSpPr>
              <p:cNvPr id="212" name="Rectángulo redondeado"/>
              <p:cNvSpPr/>
              <p:nvPr/>
            </p:nvSpPr>
            <p:spPr>
              <a:xfrm>
                <a:off x="0" y="0"/>
                <a:ext cx="305410"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13" name="ES8"/>
              <p:cNvSpPr txBox="1"/>
              <p:nvPr/>
            </p:nvSpPr>
            <p:spPr>
              <a:xfrm>
                <a:off x="26330" y="62299"/>
                <a:ext cx="252749"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ES8</a:t>
                </a:r>
              </a:p>
            </p:txBody>
          </p:sp>
        </p:grpSp>
        <p:grpSp>
          <p:nvGrpSpPr>
            <p:cNvPr id="217" name="Rectangle: Rounded Corners 8"/>
            <p:cNvGrpSpPr/>
            <p:nvPr/>
          </p:nvGrpSpPr>
          <p:grpSpPr>
            <a:xfrm>
              <a:off x="384240" y="3052"/>
              <a:ext cx="1078776" cy="277000"/>
              <a:chOff x="0" y="0"/>
              <a:chExt cx="1078774" cy="276999"/>
            </a:xfrm>
          </p:grpSpPr>
          <p:sp>
            <p:nvSpPr>
              <p:cNvPr id="215" name="Rectángulo redondeado"/>
              <p:cNvSpPr/>
              <p:nvPr/>
            </p:nvSpPr>
            <p:spPr>
              <a:xfrm>
                <a:off x="0" y="0"/>
                <a:ext cx="1078775"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dirty="0"/>
              </a:p>
            </p:txBody>
          </p:sp>
          <p:sp>
            <p:nvSpPr>
              <p:cNvPr id="216" name="ECMAScript 2017"/>
              <p:cNvSpPr txBox="1"/>
              <p:nvPr/>
            </p:nvSpPr>
            <p:spPr>
              <a:xfrm>
                <a:off x="28355" y="62299"/>
                <a:ext cx="1022065"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ECMAScript 2017</a:t>
                </a:r>
              </a:p>
            </p:txBody>
          </p:sp>
        </p:grpSp>
        <p:sp>
          <p:nvSpPr>
            <p:cNvPr id="218"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2017</a:t>
              </a:r>
            </a:p>
          </p:txBody>
        </p:sp>
      </p:grpSp>
      <p:grpSp>
        <p:nvGrpSpPr>
          <p:cNvPr id="231" name="Grupo 11"/>
          <p:cNvGrpSpPr/>
          <p:nvPr/>
        </p:nvGrpSpPr>
        <p:grpSpPr>
          <a:xfrm>
            <a:off x="3126091" y="4486225"/>
            <a:ext cx="5529394" cy="280054"/>
            <a:chOff x="0" y="0"/>
            <a:chExt cx="5529393" cy="280052"/>
          </a:xfrm>
        </p:grpSpPr>
        <p:sp>
          <p:nvSpPr>
            <p:cNvPr id="220"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9.0</a:t>
              </a:r>
              <a:endParaRPr dirty="0"/>
            </a:p>
          </p:txBody>
        </p:sp>
        <p:sp>
          <p:nvSpPr>
            <p:cNvPr id="223" name="Rectángulo 36"/>
            <p:cNvSpPr/>
            <p:nvPr/>
          </p:nvSpPr>
          <p:spPr>
            <a:xfrm>
              <a:off x="2300889" y="3051"/>
              <a:ext cx="3228504" cy="276995"/>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Async iteration, rest/spread con </a:t>
              </a:r>
              <a:r>
                <a:rPr dirty="0" err="1"/>
                <a:t>objetos</a:t>
              </a:r>
              <a:r>
                <a:rPr dirty="0"/>
                <a:t>, </a:t>
              </a:r>
              <a:r>
                <a:rPr dirty="0" err="1"/>
                <a:t>etc</a:t>
              </a:r>
              <a:endParaRPr dirty="0"/>
            </a:p>
          </p:txBody>
        </p:sp>
        <p:grpSp>
          <p:nvGrpSpPr>
            <p:cNvPr id="226" name="Rectangle: Rounded Corners 8"/>
            <p:cNvGrpSpPr/>
            <p:nvPr/>
          </p:nvGrpSpPr>
          <p:grpSpPr>
            <a:xfrm>
              <a:off x="1518236" y="3052"/>
              <a:ext cx="305411" cy="277000"/>
              <a:chOff x="0" y="0"/>
              <a:chExt cx="305410" cy="276999"/>
            </a:xfrm>
          </p:grpSpPr>
          <p:sp>
            <p:nvSpPr>
              <p:cNvPr id="224"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25" name="ES9"/>
              <p:cNvSpPr txBox="1"/>
              <p:nvPr/>
            </p:nvSpPr>
            <p:spPr>
              <a:xfrm>
                <a:off x="26331" y="62299"/>
                <a:ext cx="252748"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ES9</a:t>
                </a:r>
              </a:p>
            </p:txBody>
          </p:sp>
        </p:grpSp>
        <p:grpSp>
          <p:nvGrpSpPr>
            <p:cNvPr id="229" name="Rectangle: Rounded Corners 8"/>
            <p:cNvGrpSpPr/>
            <p:nvPr/>
          </p:nvGrpSpPr>
          <p:grpSpPr>
            <a:xfrm>
              <a:off x="384239" y="3052"/>
              <a:ext cx="1078776" cy="277000"/>
              <a:chOff x="0" y="0"/>
              <a:chExt cx="1078775" cy="276999"/>
            </a:xfrm>
          </p:grpSpPr>
          <p:sp>
            <p:nvSpPr>
              <p:cNvPr id="227"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28" name="ECMAScript 2018"/>
              <p:cNvSpPr txBox="1"/>
              <p:nvPr/>
            </p:nvSpPr>
            <p:spPr>
              <a:xfrm>
                <a:off x="28355" y="62299"/>
                <a:ext cx="1022065"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ECMAScript 2018</a:t>
                </a:r>
              </a:p>
            </p:txBody>
          </p:sp>
        </p:grpSp>
        <p:sp>
          <p:nvSpPr>
            <p:cNvPr id="230"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2018</a:t>
              </a:r>
            </a:p>
          </p:txBody>
        </p:sp>
      </p:grpSp>
      <p:sp>
        <p:nvSpPr>
          <p:cNvPr id="232" name="Rectangle: Rounded Corners 6"/>
          <p:cNvSpPr txBox="1"/>
          <p:nvPr/>
        </p:nvSpPr>
        <p:spPr>
          <a:xfrm>
            <a:off x="905936" y="1782411"/>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solidFill>
                <a:latin typeface="Open Sans"/>
                <a:ea typeface="Open Sans"/>
                <a:cs typeface="Open Sans"/>
                <a:sym typeface="Open Sans"/>
              </a:defRPr>
            </a:lvl1pPr>
          </a:lstStyle>
          <a:p>
            <a:r>
              <a:rPr dirty="0" err="1"/>
              <a:t>Propuestas</a:t>
            </a:r>
            <a:endParaRPr dirty="0"/>
          </a:p>
        </p:txBody>
      </p:sp>
      <p:sp>
        <p:nvSpPr>
          <p:cNvPr id="233" name="Rectángulo redondeado"/>
          <p:cNvSpPr/>
          <p:nvPr/>
        </p:nvSpPr>
        <p:spPr>
          <a:xfrm>
            <a:off x="2910313" y="2055300"/>
            <a:ext cx="851529" cy="279401"/>
          </a:xfrm>
          <a:prstGeom prst="roundRect">
            <a:avLst>
              <a:gd name="adj" fmla="val 16667"/>
            </a:avLst>
          </a:prstGeom>
          <a:solidFill>
            <a:srgbClr val="808080"/>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err="1"/>
              <a:t>Stage</a:t>
            </a:r>
            <a:r>
              <a:rPr lang="es-ES" dirty="0"/>
              <a:t> 0 - 3</a:t>
            </a:r>
            <a:endParaRPr dirty="0"/>
          </a:p>
        </p:txBody>
      </p:sp>
      <p:sp>
        <p:nvSpPr>
          <p:cNvPr id="236" name="Rectángulo redondeado"/>
          <p:cNvSpPr/>
          <p:nvPr/>
        </p:nvSpPr>
        <p:spPr>
          <a:xfrm>
            <a:off x="2910313" y="1456738"/>
            <a:ext cx="851529" cy="279401"/>
          </a:xfrm>
          <a:prstGeom prst="roundRect">
            <a:avLst>
              <a:gd name="adj" fmla="val 16667"/>
            </a:avLst>
          </a:prstGeom>
          <a:solidFill>
            <a:srgbClr val="595959"/>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err="1"/>
              <a:t>Stage</a:t>
            </a:r>
            <a:r>
              <a:rPr lang="es-ES" dirty="0"/>
              <a:t> 4</a:t>
            </a:r>
            <a:endParaRPr dirty="0"/>
          </a:p>
        </p:txBody>
      </p:sp>
      <p:sp>
        <p:nvSpPr>
          <p:cNvPr id="239" name="Rectángulo 13"/>
          <p:cNvSpPr txBox="1"/>
          <p:nvPr/>
        </p:nvSpPr>
        <p:spPr>
          <a:xfrm>
            <a:off x="3101485" y="2336618"/>
            <a:ext cx="490768"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 u="sng">
                <a:solidFill>
                  <a:srgbClr val="0000FF"/>
                </a:solidFill>
                <a:uFill>
                  <a:solidFill>
                    <a:srgbClr val="0000FF"/>
                  </a:solidFill>
                </a:uFill>
                <a:latin typeface="Open Sans"/>
                <a:ea typeface="Open Sans"/>
                <a:cs typeface="Open Sans"/>
                <a:sym typeface="Open Sans"/>
                <a:hlinkClick r:id="rId2"/>
              </a:defRPr>
            </a:lvl1pPr>
          </a:lstStyle>
          <a:p>
            <a:pPr algn="ctr">
              <a:defRPr u="none">
                <a:solidFill>
                  <a:srgbClr val="404040"/>
                </a:solidFill>
                <a:uFillTx/>
              </a:defRPr>
            </a:pPr>
            <a:r>
              <a:rPr u="sng" dirty="0">
                <a:solidFill>
                  <a:srgbClr val="0000FF"/>
                </a:solidFill>
                <a:uFill>
                  <a:solidFill>
                    <a:srgbClr val="0000FF"/>
                  </a:solidFill>
                </a:uFill>
                <a:hlinkClick r:id="rId2"/>
              </a:rPr>
              <a:t>Enlace</a:t>
            </a:r>
          </a:p>
        </p:txBody>
      </p:sp>
      <p:sp>
        <p:nvSpPr>
          <p:cNvPr id="240" name="Rectángulo 60"/>
          <p:cNvSpPr txBox="1"/>
          <p:nvPr/>
        </p:nvSpPr>
        <p:spPr>
          <a:xfrm>
            <a:off x="3101485" y="1748748"/>
            <a:ext cx="490768"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 u="sng">
                <a:solidFill>
                  <a:srgbClr val="0000FF"/>
                </a:solidFill>
                <a:uFill>
                  <a:solidFill>
                    <a:srgbClr val="0000FF"/>
                  </a:solidFill>
                </a:uFill>
                <a:latin typeface="Open Sans"/>
                <a:ea typeface="Open Sans"/>
                <a:cs typeface="Open Sans"/>
                <a:sym typeface="Open Sans"/>
                <a:hlinkClick r:id="rId3"/>
              </a:defRPr>
            </a:lvl1pPr>
          </a:lstStyle>
          <a:p>
            <a:pPr algn="ctr">
              <a:defRPr u="none">
                <a:solidFill>
                  <a:srgbClr val="404040"/>
                </a:solidFill>
                <a:uFillTx/>
              </a:defRPr>
            </a:pPr>
            <a:r>
              <a:rPr u="sng" dirty="0">
                <a:solidFill>
                  <a:srgbClr val="0000FF"/>
                </a:solidFill>
                <a:uFill>
                  <a:solidFill>
                    <a:srgbClr val="0000FF"/>
                  </a:solidFill>
                </a:uFill>
                <a:hlinkClick r:id="rId3"/>
              </a:rPr>
              <a:t>Enlace</a:t>
            </a:r>
          </a:p>
        </p:txBody>
      </p:sp>
      <p:sp>
        <p:nvSpPr>
          <p:cNvPr id="244" name="TextBox 3"/>
          <p:cNvSpPr txBox="1"/>
          <p:nvPr/>
        </p:nvSpPr>
        <p:spPr>
          <a:xfrm>
            <a:off x="1042429" y="3472739"/>
            <a:ext cx="1936345"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200">
                <a:solidFill>
                  <a:srgbClr val="595959"/>
                </a:solidFill>
                <a:latin typeface="Open Sans"/>
                <a:ea typeface="Open Sans"/>
                <a:cs typeface="Open Sans"/>
                <a:sym typeface="Open Sans"/>
              </a:defRPr>
            </a:pPr>
            <a:r>
              <a:rPr dirty="0"/>
              <a:t>No </a:t>
            </a:r>
            <a:r>
              <a:rPr dirty="0" err="1"/>
              <a:t>importa</a:t>
            </a:r>
            <a:r>
              <a:rPr dirty="0"/>
              <a:t> </a:t>
            </a:r>
            <a:r>
              <a:rPr dirty="0" err="1"/>
              <a:t>versión</a:t>
            </a:r>
            <a:endParaRPr dirty="0"/>
          </a:p>
          <a:p>
            <a:pPr>
              <a:defRPr sz="1200">
                <a:solidFill>
                  <a:srgbClr val="595959"/>
                </a:solidFill>
                <a:latin typeface="Open Sans"/>
                <a:ea typeface="Open Sans"/>
                <a:cs typeface="Open Sans"/>
                <a:sym typeface="Open Sans"/>
              </a:defRPr>
            </a:pPr>
            <a:endParaRPr dirty="0"/>
          </a:p>
          <a:p>
            <a:pPr>
              <a:defRPr sz="1200">
                <a:solidFill>
                  <a:srgbClr val="595959"/>
                </a:solidFill>
                <a:latin typeface="Open Sans"/>
                <a:ea typeface="Open Sans"/>
                <a:cs typeface="Open Sans"/>
                <a:sym typeface="Open Sans"/>
              </a:defRPr>
            </a:pPr>
            <a:r>
              <a:rPr dirty="0" err="1"/>
              <a:t>Importa</a:t>
            </a:r>
            <a:r>
              <a:rPr dirty="0"/>
              <a:t> </a:t>
            </a:r>
            <a:r>
              <a:rPr u="sng" dirty="0" err="1">
                <a:solidFill>
                  <a:srgbClr val="0000FF"/>
                </a:solidFill>
                <a:uFill>
                  <a:solidFill>
                    <a:srgbClr val="0000FF"/>
                  </a:solidFill>
                </a:uFill>
                <a:hlinkClick r:id="rId4"/>
              </a:rPr>
              <a:t>compatibilidad</a:t>
            </a:r>
            <a:r>
              <a:rPr u="sng" dirty="0">
                <a:solidFill>
                  <a:srgbClr val="0000FF"/>
                </a:solidFill>
                <a:uFill>
                  <a:solidFill>
                    <a:srgbClr val="0000FF"/>
                  </a:solidFill>
                </a:uFill>
                <a:hlinkClick r:id="rId4"/>
              </a:rPr>
              <a:t> de </a:t>
            </a:r>
            <a:r>
              <a:rPr u="sng" dirty="0" err="1">
                <a:solidFill>
                  <a:srgbClr val="0000FF"/>
                </a:solidFill>
                <a:uFill>
                  <a:solidFill>
                    <a:srgbClr val="0000FF"/>
                  </a:solidFill>
                </a:uFill>
                <a:hlinkClick r:id="rId4"/>
              </a:rPr>
              <a:t>características</a:t>
            </a:r>
            <a:endParaRPr u="sng" dirty="0">
              <a:solidFill>
                <a:srgbClr val="0000FF"/>
              </a:solidFill>
              <a:uFill>
                <a:solidFill>
                  <a:srgbClr val="0000FF"/>
                </a:solidFill>
              </a:uFill>
              <a:hlinkClick r:id="rId4"/>
            </a:endParaRPr>
          </a:p>
        </p:txBody>
      </p:sp>
      <p:sp>
        <p:nvSpPr>
          <p:cNvPr id="245" name="Rectángulo: esquinas redondeadas 46"/>
          <p:cNvSpPr/>
          <p:nvPr/>
        </p:nvSpPr>
        <p:spPr>
          <a:xfrm>
            <a:off x="851648" y="1143804"/>
            <a:ext cx="3299289" cy="1534999"/>
          </a:xfrm>
          <a:prstGeom prst="roundRect">
            <a:avLst>
              <a:gd name="adj" fmla="val 5721"/>
            </a:avLst>
          </a:prstGeom>
          <a:ln w="25400">
            <a:solidFill>
              <a:srgbClr val="808080"/>
            </a:solidFill>
          </a:ln>
        </p:spPr>
        <p:txBody>
          <a:bodyPr lIns="45719" rIns="45719" anchor="ctr"/>
          <a:lstStyle/>
          <a:p>
            <a:pPr algn="ctr">
              <a:defRPr>
                <a:solidFill>
                  <a:srgbClr val="FFFFFF"/>
                </a:solidFill>
              </a:defRPr>
            </a:pPr>
            <a:endParaRPr/>
          </a:p>
        </p:txBody>
      </p:sp>
      <p:sp>
        <p:nvSpPr>
          <p:cNvPr id="246" name="Rectangle: Rounded Corners 6"/>
          <p:cNvSpPr txBox="1"/>
          <p:nvPr/>
        </p:nvSpPr>
        <p:spPr>
          <a:xfrm>
            <a:off x="905936" y="1604699"/>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dirty="0" err="1"/>
              <a:t>Propuestas</a:t>
            </a:r>
            <a:endParaRPr dirty="0"/>
          </a:p>
        </p:txBody>
      </p:sp>
      <p:pic>
        <p:nvPicPr>
          <p:cNvPr id="3" name="Gráfico 2">
            <a:extLst>
              <a:ext uri="{FF2B5EF4-FFF2-40B4-BE49-F238E27FC236}">
                <a16:creationId xmlns:a16="http://schemas.microsoft.com/office/drawing/2014/main" id="{2E6F8DED-D0B9-4D26-ABC7-17633A03BCA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75575" y="1416728"/>
            <a:ext cx="999628" cy="999628"/>
          </a:xfrm>
          <a:prstGeom prst="rect">
            <a:avLst/>
          </a:prstGeom>
        </p:spPr>
      </p:pic>
      <p:sp>
        <p:nvSpPr>
          <p:cNvPr id="247" name="Rectangle: Rounded Corners 6"/>
          <p:cNvSpPr txBox="1"/>
          <p:nvPr/>
        </p:nvSpPr>
        <p:spPr>
          <a:xfrm>
            <a:off x="905936" y="1416728"/>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20000"/>
                  </a:srgbClr>
                </a:solidFill>
                <a:latin typeface="Open Sans"/>
                <a:ea typeface="Open Sans"/>
                <a:cs typeface="Open Sans"/>
                <a:sym typeface="Open Sans"/>
              </a:defRPr>
            </a:lvl1pPr>
          </a:lstStyle>
          <a:p>
            <a:r>
              <a:t>Propuestas</a:t>
            </a:r>
          </a:p>
        </p:txBody>
      </p:sp>
      <p:sp>
        <p:nvSpPr>
          <p:cNvPr id="248" name="Rectangle: Rounded Corners 6"/>
          <p:cNvSpPr txBox="1"/>
          <p:nvPr/>
        </p:nvSpPr>
        <p:spPr>
          <a:xfrm>
            <a:off x="898502" y="2148094"/>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20000"/>
                  </a:srgbClr>
                </a:solidFill>
                <a:latin typeface="Open Sans"/>
                <a:ea typeface="Open Sans"/>
                <a:cs typeface="Open Sans"/>
                <a:sym typeface="Open Sans"/>
              </a:defRPr>
            </a:lvl1pPr>
          </a:lstStyle>
          <a:p>
            <a:r>
              <a:rPr dirty="0" err="1"/>
              <a:t>Propuestas</a:t>
            </a:r>
            <a:endParaRPr dirty="0"/>
          </a:p>
        </p:txBody>
      </p:sp>
      <p:sp>
        <p:nvSpPr>
          <p:cNvPr id="249" name="Rectangle: Rounded Corners 6"/>
          <p:cNvSpPr txBox="1"/>
          <p:nvPr/>
        </p:nvSpPr>
        <p:spPr>
          <a:xfrm>
            <a:off x="898502" y="1960123"/>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dirty="0" err="1"/>
              <a:t>Propuestas</a:t>
            </a:r>
            <a:endParaRPr dirty="0"/>
          </a:p>
        </p:txBody>
      </p:sp>
      <p:sp>
        <p:nvSpPr>
          <p:cNvPr id="103" name="Rectangle: Rounded Corners 6">
            <a:extLst>
              <a:ext uri="{FF2B5EF4-FFF2-40B4-BE49-F238E27FC236}">
                <a16:creationId xmlns:a16="http://schemas.microsoft.com/office/drawing/2014/main" id="{50A23DE7-4869-4DF5-A17B-38F9CF6171EB}"/>
              </a:ext>
            </a:extLst>
          </p:cNvPr>
          <p:cNvSpPr txBox="1"/>
          <p:nvPr/>
        </p:nvSpPr>
        <p:spPr>
          <a:xfrm>
            <a:off x="1994285" y="1711970"/>
            <a:ext cx="556012" cy="38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dirty="0">
                <a:solidFill>
                  <a:schemeClr val="tx1">
                    <a:lumMod val="65000"/>
                    <a:lumOff val="35000"/>
                  </a:schemeClr>
                </a:solidFill>
              </a:rPr>
              <a:t>TC39</a:t>
            </a:r>
          </a:p>
          <a:p>
            <a:r>
              <a:rPr lang="es-ES" sz="900" dirty="0" err="1">
                <a:solidFill>
                  <a:schemeClr val="tx1">
                    <a:lumMod val="65000"/>
                    <a:lumOff val="35000"/>
                  </a:schemeClr>
                </a:solidFill>
              </a:rPr>
              <a:t>Process</a:t>
            </a:r>
            <a:endParaRPr dirty="0">
              <a:solidFill>
                <a:schemeClr val="tx1">
                  <a:lumMod val="65000"/>
                  <a:lumOff val="35000"/>
                </a:schemeClr>
              </a:solidFill>
            </a:endParaRPr>
          </a:p>
        </p:txBody>
      </p:sp>
      <p:pic>
        <p:nvPicPr>
          <p:cNvPr id="78" name="Gráfico 77">
            <a:extLst>
              <a:ext uri="{FF2B5EF4-FFF2-40B4-BE49-F238E27FC236}">
                <a16:creationId xmlns:a16="http://schemas.microsoft.com/office/drawing/2014/main" id="{A5853E2B-922C-4BC3-8EF1-92C54507C00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368" y="3492814"/>
            <a:ext cx="136663" cy="136663"/>
          </a:xfrm>
          <a:prstGeom prst="rect">
            <a:avLst/>
          </a:prstGeom>
        </p:spPr>
      </p:pic>
      <p:pic>
        <p:nvPicPr>
          <p:cNvPr id="79" name="Gráfico 78">
            <a:extLst>
              <a:ext uri="{FF2B5EF4-FFF2-40B4-BE49-F238E27FC236}">
                <a16:creationId xmlns:a16="http://schemas.microsoft.com/office/drawing/2014/main" id="{3B693CAB-7AAB-46CB-88D3-15540D15C11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2206" y="3853094"/>
            <a:ext cx="136663" cy="136663"/>
          </a:xfrm>
          <a:prstGeom prst="rect">
            <a:avLst/>
          </a:prstGeom>
        </p:spPr>
      </p:pic>
      <p:grpSp>
        <p:nvGrpSpPr>
          <p:cNvPr id="80" name="Grupo 7">
            <a:extLst>
              <a:ext uri="{FF2B5EF4-FFF2-40B4-BE49-F238E27FC236}">
                <a16:creationId xmlns:a16="http://schemas.microsoft.com/office/drawing/2014/main" id="{73F60D97-8574-4B28-96B8-7EB1B9536749}"/>
              </a:ext>
            </a:extLst>
          </p:cNvPr>
          <p:cNvGrpSpPr/>
          <p:nvPr/>
        </p:nvGrpSpPr>
        <p:grpSpPr>
          <a:xfrm>
            <a:off x="4619194" y="2839470"/>
            <a:ext cx="2753393" cy="280048"/>
            <a:chOff x="137" y="0"/>
            <a:chExt cx="2753392" cy="280047"/>
          </a:xfrm>
        </p:grpSpPr>
        <p:sp>
          <p:nvSpPr>
            <p:cNvPr id="81" name="Rectángulo redondeado">
              <a:extLst>
                <a:ext uri="{FF2B5EF4-FFF2-40B4-BE49-F238E27FC236}">
                  <a16:creationId xmlns:a16="http://schemas.microsoft.com/office/drawing/2014/main" id="{48E050D6-570C-4629-ACB4-AFFCCD3DBB49}"/>
                </a:ext>
              </a:extLst>
            </p:cNvPr>
            <p:cNvSpPr/>
            <p:nvPr/>
          </p:nvSpPr>
          <p:spPr>
            <a:xfrm>
              <a:off x="381154"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5.1</a:t>
              </a:r>
              <a:endParaRPr dirty="0"/>
            </a:p>
          </p:txBody>
        </p:sp>
        <p:sp>
          <p:nvSpPr>
            <p:cNvPr id="82" name="Rectángulo 57">
              <a:extLst>
                <a:ext uri="{FF2B5EF4-FFF2-40B4-BE49-F238E27FC236}">
                  <a16:creationId xmlns:a16="http://schemas.microsoft.com/office/drawing/2014/main" id="{2025DD66-BBD5-42F7-9394-2BB00F72F4A1}"/>
                </a:ext>
              </a:extLst>
            </p:cNvPr>
            <p:cNvSpPr/>
            <p:nvPr/>
          </p:nvSpPr>
          <p:spPr>
            <a:xfrm>
              <a:off x="803175" y="3051"/>
              <a:ext cx="1950354"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Mantenimiento, </a:t>
              </a:r>
              <a:r>
                <a:rPr lang="es-ES" dirty="0" err="1"/>
                <a:t>bugfixing</a:t>
              </a:r>
              <a:endParaRPr dirty="0"/>
            </a:p>
          </p:txBody>
        </p:sp>
        <p:sp>
          <p:nvSpPr>
            <p:cNvPr id="83" name="Rectangle: Rounded Corners 8">
              <a:extLst>
                <a:ext uri="{FF2B5EF4-FFF2-40B4-BE49-F238E27FC236}">
                  <a16:creationId xmlns:a16="http://schemas.microsoft.com/office/drawing/2014/main" id="{55D462B2-378C-4569-BE43-B764B31CECCD}"/>
                </a:ext>
              </a:extLst>
            </p:cNvPr>
            <p:cNvSpPr txBox="1"/>
            <p:nvPr/>
          </p:nvSpPr>
          <p:spPr>
            <a:xfrm>
              <a:off x="137" y="62596"/>
              <a:ext cx="294953" cy="1538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a:t>
              </a:r>
              <a:r>
                <a:rPr lang="es-ES" dirty="0">
                  <a:solidFill>
                    <a:srgbClr val="006A7B"/>
                  </a:solidFill>
                </a:rPr>
                <a:t>11</a:t>
              </a:r>
              <a:endParaRPr dirty="0">
                <a:solidFill>
                  <a:srgbClr val="006A7B"/>
                </a:solidFill>
              </a:endParaRPr>
            </a:p>
          </p:txBody>
        </p:sp>
      </p:grpSp>
      <p:pic>
        <p:nvPicPr>
          <p:cNvPr id="4" name="Picture 2">
            <a:extLst>
              <a:ext uri="{FF2B5EF4-FFF2-40B4-BE49-F238E27FC236}">
                <a16:creationId xmlns:a16="http://schemas.microsoft.com/office/drawing/2014/main" id="{FCC8B648-E486-1B13-12C8-F601D98DFCD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02794" y="354872"/>
            <a:ext cx="302829" cy="30282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39532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500"/>
                                  </p:stCondLst>
                                  <p:iterate>
                                    <p:tmAbs val="0"/>
                                  </p:iterate>
                                  <p:childTnLst>
                                    <p:set>
                                      <p:cBhvr>
                                        <p:cTn id="6" fill="hold"/>
                                        <p:tgtEl>
                                          <p:spTgt spid="232"/>
                                        </p:tgtEl>
                                        <p:attrNameLst>
                                          <p:attrName>style.visibility</p:attrName>
                                        </p:attrNameLst>
                                      </p:cBhvr>
                                      <p:to>
                                        <p:strVal val="visible"/>
                                      </p:to>
                                    </p:set>
                                    <p:animEffect transition="in" filter="dissolve">
                                      <p:cBhvr>
                                        <p:cTn id="7" dur="180"/>
                                        <p:tgtEl>
                                          <p:spTgt spid="232"/>
                                        </p:tgtEl>
                                      </p:cBhvr>
                                    </p:animEffect>
                                  </p:childTnLst>
                                </p:cTn>
                              </p:par>
                            </p:childTnLst>
                          </p:cTn>
                        </p:par>
                        <p:par>
                          <p:cTn id="8" fill="hold">
                            <p:stCondLst>
                              <p:cond delay="680"/>
                            </p:stCondLst>
                            <p:childTnLst>
                              <p:par>
                                <p:cTn id="9" presetID="9" presetClass="entr" fill="hold" grpId="0" nodeType="afterEffect">
                                  <p:stCondLst>
                                    <p:cond delay="500"/>
                                  </p:stCondLst>
                                  <p:iterate>
                                    <p:tmAbs val="0"/>
                                  </p:iterate>
                                  <p:childTnLst>
                                    <p:set>
                                      <p:cBhvr>
                                        <p:cTn id="10" fill="hold"/>
                                        <p:tgtEl>
                                          <p:spTgt spid="246"/>
                                        </p:tgtEl>
                                        <p:attrNameLst>
                                          <p:attrName>style.visibility</p:attrName>
                                        </p:attrNameLst>
                                      </p:cBhvr>
                                      <p:to>
                                        <p:strVal val="visible"/>
                                      </p:to>
                                    </p:set>
                                    <p:animEffect transition="in" filter="dissolve">
                                      <p:cBhvr>
                                        <p:cTn id="11" dur="180"/>
                                        <p:tgtEl>
                                          <p:spTgt spid="246"/>
                                        </p:tgtEl>
                                      </p:cBhvr>
                                    </p:animEffect>
                                  </p:childTnLst>
                                </p:cTn>
                              </p:par>
                            </p:childTnLst>
                          </p:cTn>
                        </p:par>
                        <p:par>
                          <p:cTn id="12" fill="hold">
                            <p:stCondLst>
                              <p:cond delay="1360"/>
                            </p:stCondLst>
                            <p:childTnLst>
                              <p:par>
                                <p:cTn id="13" presetID="9" presetClass="entr" fill="hold" grpId="0" nodeType="afterEffect">
                                  <p:stCondLst>
                                    <p:cond delay="500"/>
                                  </p:stCondLst>
                                  <p:iterate>
                                    <p:tmAbs val="0"/>
                                  </p:iterate>
                                  <p:childTnLst>
                                    <p:set>
                                      <p:cBhvr>
                                        <p:cTn id="14" fill="hold"/>
                                        <p:tgtEl>
                                          <p:spTgt spid="247"/>
                                        </p:tgtEl>
                                        <p:attrNameLst>
                                          <p:attrName>style.visibility</p:attrName>
                                        </p:attrNameLst>
                                      </p:cBhvr>
                                      <p:to>
                                        <p:strVal val="visible"/>
                                      </p:to>
                                    </p:set>
                                    <p:animEffect transition="in" filter="dissolve">
                                      <p:cBhvr>
                                        <p:cTn id="15" dur="180"/>
                                        <p:tgtEl>
                                          <p:spTgt spid="247"/>
                                        </p:tgtEl>
                                      </p:cBhvr>
                                    </p:animEffect>
                                  </p:childTnLst>
                                </p:cTn>
                              </p:par>
                            </p:childTnLst>
                          </p:cTn>
                        </p:par>
                        <p:par>
                          <p:cTn id="16" fill="hold">
                            <p:stCondLst>
                              <p:cond delay="2040"/>
                            </p:stCondLst>
                            <p:childTnLst>
                              <p:par>
                                <p:cTn id="17" presetID="9" presetClass="entr" fill="hold" grpId="0" nodeType="afterEffect">
                                  <p:stCondLst>
                                    <p:cond delay="500"/>
                                  </p:stCondLst>
                                  <p:iterate>
                                    <p:tmAbs val="0"/>
                                  </p:iterate>
                                  <p:childTnLst>
                                    <p:set>
                                      <p:cBhvr>
                                        <p:cTn id="18" fill="hold"/>
                                        <p:tgtEl>
                                          <p:spTgt spid="248"/>
                                        </p:tgtEl>
                                        <p:attrNameLst>
                                          <p:attrName>style.visibility</p:attrName>
                                        </p:attrNameLst>
                                      </p:cBhvr>
                                      <p:to>
                                        <p:strVal val="visible"/>
                                      </p:to>
                                    </p:set>
                                    <p:animEffect transition="in" filter="dissolve">
                                      <p:cBhvr>
                                        <p:cTn id="19" dur="180"/>
                                        <p:tgtEl>
                                          <p:spTgt spid="248"/>
                                        </p:tgtEl>
                                      </p:cBhvr>
                                    </p:animEffect>
                                  </p:childTnLst>
                                </p:cTn>
                              </p:par>
                            </p:childTnLst>
                          </p:cTn>
                        </p:par>
                        <p:par>
                          <p:cTn id="20" fill="hold">
                            <p:stCondLst>
                              <p:cond delay="2720"/>
                            </p:stCondLst>
                            <p:childTnLst>
                              <p:par>
                                <p:cTn id="21" presetID="9" presetClass="entr" fill="hold" grpId="0" nodeType="afterEffect">
                                  <p:stCondLst>
                                    <p:cond delay="500"/>
                                  </p:stCondLst>
                                  <p:iterate>
                                    <p:tmAbs val="0"/>
                                  </p:iterate>
                                  <p:childTnLst>
                                    <p:set>
                                      <p:cBhvr>
                                        <p:cTn id="22" fill="hold"/>
                                        <p:tgtEl>
                                          <p:spTgt spid="249"/>
                                        </p:tgtEl>
                                        <p:attrNameLst>
                                          <p:attrName>style.visibility</p:attrName>
                                        </p:attrNameLst>
                                      </p:cBhvr>
                                      <p:to>
                                        <p:strVal val="visible"/>
                                      </p:to>
                                    </p:set>
                                    <p:animEffect transition="in" filter="dissolve">
                                      <p:cBhvr>
                                        <p:cTn id="23" dur="180"/>
                                        <p:tgtEl>
                                          <p:spTgt spid="249"/>
                                        </p:tgtEl>
                                      </p:cBhvr>
                                    </p:animEffect>
                                  </p:childTnLst>
                                </p:cTn>
                              </p:par>
                            </p:childTnLst>
                          </p:cTn>
                        </p:par>
                        <p:par>
                          <p:cTn id="24" fill="hold">
                            <p:stCondLst>
                              <p:cond delay="3400"/>
                            </p:stCondLst>
                            <p:childTnLst>
                              <p:par>
                                <p:cTn id="25" presetID="9" presetClass="entr" fill="hold" grpId="0" nodeType="afterEffect">
                                  <p:stCondLst>
                                    <p:cond delay="500"/>
                                  </p:stCondLst>
                                  <p:iterate>
                                    <p:tmAbs val="0"/>
                                  </p:iterate>
                                  <p:childTnLst>
                                    <p:set>
                                      <p:cBhvr>
                                        <p:cTn id="26" fill="hold"/>
                                        <p:tgtEl>
                                          <p:spTgt spid="103"/>
                                        </p:tgtEl>
                                        <p:attrNameLst>
                                          <p:attrName>style.visibility</p:attrName>
                                        </p:attrNameLst>
                                      </p:cBhvr>
                                      <p:to>
                                        <p:strVal val="visible"/>
                                      </p:to>
                                    </p:set>
                                    <p:animEffect transition="in" filter="dissolve">
                                      <p:cBhvr>
                                        <p:cTn id="27" dur="18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advAuto="0"/>
      <p:bldP spid="246" grpId="0" animBg="1" advAuto="0"/>
      <p:bldP spid="247" grpId="0" animBg="1" advAuto="0"/>
      <p:bldP spid="248" grpId="0" animBg="1" advAuto="0"/>
      <p:bldP spid="249" grpId="0" animBg="1" advAuto="0"/>
      <p:bldP spid="103"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err="1"/>
              <a:t>Transpilación</a:t>
            </a:r>
            <a:endParaRPr dirty="0"/>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63" name="Rectángulo 16"/>
          <p:cNvSpPr/>
          <p:nvPr/>
        </p:nvSpPr>
        <p:spPr>
          <a:xfrm>
            <a:off x="1626991" y="1343137"/>
            <a:ext cx="1058942"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Development</a:t>
            </a:r>
            <a:endParaRPr lang="es-ES" dirty="0"/>
          </a:p>
        </p:txBody>
      </p:sp>
      <p:sp>
        <p:nvSpPr>
          <p:cNvPr id="244" name="TextBox 3"/>
          <p:cNvSpPr txBox="1"/>
          <p:nvPr/>
        </p:nvSpPr>
        <p:spPr>
          <a:xfrm>
            <a:off x="1640250" y="2945537"/>
            <a:ext cx="120547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dirty="0"/>
              <a:t>Max </a:t>
            </a:r>
            <a:r>
              <a:rPr lang="es-ES" dirty="0" err="1"/>
              <a:t>Productivity</a:t>
            </a:r>
            <a:endParaRPr u="sng" dirty="0">
              <a:solidFill>
                <a:srgbClr val="0000FF"/>
              </a:solidFill>
              <a:uFill>
                <a:solidFill>
                  <a:srgbClr val="0000FF"/>
                </a:solidFill>
              </a:uFill>
              <a:hlinkClick r:id="rId2"/>
            </a:endParaRPr>
          </a:p>
        </p:txBody>
      </p:sp>
      <p:sp>
        <p:nvSpPr>
          <p:cNvPr id="100" name="Rectángulo 16">
            <a:extLst>
              <a:ext uri="{FF2B5EF4-FFF2-40B4-BE49-F238E27FC236}">
                <a16:creationId xmlns:a16="http://schemas.microsoft.com/office/drawing/2014/main" id="{F80DE360-95D3-4307-866A-CA67C74F5D11}"/>
              </a:ext>
            </a:extLst>
          </p:cNvPr>
          <p:cNvSpPr/>
          <p:nvPr/>
        </p:nvSpPr>
        <p:spPr>
          <a:xfrm>
            <a:off x="6125607" y="1343137"/>
            <a:ext cx="1256111"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User</a:t>
            </a:r>
            <a:r>
              <a:rPr lang="es-ES" dirty="0"/>
              <a:t> </a:t>
            </a:r>
            <a:r>
              <a:rPr lang="es-ES" dirty="0" err="1"/>
              <a:t>Experience</a:t>
            </a:r>
            <a:endParaRPr lang="es-ES" dirty="0"/>
          </a:p>
        </p:txBody>
      </p:sp>
      <p:pic>
        <p:nvPicPr>
          <p:cNvPr id="4" name="Gráfico 3">
            <a:extLst>
              <a:ext uri="{FF2B5EF4-FFF2-40B4-BE49-F238E27FC236}">
                <a16:creationId xmlns:a16="http://schemas.microsoft.com/office/drawing/2014/main" id="{F5744452-8DFE-4DB9-9E4E-E76DFF5DE5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414208" y="1666270"/>
            <a:ext cx="1371600" cy="1371600"/>
          </a:xfrm>
          <a:prstGeom prst="rect">
            <a:avLst/>
          </a:prstGeom>
        </p:spPr>
      </p:pic>
      <p:pic>
        <p:nvPicPr>
          <p:cNvPr id="8" name="Gráfico 7">
            <a:extLst>
              <a:ext uri="{FF2B5EF4-FFF2-40B4-BE49-F238E27FC236}">
                <a16:creationId xmlns:a16="http://schemas.microsoft.com/office/drawing/2014/main" id="{6AB6B133-B4F3-49B1-B1A0-80211FD87A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219877" y="1822409"/>
            <a:ext cx="1132208" cy="1132208"/>
          </a:xfrm>
          <a:prstGeom prst="rect">
            <a:avLst/>
          </a:prstGeom>
        </p:spPr>
      </p:pic>
      <p:pic>
        <p:nvPicPr>
          <p:cNvPr id="10" name="Gráfico 9">
            <a:extLst>
              <a:ext uri="{FF2B5EF4-FFF2-40B4-BE49-F238E27FC236}">
                <a16:creationId xmlns:a16="http://schemas.microsoft.com/office/drawing/2014/main" id="{6AE7F216-9C22-4D97-946B-9BDEE8DDA6E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45694" y="2352070"/>
            <a:ext cx="317324" cy="317324"/>
          </a:xfrm>
          <a:prstGeom prst="rect">
            <a:avLst/>
          </a:prstGeom>
        </p:spPr>
      </p:pic>
      <p:pic>
        <p:nvPicPr>
          <p:cNvPr id="12" name="Gráfico 11">
            <a:extLst>
              <a:ext uri="{FF2B5EF4-FFF2-40B4-BE49-F238E27FC236}">
                <a16:creationId xmlns:a16="http://schemas.microsoft.com/office/drawing/2014/main" id="{17BF99C9-082A-4495-BA5D-429C9728F61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27249" y="2338364"/>
            <a:ext cx="344738" cy="344736"/>
          </a:xfrm>
          <a:prstGeom prst="rect">
            <a:avLst/>
          </a:prstGeom>
        </p:spPr>
      </p:pic>
      <p:pic>
        <p:nvPicPr>
          <p:cNvPr id="14" name="Gráfico 13">
            <a:extLst>
              <a:ext uri="{FF2B5EF4-FFF2-40B4-BE49-F238E27FC236}">
                <a16:creationId xmlns:a16="http://schemas.microsoft.com/office/drawing/2014/main" id="{49E594B2-26E6-4745-88DE-82378A47F66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89016" y="2353517"/>
            <a:ext cx="316465" cy="316465"/>
          </a:xfrm>
          <a:prstGeom prst="rect">
            <a:avLst/>
          </a:prstGeom>
        </p:spPr>
      </p:pic>
      <p:pic>
        <p:nvPicPr>
          <p:cNvPr id="16" name="Gráfico 15">
            <a:extLst>
              <a:ext uri="{FF2B5EF4-FFF2-40B4-BE49-F238E27FC236}">
                <a16:creationId xmlns:a16="http://schemas.microsoft.com/office/drawing/2014/main" id="{10ED22B3-397B-4866-9D0C-08DC80F0CADC}"/>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67249" y="1915719"/>
            <a:ext cx="360000" cy="360000"/>
          </a:xfrm>
          <a:prstGeom prst="rect">
            <a:avLst/>
          </a:prstGeom>
        </p:spPr>
      </p:pic>
      <p:pic>
        <p:nvPicPr>
          <p:cNvPr id="18" name="Gráfico 17">
            <a:extLst>
              <a:ext uri="{FF2B5EF4-FFF2-40B4-BE49-F238E27FC236}">
                <a16:creationId xmlns:a16="http://schemas.microsoft.com/office/drawing/2014/main" id="{FAC44872-D4F9-451A-A5FB-E27961FBE13F}"/>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42874" y="1956064"/>
            <a:ext cx="317324" cy="317324"/>
          </a:xfrm>
          <a:prstGeom prst="rect">
            <a:avLst/>
          </a:prstGeom>
        </p:spPr>
      </p:pic>
      <p:sp>
        <p:nvSpPr>
          <p:cNvPr id="120" name="TextBox 3">
            <a:extLst>
              <a:ext uri="{FF2B5EF4-FFF2-40B4-BE49-F238E27FC236}">
                <a16:creationId xmlns:a16="http://schemas.microsoft.com/office/drawing/2014/main" id="{907682DA-6C97-46A4-8C86-2D17881B4CF0}"/>
              </a:ext>
            </a:extLst>
          </p:cNvPr>
          <p:cNvSpPr txBox="1"/>
          <p:nvPr/>
        </p:nvSpPr>
        <p:spPr>
          <a:xfrm>
            <a:off x="6176808" y="2940909"/>
            <a:ext cx="1312208"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dirty="0"/>
              <a:t>Max </a:t>
            </a:r>
            <a:r>
              <a:rPr lang="es-ES" dirty="0" err="1"/>
              <a:t>Compatibility</a:t>
            </a:r>
            <a:endParaRPr u="sng" dirty="0">
              <a:solidFill>
                <a:srgbClr val="0000FF"/>
              </a:solidFill>
              <a:uFill>
                <a:solidFill>
                  <a:srgbClr val="0000FF"/>
                </a:solidFill>
              </a:uFill>
              <a:hlinkClick r:id="rId2"/>
            </a:endParaRPr>
          </a:p>
        </p:txBody>
      </p:sp>
      <p:pic>
        <p:nvPicPr>
          <p:cNvPr id="22" name="Gráfico 21">
            <a:extLst>
              <a:ext uri="{FF2B5EF4-FFF2-40B4-BE49-F238E27FC236}">
                <a16:creationId xmlns:a16="http://schemas.microsoft.com/office/drawing/2014/main" id="{2D545087-8044-4829-84ED-AD7E03C9680D}"/>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919217" y="2340262"/>
            <a:ext cx="414084" cy="414084"/>
          </a:xfrm>
          <a:prstGeom prst="rect">
            <a:avLst/>
          </a:prstGeom>
        </p:spPr>
      </p:pic>
      <p:pic>
        <p:nvPicPr>
          <p:cNvPr id="24" name="Gráfico 23">
            <a:extLst>
              <a:ext uri="{FF2B5EF4-FFF2-40B4-BE49-F238E27FC236}">
                <a16:creationId xmlns:a16="http://schemas.microsoft.com/office/drawing/2014/main" id="{EFB5E60E-55D2-4B20-A6F8-FC59244321B5}"/>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942667" y="1956064"/>
            <a:ext cx="367184" cy="367184"/>
          </a:xfrm>
          <a:prstGeom prst="rect">
            <a:avLst/>
          </a:prstGeom>
        </p:spPr>
      </p:pic>
      <p:pic>
        <p:nvPicPr>
          <p:cNvPr id="26" name="Gráfico 25">
            <a:extLst>
              <a:ext uri="{FF2B5EF4-FFF2-40B4-BE49-F238E27FC236}">
                <a16:creationId xmlns:a16="http://schemas.microsoft.com/office/drawing/2014/main" id="{51918BA5-069E-48CF-AEE4-CBC26576869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06924" y="2383644"/>
            <a:ext cx="285750" cy="285750"/>
          </a:xfrm>
          <a:prstGeom prst="rect">
            <a:avLst/>
          </a:prstGeom>
        </p:spPr>
      </p:pic>
      <p:sp>
        <p:nvSpPr>
          <p:cNvPr id="129" name="Rectángulo redondeado">
            <a:extLst>
              <a:ext uri="{FF2B5EF4-FFF2-40B4-BE49-F238E27FC236}">
                <a16:creationId xmlns:a16="http://schemas.microsoft.com/office/drawing/2014/main" id="{ED124C5A-0070-43C8-B17C-56D9AE19DD32}"/>
              </a:ext>
            </a:extLst>
          </p:cNvPr>
          <p:cNvSpPr/>
          <p:nvPr/>
        </p:nvSpPr>
        <p:spPr>
          <a:xfrm>
            <a:off x="1665683" y="3782235"/>
            <a:ext cx="1066088" cy="579588"/>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sz="2400" dirty="0"/>
              <a:t>ES6+</a:t>
            </a:r>
            <a:endParaRPr sz="2400" dirty="0"/>
          </a:p>
        </p:txBody>
      </p:sp>
      <p:sp>
        <p:nvSpPr>
          <p:cNvPr id="131" name="Rectángulo redondeado">
            <a:extLst>
              <a:ext uri="{FF2B5EF4-FFF2-40B4-BE49-F238E27FC236}">
                <a16:creationId xmlns:a16="http://schemas.microsoft.com/office/drawing/2014/main" id="{782B69F7-B6D5-4318-814B-8FBAB4415941}"/>
              </a:ext>
            </a:extLst>
          </p:cNvPr>
          <p:cNvSpPr/>
          <p:nvPr/>
        </p:nvSpPr>
        <p:spPr>
          <a:xfrm>
            <a:off x="6366199" y="3782235"/>
            <a:ext cx="933426" cy="579588"/>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sz="2400" dirty="0"/>
              <a:t>ES5</a:t>
            </a:r>
            <a:endParaRPr sz="2400" dirty="0"/>
          </a:p>
        </p:txBody>
      </p:sp>
      <p:sp>
        <p:nvSpPr>
          <p:cNvPr id="132" name="TextBox 3">
            <a:extLst>
              <a:ext uri="{FF2B5EF4-FFF2-40B4-BE49-F238E27FC236}">
                <a16:creationId xmlns:a16="http://schemas.microsoft.com/office/drawing/2014/main" id="{94C42C01-156D-4402-848A-259AFC783035}"/>
              </a:ext>
            </a:extLst>
          </p:cNvPr>
          <p:cNvSpPr txBox="1"/>
          <p:nvPr/>
        </p:nvSpPr>
        <p:spPr>
          <a:xfrm>
            <a:off x="4210052" y="2940909"/>
            <a:ext cx="768854"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a:defRPr sz="1200">
                <a:solidFill>
                  <a:srgbClr val="595959"/>
                </a:solidFill>
                <a:latin typeface="Open Sans"/>
                <a:ea typeface="Open Sans"/>
                <a:cs typeface="Open Sans"/>
                <a:sym typeface="Open Sans"/>
              </a:defRPr>
            </a:pPr>
            <a:r>
              <a:rPr lang="es-ES" dirty="0"/>
              <a:t>POLYFILLS</a:t>
            </a:r>
            <a:endParaRPr u="sng" dirty="0">
              <a:solidFill>
                <a:srgbClr val="0000FF"/>
              </a:solidFill>
              <a:uFill>
                <a:solidFill>
                  <a:srgbClr val="0000FF"/>
                </a:solidFill>
              </a:uFill>
              <a:hlinkClick r:id="rId2"/>
            </a:endParaRPr>
          </a:p>
        </p:txBody>
      </p:sp>
      <p:pic>
        <p:nvPicPr>
          <p:cNvPr id="1026" name="Picture 2" descr="https://upload.wikimedia.org/wikipedia/commons/thumb/0/02/Babel_Logo.svg/2000px-Babel_Logo.svg.png">
            <a:extLst>
              <a:ext uri="{FF2B5EF4-FFF2-40B4-BE49-F238E27FC236}">
                <a16:creationId xmlns:a16="http://schemas.microsoft.com/office/drawing/2014/main" id="{0D83C3D3-3B06-4EFB-BA76-A4D543DE1738}"/>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797597" y="3734033"/>
            <a:ext cx="1634944" cy="742253"/>
          </a:xfrm>
          <a:prstGeom prst="rect">
            <a:avLst/>
          </a:prstGeom>
          <a:noFill/>
        </p:spPr>
      </p:pic>
      <p:sp>
        <p:nvSpPr>
          <p:cNvPr id="135" name="Rectángulo redondeado">
            <a:extLst>
              <a:ext uri="{FF2B5EF4-FFF2-40B4-BE49-F238E27FC236}">
                <a16:creationId xmlns:a16="http://schemas.microsoft.com/office/drawing/2014/main" id="{52F046AC-F84F-4592-A50A-0A6CA90D670F}"/>
              </a:ext>
            </a:extLst>
          </p:cNvPr>
          <p:cNvSpPr/>
          <p:nvPr/>
        </p:nvSpPr>
        <p:spPr>
          <a:xfrm>
            <a:off x="3524133" y="3605188"/>
            <a:ext cx="2095734" cy="933680"/>
          </a:xfrm>
          <a:prstGeom prst="roundRect">
            <a:avLst>
              <a:gd name="adj" fmla="val 10635"/>
            </a:avLst>
          </a:prstGeom>
          <a:noFill/>
          <a:ln w="25400" cap="flat">
            <a:solidFill>
              <a:schemeClr val="tx1">
                <a:lumMod val="50000"/>
                <a:lumOff val="50000"/>
              </a:schemeClr>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cxnSp>
        <p:nvCxnSpPr>
          <p:cNvPr id="29" name="Conector recto de flecha 28">
            <a:extLst>
              <a:ext uri="{FF2B5EF4-FFF2-40B4-BE49-F238E27FC236}">
                <a16:creationId xmlns:a16="http://schemas.microsoft.com/office/drawing/2014/main" id="{02CFEC63-F3F7-4949-8975-4A709201A36F}"/>
              </a:ext>
            </a:extLst>
          </p:cNvPr>
          <p:cNvCxnSpPr>
            <a:stCxn id="129" idx="3"/>
            <a:endCxn id="135" idx="1"/>
          </p:cNvCxnSpPr>
          <p:nvPr/>
        </p:nvCxnSpPr>
        <p:spPr>
          <a:xfrm flipV="1">
            <a:off x="2731771" y="4072028"/>
            <a:ext cx="792362" cy="1"/>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1" name="Conector recto de flecha 30">
            <a:extLst>
              <a:ext uri="{FF2B5EF4-FFF2-40B4-BE49-F238E27FC236}">
                <a16:creationId xmlns:a16="http://schemas.microsoft.com/office/drawing/2014/main" id="{702E9A5C-1F0F-40A4-8B87-1A6C7AE5B25D}"/>
              </a:ext>
            </a:extLst>
          </p:cNvPr>
          <p:cNvCxnSpPr>
            <a:stCxn id="135" idx="3"/>
            <a:endCxn id="131" idx="1"/>
          </p:cNvCxnSpPr>
          <p:nvPr/>
        </p:nvCxnSpPr>
        <p:spPr>
          <a:xfrm>
            <a:off x="5619867" y="4072028"/>
            <a:ext cx="746332" cy="1"/>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3" name="Conector recto de flecha 32">
            <a:extLst>
              <a:ext uri="{FF2B5EF4-FFF2-40B4-BE49-F238E27FC236}">
                <a16:creationId xmlns:a16="http://schemas.microsoft.com/office/drawing/2014/main" id="{34531F86-8497-4AEC-89BB-F3FD3ECC6815}"/>
              </a:ext>
            </a:extLst>
          </p:cNvPr>
          <p:cNvCxnSpPr>
            <a:cxnSpLocks/>
            <a:stCxn id="241" idx="2"/>
            <a:endCxn id="135" idx="0"/>
          </p:cNvCxnSpPr>
          <p:nvPr/>
        </p:nvCxnSpPr>
        <p:spPr>
          <a:xfrm>
            <a:off x="4572000" y="3214251"/>
            <a:ext cx="0" cy="390937"/>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41" name="Rectángulo redondeado">
            <a:extLst>
              <a:ext uri="{FF2B5EF4-FFF2-40B4-BE49-F238E27FC236}">
                <a16:creationId xmlns:a16="http://schemas.microsoft.com/office/drawing/2014/main" id="{9D31BED0-90F0-46E8-A222-EDBFD1CA484A}"/>
              </a:ext>
            </a:extLst>
          </p:cNvPr>
          <p:cNvSpPr/>
          <p:nvPr/>
        </p:nvSpPr>
        <p:spPr>
          <a:xfrm>
            <a:off x="4018249" y="2861489"/>
            <a:ext cx="1107502" cy="352762"/>
          </a:xfrm>
          <a:prstGeom prst="roundRect">
            <a:avLst>
              <a:gd name="adj" fmla="val 10635"/>
            </a:avLst>
          </a:prstGeom>
          <a:noFill/>
          <a:ln w="25400" cap="flat">
            <a:solidFill>
              <a:schemeClr val="tx1">
                <a:lumMod val="50000"/>
                <a:lumOff val="50000"/>
              </a:schemeClr>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pic>
        <p:nvPicPr>
          <p:cNvPr id="3" name="Gráfico 2">
            <a:extLst>
              <a:ext uri="{FF2B5EF4-FFF2-40B4-BE49-F238E27FC236}">
                <a16:creationId xmlns:a16="http://schemas.microsoft.com/office/drawing/2014/main" id="{4C356A6D-008C-440C-96B0-01D2A0BD2754}"/>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464888" y="2960983"/>
            <a:ext cx="136663" cy="136663"/>
          </a:xfrm>
          <a:prstGeom prst="rect">
            <a:avLst/>
          </a:prstGeom>
        </p:spPr>
      </p:pic>
      <p:pic>
        <p:nvPicPr>
          <p:cNvPr id="34" name="Gráfico 33">
            <a:extLst>
              <a:ext uri="{FF2B5EF4-FFF2-40B4-BE49-F238E27FC236}">
                <a16:creationId xmlns:a16="http://schemas.microsoft.com/office/drawing/2014/main" id="{B77F77E3-E1DF-4B4A-B62F-D4D0E4F7B4D4}"/>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993033" y="2962435"/>
            <a:ext cx="136663" cy="136663"/>
          </a:xfrm>
          <a:prstGeom prst="rect">
            <a:avLst/>
          </a:prstGeom>
        </p:spPr>
      </p:pic>
    </p:spTree>
    <p:extLst>
      <p:ext uri="{BB962C8B-B14F-4D97-AF65-F5344CB8AC3E}">
        <p14:creationId xmlns:p14="http://schemas.microsoft.com/office/powerpoint/2010/main" val="12526080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Imagen 5" descr="Imagen 5"/>
          <p:cNvPicPr>
            <a:picLocks/>
          </p:cNvPicPr>
          <p:nvPr/>
        </p:nvPicPr>
        <p:blipFill>
          <a:blip r:embed="rId2"/>
          <a:stretch>
            <a:fillRect/>
          </a:stretch>
        </p:blipFill>
        <p:spPr>
          <a:xfrm>
            <a:off x="2740790" y="788750"/>
            <a:ext cx="3810001" cy="2143126"/>
          </a:xfrm>
          <a:prstGeom prst="rect">
            <a:avLst/>
          </a:prstGeom>
          <a:ln w="12700">
            <a:miter lim="400000"/>
          </a:ln>
        </p:spPr>
      </p:pic>
      <p:sp>
        <p:nvSpPr>
          <p:cNvPr id="293" name="Rectángulo 6"/>
          <p:cNvSpPr/>
          <p:nvPr/>
        </p:nvSpPr>
        <p:spPr>
          <a:xfrm rot="5400000">
            <a:off x="4426749" y="2036654"/>
            <a:ext cx="252001" cy="3395926"/>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94" name="Title 1"/>
          <p:cNvSpPr txBox="1"/>
          <p:nvPr/>
        </p:nvSpPr>
        <p:spPr>
          <a:xfrm>
            <a:off x="2854787" y="3044164"/>
            <a:ext cx="3434425" cy="609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tabLst>
                <a:tab pos="88900" algn="l"/>
              </a:tabLst>
              <a:defRPr sz="4000" spc="-300">
                <a:solidFill>
                  <a:srgbClr val="242415"/>
                </a:solidFill>
                <a:latin typeface="Montserrat SemiBold"/>
                <a:ea typeface="Montserrat SemiBold"/>
                <a:cs typeface="Montserrat SemiBold"/>
                <a:sym typeface="Montserrat SemiBold"/>
              </a:defRPr>
            </a:lvl1pPr>
          </a:lstStyle>
          <a:p>
            <a:r>
              <a:rPr dirty="0"/>
              <a:t>A por </a:t>
            </a:r>
            <a:r>
              <a:rPr dirty="0" err="1"/>
              <a:t>código</a:t>
            </a:r>
            <a:r>
              <a:rPr dirty="0"/>
              <a:t> !!!</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906</TotalTime>
  <Words>648</Words>
  <Application>Microsoft Office PowerPoint</Application>
  <PresentationFormat>Presentación en pantalla (16:9)</PresentationFormat>
  <Paragraphs>143</Paragraphs>
  <Slides>10</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10</vt:i4>
      </vt:variant>
    </vt:vector>
  </HeadingPairs>
  <TitlesOfParts>
    <vt:vector size="20" baseType="lpstr">
      <vt:lpstr>Arial</vt:lpstr>
      <vt:lpstr>Calibri</vt:lpstr>
      <vt:lpstr>Montserrat Medium</vt:lpstr>
      <vt:lpstr>Montserrat SemiBold</vt:lpstr>
      <vt:lpstr>Neo Sans Std</vt:lpstr>
      <vt:lpstr>Neo Sans Std Light</vt:lpstr>
      <vt:lpstr>Neo Sans Std Medium</vt:lpstr>
      <vt:lpstr>Open Sans</vt:lpstr>
      <vt:lpstr>Slack-Lato</vt:lpstr>
      <vt:lpstr>Office Theme</vt:lpstr>
      <vt:lpstr>Presentación de PowerPoint</vt:lpstr>
      <vt:lpstr>De qué está hecha la web …</vt:lpstr>
      <vt:lpstr>… actualmente</vt:lpstr>
      <vt:lpstr>Un poco de historia</vt:lpstr>
      <vt:lpstr>JavaScript, de un vistazo</vt:lpstr>
      <vt:lpstr>Compatibilidad</vt:lpstr>
      <vt:lpstr>Releases</vt:lpstr>
      <vt:lpstr>Transpilación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qué está hecha la web</dc:title>
  <dc:creator>Javier Calzado</dc:creator>
  <cp:lastModifiedBy>Javier Calzado</cp:lastModifiedBy>
  <cp:revision>423</cp:revision>
  <dcterms:modified xsi:type="dcterms:W3CDTF">2023-10-05T15:06:59Z</dcterms:modified>
</cp:coreProperties>
</file>