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2"/>
    <p:sldId id="271" r:id="rId3"/>
    <p:sldId id="272" r:id="rId4"/>
    <p:sldId id="275" r:id="rId5"/>
    <p:sldId id="274" r:id="rId6"/>
    <p:sldId id="263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7B"/>
    <a:srgbClr val="00A0A1"/>
    <a:srgbClr val="D9D900"/>
    <a:srgbClr val="00DAD7"/>
    <a:srgbClr val="00AD74"/>
    <a:srgbClr val="008C86"/>
    <a:srgbClr val="73C84B"/>
    <a:srgbClr val="D54998"/>
    <a:srgbClr val="F9DC3E"/>
    <a:srgbClr val="556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616" y="11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32A8475-8006-4D70-A000-1DEC38256C7A}"/>
              </a:ext>
            </a:extLst>
          </p:cNvPr>
          <p:cNvSpPr/>
          <p:nvPr/>
        </p:nvSpPr>
        <p:spPr>
          <a:xfrm>
            <a:off x="3167269" y="3388348"/>
            <a:ext cx="2809462" cy="1478539"/>
          </a:xfrm>
          <a:prstGeom prst="roundRect">
            <a:avLst>
              <a:gd name="adj" fmla="val 3833"/>
            </a:avLst>
          </a:prstGeom>
          <a:solidFill>
            <a:srgbClr val="006A7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BC35FC7-F3D3-4C20-A7F9-634508E14D4E}"/>
              </a:ext>
            </a:extLst>
          </p:cNvPr>
          <p:cNvSpPr/>
          <p:nvPr/>
        </p:nvSpPr>
        <p:spPr>
          <a:xfrm>
            <a:off x="3253548" y="3650526"/>
            <a:ext cx="2636904" cy="1163351"/>
          </a:xfrm>
          <a:prstGeom prst="roundRect">
            <a:avLst>
              <a:gd name="adj" fmla="val 3833"/>
            </a:avLst>
          </a:prstGeom>
          <a:solidFill>
            <a:srgbClr val="00AD7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D5590F1-4431-4138-98B7-277E1A6671C5}"/>
              </a:ext>
            </a:extLst>
          </p:cNvPr>
          <p:cNvSpPr/>
          <p:nvPr/>
        </p:nvSpPr>
        <p:spPr>
          <a:xfrm>
            <a:off x="3357044" y="3935619"/>
            <a:ext cx="2426600" cy="812647"/>
          </a:xfrm>
          <a:prstGeom prst="roundRect">
            <a:avLst>
              <a:gd name="adj" fmla="val 3833"/>
            </a:avLst>
          </a:prstGeom>
          <a:solidFill>
            <a:srgbClr val="73C84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Qué es TypeScript?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Diseñado</a:t>
            </a:r>
            <a:r>
              <a:rPr lang="en-US" dirty="0"/>
              <a:t> para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b="1" dirty="0" err="1"/>
              <a:t>grandes</a:t>
            </a:r>
            <a:r>
              <a:rPr lang="en-US" b="1" dirty="0"/>
              <a:t> </a:t>
            </a:r>
            <a:r>
              <a:rPr lang="en-US" b="1" dirty="0" err="1"/>
              <a:t>aplicaciones</a:t>
            </a:r>
            <a:endParaRPr lang="en-US" b="1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Creado</a:t>
            </a:r>
            <a:r>
              <a:rPr lang="en-US" dirty="0"/>
              <a:t> por </a:t>
            </a:r>
            <a:r>
              <a:rPr lang="en-US" b="1" dirty="0"/>
              <a:t>Microsoft</a:t>
            </a:r>
            <a:r>
              <a:rPr lang="en-US" dirty="0"/>
              <a:t> (Anders Hejlsberg, padre de C#)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Produce </a:t>
            </a:r>
            <a:r>
              <a:rPr lang="en-GB" dirty="0" err="1">
                <a:solidFill>
                  <a:srgbClr val="000000"/>
                </a:solidFill>
              </a:rPr>
              <a:t>como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resultado</a:t>
            </a:r>
            <a:r>
              <a:rPr lang="en-GB" dirty="0">
                <a:solidFill>
                  <a:srgbClr val="000000"/>
                </a:solidFill>
              </a:rPr>
              <a:t> JavaScript </a:t>
            </a:r>
            <a:r>
              <a:rPr lang="en-GB" dirty="0" err="1">
                <a:solidFill>
                  <a:srgbClr val="000000"/>
                </a:solidFill>
              </a:rPr>
              <a:t>mediante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b="1" i="1" dirty="0" err="1">
                <a:solidFill>
                  <a:srgbClr val="000000"/>
                </a:solidFill>
              </a:rPr>
              <a:t>transpilación</a:t>
            </a:r>
            <a:endParaRPr lang="en-GB" b="1" dirty="0"/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/>
              <a:t>Superset</a:t>
            </a:r>
            <a:r>
              <a:rPr lang="en-GB" dirty="0"/>
              <a:t> de JavaScript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Añade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tipos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estáticos</a:t>
            </a:r>
            <a:r>
              <a:rPr lang="en-US" dirty="0">
                <a:solidFill>
                  <a:srgbClr val="000000"/>
                </a:solidFill>
              </a:rPr>
              <a:t> a JavaScript</a:t>
            </a:r>
            <a:endParaRPr lang="en-GB" i="1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 err="1"/>
              <a:t>Fácil</a:t>
            </a:r>
            <a:r>
              <a:rPr lang="en-US" b="1" dirty="0"/>
              <a:t> de </a:t>
            </a:r>
            <a:r>
              <a:rPr lang="en-US" b="1" dirty="0" err="1"/>
              <a:t>integrar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JavaScript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1498C63-E960-4347-8ED8-F4BEF78C3822}"/>
              </a:ext>
            </a:extLst>
          </p:cNvPr>
          <p:cNvSpPr/>
          <p:nvPr/>
        </p:nvSpPr>
        <p:spPr>
          <a:xfrm>
            <a:off x="3475262" y="4220712"/>
            <a:ext cx="2189846" cy="449055"/>
          </a:xfrm>
          <a:prstGeom prst="roundRect">
            <a:avLst>
              <a:gd name="adj" fmla="val 5871"/>
            </a:avLst>
          </a:prstGeom>
          <a:solidFill>
            <a:srgbClr val="D9D9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ES5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E989947-B60A-4562-AE18-0B1860196981}"/>
              </a:ext>
            </a:extLst>
          </p:cNvPr>
          <p:cNvSpPr/>
          <p:nvPr/>
        </p:nvSpPr>
        <p:spPr>
          <a:xfrm>
            <a:off x="4155225" y="3958810"/>
            <a:ext cx="829920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ES6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41058ED-E4FF-426C-9452-16EEC2DA010E}"/>
              </a:ext>
            </a:extLst>
          </p:cNvPr>
          <p:cNvSpPr/>
          <p:nvPr/>
        </p:nvSpPr>
        <p:spPr>
          <a:xfrm>
            <a:off x="3939269" y="3673717"/>
            <a:ext cx="1261832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ESNext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A985734-4943-451F-B70B-A8FFBAF3445D}"/>
              </a:ext>
            </a:extLst>
          </p:cNvPr>
          <p:cNvSpPr/>
          <p:nvPr/>
        </p:nvSpPr>
        <p:spPr>
          <a:xfrm>
            <a:off x="3685568" y="3388348"/>
            <a:ext cx="1769234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TypeScript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3362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Características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7988E38E-3607-48CC-9A79-990BC2F93744}"/>
              </a:ext>
            </a:extLst>
          </p:cNvPr>
          <p:cNvSpPr/>
          <p:nvPr/>
        </p:nvSpPr>
        <p:spPr>
          <a:xfrm>
            <a:off x="1040614" y="1061447"/>
            <a:ext cx="3726339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Errores en tiempo de compilación</a:t>
            </a: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DE802016-7B1F-463A-8593-C6F20BAB4F9C}"/>
              </a:ext>
            </a:extLst>
          </p:cNvPr>
          <p:cNvSpPr/>
          <p:nvPr/>
        </p:nvSpPr>
        <p:spPr>
          <a:xfrm>
            <a:off x="1040614" y="2068777"/>
            <a:ext cx="2980942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 err="1"/>
              <a:t>Sintáxis</a:t>
            </a:r>
            <a:r>
              <a:rPr lang="es-ES_tradnl" sz="1800" dirty="0"/>
              <a:t> ES2015 y posterior</a:t>
            </a:r>
          </a:p>
        </p:txBody>
      </p:sp>
      <p:sp>
        <p:nvSpPr>
          <p:cNvPr id="16" name="Rectángulo 16">
            <a:extLst>
              <a:ext uri="{FF2B5EF4-FFF2-40B4-BE49-F238E27FC236}">
                <a16:creationId xmlns:a16="http://schemas.microsoft.com/office/drawing/2014/main" id="{A8A6F3B0-EB77-4E75-9F30-D310BF2B021A}"/>
              </a:ext>
            </a:extLst>
          </p:cNvPr>
          <p:cNvSpPr/>
          <p:nvPr/>
        </p:nvSpPr>
        <p:spPr>
          <a:xfrm>
            <a:off x="1040614" y="2571702"/>
            <a:ext cx="520591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ES_tradnl" sz="1800" dirty="0"/>
              <a:t>Convierte código </a:t>
            </a:r>
            <a:r>
              <a:rPr lang="es-ES_tradnl" sz="1800" dirty="0" err="1"/>
              <a:t>ESNext</a:t>
            </a:r>
            <a:r>
              <a:rPr lang="es-ES_tradnl" sz="1800" dirty="0"/>
              <a:t> a ES5 (casi sin </a:t>
            </a:r>
            <a:r>
              <a:rPr lang="es-ES_tradnl" sz="1800" dirty="0" err="1"/>
              <a:t>polyfills</a:t>
            </a:r>
            <a:r>
              <a:rPr lang="es-ES_tradnl" sz="1800" dirty="0"/>
              <a:t>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D2EF8D-B0F2-47DB-B369-65251825C7D1}"/>
              </a:ext>
            </a:extLst>
          </p:cNvPr>
          <p:cNvSpPr/>
          <p:nvPr/>
        </p:nvSpPr>
        <p:spPr>
          <a:xfrm>
            <a:off x="1040614" y="3080731"/>
            <a:ext cx="270202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Tipado estático opcional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952D5C-0BAE-464D-AC38-359950E2CC62}"/>
              </a:ext>
            </a:extLst>
          </p:cNvPr>
          <p:cNvSpPr/>
          <p:nvPr/>
        </p:nvSpPr>
        <p:spPr>
          <a:xfrm>
            <a:off x="1040614" y="3589760"/>
            <a:ext cx="546239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Azúcar sintáctico (</a:t>
            </a:r>
            <a:r>
              <a:rPr lang="es-ES_tradnl" sz="1800" dirty="0" err="1"/>
              <a:t>e.g</a:t>
            </a:r>
            <a:r>
              <a:rPr lang="es-ES_tradnl" sz="1800" dirty="0"/>
              <a:t>.  </a:t>
            </a:r>
            <a:r>
              <a:rPr lang="es-ES_tradnl" sz="1800" dirty="0" err="1"/>
              <a:t>transform-class-properties</a:t>
            </a:r>
            <a:r>
              <a:rPr lang="es-ES_tradnl" sz="1800" dirty="0"/>
              <a:t>)</a:t>
            </a:r>
          </a:p>
        </p:txBody>
      </p:sp>
      <p:sp>
        <p:nvSpPr>
          <p:cNvPr id="10" name="Rectángulo 16">
            <a:extLst>
              <a:ext uri="{FF2B5EF4-FFF2-40B4-BE49-F238E27FC236}">
                <a16:creationId xmlns:a16="http://schemas.microsoft.com/office/drawing/2014/main" id="{98C62F33-09B1-42B4-9430-F2057E493E49}"/>
              </a:ext>
            </a:extLst>
          </p:cNvPr>
          <p:cNvSpPr/>
          <p:nvPr/>
        </p:nvSpPr>
        <p:spPr>
          <a:xfrm>
            <a:off x="1040614" y="1564865"/>
            <a:ext cx="625748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Errores en tiempo de desarrollo (integración con </a:t>
            </a:r>
            <a:r>
              <a:rPr lang="es-ES_tradnl" sz="1800" dirty="0" err="1"/>
              <a:t>VSCode</a:t>
            </a:r>
            <a:r>
              <a:rPr lang="es-ES_tradnl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52019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5FB608F-84DD-0CB3-9C9E-0C74D94DD365}"/>
              </a:ext>
            </a:extLst>
          </p:cNvPr>
          <p:cNvGrpSpPr/>
          <p:nvPr/>
        </p:nvGrpSpPr>
        <p:grpSpPr>
          <a:xfrm>
            <a:off x="832731" y="3059849"/>
            <a:ext cx="4909467" cy="565797"/>
            <a:chOff x="832731" y="3270813"/>
            <a:chExt cx="4909467" cy="565797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18C2EDB-0C49-4F6D-BC23-3DAA7B6C2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94567" y="3618737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9" name="Picture 2" descr="https://upload.wikimedia.org/wikipedia/commons/thumb/0/02/Babel_Logo.svg/2000px-Babel_Logo.svg.png">
              <a:extLst>
                <a:ext uri="{FF2B5EF4-FFF2-40B4-BE49-F238E27FC236}">
                  <a16:creationId xmlns:a16="http://schemas.microsoft.com/office/drawing/2014/main" id="{C1A80CD6-D488-49EB-8885-5B6B2DAD0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7" b="8289"/>
            <a:stretch/>
          </p:blipFill>
          <p:spPr bwMode="auto">
            <a:xfrm>
              <a:off x="2615031" y="3419406"/>
              <a:ext cx="1091643" cy="398663"/>
            </a:xfrm>
            <a:prstGeom prst="rect">
              <a:avLst/>
            </a:prstGeom>
            <a:noFill/>
          </p:spPr>
        </p:pic>
        <p:sp>
          <p:nvSpPr>
            <p:cNvPr id="25" name="Rectángulo 16">
              <a:extLst>
                <a:ext uri="{FF2B5EF4-FFF2-40B4-BE49-F238E27FC236}">
                  <a16:creationId xmlns:a16="http://schemas.microsoft.com/office/drawing/2014/main" id="{4DFD51C3-63B8-4343-B9CF-7D0910F56B1F}"/>
                </a:ext>
              </a:extLst>
            </p:cNvPr>
            <p:cNvSpPr/>
            <p:nvPr/>
          </p:nvSpPr>
          <p:spPr>
            <a:xfrm>
              <a:off x="1829122" y="3270813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B767E98E-2687-406E-8373-59941086D51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570" y="3618737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Rectángulo 16">
              <a:extLst>
                <a:ext uri="{FF2B5EF4-FFF2-40B4-BE49-F238E27FC236}">
                  <a16:creationId xmlns:a16="http://schemas.microsoft.com/office/drawing/2014/main" id="{D648F84D-E3C0-426F-94DB-A76C5E9FBB42}"/>
                </a:ext>
              </a:extLst>
            </p:cNvPr>
            <p:cNvSpPr/>
            <p:nvPr/>
          </p:nvSpPr>
          <p:spPr>
            <a:xfrm>
              <a:off x="4072124" y="3270813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ES5</a:t>
              </a:r>
            </a:p>
          </p:txBody>
        </p:sp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328E4448-4BD6-4C1C-9DC6-4F7502FD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2731" y="3273703"/>
              <a:ext cx="681263" cy="562907"/>
            </a:xfrm>
            <a:prstGeom prst="rect">
              <a:avLst/>
            </a:prstGeom>
          </p:spPr>
        </p:pic>
        <p:sp>
          <p:nvSpPr>
            <p:cNvPr id="38" name="Rectángulo 16">
              <a:extLst>
                <a:ext uri="{FF2B5EF4-FFF2-40B4-BE49-F238E27FC236}">
                  <a16:creationId xmlns:a16="http://schemas.microsoft.com/office/drawing/2014/main" id="{1699EC3C-4CD2-474C-AE53-71126D51DBBC}"/>
                </a:ext>
              </a:extLst>
            </p:cNvPr>
            <p:cNvSpPr/>
            <p:nvPr/>
          </p:nvSpPr>
          <p:spPr>
            <a:xfrm>
              <a:off x="919111" y="3545071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42264136-EE44-4398-9925-64F99317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60935" y="3270813"/>
              <a:ext cx="681263" cy="562907"/>
            </a:xfrm>
            <a:prstGeom prst="rect">
              <a:avLst/>
            </a:prstGeom>
          </p:spPr>
        </p:pic>
        <p:sp>
          <p:nvSpPr>
            <p:cNvPr id="40" name="Rectángulo 16">
              <a:extLst>
                <a:ext uri="{FF2B5EF4-FFF2-40B4-BE49-F238E27FC236}">
                  <a16:creationId xmlns:a16="http://schemas.microsoft.com/office/drawing/2014/main" id="{927AB90F-F800-4905-8C31-FB9D149E330F}"/>
                </a:ext>
              </a:extLst>
            </p:cNvPr>
            <p:cNvSpPr/>
            <p:nvPr/>
          </p:nvSpPr>
          <p:spPr>
            <a:xfrm>
              <a:off x="5154042" y="3545071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</p:grpSp>
      <p:sp>
        <p:nvSpPr>
          <p:cNvPr id="47" name="Rectángulo 16">
            <a:extLst>
              <a:ext uri="{FF2B5EF4-FFF2-40B4-BE49-F238E27FC236}">
                <a16:creationId xmlns:a16="http://schemas.microsoft.com/office/drawing/2014/main" id="{061612AE-5226-46ED-A3BC-AFF367787E5A}"/>
              </a:ext>
            </a:extLst>
          </p:cNvPr>
          <p:cNvSpPr/>
          <p:nvPr/>
        </p:nvSpPr>
        <p:spPr>
          <a:xfrm>
            <a:off x="5154042" y="1461964"/>
            <a:ext cx="346251" cy="2377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100" dirty="0">
                <a:solidFill>
                  <a:schemeClr val="bg1"/>
                </a:solidFill>
                <a:latin typeface="Montserrat SemiBold" panose="00000700000000000000" pitchFamily="2" charset="0"/>
              </a:rPr>
              <a:t>JS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FB33F3D-1B6A-1805-1219-42D4EF89081B}"/>
              </a:ext>
            </a:extLst>
          </p:cNvPr>
          <p:cNvGrpSpPr/>
          <p:nvPr/>
        </p:nvGrpSpPr>
        <p:grpSpPr>
          <a:xfrm>
            <a:off x="832731" y="2060149"/>
            <a:ext cx="7232374" cy="609554"/>
            <a:chOff x="832731" y="2224174"/>
            <a:chExt cx="7232374" cy="609554"/>
          </a:xfrm>
        </p:grpSpPr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30203650-F51D-4984-86D4-20AC7C5C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2731" y="2231587"/>
              <a:ext cx="681263" cy="562907"/>
            </a:xfrm>
            <a:prstGeom prst="rect">
              <a:avLst/>
            </a:prstGeom>
          </p:spPr>
        </p:pic>
        <p:sp>
          <p:nvSpPr>
            <p:cNvPr id="28" name="Rectángulo 16">
              <a:extLst>
                <a:ext uri="{FF2B5EF4-FFF2-40B4-BE49-F238E27FC236}">
                  <a16:creationId xmlns:a16="http://schemas.microsoft.com/office/drawing/2014/main" id="{5A805AAB-879C-483B-B541-33BDF0EED736}"/>
                </a:ext>
              </a:extLst>
            </p:cNvPr>
            <p:cNvSpPr/>
            <p:nvPr/>
          </p:nvSpPr>
          <p:spPr>
            <a:xfrm>
              <a:off x="919111" y="2502956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5FCDA3A-017D-471F-81EF-A80EE187162C}"/>
                </a:ext>
              </a:extLst>
            </p:cNvPr>
            <p:cNvCxnSpPr>
              <a:cxnSpLocks/>
            </p:cNvCxnSpPr>
            <p:nvPr/>
          </p:nvCxnSpPr>
          <p:spPr>
            <a:xfrm>
              <a:off x="1594567" y="2577454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Rectángulo 16">
              <a:extLst>
                <a:ext uri="{FF2B5EF4-FFF2-40B4-BE49-F238E27FC236}">
                  <a16:creationId xmlns:a16="http://schemas.microsoft.com/office/drawing/2014/main" id="{30505524-46B8-46A0-87E4-7A4D393A9EAA}"/>
                </a:ext>
              </a:extLst>
            </p:cNvPr>
            <p:cNvSpPr/>
            <p:nvPr/>
          </p:nvSpPr>
          <p:spPr>
            <a:xfrm>
              <a:off x="1829122" y="2229531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5483656-F937-4A66-AF87-406513D413A1}"/>
                </a:ext>
              </a:extLst>
            </p:cNvPr>
            <p:cNvCxnSpPr>
              <a:cxnSpLocks/>
            </p:cNvCxnSpPr>
            <p:nvPr/>
          </p:nvCxnSpPr>
          <p:spPr>
            <a:xfrm>
              <a:off x="3837570" y="2577454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ángulo 16">
              <a:extLst>
                <a:ext uri="{FF2B5EF4-FFF2-40B4-BE49-F238E27FC236}">
                  <a16:creationId xmlns:a16="http://schemas.microsoft.com/office/drawing/2014/main" id="{36BD5CB1-D776-4797-8700-09C82CA35453}"/>
                </a:ext>
              </a:extLst>
            </p:cNvPr>
            <p:cNvSpPr/>
            <p:nvPr/>
          </p:nvSpPr>
          <p:spPr>
            <a:xfrm>
              <a:off x="4072124" y="2229531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ES6</a:t>
              </a:r>
            </a:p>
          </p:txBody>
        </p:sp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5EA2B2AE-DFD6-43F6-AC15-A9740BAC9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83842" y="2227743"/>
              <a:ext cx="681263" cy="562907"/>
            </a:xfrm>
            <a:prstGeom prst="rect">
              <a:avLst/>
            </a:prstGeom>
          </p:spPr>
        </p:pic>
        <p:sp>
          <p:nvSpPr>
            <p:cNvPr id="59" name="Rectángulo 16">
              <a:extLst>
                <a:ext uri="{FF2B5EF4-FFF2-40B4-BE49-F238E27FC236}">
                  <a16:creationId xmlns:a16="http://schemas.microsoft.com/office/drawing/2014/main" id="{8D21E66A-AAC0-4F7C-9B73-5E5F25DFF772}"/>
                </a:ext>
              </a:extLst>
            </p:cNvPr>
            <p:cNvSpPr/>
            <p:nvPr/>
          </p:nvSpPr>
          <p:spPr>
            <a:xfrm>
              <a:off x="7476949" y="2502000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63085B4-418D-4ED0-8467-E6DCC4E73ADC}"/>
                </a:ext>
              </a:extLst>
            </p:cNvPr>
            <p:cNvGrpSpPr/>
            <p:nvPr/>
          </p:nvGrpSpPr>
          <p:grpSpPr>
            <a:xfrm>
              <a:off x="2615031" y="2224174"/>
              <a:ext cx="1081934" cy="609554"/>
              <a:chOff x="3072690" y="3335874"/>
              <a:chExt cx="1174632" cy="800924"/>
            </a:xfrm>
          </p:grpSpPr>
          <p:pic>
            <p:nvPicPr>
              <p:cNvPr id="61" name="Gráfico 60">
                <a:extLst>
                  <a:ext uri="{FF2B5EF4-FFF2-40B4-BE49-F238E27FC236}">
                    <a16:creationId xmlns:a16="http://schemas.microsoft.com/office/drawing/2014/main" id="{8490418A-E89E-450A-8577-5E3B9A054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0700000">
                <a:off x="3072690" y="3335874"/>
                <a:ext cx="739632" cy="739632"/>
              </a:xfrm>
              <a:prstGeom prst="rect">
                <a:avLst/>
              </a:prstGeom>
            </p:spPr>
          </p:pic>
          <p:sp>
            <p:nvSpPr>
              <p:cNvPr id="62" name="Rectángulo 16">
                <a:extLst>
                  <a:ext uri="{FF2B5EF4-FFF2-40B4-BE49-F238E27FC236}">
                    <a16:creationId xmlns:a16="http://schemas.microsoft.com/office/drawing/2014/main" id="{B99FC650-5CAB-4E72-8B26-8A1F6C261E77}"/>
                  </a:ext>
                </a:extLst>
              </p:cNvPr>
              <p:cNvSpPr/>
              <p:nvPr/>
            </p:nvSpPr>
            <p:spPr>
              <a:xfrm>
                <a:off x="3637888" y="3508217"/>
                <a:ext cx="40972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_tradnl" sz="1400" b="1" dirty="0">
                    <a:solidFill>
                      <a:srgbClr val="006A7B"/>
                    </a:solidFill>
                  </a:rPr>
                  <a:t>TSC</a:t>
                </a:r>
              </a:p>
            </p:txBody>
          </p:sp>
          <p:sp>
            <p:nvSpPr>
              <p:cNvPr id="63" name="Rectángulo 16">
                <a:extLst>
                  <a:ext uri="{FF2B5EF4-FFF2-40B4-BE49-F238E27FC236}">
                    <a16:creationId xmlns:a16="http://schemas.microsoft.com/office/drawing/2014/main" id="{14D5B19B-B6C6-4B91-BB54-4E911126C7AC}"/>
                  </a:ext>
                </a:extLst>
              </p:cNvPr>
              <p:cNvSpPr/>
              <p:nvPr/>
            </p:nvSpPr>
            <p:spPr>
              <a:xfrm>
                <a:off x="3668674" y="3895242"/>
                <a:ext cx="578648" cy="241556"/>
              </a:xfrm>
              <a:prstGeom prst="roundRect">
                <a:avLst/>
              </a:prstGeom>
              <a:solidFill>
                <a:srgbClr val="006A7B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 anchorCtr="0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r>
                  <a:rPr lang="es-ES_tradnl" sz="1400" b="1" dirty="0">
                    <a:solidFill>
                      <a:schemeClr val="bg1"/>
                    </a:solidFill>
                  </a:rPr>
                  <a:t>EXE</a:t>
                </a:r>
              </a:p>
            </p:txBody>
          </p:sp>
        </p:grpSp>
        <p:pic>
          <p:nvPicPr>
            <p:cNvPr id="64" name="Picture 2" descr="https://upload.wikimedia.org/wikipedia/commons/thumb/0/02/Babel_Logo.svg/2000px-Babel_Logo.svg.png">
              <a:extLst>
                <a:ext uri="{FF2B5EF4-FFF2-40B4-BE49-F238E27FC236}">
                  <a16:creationId xmlns:a16="http://schemas.microsoft.com/office/drawing/2014/main" id="{14BC8899-60D9-43D5-A1B6-026B41168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7" b="8289"/>
            <a:stretch/>
          </p:blipFill>
          <p:spPr bwMode="auto">
            <a:xfrm>
              <a:off x="4994582" y="2378123"/>
              <a:ext cx="1091643" cy="398663"/>
            </a:xfrm>
            <a:prstGeom prst="rect">
              <a:avLst/>
            </a:prstGeom>
            <a:noFill/>
          </p:spPr>
        </p:pic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7311646A-F644-4906-801B-0B02608176EE}"/>
                </a:ext>
              </a:extLst>
            </p:cNvPr>
            <p:cNvCxnSpPr>
              <a:cxnSpLocks/>
            </p:cNvCxnSpPr>
            <p:nvPr/>
          </p:nvCxnSpPr>
          <p:spPr>
            <a:xfrm>
              <a:off x="6203418" y="2590086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8" name="Rectángulo 16">
              <a:extLst>
                <a:ext uri="{FF2B5EF4-FFF2-40B4-BE49-F238E27FC236}">
                  <a16:creationId xmlns:a16="http://schemas.microsoft.com/office/drawing/2014/main" id="{45C6A456-7318-418F-8FD3-249249D97C7E}"/>
                </a:ext>
              </a:extLst>
            </p:cNvPr>
            <p:cNvSpPr/>
            <p:nvPr/>
          </p:nvSpPr>
          <p:spPr>
            <a:xfrm>
              <a:off x="6437973" y="2242162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ES5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FDCF2D9-C858-1FB2-0C24-BEFCCEEEDE23}"/>
              </a:ext>
            </a:extLst>
          </p:cNvPr>
          <p:cNvGrpSpPr/>
          <p:nvPr/>
        </p:nvGrpSpPr>
        <p:grpSpPr>
          <a:xfrm>
            <a:off x="835860" y="4015792"/>
            <a:ext cx="4909467" cy="792348"/>
            <a:chOff x="835860" y="4131904"/>
            <a:chExt cx="4909467" cy="792348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EC3AAC79-40E0-5A28-0CDA-411536D6B5C2}"/>
                </a:ext>
              </a:extLst>
            </p:cNvPr>
            <p:cNvCxnSpPr>
              <a:cxnSpLocks/>
            </p:cNvCxnSpPr>
            <p:nvPr/>
          </p:nvCxnSpPr>
          <p:spPr>
            <a:xfrm>
              <a:off x="1597696" y="4479828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Rectángulo 16">
              <a:extLst>
                <a:ext uri="{FF2B5EF4-FFF2-40B4-BE49-F238E27FC236}">
                  <a16:creationId xmlns:a16="http://schemas.microsoft.com/office/drawing/2014/main" id="{47A391BA-803A-E339-B1B7-43C9E1E21A81}"/>
                </a:ext>
              </a:extLst>
            </p:cNvPr>
            <p:cNvSpPr/>
            <p:nvPr/>
          </p:nvSpPr>
          <p:spPr>
            <a:xfrm>
              <a:off x="1832251" y="4131904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D264CEAF-6C78-C96C-5906-DA8054595BB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699" y="4479828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37E2A0A-279A-F3FC-ED68-DD87A00A90E3}"/>
                </a:ext>
              </a:extLst>
            </p:cNvPr>
            <p:cNvSpPr/>
            <p:nvPr/>
          </p:nvSpPr>
          <p:spPr>
            <a:xfrm>
              <a:off x="4075253" y="4131904"/>
              <a:ext cx="6402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ES6+</a:t>
              </a:r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4437D0B0-4121-E63B-6CE1-B5B7878C6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860" y="4134794"/>
              <a:ext cx="681263" cy="562907"/>
            </a:xfrm>
            <a:prstGeom prst="rect">
              <a:avLst/>
            </a:prstGeom>
          </p:spPr>
        </p:pic>
        <p:sp>
          <p:nvSpPr>
            <p:cNvPr id="20" name="Rectángulo 16">
              <a:extLst>
                <a:ext uri="{FF2B5EF4-FFF2-40B4-BE49-F238E27FC236}">
                  <a16:creationId xmlns:a16="http://schemas.microsoft.com/office/drawing/2014/main" id="{EE878E41-6093-D39D-25D2-FD9235115F93}"/>
                </a:ext>
              </a:extLst>
            </p:cNvPr>
            <p:cNvSpPr/>
            <p:nvPr/>
          </p:nvSpPr>
          <p:spPr>
            <a:xfrm>
              <a:off x="922240" y="4406162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97C43ECE-4AEA-2D92-2B42-9F150B1D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64064" y="4131904"/>
              <a:ext cx="681263" cy="562907"/>
            </a:xfrm>
            <a:prstGeom prst="rect">
              <a:avLst/>
            </a:prstGeom>
          </p:spPr>
        </p:pic>
        <p:sp>
          <p:nvSpPr>
            <p:cNvPr id="22" name="Rectángulo 16">
              <a:extLst>
                <a:ext uri="{FF2B5EF4-FFF2-40B4-BE49-F238E27FC236}">
                  <a16:creationId xmlns:a16="http://schemas.microsoft.com/office/drawing/2014/main" id="{1709CCFE-7419-894B-EF84-3A3ECCE2F10D}"/>
                </a:ext>
              </a:extLst>
            </p:cNvPr>
            <p:cNvSpPr/>
            <p:nvPr/>
          </p:nvSpPr>
          <p:spPr>
            <a:xfrm>
              <a:off x="5157171" y="4406162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074B9A4-CC01-74B3-BE50-338C3BF94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023" y="4191322"/>
              <a:ext cx="1175657" cy="577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ángulo 16">
              <a:extLst>
                <a:ext uri="{FF2B5EF4-FFF2-40B4-BE49-F238E27FC236}">
                  <a16:creationId xmlns:a16="http://schemas.microsoft.com/office/drawing/2014/main" id="{74ADE848-66DB-D442-903F-A4F38A0189D0}"/>
                </a:ext>
              </a:extLst>
            </p:cNvPr>
            <p:cNvSpPr/>
            <p:nvPr/>
          </p:nvSpPr>
          <p:spPr>
            <a:xfrm>
              <a:off x="1960408" y="4647255"/>
              <a:ext cx="25003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(*</a:t>
              </a:r>
              <a:r>
                <a:rPr lang="es-ES_tradnl" b="1" dirty="0" err="1">
                  <a:solidFill>
                    <a:schemeClr val="bg1">
                      <a:lumMod val="50000"/>
                    </a:schemeClr>
                  </a:solidFill>
                </a:rPr>
                <a:t>esbuild</a:t>
              </a:r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s-ES_tradnl" b="1" dirty="0" err="1">
                  <a:solidFill>
                    <a:schemeClr val="bg1">
                      <a:lumMod val="50000"/>
                    </a:schemeClr>
                  </a:solidFill>
                </a:rPr>
                <a:t>for</a:t>
              </a:r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 DEV </a:t>
              </a:r>
              <a:r>
                <a:rPr lang="es-ES_tradnl" b="1" dirty="0" err="1">
                  <a:solidFill>
                    <a:schemeClr val="bg1">
                      <a:lumMod val="50000"/>
                    </a:schemeClr>
                  </a:solidFill>
                </a:rPr>
                <a:t>flow</a:t>
              </a:r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5DBBDBF-2FE2-9026-4727-EA2223A114D9}"/>
              </a:ext>
            </a:extLst>
          </p:cNvPr>
          <p:cNvGrpSpPr/>
          <p:nvPr/>
        </p:nvGrpSpPr>
        <p:grpSpPr>
          <a:xfrm>
            <a:off x="832731" y="1060449"/>
            <a:ext cx="4909467" cy="609554"/>
            <a:chOff x="832731" y="1060449"/>
            <a:chExt cx="4909467" cy="609554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52D0DFA1-8EEA-B342-6282-6C77C63FDC9A}"/>
                </a:ext>
              </a:extLst>
            </p:cNvPr>
            <p:cNvGrpSpPr/>
            <p:nvPr/>
          </p:nvGrpSpPr>
          <p:grpSpPr>
            <a:xfrm>
              <a:off x="832731" y="1060449"/>
              <a:ext cx="4909467" cy="609554"/>
              <a:chOff x="832731" y="1176561"/>
              <a:chExt cx="4909467" cy="609554"/>
            </a:xfrm>
          </p:grpSpPr>
          <p:pic>
            <p:nvPicPr>
              <p:cNvPr id="18" name="Gráfico 17">
                <a:extLst>
                  <a:ext uri="{FF2B5EF4-FFF2-40B4-BE49-F238E27FC236}">
                    <a16:creationId xmlns:a16="http://schemas.microsoft.com/office/drawing/2014/main" id="{E4F7C7A2-65E9-42BA-BB5B-0867AE926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2731" y="1189473"/>
                <a:ext cx="681263" cy="562907"/>
              </a:xfrm>
              <a:prstGeom prst="rect">
                <a:avLst/>
              </a:prstGeom>
            </p:spPr>
          </p:pic>
          <p:sp>
            <p:nvSpPr>
              <p:cNvPr id="26" name="Rectángulo 16">
                <a:extLst>
                  <a:ext uri="{FF2B5EF4-FFF2-40B4-BE49-F238E27FC236}">
                    <a16:creationId xmlns:a16="http://schemas.microsoft.com/office/drawing/2014/main" id="{363620B5-F309-47F1-9A59-8C8BE920EE26}"/>
                  </a:ext>
                </a:extLst>
              </p:cNvPr>
              <p:cNvSpPr/>
              <p:nvPr/>
            </p:nvSpPr>
            <p:spPr>
              <a:xfrm>
                <a:off x="919111" y="1460841"/>
                <a:ext cx="351673" cy="2377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_tradnl" sz="1100" b="1" dirty="0">
                    <a:solidFill>
                      <a:schemeClr val="bg1"/>
                    </a:solidFill>
                    <a:latin typeface="Montserrat SemiBold" panose="00000700000000000000" pitchFamily="2" charset="0"/>
                  </a:rPr>
                  <a:t>TS</a:t>
                </a: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CEB54922-B967-4483-8312-C9C1E4EE9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4567" y="1529841"/>
                <a:ext cx="939890" cy="0"/>
              </a:xfrm>
              <a:prstGeom prst="straightConnector1">
                <a:avLst/>
              </a:prstGeom>
              <a:noFill/>
              <a:ln w="317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3" name="Rectángulo 16">
                <a:extLst>
                  <a:ext uri="{FF2B5EF4-FFF2-40B4-BE49-F238E27FC236}">
                    <a16:creationId xmlns:a16="http://schemas.microsoft.com/office/drawing/2014/main" id="{6476C6B3-24CF-4744-AD26-451A72E3FDE3}"/>
                  </a:ext>
                </a:extLst>
              </p:cNvPr>
              <p:cNvSpPr/>
              <p:nvPr/>
            </p:nvSpPr>
            <p:spPr>
              <a:xfrm>
                <a:off x="1829122" y="1181918"/>
                <a:ext cx="458599" cy="335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r>
                  <a:rPr lang="es-ES_tradnl" sz="1800" b="1" dirty="0">
                    <a:solidFill>
                      <a:schemeClr val="bg1">
                        <a:lumMod val="50000"/>
                      </a:schemeClr>
                    </a:solidFill>
                  </a:rPr>
                  <a:t>TS</a:t>
                </a:r>
              </a:p>
            </p:txBody>
          </p:sp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33F52C22-A7A3-4ABB-B12C-9F9D5E4D9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570" y="1529841"/>
                <a:ext cx="1092469" cy="0"/>
              </a:xfrm>
              <a:prstGeom prst="straightConnector1">
                <a:avLst/>
              </a:prstGeom>
              <a:noFill/>
              <a:ln w="317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5" name="Rectángulo 16">
                <a:extLst>
                  <a:ext uri="{FF2B5EF4-FFF2-40B4-BE49-F238E27FC236}">
                    <a16:creationId xmlns:a16="http://schemas.microsoft.com/office/drawing/2014/main" id="{87BFF434-2BAF-4BD6-89BC-AF4486EB71D5}"/>
                  </a:ext>
                </a:extLst>
              </p:cNvPr>
              <p:cNvSpPr/>
              <p:nvPr/>
            </p:nvSpPr>
            <p:spPr>
              <a:xfrm>
                <a:off x="4072124" y="1181918"/>
                <a:ext cx="640208" cy="335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r>
                  <a:rPr lang="es-ES_tradnl" sz="1800" b="1" dirty="0">
                    <a:solidFill>
                      <a:schemeClr val="bg1">
                        <a:lumMod val="50000"/>
                      </a:schemeClr>
                    </a:solidFill>
                  </a:rPr>
                  <a:t>ES5</a:t>
                </a:r>
              </a:p>
            </p:txBody>
          </p:sp>
          <p:pic>
            <p:nvPicPr>
              <p:cNvPr id="46" name="Gráfico 45">
                <a:extLst>
                  <a:ext uri="{FF2B5EF4-FFF2-40B4-BE49-F238E27FC236}">
                    <a16:creationId xmlns:a16="http://schemas.microsoft.com/office/drawing/2014/main" id="{83253009-27F2-4E1B-88BC-4B9042273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60935" y="1187706"/>
                <a:ext cx="681263" cy="562907"/>
              </a:xfrm>
              <a:prstGeom prst="rect">
                <a:avLst/>
              </a:prstGeom>
            </p:spPr>
          </p:pic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3226300C-DF48-41F8-9BBB-B7A987138AC9}"/>
                  </a:ext>
                </a:extLst>
              </p:cNvPr>
              <p:cNvGrpSpPr/>
              <p:nvPr/>
            </p:nvGrpSpPr>
            <p:grpSpPr>
              <a:xfrm>
                <a:off x="2615031" y="1176561"/>
                <a:ext cx="1081934" cy="609554"/>
                <a:chOff x="3072690" y="3335874"/>
                <a:chExt cx="1174632" cy="800924"/>
              </a:xfrm>
            </p:grpSpPr>
            <p:pic>
              <p:nvPicPr>
                <p:cNvPr id="36" name="Gráfico 35">
                  <a:extLst>
                    <a:ext uri="{FF2B5EF4-FFF2-40B4-BE49-F238E27FC236}">
                      <a16:creationId xmlns:a16="http://schemas.microsoft.com/office/drawing/2014/main" id="{18615DC2-E1B9-40A5-B00D-BB7963BDEF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20700000">
                  <a:off x="3072690" y="3335874"/>
                  <a:ext cx="739632" cy="739632"/>
                </a:xfrm>
                <a:prstGeom prst="rect">
                  <a:avLst/>
                </a:prstGeom>
              </p:spPr>
            </p:pic>
            <p:sp>
              <p:nvSpPr>
                <p:cNvPr id="50" name="Rectángulo 16">
                  <a:extLst>
                    <a:ext uri="{FF2B5EF4-FFF2-40B4-BE49-F238E27FC236}">
                      <a16:creationId xmlns:a16="http://schemas.microsoft.com/office/drawing/2014/main" id="{118861E6-77EF-4F27-8E85-28F24F9A1E49}"/>
                    </a:ext>
                  </a:extLst>
                </p:cNvPr>
                <p:cNvSpPr/>
                <p:nvPr/>
              </p:nvSpPr>
              <p:spPr>
                <a:xfrm>
                  <a:off x="3637888" y="3508217"/>
                  <a:ext cx="409726" cy="3077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FFFFF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lvl1pPr>
                </a:lstStyle>
                <a:p>
                  <a:r>
                    <a:rPr lang="es-ES_tradnl" sz="1400" b="1" dirty="0">
                      <a:solidFill>
                        <a:srgbClr val="006A7B"/>
                      </a:solidFill>
                    </a:rPr>
                    <a:t>TSC</a:t>
                  </a:r>
                </a:p>
              </p:txBody>
            </p:sp>
            <p:sp>
              <p:nvSpPr>
                <p:cNvPr id="52" name="Rectángulo 16">
                  <a:extLst>
                    <a:ext uri="{FF2B5EF4-FFF2-40B4-BE49-F238E27FC236}">
                      <a16:creationId xmlns:a16="http://schemas.microsoft.com/office/drawing/2014/main" id="{95EF2BF7-C63A-4FF9-9A6F-747BC6E3882E}"/>
                    </a:ext>
                  </a:extLst>
                </p:cNvPr>
                <p:cNvSpPr/>
                <p:nvPr/>
              </p:nvSpPr>
              <p:spPr>
                <a:xfrm>
                  <a:off x="3668674" y="3895242"/>
                  <a:ext cx="578648" cy="241556"/>
                </a:xfrm>
                <a:prstGeom prst="roundRect">
                  <a:avLst/>
                </a:prstGeom>
                <a:solidFill>
                  <a:srgbClr val="006A7B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ctr" anchorCtr="0">
                  <a:noAutofit/>
                </a:bodyPr>
                <a:lstStyle>
                  <a:lvl1pPr>
                    <a:defRPr sz="1200">
                      <a:solidFill>
                        <a:srgbClr val="FFFFF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lvl1pPr>
                </a:lstStyle>
                <a:p>
                  <a:pPr algn="ctr"/>
                  <a:r>
                    <a:rPr lang="es-ES_tradnl" sz="1400" b="1" dirty="0">
                      <a:solidFill>
                        <a:schemeClr val="bg1"/>
                      </a:solidFill>
                    </a:rPr>
                    <a:t>EXE</a:t>
                  </a:r>
                </a:p>
              </p:txBody>
            </p:sp>
          </p:grpSp>
        </p:grpSp>
        <p:sp>
          <p:nvSpPr>
            <p:cNvPr id="2" name="Rectángulo 16">
              <a:extLst>
                <a:ext uri="{FF2B5EF4-FFF2-40B4-BE49-F238E27FC236}">
                  <a16:creationId xmlns:a16="http://schemas.microsoft.com/office/drawing/2014/main" id="{74513D86-B574-5F0E-CB09-0BC7B39E7270}"/>
                </a:ext>
              </a:extLst>
            </p:cNvPr>
            <p:cNvSpPr/>
            <p:nvPr/>
          </p:nvSpPr>
          <p:spPr>
            <a:xfrm>
              <a:off x="5154042" y="1348227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632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138</Words>
  <Application>Microsoft Office PowerPoint</Application>
  <PresentationFormat>Presentación en pantalla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Qué es TypeScript?</vt:lpstr>
      <vt:lpstr>Características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420</cp:revision>
  <dcterms:modified xsi:type="dcterms:W3CDTF">2023-10-26T16:34:28Z</dcterms:modified>
</cp:coreProperties>
</file>