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F3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FF3E9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3305176"/>
            <a:ext cx="7772401" cy="1021559"/>
          </a:xfrm>
          <a:prstGeom prst="rect">
            <a:avLst/>
          </a:prstGeom>
        </p:spPr>
        <p:txBody>
          <a:bodyPr anchor="t"/>
          <a:lstStyle>
            <a:lvl1pPr>
              <a:defRPr cap="all" spc="0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151333"/>
            <a:ext cx="4040188" cy="479825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1pPr>
            <a:lvl2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2pPr>
            <a:lvl3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3pPr>
            <a:lvl4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4pPr>
            <a:lvl5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3"/>
            <a:ext cx="4041778" cy="4798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1" y="204785"/>
            <a:ext cx="3008316" cy="871541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3600450"/>
            <a:ext cx="5486403" cy="425054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3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4025503"/>
            <a:ext cx="5486403" cy="6036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294581" y="4643112"/>
            <a:ext cx="258621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5pPr>
      <a:lvl6pPr marL="26060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6pPr>
      <a:lvl7pPr marL="30632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7pPr>
      <a:lvl8pPr marL="35204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8pPr>
      <a:lvl9pPr marL="39776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Title 1"/>
          <p:cNvSpPr txBox="1"/>
          <p:nvPr/>
        </p:nvSpPr>
        <p:spPr>
          <a:xfrm>
            <a:off x="647699" y="3442251"/>
            <a:ext cx="8245476" cy="7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200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Introducción</a:t>
            </a:r>
          </a:p>
        </p:txBody>
      </p:sp>
      <p:pic>
        <p:nvPicPr>
          <p:cNvPr id="114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t="0" r="13871" b="52337"/>
          <a:stretch>
            <a:fillRect/>
          </a:stretch>
        </p:blipFill>
        <p:spPr>
          <a:xfrm rot="16200000">
            <a:off x="7494248" y="3493746"/>
            <a:ext cx="1701969" cy="159754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572754" y="1152967"/>
            <a:ext cx="832042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pc="-300" sz="72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Programación Funcional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900110" y="18507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FP vs OOP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900112" y="224000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métodos de arrays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900112" y="262922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recursividad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¿Qué es la programación funcional?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00110" y="146156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24" name="TextBox 3"/>
          <p:cNvSpPr txBox="1"/>
          <p:nvPr/>
        </p:nvSpPr>
        <p:spPr>
          <a:xfrm>
            <a:off x="900112" y="3018452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composición</a:t>
            </a:r>
          </a:p>
        </p:txBody>
      </p:sp>
      <p:sp>
        <p:nvSpPr>
          <p:cNvPr id="125" name="TextBox 3"/>
          <p:cNvSpPr txBox="1"/>
          <p:nvPr/>
        </p:nvSpPr>
        <p:spPr>
          <a:xfrm>
            <a:off x="900112" y="3407674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curry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900112" y="37814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aplicación parcial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¿Qué es la programación funcional?</a:t>
            </a:r>
          </a:p>
        </p:txBody>
      </p:sp>
      <p:sp>
        <p:nvSpPr>
          <p:cNvPr id="129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0" name="TextBox 3"/>
          <p:cNvSpPr txBox="1"/>
          <p:nvPr/>
        </p:nvSpPr>
        <p:spPr>
          <a:xfrm>
            <a:off x="900110" y="187271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Propiedades y mentalidad </a:t>
            </a:r>
            <a:r>
              <a:rPr b="1"/>
              <a:t>matemática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900112" y="226193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Estilo de programación</a:t>
            </a:r>
            <a:r>
              <a:rPr b="0"/>
              <a:t> basado en funciones como modelo</a:t>
            </a:r>
          </a:p>
        </p:txBody>
      </p:sp>
      <p:sp>
        <p:nvSpPr>
          <p:cNvPr id="132" name="TextBox 3"/>
          <p:cNvSpPr txBox="1"/>
          <p:nvPr/>
        </p:nvSpPr>
        <p:spPr>
          <a:xfrm>
            <a:off x="900112" y="265115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</a:t>
            </a:r>
            <a:r>
              <a:rPr b="0"/>
              <a:t> es </a:t>
            </a:r>
            <a:r>
              <a:t>reciente</a:t>
            </a:r>
            <a:r>
              <a:rPr b="0"/>
              <a:t>, tiene más de 50 años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900110" y="109426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Paradigma</a:t>
            </a:r>
            <a:r>
              <a:rPr b="0"/>
              <a:t> de programación</a:t>
            </a:r>
          </a:p>
        </p:txBody>
      </p:sp>
      <p:sp>
        <p:nvSpPr>
          <p:cNvPr id="134" name="TextBox 3"/>
          <p:cNvSpPr txBox="1"/>
          <p:nvPr/>
        </p:nvSpPr>
        <p:spPr>
          <a:xfrm>
            <a:off x="900110" y="148348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Modela soluciones en torno a </a:t>
            </a:r>
            <a:r>
              <a:rPr b="1"/>
              <a:t>funciones</a:t>
            </a:r>
          </a:p>
        </p:txBody>
      </p:sp>
      <p:sp>
        <p:nvSpPr>
          <p:cNvPr id="135" name="TextBox 3"/>
          <p:cNvSpPr txBox="1"/>
          <p:nvPr/>
        </p:nvSpPr>
        <p:spPr>
          <a:xfrm>
            <a:off x="900112" y="304037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Fácil de integrar en JavaScript ya que es un lenguaje multiparadigma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00112" y="342959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Está de moda, cada vez más lenguajes adoptan este paradigma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900109" y="381642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Tiene puntos fuertes y puntos débiles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4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1" name="Rectángulo 16"/>
          <p:cNvSpPr/>
          <p:nvPr/>
        </p:nvSpPr>
        <p:spPr>
          <a:xfrm>
            <a:off x="1044097" y="1064529"/>
            <a:ext cx="557993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 como ciudadanos de primer y alto orden</a:t>
            </a:r>
          </a:p>
        </p:txBody>
      </p:sp>
      <p:sp>
        <p:nvSpPr>
          <p:cNvPr id="142" name="Rectángulo 16"/>
          <p:cNvSpPr/>
          <p:nvPr/>
        </p:nvSpPr>
        <p:spPr>
          <a:xfrm>
            <a:off x="1044096" y="2104293"/>
            <a:ext cx="1589814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Inmutabilidad</a:t>
            </a:r>
          </a:p>
        </p:txBody>
      </p:sp>
      <p:sp>
        <p:nvSpPr>
          <p:cNvPr id="143" name="Rectángulo 16"/>
          <p:cNvSpPr/>
          <p:nvPr/>
        </p:nvSpPr>
        <p:spPr>
          <a:xfrm>
            <a:off x="1044095" y="1584412"/>
            <a:ext cx="473462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 Puras, Transparencia Referencial</a:t>
            </a:r>
          </a:p>
        </p:txBody>
      </p:sp>
      <p:sp>
        <p:nvSpPr>
          <p:cNvPr id="144" name="Rectángulo 16"/>
          <p:cNvSpPr/>
          <p:nvPr/>
        </p:nvSpPr>
        <p:spPr>
          <a:xfrm>
            <a:off x="2786308" y="2104289"/>
            <a:ext cx="146267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Recursividad</a:t>
            </a:r>
          </a:p>
        </p:txBody>
      </p:sp>
      <p:sp>
        <p:nvSpPr>
          <p:cNvPr id="145" name="Rectángulo 16"/>
          <p:cNvSpPr/>
          <p:nvPr/>
        </p:nvSpPr>
        <p:spPr>
          <a:xfrm>
            <a:off x="1044096" y="2624172"/>
            <a:ext cx="355735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Estructuras de datos algebraicas</a:t>
            </a:r>
          </a:p>
        </p:txBody>
      </p:sp>
      <p:sp>
        <p:nvSpPr>
          <p:cNvPr id="146" name="Rectángulo 17"/>
          <p:cNvSpPr/>
          <p:nvPr/>
        </p:nvSpPr>
        <p:spPr>
          <a:xfrm>
            <a:off x="1044097" y="3144054"/>
            <a:ext cx="1847435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Pattern matching</a:t>
            </a:r>
          </a:p>
        </p:txBody>
      </p:sp>
      <p:sp>
        <p:nvSpPr>
          <p:cNvPr id="147" name="Rectángulo 18"/>
          <p:cNvSpPr/>
          <p:nvPr/>
        </p:nvSpPr>
        <p:spPr>
          <a:xfrm>
            <a:off x="3046077" y="3144054"/>
            <a:ext cx="1671185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Lazy Evaluation</a:t>
            </a:r>
          </a:p>
        </p:txBody>
      </p:sp>
      <p:sp>
        <p:nvSpPr>
          <p:cNvPr id="148" name="Rectángulo 19"/>
          <p:cNvSpPr/>
          <p:nvPr/>
        </p:nvSpPr>
        <p:spPr>
          <a:xfrm>
            <a:off x="1044097" y="3663934"/>
            <a:ext cx="285235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Programación Declarativa</a:t>
            </a:r>
          </a:p>
        </p:txBody>
      </p:sp>
      <p:sp>
        <p:nvSpPr>
          <p:cNvPr id="149" name="Rectángulo 20"/>
          <p:cNvSpPr/>
          <p:nvPr/>
        </p:nvSpPr>
        <p:spPr>
          <a:xfrm>
            <a:off x="1044095" y="4183813"/>
            <a:ext cx="474980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Guardas, condiciones a nivel de declaración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FP vs OOP</a:t>
            </a:r>
          </a:p>
        </p:txBody>
      </p:sp>
      <p:sp>
        <p:nvSpPr>
          <p:cNvPr id="15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aphicFrame>
        <p:nvGraphicFramePr>
          <p:cNvPr id="153" name="Table 10"/>
          <p:cNvGraphicFramePr/>
          <p:nvPr/>
        </p:nvGraphicFramePr>
        <p:xfrm>
          <a:off x="688964" y="1171197"/>
          <a:ext cx="7840472" cy="29042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920235"/>
                <a:gridCol w="3920235"/>
              </a:tblGrid>
              <a:tr h="41488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Programación funcional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006A7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Programación Orientada a Objectos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006A7B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Enfatiza el uso de funciones y variables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Enfatiza el uso de objetos y métodos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Usa datos inmutables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Usa datos mutables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Programación declarativa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Programación imperativa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 enfoca en "qué se hace"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 enfoca en "cómo se hace"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Soporta programación concurrente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 soporta programación concurrente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Iteración mediante recursividad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Iteración mediante bucles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n 5" descr="Imagen 5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3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ángulo 6"/>
          <p:cNvSpPr/>
          <p:nvPr/>
        </p:nvSpPr>
        <p:spPr>
          <a:xfrm rot="5400000">
            <a:off x="4426749" y="2036653"/>
            <a:ext cx="252003" cy="3395928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" name="Title 1"/>
          <p:cNvSpPr txBox="1"/>
          <p:nvPr/>
        </p:nvSpPr>
        <p:spPr>
          <a:xfrm>
            <a:off x="2854786" y="3044163"/>
            <a:ext cx="34344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 por código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60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2" y="765889"/>
            <a:ext cx="4728256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0" y="4333776"/>
            <a:ext cx="360003" cy="36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0" y="3800404"/>
            <a:ext cx="360003" cy="360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" name="Grupo 5"/>
          <p:cNvGrpSpPr/>
          <p:nvPr/>
        </p:nvGrpSpPr>
        <p:grpSpPr>
          <a:xfrm>
            <a:off x="1771308" y="3781413"/>
            <a:ext cx="6298736" cy="918535"/>
            <a:chOff x="0" y="0"/>
            <a:chExt cx="6298734" cy="918534"/>
          </a:xfrm>
        </p:grpSpPr>
        <p:sp>
          <p:nvSpPr>
            <p:cNvPr id="165" name="CuadroTexto 18"/>
            <p:cNvSpPr txBox="1"/>
            <p:nvPr/>
          </p:nvSpPr>
          <p:spPr>
            <a:xfrm>
              <a:off x="2852369" y="-1"/>
              <a:ext cx="328259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github.com/lemoncode</a:t>
              </a:r>
            </a:p>
          </p:txBody>
        </p:sp>
        <p:sp>
          <p:nvSpPr>
            <p:cNvPr id="166" name="CuadroTexto 7"/>
            <p:cNvSpPr txBox="1"/>
            <p:nvPr/>
          </p:nvSpPr>
          <p:spPr>
            <a:xfrm>
              <a:off x="-1" y="547697"/>
              <a:ext cx="1972174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@lemoncoders</a:t>
              </a:r>
            </a:p>
          </p:txBody>
        </p:sp>
        <p:sp>
          <p:nvSpPr>
            <p:cNvPr id="167" name="CuadroTexto 8"/>
            <p:cNvSpPr txBox="1"/>
            <p:nvPr/>
          </p:nvSpPr>
          <p:spPr>
            <a:xfrm>
              <a:off x="2852369" y="543031"/>
              <a:ext cx="344636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facebook.com/lemoncoders</a:t>
              </a:r>
            </a:p>
          </p:txBody>
        </p:sp>
        <p:sp>
          <p:nvSpPr>
            <p:cNvPr id="168" name="CuadroTexto 12"/>
            <p:cNvSpPr txBox="1"/>
            <p:nvPr/>
          </p:nvSpPr>
          <p:spPr>
            <a:xfrm>
              <a:off x="5136" y="14325"/>
              <a:ext cx="2027660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lemoncode.net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