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6" r:id="rId2"/>
  </p:sldMasterIdLst>
  <p:notesMasterIdLst>
    <p:notesMasterId r:id="rId15"/>
  </p:notesMasterIdLst>
  <p:handoutMasterIdLst>
    <p:handoutMasterId r:id="rId16"/>
  </p:handoutMasterIdLst>
  <p:sldIdLst>
    <p:sldId id="1306" r:id="rId3"/>
    <p:sldId id="1238" r:id="rId4"/>
    <p:sldId id="1262" r:id="rId5"/>
    <p:sldId id="1265" r:id="rId6"/>
    <p:sldId id="1336" r:id="rId7"/>
    <p:sldId id="1344" r:id="rId8"/>
    <p:sldId id="1339" r:id="rId9"/>
    <p:sldId id="1340" r:id="rId10"/>
    <p:sldId id="1342" r:id="rId11"/>
    <p:sldId id="1341" r:id="rId12"/>
    <p:sldId id="1345" r:id="rId13"/>
    <p:sldId id="1346" r:id="rId1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26">
          <p15:clr>
            <a:srgbClr val="A4A3A4"/>
          </p15:clr>
        </p15:guide>
        <p15:guide id="2" orient="horz" pos="503">
          <p15:clr>
            <a:srgbClr val="A4A3A4"/>
          </p15:clr>
        </p15:guide>
        <p15:guide id="3" pos="7463">
          <p15:clr>
            <a:srgbClr val="A4A3A4"/>
          </p15:clr>
        </p15:guide>
        <p15:guide id="4" pos="14284">
          <p15:clr>
            <a:srgbClr val="A4A3A4"/>
          </p15:clr>
        </p15:guide>
        <p15:guide id="5" pos="10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709"/>
    <a:srgbClr val="445469"/>
    <a:srgbClr val="19252F"/>
    <a:srgbClr val="8844B4"/>
    <a:srgbClr val="51286C"/>
    <a:srgbClr val="8941B6"/>
    <a:srgbClr val="041B31"/>
    <a:srgbClr val="403D3F"/>
    <a:srgbClr val="3A3940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6" autoAdjust="0"/>
    <p:restoredTop sz="80183" autoAdjust="0"/>
  </p:normalViewPr>
  <p:slideViewPr>
    <p:cSldViewPr snapToGrid="0" snapToObjects="1">
      <p:cViewPr varScale="1">
        <p:scale>
          <a:sx n="24" d="100"/>
          <a:sy n="24" d="100"/>
        </p:scale>
        <p:origin x="916" y="32"/>
      </p:cViewPr>
      <p:guideLst>
        <p:guide orient="horz" pos="8126"/>
        <p:guide orient="horz" pos="503"/>
        <p:guide pos="7463"/>
        <p:guide pos="14284"/>
        <p:guide pos="10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0B930-2840-274E-BDA1-481DA793A93F}" type="datetimeFigureOut">
              <a:t>02/11/2020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2BBE0-422E-9444-969E-B251DCE2DA1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71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stages of the Project are, Describe the database, Clean our dataset of Nulls, or weird characters, Analyze the data and its relations generating some conclusions about the streaming market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80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16 </a:t>
            </a:r>
            <a:r>
              <a:rPr lang="es-MX" dirty="0" err="1"/>
              <a:t>columns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them</a:t>
            </a:r>
            <a:r>
              <a:rPr lang="es-MX" dirty="0"/>
              <a:t> </a:t>
            </a:r>
            <a:r>
              <a:rPr lang="es-MX" dirty="0" err="1"/>
              <a:t>was</a:t>
            </a:r>
            <a:r>
              <a:rPr lang="es-MX" dirty="0"/>
              <a:t> </a:t>
            </a:r>
            <a:r>
              <a:rPr lang="es-MX" dirty="0" err="1"/>
              <a:t>useful</a:t>
            </a:r>
            <a:r>
              <a:rPr lang="es-MX" dirty="0"/>
              <a:t> (</a:t>
            </a:r>
            <a:r>
              <a:rPr lang="es-MX" dirty="0" err="1"/>
              <a:t>Type</a:t>
            </a:r>
            <a:r>
              <a:rPr lang="es-MX" dirty="0"/>
              <a:t> </a:t>
            </a:r>
            <a:r>
              <a:rPr lang="es-MX" dirty="0" err="1"/>
              <a:t>column</a:t>
            </a:r>
            <a:r>
              <a:rPr lang="es-MX" dirty="0"/>
              <a:t>)</a:t>
            </a:r>
          </a:p>
          <a:p>
            <a:r>
              <a:rPr lang="es-MX" dirty="0" err="1"/>
              <a:t>Almost</a:t>
            </a:r>
            <a:r>
              <a:rPr lang="es-MX" dirty="0"/>
              <a:t> 16.5 k </a:t>
            </a:r>
            <a:r>
              <a:rPr lang="es-MX" dirty="0" err="1"/>
              <a:t>records</a:t>
            </a:r>
            <a:r>
              <a:rPr lang="es-MX" dirty="0"/>
              <a:t> no </a:t>
            </a:r>
            <a:r>
              <a:rPr lang="es-MX" dirty="0" err="1"/>
              <a:t>duplicated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4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cs typeface="Lato Regular"/>
              </a:rPr>
              <a:t>We eliminated 300 record where 3 </a:t>
            </a:r>
            <a:r>
              <a:rPr lang="en-US" sz="2400" dirty="0" err="1">
                <a:latin typeface="Lato Light"/>
                <a:cs typeface="Lato Regular"/>
              </a:rPr>
              <a:t>importants</a:t>
            </a:r>
            <a:r>
              <a:rPr lang="en-US" sz="2400" dirty="0">
                <a:latin typeface="Lato Light"/>
                <a:cs typeface="Lato Regular"/>
              </a:rPr>
              <a:t> columns had NULLs such as Duration, Country and Language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cs typeface="Lato Regular"/>
              </a:rPr>
              <a:t>Replaced almost 300 NULL records with “No Director” string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cs typeface="Lato Regular"/>
              </a:rPr>
              <a:t>Replaced 31 special characters into Director &amp; Title columns</a:t>
            </a:r>
            <a:endParaRPr lang="en-US" sz="2400" dirty="0">
              <a:latin typeface="Lato Light"/>
              <a:cs typeface="Lato Light"/>
            </a:endParaRP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6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ig_Picture_team-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24399930" cy="1371600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146818" y="4522799"/>
            <a:ext cx="3281838" cy="355022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100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2506135" y="2866204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7309040" y="285522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12111945" y="285522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16914850" y="285522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2506135" y="7667444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7309040" y="767955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12111945" y="767955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16914850" y="767955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4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7569340" y="2738985"/>
            <a:ext cx="9380085" cy="9402280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7090495" y="2759513"/>
            <a:ext cx="4633615" cy="463058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7090495" y="7510681"/>
            <a:ext cx="4633615" cy="463058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796837" y="2759513"/>
            <a:ext cx="4633615" cy="463058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796837" y="7510681"/>
            <a:ext cx="4633615" cy="463058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46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24399930" cy="1371600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0228524" y="3873504"/>
            <a:ext cx="3949287" cy="394670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86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8229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83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7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CC63-AFA9-4B55-A85C-3AE546B68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CB5F5-A1AA-44BC-9671-EDEA582CD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D17A7-96BF-4C18-AD41-FA7533B4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F3A2-E8E1-4D90-9570-9F060F99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AE78-10B3-4C7B-BDE1-980A2FC9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6222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B4F3-8881-4118-B7B1-F1B74840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254F8-74D0-40A2-85BD-B918E565D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C1F0F-99C0-405B-8B9C-BEF013EC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65260-5C47-416E-80F3-A145F1F3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79040-F32F-4DE2-9F75-5604C2E2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7586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1D84-A9A2-4F4A-8AEF-DE093023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A3F69-9CE5-4DF7-854E-F904A085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289DE-1F1F-4440-AC1F-6CBCE290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9325-B61C-4D6A-A724-E586E3B9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1037-74DF-4CEA-89AB-3E0DA7D5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7460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B2A9-5D0E-4F24-8DD7-78FA691F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41DE-F99A-4B0D-B373-E2E4BDE81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1BF88-0E5E-447B-8B8A-5E14876E3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E9A7B-4024-4F3F-85BA-38CF41F9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D08D0-FD08-47E8-98E9-5859ADD7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26030-F010-43AC-84D2-6E0BD34F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572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_06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913041" y="3587048"/>
            <a:ext cx="4502441" cy="795388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0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1CD0-3DCB-4F01-8B1A-59071C37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CFA11-A7BC-4840-8B1A-E8A2425D4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1F334-9995-4EA7-8A02-FF7C863A6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06B44-7D84-4B6E-8003-05BB2095C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D8702-6FD0-412A-97BE-113E8552A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F907B-1C94-41A2-BE6E-4EFD579F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63670-C400-44C5-8788-545305E7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A5E15-0234-4830-96BB-1304082C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3248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DD16-2267-43B7-B89F-7D73195C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257DF-7C38-411A-8CFB-F550AF04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4E8B0-60A9-4A9F-A74B-ED0D1B82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FDE6B-4691-4B11-BE90-0AE8F702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2567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6A0A8-AC37-4B2E-ADC5-43FFAAE7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48885-6460-4DE5-A4B0-280AE75C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4B5E2-2F5F-4395-80C1-4258F692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9974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1C8E-A2BD-4C2A-A6B2-2CE2454AF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CC99F-CADA-4D9A-9ED7-1BEBE6CD1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7DF9-80BC-43D5-9140-3E5CEF251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4B653-21E5-4385-A51F-1E9F3173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370D0-A54A-465E-B0E8-CE27AEE1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240D7-A02A-4022-9F72-1A8488B5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555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4FFC-99BA-4AFA-BADD-FACE545F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40C60-DF85-4509-84CB-5CF91339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E5EA6-6FD6-4CD7-BD71-D9A02354A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3DE8D-09B4-4E0B-B714-EA062FDB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75525-3DC8-4F15-A922-D0BF4DBB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44CFB-462B-40B6-8A29-28EE1EAA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232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8400-055C-4EA4-8ECA-97B65A49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97FB2-164A-4FDB-8B66-3FCE8A2C4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A506C-48BC-4BE9-9F0C-F03E16B9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0ABD6-2C60-495C-8034-9FF8EDAD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EEEDE-0FB5-437A-B675-B8F073AB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85482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BA697-65DC-466D-A8EA-FCA1EFAC4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244AF-681E-4EE1-9EE8-90DAF30AC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A3548-9E0E-4006-BC0C-4603820D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0FD8B-0D3B-4678-AF87-41EEB146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D2E03-A2C9-4DC0-BFCA-B17A7DB5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3773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43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_Air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64285" y="4434812"/>
            <a:ext cx="7911357" cy="48781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5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014443" y="3579452"/>
            <a:ext cx="5339002" cy="719864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6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404364" y="4348336"/>
            <a:ext cx="7581067" cy="563396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2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_macbook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891913" y="4392894"/>
            <a:ext cx="8506534" cy="52988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3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_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610270" y="3179562"/>
            <a:ext cx="5874531" cy="333878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729858" y="3186174"/>
            <a:ext cx="5874531" cy="333878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5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04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2579913" y="4265906"/>
            <a:ext cx="3643949" cy="36491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7791465" y="4265906"/>
            <a:ext cx="3643949" cy="36491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13096308" y="4265906"/>
            <a:ext cx="3643949" cy="36491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18265385" y="4265906"/>
            <a:ext cx="3643949" cy="36491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9979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 userDrawn="1"/>
        </p:nvSpPr>
        <p:spPr>
          <a:xfrm>
            <a:off x="22827305" y="829676"/>
            <a:ext cx="652540" cy="6525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FCEE2C88-6C8F-484D-AF69-578F576B1F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2749829" y="819678"/>
            <a:ext cx="808104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0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‹Nº›</a:t>
            </a:fld>
            <a:endParaRPr lang="id-ID" sz="2800" b="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2" r:id="rId7"/>
    <p:sldLayoutId id="2147483749" r:id="rId8"/>
    <p:sldLayoutId id="2147483763" r:id="rId9"/>
    <p:sldLayoutId id="2147483764" r:id="rId10"/>
    <p:sldLayoutId id="2147483769" r:id="rId11"/>
    <p:sldLayoutId id="2147483771" r:id="rId12"/>
    <p:sldLayoutId id="2147483773" r:id="rId13"/>
    <p:sldLayoutId id="2147483774" r:id="rId14"/>
    <p:sldLayoutId id="2147483775" r:id="rId1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E0B8B-F498-4165-AF75-B45E3433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74E4F-897B-49FD-B11E-8812D45A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2C2C0-4E2D-4DC1-9CDB-27FD52318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2C50F-5102-43FB-868D-706BFE7826CD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4E1C5-4285-4555-A72C-256527CDB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395DA-D0E5-4382-9D19-7AA89D3A3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39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1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1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Oval 372"/>
          <p:cNvSpPr/>
          <p:nvPr/>
        </p:nvSpPr>
        <p:spPr>
          <a:xfrm>
            <a:off x="6799373" y="1437992"/>
            <a:ext cx="10828321" cy="10828321"/>
          </a:xfrm>
          <a:prstGeom prst="ellipse">
            <a:avLst/>
          </a:prstGeom>
          <a:solidFill>
            <a:schemeClr val="accent2">
              <a:lumMod val="75000"/>
              <a:alpha val="1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61912" y="2367368"/>
            <a:ext cx="9090159" cy="9090159"/>
          </a:xfrm>
          <a:prstGeom prst="ellipse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Content Placeholder 2"/>
          <p:cNvSpPr txBox="1">
            <a:spLocks/>
          </p:cNvSpPr>
          <p:nvPr/>
        </p:nvSpPr>
        <p:spPr bwMode="auto">
          <a:xfrm>
            <a:off x="8643246" y="5520139"/>
            <a:ext cx="7127496" cy="1631216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0000" b="1" dirty="0">
                <a:solidFill>
                  <a:schemeClr val="bg1"/>
                </a:solidFill>
                <a:latin typeface="Lato Regular"/>
                <a:cs typeface="Lato Regular"/>
              </a:rPr>
              <a:t>EXECUTIVE</a:t>
            </a:r>
          </a:p>
        </p:txBody>
      </p:sp>
      <p:grpSp>
        <p:nvGrpSpPr>
          <p:cNvPr id="375" name="Group 374"/>
          <p:cNvGrpSpPr/>
          <p:nvPr/>
        </p:nvGrpSpPr>
        <p:grpSpPr>
          <a:xfrm>
            <a:off x="11214808" y="7881285"/>
            <a:ext cx="1972143" cy="345114"/>
            <a:chOff x="1703388" y="2006913"/>
            <a:chExt cx="1478230" cy="258682"/>
          </a:xfrm>
        </p:grpSpPr>
        <p:sp>
          <p:nvSpPr>
            <p:cNvPr id="376" name="Oval 375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7" name="Oval 376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8" name="Oval 377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Oval 378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0" name="Oval 379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1" name="Content Placeholder 2"/>
          <p:cNvSpPr txBox="1">
            <a:spLocks/>
          </p:cNvSpPr>
          <p:nvPr/>
        </p:nvSpPr>
        <p:spPr bwMode="auto">
          <a:xfrm>
            <a:off x="10446806" y="7022959"/>
            <a:ext cx="3551095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600" dirty="0">
                <a:solidFill>
                  <a:schemeClr val="bg1"/>
                </a:solidFill>
                <a:latin typeface="Lato Regular"/>
                <a:cs typeface="Lato Regular"/>
              </a:rPr>
              <a:t>PRESENTATION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2338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611459" y="697543"/>
            <a:ext cx="1969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>
                <a:latin typeface="Lato Regular"/>
                <a:cs typeface="Lato Regular"/>
              </a:rPr>
              <a:t>FEATURES</a:t>
            </a:r>
            <a:endParaRPr lang="en-US" sz="2000" b="1" spc="600" dirty="0">
              <a:latin typeface="Lato Regular"/>
              <a:cs typeface="Lato Regular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101" name="Oval 10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57709" y="922766"/>
            <a:ext cx="102789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Movie Languages by Platform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12494850" y="2925032"/>
            <a:ext cx="1529720" cy="153011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112973" y="3273652"/>
            <a:ext cx="7825529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Main Languages – Excluding English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166FF1-8F86-4161-83AA-CD63AC57D488}"/>
              </a:ext>
            </a:extLst>
          </p:cNvPr>
          <p:cNvSpPr/>
          <p:nvPr/>
        </p:nvSpPr>
        <p:spPr>
          <a:xfrm>
            <a:off x="15525003" y="6961715"/>
            <a:ext cx="2492885" cy="2529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CC0B099-49E5-4AA8-9087-93D4123463FB}"/>
              </a:ext>
            </a:extLst>
          </p:cNvPr>
          <p:cNvSpPr/>
          <p:nvPr/>
        </p:nvSpPr>
        <p:spPr>
          <a:xfrm>
            <a:off x="18521393" y="6961713"/>
            <a:ext cx="2492885" cy="25297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58BAAA-27B8-453E-AB17-D28CFB8490C1}"/>
              </a:ext>
            </a:extLst>
          </p:cNvPr>
          <p:cNvSpPr/>
          <p:nvPr/>
        </p:nvSpPr>
        <p:spPr>
          <a:xfrm>
            <a:off x="21517783" y="6967274"/>
            <a:ext cx="2492885" cy="2524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0A9D5F-6749-44DD-85E8-7ABECE674B37}"/>
              </a:ext>
            </a:extLst>
          </p:cNvPr>
          <p:cNvSpPr/>
          <p:nvPr/>
        </p:nvSpPr>
        <p:spPr>
          <a:xfrm>
            <a:off x="12503213" y="6961713"/>
            <a:ext cx="2492885" cy="25297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C98FFC-F302-4CED-B547-6F44F6215628}"/>
              </a:ext>
            </a:extLst>
          </p:cNvPr>
          <p:cNvSpPr/>
          <p:nvPr/>
        </p:nvSpPr>
        <p:spPr>
          <a:xfrm>
            <a:off x="15532853" y="4812721"/>
            <a:ext cx="2492885" cy="1966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D9860B-4866-455C-B5CB-E45B9BD6EA38}"/>
              </a:ext>
            </a:extLst>
          </p:cNvPr>
          <p:cNvSpPr/>
          <p:nvPr/>
        </p:nvSpPr>
        <p:spPr>
          <a:xfrm>
            <a:off x="18521393" y="4812720"/>
            <a:ext cx="2492885" cy="19668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39A59F-3415-4367-A5E3-2245133563FB}"/>
              </a:ext>
            </a:extLst>
          </p:cNvPr>
          <p:cNvSpPr/>
          <p:nvPr/>
        </p:nvSpPr>
        <p:spPr>
          <a:xfrm>
            <a:off x="21517783" y="4812721"/>
            <a:ext cx="2492885" cy="19668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9EC13A-D38C-4BCD-9725-EAF6196D9087}"/>
              </a:ext>
            </a:extLst>
          </p:cNvPr>
          <p:cNvSpPr/>
          <p:nvPr/>
        </p:nvSpPr>
        <p:spPr>
          <a:xfrm>
            <a:off x="12503213" y="4807692"/>
            <a:ext cx="2492885" cy="2024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405136-FFF9-4BB9-BFC3-F744AEFE239E}"/>
              </a:ext>
            </a:extLst>
          </p:cNvPr>
          <p:cNvSpPr txBox="1"/>
          <p:nvPr/>
        </p:nvSpPr>
        <p:spPr>
          <a:xfrm>
            <a:off x="15612912" y="7581478"/>
            <a:ext cx="22691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 Regular"/>
                <a:cs typeface="Lato Regular"/>
              </a:rPr>
              <a:t>1:French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3A67DF-AFA1-469F-9365-5E152EE2C3DF}"/>
              </a:ext>
            </a:extLst>
          </p:cNvPr>
          <p:cNvSpPr txBox="1"/>
          <p:nvPr/>
        </p:nvSpPr>
        <p:spPr>
          <a:xfrm>
            <a:off x="18796768" y="7596140"/>
            <a:ext cx="1935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 Regular"/>
                <a:cs typeface="Lato Regular"/>
              </a:rPr>
              <a:t>1:Hindi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469F9-6851-4B87-8E43-08105E6626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21F1F"/>
              </a:clrFrom>
              <a:clrTo>
                <a:srgbClr val="221F1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30221" y="4785995"/>
            <a:ext cx="2068240" cy="2068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39832-FAA0-45EF-BFF8-84A71B77A87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37642" y="4899445"/>
            <a:ext cx="3446050" cy="1936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20D3F-ABAB-4A5A-95EB-38DED4DBA9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8922" y="5414695"/>
            <a:ext cx="2312483" cy="762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07202-B175-4838-961D-15AA80A47CD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40763" y="5181827"/>
            <a:ext cx="2261365" cy="12286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70BA96-CC97-447F-864C-28B6CEC5BC03}"/>
              </a:ext>
            </a:extLst>
          </p:cNvPr>
          <p:cNvSpPr/>
          <p:nvPr/>
        </p:nvSpPr>
        <p:spPr>
          <a:xfrm>
            <a:off x="15525003" y="9537711"/>
            <a:ext cx="2492885" cy="2529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A42D5E-2794-4F71-BDC5-7184F063C0EB}"/>
              </a:ext>
            </a:extLst>
          </p:cNvPr>
          <p:cNvSpPr/>
          <p:nvPr/>
        </p:nvSpPr>
        <p:spPr>
          <a:xfrm>
            <a:off x="18521393" y="9537709"/>
            <a:ext cx="2492885" cy="25297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9B450E-1F40-4137-B1CA-DCC17DB3FBB8}"/>
              </a:ext>
            </a:extLst>
          </p:cNvPr>
          <p:cNvSpPr/>
          <p:nvPr/>
        </p:nvSpPr>
        <p:spPr>
          <a:xfrm>
            <a:off x="21517783" y="9543270"/>
            <a:ext cx="2492885" cy="2524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823596-E8DC-47E5-86B0-D06101C4166E}"/>
              </a:ext>
            </a:extLst>
          </p:cNvPr>
          <p:cNvSpPr/>
          <p:nvPr/>
        </p:nvSpPr>
        <p:spPr>
          <a:xfrm>
            <a:off x="12503213" y="9537709"/>
            <a:ext cx="2492885" cy="25297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3866B6-15C7-4126-AC08-648FF19C4741}"/>
              </a:ext>
            </a:extLst>
          </p:cNvPr>
          <p:cNvSpPr txBox="1"/>
          <p:nvPr/>
        </p:nvSpPr>
        <p:spPr>
          <a:xfrm>
            <a:off x="15479862" y="10037295"/>
            <a:ext cx="253524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 Regular"/>
                <a:cs typeface="Lato Regular"/>
              </a:rPr>
              <a:t>2:Spanish</a:t>
            </a:r>
          </a:p>
          <a:p>
            <a:pPr algn="ctr"/>
            <a:endParaRPr lang="en-US" sz="4400" dirty="0">
              <a:solidFill>
                <a:schemeClr val="bg1"/>
              </a:solidFill>
              <a:latin typeface="Lato Regular"/>
              <a:cs typeface="Lato Regular"/>
            </a:endParaRPr>
          </a:p>
          <a:p>
            <a:pPr algn="ctr"/>
            <a:r>
              <a:rPr lang="en-US" sz="4000" u="sng" dirty="0">
                <a:solidFill>
                  <a:schemeClr val="bg1"/>
                </a:solidFill>
                <a:latin typeface="Lato Regular"/>
                <a:cs typeface="Lato Regular"/>
              </a:rPr>
              <a:t>5: Italian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2DA942-35C7-4D98-B8A8-45CB2739D410}"/>
              </a:ext>
            </a:extLst>
          </p:cNvPr>
          <p:cNvSpPr txBox="1"/>
          <p:nvPr/>
        </p:nvSpPr>
        <p:spPr>
          <a:xfrm>
            <a:off x="18550397" y="9997511"/>
            <a:ext cx="253524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 Regular"/>
                <a:cs typeface="Lato Regular"/>
              </a:rPr>
              <a:t>2:Spanish</a:t>
            </a:r>
          </a:p>
          <a:p>
            <a:pPr algn="ctr"/>
            <a:endParaRPr lang="en-US" sz="4400" dirty="0">
              <a:solidFill>
                <a:schemeClr val="bg1"/>
              </a:solidFill>
              <a:latin typeface="Lato Regular"/>
              <a:cs typeface="Lato Regular"/>
            </a:endParaRPr>
          </a:p>
          <a:p>
            <a:pPr algn="ctr"/>
            <a:r>
              <a:rPr lang="en-US" u="sng" dirty="0">
                <a:solidFill>
                  <a:schemeClr val="bg1"/>
                </a:solidFill>
                <a:latin typeface="Lato Regular"/>
                <a:cs typeface="Lato Regular"/>
              </a:rPr>
              <a:t>5: German</a:t>
            </a:r>
          </a:p>
        </p:txBody>
      </p:sp>
      <p:pic>
        <p:nvPicPr>
          <p:cNvPr id="23" name="Graphic 22" descr="Film reel">
            <a:extLst>
              <a:ext uri="{FF2B5EF4-FFF2-40B4-BE49-F238E27FC236}">
                <a16:creationId xmlns:a16="http://schemas.microsoft.com/office/drawing/2014/main" id="{02ABB51E-CCC5-4E9E-919A-5ABAC5171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97182" y="3136879"/>
            <a:ext cx="1106424" cy="1106424"/>
          </a:xfrm>
          <a:prstGeom prst="rect">
            <a:avLst/>
          </a:prstGeom>
        </p:spPr>
      </p:pic>
      <p:sp>
        <p:nvSpPr>
          <p:cNvPr id="39" name="TextBox 49">
            <a:extLst>
              <a:ext uri="{FF2B5EF4-FFF2-40B4-BE49-F238E27FC236}">
                <a16:creationId xmlns:a16="http://schemas.microsoft.com/office/drawing/2014/main" id="{DD59D4B9-432D-284B-A701-DD1B14DA30E2}"/>
              </a:ext>
            </a:extLst>
          </p:cNvPr>
          <p:cNvSpPr txBox="1"/>
          <p:nvPr/>
        </p:nvSpPr>
        <p:spPr>
          <a:xfrm>
            <a:off x="12626468" y="7581478"/>
            <a:ext cx="22691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 Regular"/>
                <a:cs typeface="Lato Regular"/>
              </a:rPr>
              <a:t>1:French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1CE67F28-8C95-664E-BDD9-52A6C7470BA4}"/>
              </a:ext>
            </a:extLst>
          </p:cNvPr>
          <p:cNvSpPr txBox="1"/>
          <p:nvPr/>
        </p:nvSpPr>
        <p:spPr>
          <a:xfrm>
            <a:off x="12501230" y="10117456"/>
            <a:ext cx="253524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 Regular"/>
                <a:cs typeface="Lato Regular"/>
              </a:rPr>
              <a:t>2:Spanish</a:t>
            </a:r>
          </a:p>
          <a:p>
            <a:pPr algn="ctr"/>
            <a:endParaRPr lang="en-US" sz="4400" dirty="0">
              <a:solidFill>
                <a:schemeClr val="bg1"/>
              </a:solidFill>
              <a:latin typeface="Lato Regular"/>
              <a:cs typeface="Lato Regular"/>
            </a:endParaRPr>
          </a:p>
          <a:p>
            <a:pPr algn="ctr"/>
            <a:r>
              <a:rPr lang="en-US" sz="3200" u="sng" dirty="0">
                <a:solidFill>
                  <a:schemeClr val="bg1"/>
                </a:solidFill>
                <a:latin typeface="Lato Regular"/>
                <a:cs typeface="Lato Regular"/>
              </a:rPr>
              <a:t>5: Japanese</a:t>
            </a:r>
          </a:p>
        </p:txBody>
      </p:sp>
      <p:sp>
        <p:nvSpPr>
          <p:cNvPr id="41" name="TextBox 49">
            <a:extLst>
              <a:ext uri="{FF2B5EF4-FFF2-40B4-BE49-F238E27FC236}">
                <a16:creationId xmlns:a16="http://schemas.microsoft.com/office/drawing/2014/main" id="{A07AB3E5-469E-4F44-BA5C-50A7B96A056D}"/>
              </a:ext>
            </a:extLst>
          </p:cNvPr>
          <p:cNvSpPr txBox="1"/>
          <p:nvPr/>
        </p:nvSpPr>
        <p:spPr>
          <a:xfrm>
            <a:off x="21626093" y="7625573"/>
            <a:ext cx="22691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 Regular"/>
                <a:cs typeface="Lato Regular"/>
              </a:rPr>
              <a:t>1:French</a:t>
            </a:r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A97E0BF0-F335-044D-BD86-13CF458A0794}"/>
              </a:ext>
            </a:extLst>
          </p:cNvPr>
          <p:cNvSpPr txBox="1"/>
          <p:nvPr/>
        </p:nvSpPr>
        <p:spPr>
          <a:xfrm>
            <a:off x="21520563" y="9997511"/>
            <a:ext cx="253524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 Regular"/>
                <a:cs typeface="Lato Regular"/>
              </a:rPr>
              <a:t>2:Spanish</a:t>
            </a:r>
          </a:p>
          <a:p>
            <a:pPr algn="ctr"/>
            <a:endParaRPr lang="en-US" sz="4400" dirty="0">
              <a:solidFill>
                <a:schemeClr val="bg1"/>
              </a:solidFill>
              <a:latin typeface="Lato Regular"/>
              <a:cs typeface="Lato Regular"/>
            </a:endParaRPr>
          </a:p>
          <a:p>
            <a:pPr algn="ctr"/>
            <a:r>
              <a:rPr lang="en-US" sz="4000" u="sng" dirty="0">
                <a:solidFill>
                  <a:schemeClr val="bg1"/>
                </a:solidFill>
                <a:latin typeface="Lato Regular"/>
                <a:cs typeface="Lato Regular"/>
              </a:rPr>
              <a:t>5: Italian</a:t>
            </a: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2BF5A45C-42DA-7443-93A6-0D83CA7E8B03}"/>
              </a:ext>
            </a:extLst>
          </p:cNvPr>
          <p:cNvGrpSpPr/>
          <p:nvPr/>
        </p:nvGrpSpPr>
        <p:grpSpPr>
          <a:xfrm>
            <a:off x="2313162" y="5300395"/>
            <a:ext cx="8051268" cy="6294794"/>
            <a:chOff x="13661181" y="7058387"/>
            <a:chExt cx="8051268" cy="6294794"/>
          </a:xfrm>
        </p:grpSpPr>
        <p:sp>
          <p:nvSpPr>
            <p:cNvPr id="56" name="Rectangle 32">
              <a:extLst>
                <a:ext uri="{FF2B5EF4-FFF2-40B4-BE49-F238E27FC236}">
                  <a16:creationId xmlns:a16="http://schemas.microsoft.com/office/drawing/2014/main" id="{FF372A82-A350-3449-88F8-90DDA321E491}"/>
                </a:ext>
              </a:extLst>
            </p:cNvPr>
            <p:cNvSpPr/>
            <p:nvPr/>
          </p:nvSpPr>
          <p:spPr>
            <a:xfrm>
              <a:off x="15190901" y="7058387"/>
              <a:ext cx="4935764" cy="837116"/>
            </a:xfrm>
            <a:prstGeom prst="rect">
              <a:avLst/>
            </a:prstGeom>
          </p:spPr>
          <p:txBody>
            <a:bodyPr wrap="none" lIns="219419" tIns="109710" rIns="219419" bIns="109710">
              <a:spAutoFit/>
            </a:bodyPr>
            <a:lstStyle/>
            <a:p>
              <a:r>
                <a:rPr lang="en-US" sz="4000" b="1" dirty="0">
                  <a:latin typeface="Lato Regular"/>
                  <a:ea typeface="Open Sans Light" panose="020B0306030504020204" pitchFamily="34" charset="0"/>
                  <a:cs typeface="Lato Regular"/>
                </a:rPr>
                <a:t>Platform Structure</a:t>
              </a:r>
            </a:p>
          </p:txBody>
        </p:sp>
        <p:sp>
          <p:nvSpPr>
            <p:cNvPr id="57" name="TextBox 33">
              <a:extLst>
                <a:ext uri="{FF2B5EF4-FFF2-40B4-BE49-F238E27FC236}">
                  <a16:creationId xmlns:a16="http://schemas.microsoft.com/office/drawing/2014/main" id="{4377734A-8AEE-C840-BC2B-ABDAB9A148CB}"/>
                </a:ext>
              </a:extLst>
            </p:cNvPr>
            <p:cNvSpPr txBox="1"/>
            <p:nvPr/>
          </p:nvSpPr>
          <p:spPr>
            <a:xfrm>
              <a:off x="15270019" y="8298949"/>
              <a:ext cx="6442430" cy="5054232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Lato Light"/>
                  <a:cs typeface="Lato Light"/>
                </a:rPr>
                <a:t>Once we exclude English in the analysis, French and Spanish appear as the main languages in three of the four platforms.</a:t>
              </a: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endParaRPr lang="en-US" sz="3200" dirty="0">
                <a:latin typeface="Lato Light"/>
                <a:cs typeface="Lato Light"/>
              </a:endParaRP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Lato Light"/>
                  <a:cs typeface="Lato Light"/>
                </a:rPr>
                <a:t>However, there is some specialization among platforms when we consider the top 5 languages.</a:t>
              </a:r>
            </a:p>
          </p:txBody>
        </p: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A39C95BF-8905-3342-BBFD-5841A5B1013C}"/>
                </a:ext>
              </a:extLst>
            </p:cNvPr>
            <p:cNvGrpSpPr/>
            <p:nvPr/>
          </p:nvGrpSpPr>
          <p:grpSpPr>
            <a:xfrm>
              <a:off x="13661181" y="8078383"/>
              <a:ext cx="1529720" cy="1530119"/>
              <a:chOff x="13674708" y="5976928"/>
              <a:chExt cx="1529720" cy="1530119"/>
            </a:xfrm>
          </p:grpSpPr>
          <p:sp>
            <p:nvSpPr>
              <p:cNvPr id="59" name="Oval 28">
                <a:extLst>
                  <a:ext uri="{FF2B5EF4-FFF2-40B4-BE49-F238E27FC236}">
                    <a16:creationId xmlns:a16="http://schemas.microsoft.com/office/drawing/2014/main" id="{AA233089-D67A-8241-812C-B84B7B24544D}"/>
                  </a:ext>
                </a:extLst>
              </p:cNvPr>
              <p:cNvSpPr/>
              <p:nvPr/>
            </p:nvSpPr>
            <p:spPr bwMode="auto">
              <a:xfrm>
                <a:off x="13674708" y="5976928"/>
                <a:ext cx="1529720" cy="15301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4">
                  <a:defRPr/>
                </a:pPr>
                <a:endParaRPr lang="en-US" sz="4400" dirty="0">
                  <a:latin typeface="Lato Light"/>
                </a:endParaRPr>
              </a:p>
            </p:txBody>
          </p:sp>
          <p:pic>
            <p:nvPicPr>
              <p:cNvPr id="60" name="Graphic 14" descr="Film reel">
                <a:extLst>
                  <a:ext uri="{FF2B5EF4-FFF2-40B4-BE49-F238E27FC236}">
                    <a16:creationId xmlns:a16="http://schemas.microsoft.com/office/drawing/2014/main" id="{4BAF9291-9D7C-CA4D-A2EE-5CECD6339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3893392" y="6183856"/>
                <a:ext cx="1106424" cy="110642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9026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614214" y="699148"/>
            <a:ext cx="2020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/>
            <a:r>
              <a:rPr lang="en-US" sz="2000" b="1" spc="600">
                <a:solidFill>
                  <a:prstClr val="black"/>
                </a:solidFill>
                <a:latin typeface="Lato Regular"/>
                <a:cs typeface="Lato Regular"/>
              </a:rPr>
              <a:t>FEATURES</a:t>
            </a:r>
            <a:endParaRPr lang="en-US" sz="2000" b="1" spc="60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1706121" y="2008178"/>
            <a:ext cx="1477845" cy="258615"/>
            <a:chOff x="1703388" y="2006913"/>
            <a:chExt cx="1478230" cy="258682"/>
          </a:xfrm>
        </p:grpSpPr>
        <p:sp>
          <p:nvSpPr>
            <p:cNvPr id="101" name="Oval 10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60477" y="924312"/>
            <a:ext cx="9946184" cy="1015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/>
            <a:r>
              <a:rPr lang="en-US" sz="5999" dirty="0">
                <a:solidFill>
                  <a:prstClr val="black"/>
                </a:solidFill>
                <a:latin typeface="Lato Regular"/>
                <a:cs typeface="Lato Regular"/>
              </a:rPr>
              <a:t>Exclusive Movies by Platform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12494771" y="2926056"/>
            <a:ext cx="1529322" cy="152972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679">
              <a:defRPr/>
            </a:pPr>
            <a:endParaRPr lang="en-US" sz="180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069479" y="2911641"/>
            <a:ext cx="8293749" cy="744596"/>
          </a:xfrm>
          <a:prstGeom prst="rect">
            <a:avLst/>
          </a:prstGeom>
        </p:spPr>
        <p:txBody>
          <a:bodyPr wrap="none" lIns="219363" tIns="109681" rIns="219363" bIns="109681">
            <a:spAutoFit/>
          </a:bodyPr>
          <a:lstStyle/>
          <a:p>
            <a:pPr defTabSz="1828343"/>
            <a:r>
              <a:rPr lang="en-US" sz="3399" b="1" dirty="0">
                <a:solidFill>
                  <a:prstClr val="black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Data cleansing – Exclusive by platform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98026" y="3450955"/>
            <a:ext cx="9525799" cy="564611"/>
          </a:xfrm>
          <a:prstGeom prst="rect">
            <a:avLst/>
          </a:prstGeom>
          <a:noFill/>
        </p:spPr>
        <p:txBody>
          <a:bodyPr wrap="square" lIns="219363" tIns="109681" rIns="219363" bIns="109681" rtlCol="0">
            <a:spAutoFit/>
          </a:bodyPr>
          <a:lstStyle/>
          <a:p>
            <a:pPr defTabSz="1828343">
              <a:lnSpc>
                <a:spcPct val="110000"/>
              </a:lnSpc>
            </a:pPr>
            <a:r>
              <a:rPr lang="es-MX" sz="2199" dirty="0">
                <a:solidFill>
                  <a:prstClr val="black"/>
                </a:solidFill>
                <a:latin typeface="Lato Light"/>
              </a:rPr>
              <a:t>15237 </a:t>
            </a:r>
            <a:r>
              <a:rPr lang="en-US" sz="2199" dirty="0">
                <a:solidFill>
                  <a:prstClr val="black"/>
                </a:solidFill>
                <a:latin typeface="Lato Light"/>
              </a:rPr>
              <a:t>total </a:t>
            </a:r>
            <a:r>
              <a:rPr lang="en-US" sz="2199" dirty="0">
                <a:solidFill>
                  <a:prstClr val="black"/>
                </a:solidFill>
                <a:latin typeface="Lato Light"/>
                <a:cs typeface="Lato Light"/>
              </a:rPr>
              <a:t>movies between 4 different streaming platforms 96%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166FF1-8F86-4161-83AA-CD63AC57D488}"/>
              </a:ext>
            </a:extLst>
          </p:cNvPr>
          <p:cNvSpPr/>
          <p:nvPr/>
        </p:nvSpPr>
        <p:spPr>
          <a:xfrm>
            <a:off x="15524135" y="6961689"/>
            <a:ext cx="2492237" cy="25291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CC0B099-49E5-4AA8-9087-93D4123463FB}"/>
              </a:ext>
            </a:extLst>
          </p:cNvPr>
          <p:cNvSpPr/>
          <p:nvPr/>
        </p:nvSpPr>
        <p:spPr>
          <a:xfrm>
            <a:off x="18519745" y="6961688"/>
            <a:ext cx="2492237" cy="25291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58BAAA-27B8-453E-AB17-D28CFB8490C1}"/>
              </a:ext>
            </a:extLst>
          </p:cNvPr>
          <p:cNvSpPr/>
          <p:nvPr/>
        </p:nvSpPr>
        <p:spPr>
          <a:xfrm>
            <a:off x="21515354" y="6967245"/>
            <a:ext cx="2492237" cy="2523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0A9D5F-6749-44DD-85E8-7ABECE674B37}"/>
              </a:ext>
            </a:extLst>
          </p:cNvPr>
          <p:cNvSpPr/>
          <p:nvPr/>
        </p:nvSpPr>
        <p:spPr>
          <a:xfrm>
            <a:off x="12503132" y="6961688"/>
            <a:ext cx="2492237" cy="25291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C98FFC-F302-4CED-B547-6F44F6215628}"/>
              </a:ext>
            </a:extLst>
          </p:cNvPr>
          <p:cNvSpPr/>
          <p:nvPr/>
        </p:nvSpPr>
        <p:spPr>
          <a:xfrm>
            <a:off x="15531983" y="4813255"/>
            <a:ext cx="2492237" cy="19663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D9860B-4866-455C-B5CB-E45B9BD6EA38}"/>
              </a:ext>
            </a:extLst>
          </p:cNvPr>
          <p:cNvSpPr/>
          <p:nvPr/>
        </p:nvSpPr>
        <p:spPr>
          <a:xfrm>
            <a:off x="18519745" y="4813253"/>
            <a:ext cx="2492237" cy="19663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39A59F-3415-4367-A5E3-2245133563FB}"/>
              </a:ext>
            </a:extLst>
          </p:cNvPr>
          <p:cNvSpPr/>
          <p:nvPr/>
        </p:nvSpPr>
        <p:spPr>
          <a:xfrm>
            <a:off x="21515354" y="4813255"/>
            <a:ext cx="2492237" cy="19663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9EC13A-D38C-4BCD-9725-EAF6196D9087}"/>
              </a:ext>
            </a:extLst>
          </p:cNvPr>
          <p:cNvSpPr/>
          <p:nvPr/>
        </p:nvSpPr>
        <p:spPr>
          <a:xfrm>
            <a:off x="12503132" y="4808227"/>
            <a:ext cx="2492237" cy="20243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405136-FFF9-4BB9-BFC3-F744AEFE239E}"/>
              </a:ext>
            </a:extLst>
          </p:cNvPr>
          <p:cNvSpPr txBox="1"/>
          <p:nvPr/>
        </p:nvSpPr>
        <p:spPr>
          <a:xfrm>
            <a:off x="15584766" y="7509120"/>
            <a:ext cx="2323072" cy="144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94%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3A67DF-AFA1-469F-9365-5E152EE2C3DF}"/>
              </a:ext>
            </a:extLst>
          </p:cNvPr>
          <p:cNvSpPr txBox="1"/>
          <p:nvPr/>
        </p:nvSpPr>
        <p:spPr>
          <a:xfrm>
            <a:off x="18654500" y="7469347"/>
            <a:ext cx="2323072" cy="144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89%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085D71-A575-490F-9A1C-14ED180F0D27}"/>
              </a:ext>
            </a:extLst>
          </p:cNvPr>
          <p:cNvSpPr txBox="1"/>
          <p:nvPr/>
        </p:nvSpPr>
        <p:spPr>
          <a:xfrm>
            <a:off x="21679268" y="7476169"/>
            <a:ext cx="2323072" cy="144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95%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55EE9A-0B94-45F8-9669-7501606114EF}"/>
              </a:ext>
            </a:extLst>
          </p:cNvPr>
          <p:cNvSpPr txBox="1"/>
          <p:nvPr/>
        </p:nvSpPr>
        <p:spPr>
          <a:xfrm>
            <a:off x="12641652" y="7471136"/>
            <a:ext cx="2323072" cy="144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70%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469F9-6851-4B87-8E43-08105E6626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21F1F"/>
              </a:clrFrom>
              <a:clrTo>
                <a:srgbClr val="221F1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28518" y="4786536"/>
            <a:ext cx="2067701" cy="2067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39832-FAA0-45EF-BFF8-84A71B77A87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35339" y="4899957"/>
            <a:ext cx="3445153" cy="1935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20D3F-ABAB-4A5A-95EB-38DED4DBA9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8821" y="5415073"/>
            <a:ext cx="2311882" cy="762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07202-B175-4838-961D-15AA80A47CD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39865" y="5182265"/>
            <a:ext cx="2260777" cy="12283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A3866B6-15C7-4126-AC08-648FF19C4741}"/>
              </a:ext>
            </a:extLst>
          </p:cNvPr>
          <p:cNvSpPr txBox="1"/>
          <p:nvPr/>
        </p:nvSpPr>
        <p:spPr>
          <a:xfrm>
            <a:off x="15742661" y="10036468"/>
            <a:ext cx="2007280" cy="144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519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2DA942-35C7-4D98-B8A8-45CB2739D410}"/>
              </a:ext>
            </a:extLst>
          </p:cNvPr>
          <p:cNvSpPr txBox="1"/>
          <p:nvPr/>
        </p:nvSpPr>
        <p:spPr>
          <a:xfrm>
            <a:off x="18508627" y="9996694"/>
            <a:ext cx="2614818" cy="144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2898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A700A3-4177-4E0D-AD50-147E6C954F7A}"/>
              </a:ext>
            </a:extLst>
          </p:cNvPr>
          <p:cNvSpPr txBox="1"/>
          <p:nvPr/>
        </p:nvSpPr>
        <p:spPr>
          <a:xfrm>
            <a:off x="21515354" y="10212082"/>
            <a:ext cx="2430039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en-US" sz="5999" dirty="0">
                <a:solidFill>
                  <a:prstClr val="white"/>
                </a:solidFill>
                <a:latin typeface="Lato Regular"/>
                <a:cs typeface="Lato Regular"/>
              </a:rPr>
              <a:t>11204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C55236-9759-476E-BC68-5CEE8DA9B74D}"/>
              </a:ext>
            </a:extLst>
          </p:cNvPr>
          <p:cNvSpPr txBox="1"/>
          <p:nvPr/>
        </p:nvSpPr>
        <p:spPr>
          <a:xfrm>
            <a:off x="12687858" y="10154098"/>
            <a:ext cx="2028550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616</a:t>
            </a:r>
          </a:p>
        </p:txBody>
      </p:sp>
      <p:pic>
        <p:nvPicPr>
          <p:cNvPr id="23" name="Graphic 22" descr="Film reel">
            <a:extLst>
              <a:ext uri="{FF2B5EF4-FFF2-40B4-BE49-F238E27FC236}">
                <a16:creationId xmlns:a16="http://schemas.microsoft.com/office/drawing/2014/main" id="{02ABB51E-CCC5-4E9E-919A-5ABAC5171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97051" y="3137849"/>
            <a:ext cx="1106136" cy="11061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C22F9E-C359-43F3-8CDC-F405F2C178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285" y="4455776"/>
            <a:ext cx="10449576" cy="833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1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614214" y="699148"/>
            <a:ext cx="2020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/>
            <a:r>
              <a:rPr lang="en-US" sz="2000" b="1" spc="600">
                <a:solidFill>
                  <a:prstClr val="black"/>
                </a:solidFill>
                <a:latin typeface="Lato Regular"/>
                <a:cs typeface="Lato Regular"/>
              </a:rPr>
              <a:t>FEATURES</a:t>
            </a:r>
            <a:endParaRPr lang="en-US" sz="2000" b="1" spc="60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1706121" y="2008178"/>
            <a:ext cx="1477845" cy="258615"/>
            <a:chOff x="1703388" y="2006913"/>
            <a:chExt cx="1478230" cy="258682"/>
          </a:xfrm>
        </p:grpSpPr>
        <p:sp>
          <p:nvSpPr>
            <p:cNvPr id="101" name="Oval 10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60477" y="924312"/>
            <a:ext cx="9946184" cy="1015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/>
            <a:r>
              <a:rPr lang="en-US" sz="5999" dirty="0">
                <a:solidFill>
                  <a:prstClr val="black"/>
                </a:solidFill>
                <a:latin typeface="Lato Regular"/>
                <a:cs typeface="Lato Regular"/>
              </a:rPr>
              <a:t>Exclusive Movies by Platform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12494771" y="2926056"/>
            <a:ext cx="1529322" cy="152972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679">
              <a:defRPr/>
            </a:pPr>
            <a:endParaRPr lang="en-US" sz="180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069479" y="2911641"/>
            <a:ext cx="8293749" cy="744596"/>
          </a:xfrm>
          <a:prstGeom prst="rect">
            <a:avLst/>
          </a:prstGeom>
        </p:spPr>
        <p:txBody>
          <a:bodyPr wrap="none" lIns="219363" tIns="109681" rIns="219363" bIns="109681">
            <a:spAutoFit/>
          </a:bodyPr>
          <a:lstStyle/>
          <a:p>
            <a:pPr defTabSz="1828343"/>
            <a:r>
              <a:rPr lang="en-US" sz="3399" b="1" dirty="0">
                <a:solidFill>
                  <a:prstClr val="black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Data cleansing – Exclusive by platform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98026" y="3450955"/>
            <a:ext cx="9525799" cy="564611"/>
          </a:xfrm>
          <a:prstGeom prst="rect">
            <a:avLst/>
          </a:prstGeom>
          <a:noFill/>
        </p:spPr>
        <p:txBody>
          <a:bodyPr wrap="square" lIns="219363" tIns="109681" rIns="219363" bIns="109681" rtlCol="0">
            <a:spAutoFit/>
          </a:bodyPr>
          <a:lstStyle/>
          <a:p>
            <a:pPr defTabSz="1828343">
              <a:lnSpc>
                <a:spcPct val="110000"/>
              </a:lnSpc>
            </a:pPr>
            <a:r>
              <a:rPr lang="es-MX" sz="2199" dirty="0">
                <a:solidFill>
                  <a:prstClr val="black"/>
                </a:solidFill>
                <a:latin typeface="Lato Light"/>
              </a:rPr>
              <a:t>15237 </a:t>
            </a:r>
            <a:r>
              <a:rPr lang="en-US" sz="2199" dirty="0">
                <a:solidFill>
                  <a:prstClr val="black"/>
                </a:solidFill>
                <a:latin typeface="Lato Light"/>
              </a:rPr>
              <a:t>total </a:t>
            </a:r>
            <a:r>
              <a:rPr lang="en-US" sz="2199" dirty="0">
                <a:solidFill>
                  <a:prstClr val="black"/>
                </a:solidFill>
                <a:latin typeface="Lato Light"/>
                <a:cs typeface="Lato Light"/>
              </a:rPr>
              <a:t>movies between 4 different streaming platforms 96%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C98FFC-F302-4CED-B547-6F44F6215628}"/>
              </a:ext>
            </a:extLst>
          </p:cNvPr>
          <p:cNvSpPr/>
          <p:nvPr/>
        </p:nvSpPr>
        <p:spPr>
          <a:xfrm>
            <a:off x="15531983" y="4813255"/>
            <a:ext cx="2492237" cy="19663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D9860B-4866-455C-B5CB-E45B9BD6EA38}"/>
              </a:ext>
            </a:extLst>
          </p:cNvPr>
          <p:cNvSpPr/>
          <p:nvPr/>
        </p:nvSpPr>
        <p:spPr>
          <a:xfrm>
            <a:off x="18519745" y="4813253"/>
            <a:ext cx="2492237" cy="19663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39A59F-3415-4367-A5E3-2245133563FB}"/>
              </a:ext>
            </a:extLst>
          </p:cNvPr>
          <p:cNvSpPr/>
          <p:nvPr/>
        </p:nvSpPr>
        <p:spPr>
          <a:xfrm>
            <a:off x="21515354" y="4813255"/>
            <a:ext cx="2492237" cy="19663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9EC13A-D38C-4BCD-9725-EAF6196D9087}"/>
              </a:ext>
            </a:extLst>
          </p:cNvPr>
          <p:cNvSpPr/>
          <p:nvPr/>
        </p:nvSpPr>
        <p:spPr>
          <a:xfrm>
            <a:off x="12503132" y="4808227"/>
            <a:ext cx="2492237" cy="20243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405136-FFF9-4BB9-BFC3-F744AEFE239E}"/>
              </a:ext>
            </a:extLst>
          </p:cNvPr>
          <p:cNvSpPr txBox="1"/>
          <p:nvPr/>
        </p:nvSpPr>
        <p:spPr>
          <a:xfrm>
            <a:off x="15584766" y="7509120"/>
            <a:ext cx="2323072" cy="144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94%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3A67DF-AFA1-469F-9365-5E152EE2C3DF}"/>
              </a:ext>
            </a:extLst>
          </p:cNvPr>
          <p:cNvSpPr txBox="1"/>
          <p:nvPr/>
        </p:nvSpPr>
        <p:spPr>
          <a:xfrm>
            <a:off x="18730641" y="7469347"/>
            <a:ext cx="2170786" cy="144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18+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085D71-A575-490F-9A1C-14ED180F0D27}"/>
              </a:ext>
            </a:extLst>
          </p:cNvPr>
          <p:cNvSpPr txBox="1"/>
          <p:nvPr/>
        </p:nvSpPr>
        <p:spPr>
          <a:xfrm>
            <a:off x="21755409" y="7476169"/>
            <a:ext cx="2170786" cy="144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18+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55EE9A-0B94-45F8-9669-7501606114EF}"/>
              </a:ext>
            </a:extLst>
          </p:cNvPr>
          <p:cNvSpPr txBox="1"/>
          <p:nvPr/>
        </p:nvSpPr>
        <p:spPr>
          <a:xfrm>
            <a:off x="12641652" y="7471136"/>
            <a:ext cx="2323072" cy="144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70%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469F9-6851-4B87-8E43-08105E6626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21F1F"/>
              </a:clrFrom>
              <a:clrTo>
                <a:srgbClr val="221F1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28518" y="4786536"/>
            <a:ext cx="2067701" cy="2067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39832-FAA0-45EF-BFF8-84A71B77A87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35339" y="4899957"/>
            <a:ext cx="3445153" cy="1935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20D3F-ABAB-4A5A-95EB-38DED4DBA9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8821" y="5415073"/>
            <a:ext cx="2311882" cy="762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07202-B175-4838-961D-15AA80A47CD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39865" y="5182265"/>
            <a:ext cx="2260777" cy="12283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70BA96-CC97-447F-864C-28B6CEC5BC03}"/>
              </a:ext>
            </a:extLst>
          </p:cNvPr>
          <p:cNvSpPr/>
          <p:nvPr/>
        </p:nvSpPr>
        <p:spPr>
          <a:xfrm>
            <a:off x="15485245" y="7893368"/>
            <a:ext cx="2492237" cy="25291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A42D5E-2794-4F71-BDC5-7184F063C0EB}"/>
              </a:ext>
            </a:extLst>
          </p:cNvPr>
          <p:cNvSpPr/>
          <p:nvPr/>
        </p:nvSpPr>
        <p:spPr>
          <a:xfrm>
            <a:off x="18496703" y="7860808"/>
            <a:ext cx="2492237" cy="25291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9B450E-1F40-4137-B1CA-DCC17DB3FBB8}"/>
              </a:ext>
            </a:extLst>
          </p:cNvPr>
          <p:cNvSpPr/>
          <p:nvPr/>
        </p:nvSpPr>
        <p:spPr>
          <a:xfrm>
            <a:off x="21484255" y="7863586"/>
            <a:ext cx="2492237" cy="2523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823596-E8DC-47E5-86B0-D06101C4166E}"/>
              </a:ext>
            </a:extLst>
          </p:cNvPr>
          <p:cNvSpPr/>
          <p:nvPr/>
        </p:nvSpPr>
        <p:spPr>
          <a:xfrm>
            <a:off x="12549436" y="7931647"/>
            <a:ext cx="2492237" cy="25291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3866B6-15C7-4126-AC08-648FF19C4741}"/>
              </a:ext>
            </a:extLst>
          </p:cNvPr>
          <p:cNvSpPr txBox="1"/>
          <p:nvPr/>
        </p:nvSpPr>
        <p:spPr>
          <a:xfrm>
            <a:off x="15752707" y="8478740"/>
            <a:ext cx="2007280" cy="144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519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2DA942-35C7-4D98-B8A8-45CB2739D410}"/>
              </a:ext>
            </a:extLst>
          </p:cNvPr>
          <p:cNvSpPr txBox="1"/>
          <p:nvPr/>
        </p:nvSpPr>
        <p:spPr>
          <a:xfrm>
            <a:off x="18438420" y="8402290"/>
            <a:ext cx="2614818" cy="144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2898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A700A3-4177-4E0D-AD50-147E6C954F7A}"/>
              </a:ext>
            </a:extLst>
          </p:cNvPr>
          <p:cNvSpPr txBox="1"/>
          <p:nvPr/>
        </p:nvSpPr>
        <p:spPr>
          <a:xfrm>
            <a:off x="21498280" y="8617677"/>
            <a:ext cx="2430039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en-US" sz="5999" dirty="0">
                <a:solidFill>
                  <a:prstClr val="white"/>
                </a:solidFill>
                <a:latin typeface="Lato Regular"/>
                <a:cs typeface="Lato Regular"/>
              </a:rPr>
              <a:t>11204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C55236-9759-476E-BC68-5CEE8DA9B74D}"/>
              </a:ext>
            </a:extLst>
          </p:cNvPr>
          <p:cNvSpPr txBox="1"/>
          <p:nvPr/>
        </p:nvSpPr>
        <p:spPr>
          <a:xfrm>
            <a:off x="12788911" y="8473130"/>
            <a:ext cx="2028550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616</a:t>
            </a:r>
          </a:p>
        </p:txBody>
      </p:sp>
      <p:pic>
        <p:nvPicPr>
          <p:cNvPr id="23" name="Graphic 22" descr="Film reel">
            <a:extLst>
              <a:ext uri="{FF2B5EF4-FFF2-40B4-BE49-F238E27FC236}">
                <a16:creationId xmlns:a16="http://schemas.microsoft.com/office/drawing/2014/main" id="{02ABB51E-CCC5-4E9E-919A-5ABAC5171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97051" y="3137849"/>
            <a:ext cx="1106136" cy="11061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E64B3D-ECDF-46FB-AC13-5715C196F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945" y="4318866"/>
            <a:ext cx="10568969" cy="80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829346" y="7998153"/>
            <a:ext cx="3166251" cy="754053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300" b="1" dirty="0">
                <a:solidFill>
                  <a:schemeClr val="tx1"/>
                </a:solidFill>
                <a:latin typeface="Lato Regular"/>
                <a:cs typeface="Lato Regular"/>
              </a:rPr>
              <a:t>Edgar </a:t>
            </a:r>
            <a:r>
              <a:rPr lang="en-US" sz="4300" b="1" dirty="0" err="1">
                <a:solidFill>
                  <a:schemeClr val="tx1"/>
                </a:solidFill>
                <a:latin typeface="Lato Regular"/>
                <a:cs typeface="Lato Regular"/>
              </a:rPr>
              <a:t>Alejo</a:t>
            </a:r>
            <a:endParaRPr lang="en-US" sz="4300" b="1" dirty="0">
              <a:solidFill>
                <a:schemeClr val="tx1"/>
              </a:solidFill>
              <a:latin typeface="Lato Regular"/>
              <a:cs typeface="Lato Regular"/>
            </a:endParaRP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7394225" y="7998153"/>
            <a:ext cx="4409477" cy="754053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300" b="1" dirty="0">
                <a:solidFill>
                  <a:schemeClr val="tx1"/>
                </a:solidFill>
                <a:latin typeface="Lato Regular"/>
                <a:cs typeface="Lato Regular"/>
              </a:rPr>
              <a:t>José Luis Duarte</a:t>
            </a:r>
          </a:p>
        </p:txBody>
      </p:sp>
      <p:sp>
        <p:nvSpPr>
          <p:cNvPr id="120" name="Content Placeholder 2"/>
          <p:cNvSpPr txBox="1">
            <a:spLocks/>
          </p:cNvSpPr>
          <p:nvPr/>
        </p:nvSpPr>
        <p:spPr bwMode="auto">
          <a:xfrm>
            <a:off x="13159221" y="7959592"/>
            <a:ext cx="3529557" cy="754053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300" b="1" dirty="0">
                <a:solidFill>
                  <a:schemeClr val="tx1"/>
                </a:solidFill>
                <a:latin typeface="Lato Regular"/>
                <a:cs typeface="Lato Regular"/>
              </a:rPr>
              <a:t>Joaquin </a:t>
            </a:r>
            <a:r>
              <a:rPr lang="en-US" sz="4300" b="1" dirty="0" err="1">
                <a:solidFill>
                  <a:schemeClr val="tx1"/>
                </a:solidFill>
                <a:latin typeface="Lato Regular"/>
                <a:cs typeface="Lato Regular"/>
              </a:rPr>
              <a:t>Osio</a:t>
            </a:r>
            <a:endParaRPr lang="en-US" sz="4300" b="1" dirty="0">
              <a:solidFill>
                <a:schemeClr val="tx1"/>
              </a:solidFill>
              <a:latin typeface="Lato Regular"/>
              <a:cs typeface="Lato Regular"/>
            </a:endParaRPr>
          </a:p>
        </p:txBody>
      </p:sp>
      <p:sp>
        <p:nvSpPr>
          <p:cNvPr id="134" name="Content Placeholder 2"/>
          <p:cNvSpPr txBox="1">
            <a:spLocks/>
          </p:cNvSpPr>
          <p:nvPr/>
        </p:nvSpPr>
        <p:spPr bwMode="auto">
          <a:xfrm>
            <a:off x="18111221" y="7967151"/>
            <a:ext cx="3963714" cy="754053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300" b="1" dirty="0">
                <a:solidFill>
                  <a:schemeClr val="tx1"/>
                </a:solidFill>
                <a:latin typeface="Lato Regular"/>
                <a:cs typeface="Lato Regular"/>
              </a:rPr>
              <a:t>Pedro Terrazas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611459" y="697543"/>
            <a:ext cx="2228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BOOTCAMP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557709" y="922766"/>
            <a:ext cx="77560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Meet Our Kappa Team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90" name="Oval 89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843643" y="8732879"/>
            <a:ext cx="1478230" cy="258682"/>
            <a:chOff x="1703388" y="2006913"/>
            <a:chExt cx="1478230" cy="258682"/>
          </a:xfrm>
        </p:grpSpPr>
        <p:sp>
          <p:nvSpPr>
            <p:cNvPr id="75" name="Oval 74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4164680" y="8732879"/>
            <a:ext cx="1478230" cy="258682"/>
            <a:chOff x="1703388" y="2006913"/>
            <a:chExt cx="1478230" cy="258682"/>
          </a:xfrm>
        </p:grpSpPr>
        <p:sp>
          <p:nvSpPr>
            <p:cNvPr id="96" name="Oval 95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9337758" y="8732879"/>
            <a:ext cx="1478230" cy="258682"/>
            <a:chOff x="1703388" y="2006913"/>
            <a:chExt cx="1478230" cy="258682"/>
          </a:xfrm>
        </p:grpSpPr>
        <p:sp>
          <p:nvSpPr>
            <p:cNvPr id="102" name="Oval 101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662952" y="8732879"/>
            <a:ext cx="1478230" cy="258682"/>
            <a:chOff x="1703388" y="2006913"/>
            <a:chExt cx="1478230" cy="258682"/>
          </a:xfrm>
        </p:grpSpPr>
        <p:sp>
          <p:nvSpPr>
            <p:cNvPr id="150" name="Oval 149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Oval 151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152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Marcador de posición de 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7E32FCDD-9951-4A19-9433-45B433B60B1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270" b="-42270"/>
          <a:stretch/>
        </p:blipFill>
        <p:spPr>
          <a:prstGeom prst="rect">
            <a:avLst/>
          </a:prstGeom>
        </p:spPr>
      </p:pic>
      <p:pic>
        <p:nvPicPr>
          <p:cNvPr id="10" name="Marcador de posición de imagen 9" descr="Logotipo&#10;&#10;Descripción generada automáticamente">
            <a:extLst>
              <a:ext uri="{FF2B5EF4-FFF2-40B4-BE49-F238E27FC236}">
                <a16:creationId xmlns:a16="http://schemas.microsoft.com/office/drawing/2014/main" id="{7539D97A-D99F-4E64-B7D1-4B71398C9C5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945" b="-133945"/>
          <a:stretch/>
        </p:blipFill>
        <p:spPr>
          <a:prstGeom prst="rect">
            <a:avLst/>
          </a:prstGeom>
        </p:spPr>
      </p:pic>
      <p:pic>
        <p:nvPicPr>
          <p:cNvPr id="11" name="Marcador de posición de imagen 10" descr="Logotipo, Icono&#10;&#10;Descripción generada automáticamente">
            <a:extLst>
              <a:ext uri="{FF2B5EF4-FFF2-40B4-BE49-F238E27FC236}">
                <a16:creationId xmlns:a16="http://schemas.microsoft.com/office/drawing/2014/main" id="{97A7FE66-6083-4436-894A-93E9F8A0904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29" b="-112729"/>
          <a:stretch/>
        </p:blipFill>
        <p:spPr>
          <a:prstGeom prst="rect">
            <a:avLst/>
          </a:prstGeom>
        </p:spPr>
      </p:pic>
      <p:pic>
        <p:nvPicPr>
          <p:cNvPr id="12" name="Marcador de posición de imagen 11" descr="Logotipo&#10;&#10;Descripción generada automáticamente">
            <a:extLst>
              <a:ext uri="{FF2B5EF4-FFF2-40B4-BE49-F238E27FC236}">
                <a16:creationId xmlns:a16="http://schemas.microsoft.com/office/drawing/2014/main" id="{51D05137-0D4E-493E-8C70-E3232639AD5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731" b="-101731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6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2103556" y="2573709"/>
            <a:ext cx="3175317" cy="866083"/>
          </a:xfrm>
          <a:prstGeom prst="rect">
            <a:avLst/>
          </a:prstGeom>
          <a:noFill/>
        </p:spPr>
        <p:txBody>
          <a:bodyPr wrap="none" lIns="243852" tIns="121926" rIns="243852" bIns="12192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700" b="1" dirty="0">
                <a:latin typeface="Lato Regular"/>
                <a:cs typeface="Lato Regular"/>
              </a:rPr>
              <a:t>Background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103556" y="3757170"/>
            <a:ext cx="6442430" cy="8614822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The global </a:t>
            </a:r>
            <a:r>
              <a:rPr lang="en-US" sz="3000" b="1" dirty="0"/>
              <a:t>video streaming</a:t>
            </a:r>
            <a:r>
              <a:rPr lang="en-US" sz="3000" dirty="0"/>
              <a:t> market size was estimated at USD 42.6 billion in 2019 and is expected to reach USD 50.1 billion in 2020 and expected to grow at a compound annual </a:t>
            </a:r>
            <a:r>
              <a:rPr lang="en-US" sz="3000" b="1" dirty="0"/>
              <a:t>growth</a:t>
            </a:r>
            <a:r>
              <a:rPr lang="en-US" sz="3000" dirty="0"/>
              <a:t> rate of 20.4% from 2020 to 2027 to reach USD 184.2 billion by 2027.</a:t>
            </a:r>
            <a:endParaRPr lang="en-US" sz="3000" dirty="0">
              <a:latin typeface="Lato Light"/>
              <a:cs typeface="Lato Light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The video streaming services have experienced a rise of around 30% in viewership during the lockdown.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latin typeface="Lato Light"/>
                <a:cs typeface="Lato Light"/>
              </a:rPr>
              <a:t>Our project consist of </a:t>
            </a:r>
            <a:r>
              <a:rPr lang="en-US" sz="3000" b="1" dirty="0">
                <a:latin typeface="Lato Light"/>
                <a:cs typeface="Lato Light"/>
              </a:rPr>
              <a:t>Analyzing the Movie Database of 4 majors platforms, included Netflix, Prime Video, Disney+ and Hulu </a:t>
            </a:r>
            <a:r>
              <a:rPr lang="es-MX" sz="3000" dirty="0" err="1"/>
              <a:t>obtained</a:t>
            </a:r>
            <a:r>
              <a:rPr lang="es-MX" sz="3000" dirty="0"/>
              <a:t> </a:t>
            </a:r>
            <a:r>
              <a:rPr lang="es-MX" sz="3000" dirty="0" err="1"/>
              <a:t>from</a:t>
            </a:r>
            <a:r>
              <a:rPr lang="es-MX" sz="3000" dirty="0"/>
              <a:t> </a:t>
            </a:r>
            <a:r>
              <a:rPr lang="es-MX" sz="3000" dirty="0" err="1"/>
              <a:t>site</a:t>
            </a:r>
            <a:r>
              <a:rPr lang="es-MX" sz="3000" dirty="0"/>
              <a:t> </a:t>
            </a:r>
            <a:r>
              <a:rPr lang="es-MX" sz="3000" b="1" dirty="0" err="1"/>
              <a:t>Kaggle</a:t>
            </a:r>
            <a:r>
              <a:rPr lang="es-MX" sz="3000" b="1" dirty="0"/>
              <a:t>.</a:t>
            </a:r>
            <a:endParaRPr lang="en-US" sz="3000" b="1" dirty="0">
              <a:latin typeface="Lato Light"/>
              <a:cs typeface="Lato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11459" y="697543"/>
            <a:ext cx="2569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KAPPA TEAM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61" name="Oval 6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557709" y="922766"/>
            <a:ext cx="6330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About Our Project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0A34B536-548E-453E-B5AE-4205CBD2FA6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507" y="3827762"/>
            <a:ext cx="5600570" cy="1524510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75BC1E08-AF8F-4923-B06C-F358874E39D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951" y="10393317"/>
            <a:ext cx="3911213" cy="1290700"/>
          </a:xfrm>
          <a:prstGeom prst="rect">
            <a:avLst/>
          </a:prstGeom>
        </p:spPr>
      </p:pic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362B0803-914E-4EBE-BE80-F2ECFD7DA46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283" y="10618973"/>
            <a:ext cx="5202287" cy="1601329"/>
          </a:xfrm>
          <a:prstGeom prst="rect">
            <a:avLst/>
          </a:prstGeom>
        </p:spPr>
      </p:pic>
      <p:pic>
        <p:nvPicPr>
          <p:cNvPr id="11" name="Imagen 10" descr="Imagen que contiene Icono&#10;&#10;Descripción generada automáticamente">
            <a:extLst>
              <a:ext uri="{FF2B5EF4-FFF2-40B4-BE49-F238E27FC236}">
                <a16:creationId xmlns:a16="http://schemas.microsoft.com/office/drawing/2014/main" id="{67077AB2-077F-4A63-886B-AB52A58C4E1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22" y="2863788"/>
            <a:ext cx="5600570" cy="3038309"/>
          </a:xfrm>
          <a:prstGeom prst="rect">
            <a:avLst/>
          </a:prstGeom>
        </p:spPr>
      </p:pic>
      <p:pic>
        <p:nvPicPr>
          <p:cNvPr id="13" name="Imagen 12" descr="Imagen que contiene foto, diferente, montón, edificio&#10;&#10;Descripción generada automáticamente">
            <a:extLst>
              <a:ext uri="{FF2B5EF4-FFF2-40B4-BE49-F238E27FC236}">
                <a16:creationId xmlns:a16="http://schemas.microsoft.com/office/drawing/2014/main" id="{9C071D46-8107-49C1-8064-17CF3A75E68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726" y="6241798"/>
            <a:ext cx="6677561" cy="381181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CBB7451-A127-42D6-BCE0-3D56A8D31DF0}"/>
              </a:ext>
            </a:extLst>
          </p:cNvPr>
          <p:cNvSpPr txBox="1"/>
          <p:nvPr/>
        </p:nvSpPr>
        <p:spPr>
          <a:xfrm>
            <a:off x="12473379" y="12597039"/>
            <a:ext cx="1015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dirty="0"/>
              <a:t>DATA SOURCE: https://www.kaggle.com/ruchi798/movies-on-netflix-prime-video-hulu-and-disney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567C0BC-E263-4630-818B-40C6AE22E19F}"/>
              </a:ext>
            </a:extLst>
          </p:cNvPr>
          <p:cNvSpPr txBox="1"/>
          <p:nvPr/>
        </p:nvSpPr>
        <p:spPr>
          <a:xfrm>
            <a:off x="1941869" y="13090769"/>
            <a:ext cx="7030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/>
              <a:t>Source</a:t>
            </a:r>
            <a:r>
              <a:rPr lang="es-MX" sz="1400" dirty="0"/>
              <a:t>: https://www.grandviewresearch.com/industry-analysis/video-streaming-market</a:t>
            </a:r>
          </a:p>
        </p:txBody>
      </p:sp>
    </p:spTree>
    <p:extLst>
      <p:ext uri="{BB962C8B-B14F-4D97-AF65-F5344CB8AC3E}">
        <p14:creationId xmlns:p14="http://schemas.microsoft.com/office/powerpoint/2010/main" val="323888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5157622" y="3746937"/>
            <a:ext cx="1932314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Explain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86178" y="4286393"/>
            <a:ext cx="6442430" cy="130955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Explain what happens in this industry and why, by answering a series of questions that we previously elaborated for this Database</a:t>
            </a:r>
            <a:endParaRPr lang="en-US" sz="2200" dirty="0">
              <a:latin typeface="Lato Light"/>
              <a:cs typeface="Lato Light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3569815" y="3969401"/>
            <a:ext cx="1529720" cy="153011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583342" y="5952378"/>
            <a:ext cx="1529720" cy="153011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3574240" y="7961120"/>
            <a:ext cx="1529720" cy="153011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150097" y="5706306"/>
            <a:ext cx="2049332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Analyze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178653" y="6245762"/>
            <a:ext cx="6442430" cy="93714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Discovered and Identify relations, behavior, comparisons and tendencies between the data.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150097" y="7734943"/>
            <a:ext cx="1573241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Clean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178653" y="8274399"/>
            <a:ext cx="6442430" cy="130955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Determine the quality of the data, as well as the number of nulls regarding the relevance for the entire database.</a:t>
            </a:r>
            <a:endParaRPr lang="en-US" sz="2200" dirty="0">
              <a:latin typeface="Lato Light"/>
              <a:cs typeface="Lato Light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590378" y="9908494"/>
            <a:ext cx="1529720" cy="153011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04324" y="9701438"/>
            <a:ext cx="2208158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Describe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32880" y="10240894"/>
            <a:ext cx="6442430" cy="130955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Known the structure, shape and conditions about our Database, identify each columns, data type and general information.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1459" y="697543"/>
            <a:ext cx="1969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>
                <a:latin typeface="Lato Regular"/>
                <a:cs typeface="Lato Regular"/>
              </a:rPr>
              <a:t>FEATURES</a:t>
            </a:r>
            <a:endParaRPr lang="en-US" sz="2000" b="1" spc="600" dirty="0">
              <a:latin typeface="Lato Regular"/>
              <a:cs typeface="Lato Regular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61" name="Oval 6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557709" y="922766"/>
            <a:ext cx="52908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Project Process</a:t>
            </a:r>
          </a:p>
        </p:txBody>
      </p:sp>
      <p:grpSp>
        <p:nvGrpSpPr>
          <p:cNvPr id="70" name="Group 18"/>
          <p:cNvGrpSpPr>
            <a:grpSpLocks noChangeAspect="1"/>
          </p:cNvGrpSpPr>
          <p:nvPr/>
        </p:nvGrpSpPr>
        <p:grpSpPr bwMode="auto">
          <a:xfrm>
            <a:off x="13797327" y="4227046"/>
            <a:ext cx="8577125" cy="7737204"/>
            <a:chOff x="1862" y="1370"/>
            <a:chExt cx="2073" cy="1870"/>
          </a:xfrm>
        </p:grpSpPr>
        <p:sp>
          <p:nvSpPr>
            <p:cNvPr id="71" name="Freeform 19"/>
            <p:cNvSpPr>
              <a:spLocks/>
            </p:cNvSpPr>
            <p:nvPr/>
          </p:nvSpPr>
          <p:spPr bwMode="auto">
            <a:xfrm>
              <a:off x="1862" y="2457"/>
              <a:ext cx="1038" cy="783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2" name="Freeform 20"/>
            <p:cNvSpPr>
              <a:spLocks/>
            </p:cNvSpPr>
            <p:nvPr/>
          </p:nvSpPr>
          <p:spPr bwMode="auto">
            <a:xfrm>
              <a:off x="2898" y="2457"/>
              <a:ext cx="1037" cy="783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3" name="Freeform 21"/>
            <p:cNvSpPr>
              <a:spLocks/>
            </p:cNvSpPr>
            <p:nvPr/>
          </p:nvSpPr>
          <p:spPr bwMode="auto">
            <a:xfrm>
              <a:off x="1862" y="2156"/>
              <a:ext cx="2073" cy="595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4" name="Freeform 22"/>
            <p:cNvSpPr>
              <a:spLocks/>
            </p:cNvSpPr>
            <p:nvPr/>
          </p:nvSpPr>
          <p:spPr bwMode="auto">
            <a:xfrm>
              <a:off x="2107" y="2051"/>
              <a:ext cx="791" cy="598"/>
            </a:xfrm>
            <a:custGeom>
              <a:avLst/>
              <a:gdLst>
                <a:gd name="T0" fmla="*/ 791 w 791"/>
                <a:gd name="T1" fmla="*/ 598 h 598"/>
                <a:gd name="T2" fmla="*/ 0 w 791"/>
                <a:gd name="T3" fmla="*/ 373 h 598"/>
                <a:gd name="T4" fmla="*/ 0 w 791"/>
                <a:gd name="T5" fmla="*/ 0 h 598"/>
                <a:gd name="T6" fmla="*/ 791 w 791"/>
                <a:gd name="T7" fmla="*/ 224 h 598"/>
                <a:gd name="T8" fmla="*/ 791 w 791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1" h="598">
                  <a:moveTo>
                    <a:pt x="791" y="598"/>
                  </a:moveTo>
                  <a:lnTo>
                    <a:pt x="0" y="373"/>
                  </a:lnTo>
                  <a:lnTo>
                    <a:pt x="0" y="0"/>
                  </a:lnTo>
                  <a:lnTo>
                    <a:pt x="791" y="224"/>
                  </a:lnTo>
                  <a:lnTo>
                    <a:pt x="791" y="59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5" name="Freeform 23"/>
            <p:cNvSpPr>
              <a:spLocks/>
            </p:cNvSpPr>
            <p:nvPr/>
          </p:nvSpPr>
          <p:spPr bwMode="auto">
            <a:xfrm>
              <a:off x="2898" y="2051"/>
              <a:ext cx="792" cy="598"/>
            </a:xfrm>
            <a:custGeom>
              <a:avLst/>
              <a:gdLst>
                <a:gd name="T0" fmla="*/ 792 w 792"/>
                <a:gd name="T1" fmla="*/ 373 h 598"/>
                <a:gd name="T2" fmla="*/ 0 w 792"/>
                <a:gd name="T3" fmla="*/ 598 h 598"/>
                <a:gd name="T4" fmla="*/ 0 w 792"/>
                <a:gd name="T5" fmla="*/ 224 h 598"/>
                <a:gd name="T6" fmla="*/ 792 w 792"/>
                <a:gd name="T7" fmla="*/ 0 h 598"/>
                <a:gd name="T8" fmla="*/ 792 w 792"/>
                <a:gd name="T9" fmla="*/ 373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2" h="598">
                  <a:moveTo>
                    <a:pt x="792" y="373"/>
                  </a:moveTo>
                  <a:lnTo>
                    <a:pt x="0" y="598"/>
                  </a:lnTo>
                  <a:lnTo>
                    <a:pt x="0" y="224"/>
                  </a:lnTo>
                  <a:lnTo>
                    <a:pt x="792" y="0"/>
                  </a:lnTo>
                  <a:lnTo>
                    <a:pt x="792" y="37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6" name="Freeform 24"/>
            <p:cNvSpPr>
              <a:spLocks/>
            </p:cNvSpPr>
            <p:nvPr/>
          </p:nvSpPr>
          <p:spPr bwMode="auto">
            <a:xfrm>
              <a:off x="2107" y="1821"/>
              <a:ext cx="1583" cy="454"/>
            </a:xfrm>
            <a:custGeom>
              <a:avLst/>
              <a:gdLst>
                <a:gd name="T0" fmla="*/ 1583 w 1583"/>
                <a:gd name="T1" fmla="*/ 230 h 454"/>
                <a:gd name="T2" fmla="*/ 791 w 1583"/>
                <a:gd name="T3" fmla="*/ 454 h 454"/>
                <a:gd name="T4" fmla="*/ 0 w 1583"/>
                <a:gd name="T5" fmla="*/ 230 h 454"/>
                <a:gd name="T6" fmla="*/ 0 w 1583"/>
                <a:gd name="T7" fmla="*/ 225 h 454"/>
                <a:gd name="T8" fmla="*/ 791 w 1583"/>
                <a:gd name="T9" fmla="*/ 0 h 454"/>
                <a:gd name="T10" fmla="*/ 1583 w 1583"/>
                <a:gd name="T11" fmla="*/ 225 h 454"/>
                <a:gd name="T12" fmla="*/ 1583 w 1583"/>
                <a:gd name="T13" fmla="*/ 23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3" h="454">
                  <a:moveTo>
                    <a:pt x="1583" y="230"/>
                  </a:moveTo>
                  <a:lnTo>
                    <a:pt x="791" y="454"/>
                  </a:lnTo>
                  <a:lnTo>
                    <a:pt x="0" y="230"/>
                  </a:lnTo>
                  <a:lnTo>
                    <a:pt x="0" y="225"/>
                  </a:lnTo>
                  <a:lnTo>
                    <a:pt x="791" y="0"/>
                  </a:lnTo>
                  <a:lnTo>
                    <a:pt x="1583" y="225"/>
                  </a:lnTo>
                  <a:lnTo>
                    <a:pt x="1583" y="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7" name="Freeform 25"/>
            <p:cNvSpPr>
              <a:spLocks/>
            </p:cNvSpPr>
            <p:nvPr/>
          </p:nvSpPr>
          <p:spPr bwMode="auto">
            <a:xfrm>
              <a:off x="2300" y="1726"/>
              <a:ext cx="603" cy="455"/>
            </a:xfrm>
            <a:custGeom>
              <a:avLst/>
              <a:gdLst>
                <a:gd name="T0" fmla="*/ 603 w 603"/>
                <a:gd name="T1" fmla="*/ 455 h 455"/>
                <a:gd name="T2" fmla="*/ 0 w 603"/>
                <a:gd name="T3" fmla="*/ 284 h 455"/>
                <a:gd name="T4" fmla="*/ 0 w 603"/>
                <a:gd name="T5" fmla="*/ 0 h 455"/>
                <a:gd name="T6" fmla="*/ 603 w 603"/>
                <a:gd name="T7" fmla="*/ 171 h 455"/>
                <a:gd name="T8" fmla="*/ 603 w 603"/>
                <a:gd name="T9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3" h="455">
                  <a:moveTo>
                    <a:pt x="603" y="455"/>
                  </a:moveTo>
                  <a:lnTo>
                    <a:pt x="0" y="284"/>
                  </a:lnTo>
                  <a:lnTo>
                    <a:pt x="0" y="0"/>
                  </a:lnTo>
                  <a:lnTo>
                    <a:pt x="603" y="171"/>
                  </a:lnTo>
                  <a:lnTo>
                    <a:pt x="603" y="45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8" name="Freeform 26"/>
            <p:cNvSpPr>
              <a:spLocks/>
            </p:cNvSpPr>
            <p:nvPr/>
          </p:nvSpPr>
          <p:spPr bwMode="auto">
            <a:xfrm>
              <a:off x="2902" y="1726"/>
              <a:ext cx="603" cy="455"/>
            </a:xfrm>
            <a:custGeom>
              <a:avLst/>
              <a:gdLst>
                <a:gd name="T0" fmla="*/ 603 w 603"/>
                <a:gd name="T1" fmla="*/ 284 h 455"/>
                <a:gd name="T2" fmla="*/ 0 w 603"/>
                <a:gd name="T3" fmla="*/ 455 h 455"/>
                <a:gd name="T4" fmla="*/ 0 w 603"/>
                <a:gd name="T5" fmla="*/ 171 h 455"/>
                <a:gd name="T6" fmla="*/ 603 w 603"/>
                <a:gd name="T7" fmla="*/ 0 h 455"/>
                <a:gd name="T8" fmla="*/ 603 w 603"/>
                <a:gd name="T9" fmla="*/ 284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3" h="455">
                  <a:moveTo>
                    <a:pt x="603" y="284"/>
                  </a:moveTo>
                  <a:lnTo>
                    <a:pt x="0" y="455"/>
                  </a:lnTo>
                  <a:lnTo>
                    <a:pt x="0" y="171"/>
                  </a:lnTo>
                  <a:lnTo>
                    <a:pt x="603" y="0"/>
                  </a:lnTo>
                  <a:lnTo>
                    <a:pt x="603" y="28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9" name="Freeform 27"/>
            <p:cNvSpPr>
              <a:spLocks/>
            </p:cNvSpPr>
            <p:nvPr/>
          </p:nvSpPr>
          <p:spPr bwMode="auto">
            <a:xfrm>
              <a:off x="2300" y="1551"/>
              <a:ext cx="1205" cy="346"/>
            </a:xfrm>
            <a:custGeom>
              <a:avLst/>
              <a:gdLst>
                <a:gd name="T0" fmla="*/ 1205 w 1205"/>
                <a:gd name="T1" fmla="*/ 175 h 346"/>
                <a:gd name="T2" fmla="*/ 602 w 1205"/>
                <a:gd name="T3" fmla="*/ 346 h 346"/>
                <a:gd name="T4" fmla="*/ 0 w 1205"/>
                <a:gd name="T5" fmla="*/ 175 h 346"/>
                <a:gd name="T6" fmla="*/ 0 w 1205"/>
                <a:gd name="T7" fmla="*/ 171 h 346"/>
                <a:gd name="T8" fmla="*/ 603 w 1205"/>
                <a:gd name="T9" fmla="*/ 0 h 346"/>
                <a:gd name="T10" fmla="*/ 1205 w 1205"/>
                <a:gd name="T11" fmla="*/ 171 h 346"/>
                <a:gd name="T12" fmla="*/ 1205 w 1205"/>
                <a:gd name="T13" fmla="*/ 17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5" h="346">
                  <a:moveTo>
                    <a:pt x="1205" y="175"/>
                  </a:moveTo>
                  <a:lnTo>
                    <a:pt x="602" y="346"/>
                  </a:lnTo>
                  <a:lnTo>
                    <a:pt x="0" y="175"/>
                  </a:lnTo>
                  <a:lnTo>
                    <a:pt x="0" y="171"/>
                  </a:lnTo>
                  <a:lnTo>
                    <a:pt x="603" y="0"/>
                  </a:lnTo>
                  <a:lnTo>
                    <a:pt x="1205" y="171"/>
                  </a:lnTo>
                  <a:lnTo>
                    <a:pt x="1205" y="1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0" name="Freeform 28"/>
            <p:cNvSpPr>
              <a:spLocks/>
            </p:cNvSpPr>
            <p:nvPr/>
          </p:nvSpPr>
          <p:spPr bwMode="auto">
            <a:xfrm>
              <a:off x="2477" y="1493"/>
              <a:ext cx="426" cy="321"/>
            </a:xfrm>
            <a:custGeom>
              <a:avLst/>
              <a:gdLst>
                <a:gd name="T0" fmla="*/ 426 w 426"/>
                <a:gd name="T1" fmla="*/ 321 h 321"/>
                <a:gd name="T2" fmla="*/ 0 w 426"/>
                <a:gd name="T3" fmla="*/ 201 h 321"/>
                <a:gd name="T4" fmla="*/ 0 w 426"/>
                <a:gd name="T5" fmla="*/ 0 h 321"/>
                <a:gd name="T6" fmla="*/ 426 w 426"/>
                <a:gd name="T7" fmla="*/ 121 h 321"/>
                <a:gd name="T8" fmla="*/ 426 w 426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321">
                  <a:moveTo>
                    <a:pt x="426" y="321"/>
                  </a:moveTo>
                  <a:lnTo>
                    <a:pt x="0" y="201"/>
                  </a:lnTo>
                  <a:lnTo>
                    <a:pt x="0" y="0"/>
                  </a:lnTo>
                  <a:lnTo>
                    <a:pt x="426" y="121"/>
                  </a:lnTo>
                  <a:lnTo>
                    <a:pt x="426" y="32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1" name="Freeform 29"/>
            <p:cNvSpPr>
              <a:spLocks/>
            </p:cNvSpPr>
            <p:nvPr/>
          </p:nvSpPr>
          <p:spPr bwMode="auto">
            <a:xfrm>
              <a:off x="2903" y="1493"/>
              <a:ext cx="425" cy="321"/>
            </a:xfrm>
            <a:custGeom>
              <a:avLst/>
              <a:gdLst>
                <a:gd name="T0" fmla="*/ 425 w 425"/>
                <a:gd name="T1" fmla="*/ 201 h 321"/>
                <a:gd name="T2" fmla="*/ 0 w 425"/>
                <a:gd name="T3" fmla="*/ 321 h 321"/>
                <a:gd name="T4" fmla="*/ 0 w 425"/>
                <a:gd name="T5" fmla="*/ 121 h 321"/>
                <a:gd name="T6" fmla="*/ 425 w 425"/>
                <a:gd name="T7" fmla="*/ 0 h 321"/>
                <a:gd name="T8" fmla="*/ 425 w 425"/>
                <a:gd name="T9" fmla="*/ 20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321">
                  <a:moveTo>
                    <a:pt x="425" y="201"/>
                  </a:moveTo>
                  <a:lnTo>
                    <a:pt x="0" y="321"/>
                  </a:lnTo>
                  <a:lnTo>
                    <a:pt x="0" y="121"/>
                  </a:lnTo>
                  <a:lnTo>
                    <a:pt x="425" y="0"/>
                  </a:lnTo>
                  <a:lnTo>
                    <a:pt x="425" y="20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2477" y="1370"/>
              <a:ext cx="851" cy="244"/>
            </a:xfrm>
            <a:custGeom>
              <a:avLst/>
              <a:gdLst>
                <a:gd name="T0" fmla="*/ 851 w 851"/>
                <a:gd name="T1" fmla="*/ 123 h 244"/>
                <a:gd name="T2" fmla="*/ 426 w 851"/>
                <a:gd name="T3" fmla="*/ 244 h 244"/>
                <a:gd name="T4" fmla="*/ 0 w 851"/>
                <a:gd name="T5" fmla="*/ 123 h 244"/>
                <a:gd name="T6" fmla="*/ 0 w 851"/>
                <a:gd name="T7" fmla="*/ 120 h 244"/>
                <a:gd name="T8" fmla="*/ 426 w 851"/>
                <a:gd name="T9" fmla="*/ 0 h 244"/>
                <a:gd name="T10" fmla="*/ 851 w 851"/>
                <a:gd name="T11" fmla="*/ 120 h 244"/>
                <a:gd name="T12" fmla="*/ 851 w 851"/>
                <a:gd name="T13" fmla="*/ 12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1" h="244">
                  <a:moveTo>
                    <a:pt x="851" y="123"/>
                  </a:moveTo>
                  <a:lnTo>
                    <a:pt x="426" y="244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426" y="0"/>
                  </a:lnTo>
                  <a:lnTo>
                    <a:pt x="851" y="120"/>
                  </a:lnTo>
                  <a:lnTo>
                    <a:pt x="851" y="1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cxnSp>
        <p:nvCxnSpPr>
          <p:cNvPr id="3" name="Elbow Connector 2"/>
          <p:cNvCxnSpPr/>
          <p:nvPr/>
        </p:nvCxnSpPr>
        <p:spPr>
          <a:xfrm>
            <a:off x="7146635" y="4201186"/>
            <a:ext cx="9006726" cy="55626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flipV="1">
            <a:off x="7235755" y="5706306"/>
            <a:ext cx="8204630" cy="450577"/>
          </a:xfrm>
          <a:prstGeom prst="bentConnector3">
            <a:avLst>
              <a:gd name="adj1" fmla="val 52172"/>
            </a:avLst>
          </a:prstGeom>
          <a:ln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flipV="1">
            <a:off x="7329339" y="7044712"/>
            <a:ext cx="7235576" cy="1123719"/>
          </a:xfrm>
          <a:prstGeom prst="bentConnector3">
            <a:avLst>
              <a:gd name="adj1" fmla="val 54619"/>
            </a:avLst>
          </a:prstGeom>
          <a:ln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flipV="1">
            <a:off x="7168915" y="8724554"/>
            <a:ext cx="6422189" cy="1409038"/>
          </a:xfrm>
          <a:prstGeom prst="bentConnector3">
            <a:avLst>
              <a:gd name="adj1" fmla="val 63184"/>
            </a:avLst>
          </a:prstGeom>
          <a:ln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AD29E419-41F4-4F78-9052-41F8D9C0BA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7" y="6245762"/>
            <a:ext cx="863029" cy="8366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80DD6DA-B206-473C-8E76-2364FC19E43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12" y="10240894"/>
            <a:ext cx="815492" cy="815492"/>
          </a:xfrm>
          <a:prstGeom prst="rect">
            <a:avLst/>
          </a:prstGeom>
        </p:spPr>
      </p:pic>
      <p:pic>
        <p:nvPicPr>
          <p:cNvPr id="8" name="Imagen 7" descr="Imagen que contiene Forma&#10;&#10;Descripción generada automáticamente">
            <a:extLst>
              <a:ext uri="{FF2B5EF4-FFF2-40B4-BE49-F238E27FC236}">
                <a16:creationId xmlns:a16="http://schemas.microsoft.com/office/drawing/2014/main" id="{62F8D6C6-B356-4F59-9126-E9705C7EB93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13" y="8318785"/>
            <a:ext cx="811537" cy="811537"/>
          </a:xfrm>
          <a:prstGeom prst="rect">
            <a:avLst/>
          </a:prstGeom>
        </p:spPr>
      </p:pic>
      <p:pic>
        <p:nvPicPr>
          <p:cNvPr id="10" name="Imagen 9" descr="Imagen que contiene Forma&#10;&#10;Descripción generada automáticamente">
            <a:extLst>
              <a:ext uri="{FF2B5EF4-FFF2-40B4-BE49-F238E27FC236}">
                <a16:creationId xmlns:a16="http://schemas.microsoft.com/office/drawing/2014/main" id="{79F91498-959F-4FCF-BBB6-C4EB3356972B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7" y="4376032"/>
            <a:ext cx="762843" cy="7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0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1611459" y="697543"/>
            <a:ext cx="358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60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PROJECT PROCESS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66" name="Oval 65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557709" y="922766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Describe</a:t>
            </a:r>
          </a:p>
        </p:txBody>
      </p:sp>
      <p:cxnSp>
        <p:nvCxnSpPr>
          <p:cNvPr id="81" name="Straight Connector 63">
            <a:extLst>
              <a:ext uri="{FF2B5EF4-FFF2-40B4-BE49-F238E27FC236}">
                <a16:creationId xmlns:a16="http://schemas.microsoft.com/office/drawing/2014/main" id="{306FEE85-FE8F-4739-8D65-290F31C4CF1A}"/>
              </a:ext>
            </a:extLst>
          </p:cNvPr>
          <p:cNvCxnSpPr/>
          <p:nvPr/>
        </p:nvCxnSpPr>
        <p:spPr>
          <a:xfrm>
            <a:off x="12208708" y="2422624"/>
            <a:ext cx="0" cy="8334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26943F3-EFF5-4D10-A6BF-EB0B751D6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06" y="2835161"/>
            <a:ext cx="11200149" cy="10183295"/>
          </a:xfrm>
          <a:prstGeom prst="rect">
            <a:avLst/>
          </a:prstGeom>
        </p:spPr>
      </p:pic>
      <p:pic>
        <p:nvPicPr>
          <p:cNvPr id="6" name="Imagen 5" descr="Imagen que contiene Interfaz de usuario gráfica, Texto&#10;&#10;Descripción generada automáticamente">
            <a:extLst>
              <a:ext uri="{FF2B5EF4-FFF2-40B4-BE49-F238E27FC236}">
                <a16:creationId xmlns:a16="http://schemas.microsoft.com/office/drawing/2014/main" id="{1E177578-E40E-42A2-901F-635895102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6582" y="2601245"/>
            <a:ext cx="5434981" cy="1083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5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88" name="Oval 87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8440568" y="2253802"/>
            <a:ext cx="3649831" cy="4437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326768" y="2253802"/>
            <a:ext cx="3649831" cy="4437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238368" y="2253802"/>
            <a:ext cx="3649831" cy="4437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03568" y="2253802"/>
            <a:ext cx="3649831" cy="4437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415168" y="6909941"/>
            <a:ext cx="3649831" cy="2879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Records NO Language, Country &amp; Directors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326768" y="6909941"/>
            <a:ext cx="3649831" cy="28797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Records that were replaced with “No Director”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238368" y="6909941"/>
            <a:ext cx="3649831" cy="28797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Final Database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03568" y="6909941"/>
            <a:ext cx="3649831" cy="2879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Original Records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7406" y="3970575"/>
            <a:ext cx="20505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Lato Regular"/>
                <a:cs typeface="Lato Regular"/>
              </a:rPr>
              <a:t>300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112268" y="3619158"/>
            <a:ext cx="39020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Lato Regular"/>
                <a:cs typeface="Lato Regular"/>
              </a:rPr>
              <a:t>15.8K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02170" y="3643940"/>
            <a:ext cx="39020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Lato Regular"/>
                <a:cs typeface="Lato Regular"/>
              </a:rPr>
              <a:t>16.5K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0090" y="10247194"/>
            <a:ext cx="18810522" cy="3105494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b="1" dirty="0">
                <a:latin typeface="Lato Light"/>
                <a:cs typeface="Lato Regular"/>
              </a:rPr>
              <a:t>In order to get our final Database: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Lato Light"/>
                <a:cs typeface="Lato Regular"/>
              </a:rPr>
              <a:t>300 record were eliminated with null values.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Lato Light"/>
                <a:cs typeface="Lato Regular"/>
              </a:rPr>
              <a:t>Almost 300 NULL records were filled  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Lato Light"/>
                <a:cs typeface="Lato Regular"/>
              </a:rPr>
              <a:t>31 special characters were replaced in some columns</a:t>
            </a:r>
            <a:endParaRPr lang="en-US" sz="4400" dirty="0">
              <a:latin typeface="Lato Light"/>
              <a:cs typeface="Lato Light"/>
            </a:endParaRPr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BFCA491B-8260-416F-B8A3-272AD62D1B14}"/>
              </a:ext>
            </a:extLst>
          </p:cNvPr>
          <p:cNvSpPr txBox="1"/>
          <p:nvPr/>
        </p:nvSpPr>
        <p:spPr>
          <a:xfrm>
            <a:off x="13228595" y="3970575"/>
            <a:ext cx="20505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Lato Regular"/>
                <a:cs typeface="Lato Regular"/>
              </a:rPr>
              <a:t>339</a:t>
            </a:r>
          </a:p>
        </p:txBody>
      </p:sp>
      <p:sp>
        <p:nvSpPr>
          <p:cNvPr id="5" name="TextBox 55">
            <a:extLst>
              <a:ext uri="{FF2B5EF4-FFF2-40B4-BE49-F238E27FC236}">
                <a16:creationId xmlns:a16="http://schemas.microsoft.com/office/drawing/2014/main" id="{B628B23A-D088-4BA7-A862-31EA68A773AA}"/>
              </a:ext>
            </a:extLst>
          </p:cNvPr>
          <p:cNvSpPr txBox="1"/>
          <p:nvPr/>
        </p:nvSpPr>
        <p:spPr>
          <a:xfrm>
            <a:off x="1611459" y="697543"/>
            <a:ext cx="358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60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PROJECT PROCESS</a:t>
            </a:r>
          </a:p>
        </p:txBody>
      </p:sp>
      <p:sp>
        <p:nvSpPr>
          <p:cNvPr id="6" name="TextBox 77">
            <a:extLst>
              <a:ext uri="{FF2B5EF4-FFF2-40B4-BE49-F238E27FC236}">
                <a16:creationId xmlns:a16="http://schemas.microsoft.com/office/drawing/2014/main" id="{6C0DFD01-C255-4482-B5AD-A250AEA40928}"/>
              </a:ext>
            </a:extLst>
          </p:cNvPr>
          <p:cNvSpPr txBox="1"/>
          <p:nvPr/>
        </p:nvSpPr>
        <p:spPr>
          <a:xfrm>
            <a:off x="1557709" y="922766"/>
            <a:ext cx="2076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55565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611459" y="697543"/>
            <a:ext cx="1969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>
                <a:latin typeface="Lato Regular"/>
                <a:cs typeface="Lato Regular"/>
              </a:rPr>
              <a:t>FEATURES</a:t>
            </a:r>
            <a:endParaRPr lang="en-US" sz="2000" b="1" spc="600" dirty="0">
              <a:latin typeface="Lato Regular"/>
              <a:cs typeface="Lato Regular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101" name="Oval 10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57709" y="922766"/>
            <a:ext cx="7106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IMDb Movie Ratings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248988" y="3771487"/>
            <a:ext cx="3503257" cy="126800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Data Cleansing</a:t>
            </a:r>
          </a:p>
          <a:p>
            <a:endParaRPr lang="en-US" sz="34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77544" y="4310943"/>
            <a:ext cx="6442430" cy="130955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For this segment, only movies with IMDb ratings where used as valid data.</a:t>
            </a:r>
          </a:p>
          <a:p>
            <a:pPr>
              <a:lnSpc>
                <a:spcPct val="110000"/>
              </a:lnSpc>
            </a:pPr>
            <a:endParaRPr lang="en-US" sz="2200" dirty="0">
              <a:latin typeface="Lato Light"/>
              <a:cs typeface="Lato Light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3661181" y="3993951"/>
            <a:ext cx="1529720" cy="153011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3674708" y="5976928"/>
            <a:ext cx="1529720" cy="153011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13665606" y="7985670"/>
            <a:ext cx="1529720" cy="153011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241463" y="5730856"/>
            <a:ext cx="1913078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Movies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70019" y="6270312"/>
            <a:ext cx="6442430" cy="93714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15,543 total movies between 4 different streaming platforms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241463" y="7759493"/>
            <a:ext cx="4223646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Avg. Movie Rating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270019" y="8298949"/>
            <a:ext cx="6442430" cy="130955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The IMDb average movie rating between all 4 platforms is of 5.9/10 with more than 500 movies in this grade.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13681744" y="9933044"/>
            <a:ext cx="1529720" cy="153011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295690" y="9725988"/>
            <a:ext cx="2892512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Best movies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324246" y="10265444"/>
            <a:ext cx="6442430" cy="168196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5 movies with a 9.3/10 grade 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83% of top movies – Prime Video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17% of top movies – Netflix</a:t>
            </a:r>
          </a:p>
          <a:p>
            <a:pPr>
              <a:lnSpc>
                <a:spcPct val="110000"/>
              </a:lnSpc>
            </a:pPr>
            <a:endParaRPr lang="en-US" sz="2200" dirty="0">
              <a:latin typeface="Lato Light"/>
              <a:cs typeface="Lato Light"/>
            </a:endParaRP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269C1B9-B346-4D33-B9F7-F2C60D906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1" y="2845207"/>
            <a:ext cx="12414092" cy="9828571"/>
          </a:xfrm>
          <a:prstGeom prst="rect">
            <a:avLst/>
          </a:prstGeom>
        </p:spPr>
      </p:pic>
      <p:pic>
        <p:nvPicPr>
          <p:cNvPr id="15" name="Graphic 14" descr="Film reel">
            <a:extLst>
              <a:ext uri="{FF2B5EF4-FFF2-40B4-BE49-F238E27FC236}">
                <a16:creationId xmlns:a16="http://schemas.microsoft.com/office/drawing/2014/main" id="{76BCD67E-0E24-47E2-8BAC-454C08E42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93392" y="6183856"/>
            <a:ext cx="1106424" cy="1106424"/>
          </a:xfrm>
          <a:prstGeom prst="rect">
            <a:avLst/>
          </a:prstGeom>
        </p:spPr>
      </p:pic>
      <p:pic>
        <p:nvPicPr>
          <p:cNvPr id="16" name="Graphic 15" descr="Research">
            <a:extLst>
              <a:ext uri="{FF2B5EF4-FFF2-40B4-BE49-F238E27FC236}">
                <a16:creationId xmlns:a16="http://schemas.microsoft.com/office/drawing/2014/main" id="{54E69E6A-84B7-420B-A8EC-9C1BF9A08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911509" y="4205798"/>
            <a:ext cx="1106424" cy="1106424"/>
          </a:xfrm>
          <a:prstGeom prst="rect">
            <a:avLst/>
          </a:prstGeom>
        </p:spPr>
      </p:pic>
      <p:pic>
        <p:nvPicPr>
          <p:cNvPr id="17" name="Graphic 16" descr="Rating 1 Star">
            <a:extLst>
              <a:ext uri="{FF2B5EF4-FFF2-40B4-BE49-F238E27FC236}">
                <a16:creationId xmlns:a16="http://schemas.microsoft.com/office/drawing/2014/main" id="{FEE0A9B8-AF68-4091-8185-03ADFE9EC8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872829" y="8197517"/>
            <a:ext cx="1106424" cy="1106424"/>
          </a:xfrm>
          <a:prstGeom prst="rect">
            <a:avLst/>
          </a:prstGeom>
        </p:spPr>
      </p:pic>
      <p:pic>
        <p:nvPicPr>
          <p:cNvPr id="18" name="Graphic 17" descr="Badge New">
            <a:extLst>
              <a:ext uri="{FF2B5EF4-FFF2-40B4-BE49-F238E27FC236}">
                <a16:creationId xmlns:a16="http://schemas.microsoft.com/office/drawing/2014/main" id="{A361E2EB-93FC-4D5F-BA38-FF6CE9716C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907785" y="10144891"/>
            <a:ext cx="1106424" cy="110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611459" y="697543"/>
            <a:ext cx="1969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>
                <a:latin typeface="Lato Regular"/>
                <a:cs typeface="Lato Regular"/>
              </a:rPr>
              <a:t>FEATURES</a:t>
            </a:r>
            <a:endParaRPr lang="en-US" sz="2000" b="1" spc="600" dirty="0">
              <a:latin typeface="Lato Regular"/>
              <a:cs typeface="Lato Regular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101" name="Oval 10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57709" y="922766"/>
            <a:ext cx="8068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Age Rating by Platform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12494850" y="2925032"/>
            <a:ext cx="1529720" cy="153011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069968" y="2910612"/>
            <a:ext cx="7271788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Data cleansing – Movies age Rate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98524" y="3450068"/>
            <a:ext cx="6442430" cy="93714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7,567 total movies between 4 different streaming platforms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FF0FC10-FEE4-436A-8522-5D5C04FFB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3" y="2813461"/>
            <a:ext cx="10972926" cy="989206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2166FF1-8F86-4161-83AA-CD63AC57D488}"/>
              </a:ext>
            </a:extLst>
          </p:cNvPr>
          <p:cNvSpPr/>
          <p:nvPr/>
        </p:nvSpPr>
        <p:spPr>
          <a:xfrm>
            <a:off x="15525003" y="6961715"/>
            <a:ext cx="2492885" cy="2529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CC0B099-49E5-4AA8-9087-93D4123463FB}"/>
              </a:ext>
            </a:extLst>
          </p:cNvPr>
          <p:cNvSpPr/>
          <p:nvPr/>
        </p:nvSpPr>
        <p:spPr>
          <a:xfrm>
            <a:off x="18521393" y="6961713"/>
            <a:ext cx="2492885" cy="25297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58BAAA-27B8-453E-AB17-D28CFB8490C1}"/>
              </a:ext>
            </a:extLst>
          </p:cNvPr>
          <p:cNvSpPr/>
          <p:nvPr/>
        </p:nvSpPr>
        <p:spPr>
          <a:xfrm>
            <a:off x="21517783" y="6967274"/>
            <a:ext cx="2492885" cy="2524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0A9D5F-6749-44DD-85E8-7ABECE674B37}"/>
              </a:ext>
            </a:extLst>
          </p:cNvPr>
          <p:cNvSpPr/>
          <p:nvPr/>
        </p:nvSpPr>
        <p:spPr>
          <a:xfrm>
            <a:off x="12503213" y="6961713"/>
            <a:ext cx="2492885" cy="25297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C98FFC-F302-4CED-B547-6F44F6215628}"/>
              </a:ext>
            </a:extLst>
          </p:cNvPr>
          <p:cNvSpPr/>
          <p:nvPr/>
        </p:nvSpPr>
        <p:spPr>
          <a:xfrm>
            <a:off x="15532853" y="4812721"/>
            <a:ext cx="2492885" cy="1966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D9860B-4866-455C-B5CB-E45B9BD6EA38}"/>
              </a:ext>
            </a:extLst>
          </p:cNvPr>
          <p:cNvSpPr/>
          <p:nvPr/>
        </p:nvSpPr>
        <p:spPr>
          <a:xfrm>
            <a:off x="18521393" y="4812720"/>
            <a:ext cx="2492885" cy="19668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39A59F-3415-4367-A5E3-2245133563FB}"/>
              </a:ext>
            </a:extLst>
          </p:cNvPr>
          <p:cNvSpPr/>
          <p:nvPr/>
        </p:nvSpPr>
        <p:spPr>
          <a:xfrm>
            <a:off x="21517783" y="4812721"/>
            <a:ext cx="2492885" cy="19668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9EC13A-D38C-4BCD-9725-EAF6196D9087}"/>
              </a:ext>
            </a:extLst>
          </p:cNvPr>
          <p:cNvSpPr/>
          <p:nvPr/>
        </p:nvSpPr>
        <p:spPr>
          <a:xfrm>
            <a:off x="12503213" y="4807692"/>
            <a:ext cx="2492885" cy="2024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405136-FFF9-4BB9-BFC3-F744AEFE239E}"/>
              </a:ext>
            </a:extLst>
          </p:cNvPr>
          <p:cNvSpPr txBox="1"/>
          <p:nvPr/>
        </p:nvSpPr>
        <p:spPr>
          <a:xfrm>
            <a:off x="16017158" y="7509289"/>
            <a:ext cx="14606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ato Regular"/>
                <a:cs typeface="Lato Regular"/>
              </a:rPr>
              <a:t>All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3A67DF-AFA1-469F-9365-5E152EE2C3DF}"/>
              </a:ext>
            </a:extLst>
          </p:cNvPr>
          <p:cNvSpPr txBox="1"/>
          <p:nvPr/>
        </p:nvSpPr>
        <p:spPr>
          <a:xfrm>
            <a:off x="18730221" y="7469505"/>
            <a:ext cx="21755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ato Regular"/>
                <a:cs typeface="Lato Regular"/>
              </a:rPr>
              <a:t>18+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085D71-A575-490F-9A1C-14ED180F0D27}"/>
              </a:ext>
            </a:extLst>
          </p:cNvPr>
          <p:cNvSpPr txBox="1"/>
          <p:nvPr/>
        </p:nvSpPr>
        <p:spPr>
          <a:xfrm>
            <a:off x="21755778" y="7476330"/>
            <a:ext cx="21755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ato Regular"/>
                <a:cs typeface="Lato Regular"/>
              </a:rPr>
              <a:t>18+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55EE9A-0B94-45F8-9669-7501606114EF}"/>
              </a:ext>
            </a:extLst>
          </p:cNvPr>
          <p:cNvSpPr txBox="1"/>
          <p:nvPr/>
        </p:nvSpPr>
        <p:spPr>
          <a:xfrm>
            <a:off x="12715808" y="7471296"/>
            <a:ext cx="21755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ato Regular"/>
                <a:cs typeface="Lato Regular"/>
              </a:rPr>
              <a:t>18+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469F9-6851-4B87-8E43-08105E6626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21F1F"/>
              </a:clrFrom>
              <a:clrTo>
                <a:srgbClr val="221F1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30221" y="4785995"/>
            <a:ext cx="2068240" cy="2068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39832-FAA0-45EF-BFF8-84A71B77A87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37642" y="4899445"/>
            <a:ext cx="3446050" cy="1936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20D3F-ABAB-4A5A-95EB-38DED4DBA9A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8922" y="5414695"/>
            <a:ext cx="2312483" cy="762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07202-B175-4838-961D-15AA80A47CD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40763" y="5181827"/>
            <a:ext cx="2261365" cy="12286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70BA96-CC97-447F-864C-28B6CEC5BC03}"/>
              </a:ext>
            </a:extLst>
          </p:cNvPr>
          <p:cNvSpPr/>
          <p:nvPr/>
        </p:nvSpPr>
        <p:spPr>
          <a:xfrm>
            <a:off x="15525003" y="9537711"/>
            <a:ext cx="2492885" cy="2529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A42D5E-2794-4F71-BDC5-7184F063C0EB}"/>
              </a:ext>
            </a:extLst>
          </p:cNvPr>
          <p:cNvSpPr/>
          <p:nvPr/>
        </p:nvSpPr>
        <p:spPr>
          <a:xfrm>
            <a:off x="18521393" y="9537709"/>
            <a:ext cx="2492885" cy="25297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9B450E-1F40-4137-B1CA-DCC17DB3FBB8}"/>
              </a:ext>
            </a:extLst>
          </p:cNvPr>
          <p:cNvSpPr/>
          <p:nvPr/>
        </p:nvSpPr>
        <p:spPr>
          <a:xfrm>
            <a:off x="21517783" y="9543270"/>
            <a:ext cx="2492885" cy="2524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823596-E8DC-47E5-86B0-D06101C4166E}"/>
              </a:ext>
            </a:extLst>
          </p:cNvPr>
          <p:cNvSpPr/>
          <p:nvPr/>
        </p:nvSpPr>
        <p:spPr>
          <a:xfrm>
            <a:off x="12503213" y="9537709"/>
            <a:ext cx="2492885" cy="25297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3866B6-15C7-4126-AC08-648FF19C4741}"/>
              </a:ext>
            </a:extLst>
          </p:cNvPr>
          <p:cNvSpPr txBox="1"/>
          <p:nvPr/>
        </p:nvSpPr>
        <p:spPr>
          <a:xfrm>
            <a:off x="15964258" y="10037295"/>
            <a:ext cx="15664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ato Regular"/>
                <a:cs typeface="Lato Regular"/>
              </a:rPr>
              <a:t>7+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2DA942-35C7-4D98-B8A8-45CB2739D410}"/>
              </a:ext>
            </a:extLst>
          </p:cNvPr>
          <p:cNvSpPr txBox="1"/>
          <p:nvPr/>
        </p:nvSpPr>
        <p:spPr>
          <a:xfrm>
            <a:off x="18730221" y="9997511"/>
            <a:ext cx="21755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ato Regular"/>
                <a:cs typeface="Lato Regular"/>
              </a:rPr>
              <a:t>13+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A700A3-4177-4E0D-AD50-147E6C954F7A}"/>
              </a:ext>
            </a:extLst>
          </p:cNvPr>
          <p:cNvSpPr txBox="1"/>
          <p:nvPr/>
        </p:nvSpPr>
        <p:spPr>
          <a:xfrm>
            <a:off x="22060348" y="10004336"/>
            <a:ext cx="15664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ato Regular"/>
                <a:cs typeface="Lato Regular"/>
              </a:rPr>
              <a:t>7+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C55236-9759-476E-BC68-5CEE8DA9B74D}"/>
              </a:ext>
            </a:extLst>
          </p:cNvPr>
          <p:cNvSpPr txBox="1"/>
          <p:nvPr/>
        </p:nvSpPr>
        <p:spPr>
          <a:xfrm>
            <a:off x="12649461" y="10079332"/>
            <a:ext cx="21755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ato Regular"/>
                <a:cs typeface="Lato Regular"/>
              </a:rPr>
              <a:t>13+</a:t>
            </a:r>
          </a:p>
        </p:txBody>
      </p:sp>
      <p:pic>
        <p:nvPicPr>
          <p:cNvPr id="23" name="Graphic 22" descr="Film reel">
            <a:extLst>
              <a:ext uri="{FF2B5EF4-FFF2-40B4-BE49-F238E27FC236}">
                <a16:creationId xmlns:a16="http://schemas.microsoft.com/office/drawing/2014/main" id="{02ABB51E-CCC5-4E9E-919A-5ABAC51710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97182" y="3136879"/>
            <a:ext cx="1106424" cy="110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5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611459" y="697543"/>
            <a:ext cx="1969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>
                <a:latin typeface="Lato Regular"/>
                <a:cs typeface="Lato Regular"/>
              </a:rPr>
              <a:t>FEATURES</a:t>
            </a:r>
            <a:endParaRPr lang="en-US" sz="2000" b="1" spc="600" dirty="0">
              <a:latin typeface="Lato Regular"/>
              <a:cs typeface="Lato Regular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101" name="Oval 10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57709" y="922766"/>
            <a:ext cx="61462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Movie Languages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8CFB62E-3954-5D4D-9D88-5FB3033B1251}"/>
              </a:ext>
            </a:extLst>
          </p:cNvPr>
          <p:cNvGrpSpPr/>
          <p:nvPr/>
        </p:nvGrpSpPr>
        <p:grpSpPr>
          <a:xfrm>
            <a:off x="14735601" y="3857987"/>
            <a:ext cx="8051268" cy="5992789"/>
            <a:chOff x="13661181" y="7058387"/>
            <a:chExt cx="8051268" cy="5992789"/>
          </a:xfrm>
        </p:grpSpPr>
        <p:sp>
          <p:nvSpPr>
            <p:cNvPr id="33" name="Rectangle 32"/>
            <p:cNvSpPr/>
            <p:nvPr/>
          </p:nvSpPr>
          <p:spPr>
            <a:xfrm>
              <a:off x="15190901" y="7058387"/>
              <a:ext cx="2374743" cy="683228"/>
            </a:xfrm>
            <a:prstGeom prst="rect">
              <a:avLst/>
            </a:prstGeom>
          </p:spPr>
          <p:txBody>
            <a:bodyPr wrap="none" lIns="219419" tIns="109710" rIns="219419" bIns="109710">
              <a:spAutoFit/>
            </a:bodyPr>
            <a:lstStyle/>
            <a:p>
              <a:r>
                <a:rPr lang="en-US" sz="3000" b="1" dirty="0">
                  <a:latin typeface="Lato Regular"/>
                  <a:ea typeface="Open Sans Light" panose="020B0306030504020204" pitchFamily="34" charset="0"/>
                  <a:cs typeface="Lato Regular"/>
                </a:rPr>
                <a:t>Languages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270019" y="8298949"/>
              <a:ext cx="6442430" cy="4752227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3000" dirty="0">
                  <a:latin typeface="Lato Light"/>
                  <a:cs typeface="Lato Light"/>
                </a:rPr>
                <a:t>With 68% English is the main used language in the movie database, which is expected as the USA is the most important country in Production credentials.</a:t>
              </a: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endParaRPr lang="en-US" sz="3000" dirty="0">
                <a:latin typeface="Lato Light"/>
                <a:cs typeface="Lato Light"/>
              </a:endParaRP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3000" dirty="0">
                  <a:latin typeface="Lato Light"/>
                  <a:cs typeface="Lato Light"/>
                </a:rPr>
                <a:t>Hindi and Spanish are second and third, respectively, with nearly 10%. </a:t>
              </a: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6F26391B-48EF-B94E-B842-3D9405531210}"/>
                </a:ext>
              </a:extLst>
            </p:cNvPr>
            <p:cNvGrpSpPr/>
            <p:nvPr/>
          </p:nvGrpSpPr>
          <p:grpSpPr>
            <a:xfrm>
              <a:off x="13661181" y="8078383"/>
              <a:ext cx="1529720" cy="1530119"/>
              <a:chOff x="13674708" y="5976928"/>
              <a:chExt cx="1529720" cy="1530119"/>
            </a:xfrm>
          </p:grpSpPr>
          <p:sp>
            <p:nvSpPr>
              <p:cNvPr id="35" name="Oval 28">
                <a:extLst>
                  <a:ext uri="{FF2B5EF4-FFF2-40B4-BE49-F238E27FC236}">
                    <a16:creationId xmlns:a16="http://schemas.microsoft.com/office/drawing/2014/main" id="{95DE8361-7922-E947-AA8E-874B1F5905E7}"/>
                  </a:ext>
                </a:extLst>
              </p:cNvPr>
              <p:cNvSpPr/>
              <p:nvPr/>
            </p:nvSpPr>
            <p:spPr bwMode="auto">
              <a:xfrm>
                <a:off x="13674708" y="5976928"/>
                <a:ext cx="1529720" cy="15301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4">
                  <a:defRPr/>
                </a:pPr>
                <a:endParaRPr lang="en-US" sz="3000" dirty="0">
                  <a:latin typeface="Lato Light"/>
                </a:endParaRPr>
              </a:p>
            </p:txBody>
          </p:sp>
          <p:pic>
            <p:nvPicPr>
              <p:cNvPr id="36" name="Graphic 14" descr="Film reel">
                <a:extLst>
                  <a:ext uri="{FF2B5EF4-FFF2-40B4-BE49-F238E27FC236}">
                    <a16:creationId xmlns:a16="http://schemas.microsoft.com/office/drawing/2014/main" id="{9058C870-D1E9-DD42-ABC2-78CDD22FA0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893392" y="6183856"/>
                <a:ext cx="1106424" cy="1106424"/>
              </a:xfrm>
              <a:prstGeom prst="rect">
                <a:avLst/>
              </a:prstGeom>
            </p:spPr>
          </p:pic>
        </p:grp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FF5BCE36-AA1E-CF48-8F37-F40A03AF5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731" y="3589020"/>
            <a:ext cx="11273124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Executive Light 1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DB1F5"/>
      </a:accent1>
      <a:accent2>
        <a:srgbClr val="1FB69F"/>
      </a:accent2>
      <a:accent3>
        <a:srgbClr val="85C515"/>
      </a:accent3>
      <a:accent4>
        <a:srgbClr val="FEBD17"/>
      </a:accent4>
      <a:accent5>
        <a:srgbClr val="F32215"/>
      </a:accent5>
      <a:accent6>
        <a:srgbClr val="B6B5B7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19272</TotalTime>
  <Words>695</Words>
  <Application>Microsoft Office PowerPoint</Application>
  <PresentationFormat>Personalizado</PresentationFormat>
  <Paragraphs>128</Paragraphs>
  <Slides>12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Lato</vt:lpstr>
      <vt:lpstr>Lato Light</vt:lpstr>
      <vt:lpstr>Lato Regular</vt:lpstr>
      <vt:lpstr>Default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Robert</cp:lastModifiedBy>
  <cp:revision>3212</cp:revision>
  <dcterms:created xsi:type="dcterms:W3CDTF">2014-11-12T21:47:38Z</dcterms:created>
  <dcterms:modified xsi:type="dcterms:W3CDTF">2020-11-02T22:36:22Z</dcterms:modified>
  <cp:category/>
</cp:coreProperties>
</file>