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FA43C4-F390-4F76-B7CE-364844CDF71E}" type="datetimeFigureOut">
              <a:rPr lang="en-US" smtClean="0"/>
              <a:t>5/13/2024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0F35B3-DDE1-4F15-83FF-3F44EED7B1E4}" type="slidenum">
              <a:rPr lang="en-US" smtClean="0"/>
              <a:t>‹#›</a:t>
            </a:fld>
            <a:endParaRPr lang="en-US"/>
          </a:p>
        </p:txBody>
      </p:sp>
    </p:spTree>
    <p:extLst>
      <p:ext uri="{BB962C8B-B14F-4D97-AF65-F5344CB8AC3E}">
        <p14:creationId xmlns:p14="http://schemas.microsoft.com/office/powerpoint/2010/main" val="707199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E13E7EE-9117-444F-A4F9-FB71F6689ABA}" type="datetimeFigureOut">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F5E58-5FA7-436F-8FF2-C05D4D23BAF9}" type="slidenum">
              <a:rPr lang="en-US" smtClean="0"/>
              <a:t>‹#›</a:t>
            </a:fld>
            <a:endParaRPr lang="en-US"/>
          </a:p>
        </p:txBody>
      </p:sp>
    </p:spTree>
    <p:extLst>
      <p:ext uri="{BB962C8B-B14F-4D97-AF65-F5344CB8AC3E}">
        <p14:creationId xmlns:p14="http://schemas.microsoft.com/office/powerpoint/2010/main" val="2492801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13E7EE-9117-444F-A4F9-FB71F6689ABA}" type="datetimeFigureOut">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F5E58-5FA7-436F-8FF2-C05D4D23BAF9}" type="slidenum">
              <a:rPr lang="en-US" smtClean="0"/>
              <a:t>‹#›</a:t>
            </a:fld>
            <a:endParaRPr lang="en-US"/>
          </a:p>
        </p:txBody>
      </p:sp>
    </p:spTree>
    <p:extLst>
      <p:ext uri="{BB962C8B-B14F-4D97-AF65-F5344CB8AC3E}">
        <p14:creationId xmlns:p14="http://schemas.microsoft.com/office/powerpoint/2010/main" val="1654114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13E7EE-9117-444F-A4F9-FB71F6689ABA}" type="datetimeFigureOut">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F5E58-5FA7-436F-8FF2-C05D4D23BAF9}" type="slidenum">
              <a:rPr lang="en-US" smtClean="0"/>
              <a:t>‹#›</a:t>
            </a:fld>
            <a:endParaRPr lang="en-US"/>
          </a:p>
        </p:txBody>
      </p:sp>
    </p:spTree>
    <p:extLst>
      <p:ext uri="{BB962C8B-B14F-4D97-AF65-F5344CB8AC3E}">
        <p14:creationId xmlns:p14="http://schemas.microsoft.com/office/powerpoint/2010/main" val="3009117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13E7EE-9117-444F-A4F9-FB71F6689ABA}" type="datetimeFigureOut">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F5E58-5FA7-436F-8FF2-C05D4D23BAF9}" type="slidenum">
              <a:rPr lang="en-US" smtClean="0"/>
              <a:t>‹#›</a:t>
            </a:fld>
            <a:endParaRPr lang="en-US"/>
          </a:p>
        </p:txBody>
      </p:sp>
    </p:spTree>
    <p:extLst>
      <p:ext uri="{BB962C8B-B14F-4D97-AF65-F5344CB8AC3E}">
        <p14:creationId xmlns:p14="http://schemas.microsoft.com/office/powerpoint/2010/main" val="2341541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13E7EE-9117-444F-A4F9-FB71F6689ABA}" type="datetimeFigureOut">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F5E58-5FA7-436F-8FF2-C05D4D23BAF9}" type="slidenum">
              <a:rPr lang="en-US" smtClean="0"/>
              <a:t>‹#›</a:t>
            </a:fld>
            <a:endParaRPr lang="en-US"/>
          </a:p>
        </p:txBody>
      </p:sp>
    </p:spTree>
    <p:extLst>
      <p:ext uri="{BB962C8B-B14F-4D97-AF65-F5344CB8AC3E}">
        <p14:creationId xmlns:p14="http://schemas.microsoft.com/office/powerpoint/2010/main" val="4213148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E13E7EE-9117-444F-A4F9-FB71F6689ABA}" type="datetimeFigureOut">
              <a:rPr lang="en-US" smtClean="0"/>
              <a:t>5/13/2024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6F5E58-5FA7-436F-8FF2-C05D4D23BAF9}" type="slidenum">
              <a:rPr lang="en-US" smtClean="0"/>
              <a:t>‹#›</a:t>
            </a:fld>
            <a:endParaRPr lang="en-US"/>
          </a:p>
        </p:txBody>
      </p:sp>
    </p:spTree>
    <p:extLst>
      <p:ext uri="{BB962C8B-B14F-4D97-AF65-F5344CB8AC3E}">
        <p14:creationId xmlns:p14="http://schemas.microsoft.com/office/powerpoint/2010/main" val="1112642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E13E7EE-9117-444F-A4F9-FB71F6689ABA}" type="datetimeFigureOut">
              <a:rPr lang="en-US" smtClean="0"/>
              <a:t>5/13/2024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6F5E58-5FA7-436F-8FF2-C05D4D23BAF9}" type="slidenum">
              <a:rPr lang="en-US" smtClean="0"/>
              <a:t>‹#›</a:t>
            </a:fld>
            <a:endParaRPr lang="en-US"/>
          </a:p>
        </p:txBody>
      </p:sp>
    </p:spTree>
    <p:extLst>
      <p:ext uri="{BB962C8B-B14F-4D97-AF65-F5344CB8AC3E}">
        <p14:creationId xmlns:p14="http://schemas.microsoft.com/office/powerpoint/2010/main" val="1280974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13E7EE-9117-444F-A4F9-FB71F6689ABA}" type="datetimeFigureOut">
              <a:rPr lang="en-US" smtClean="0"/>
              <a:t>5/13/2024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6F5E58-5FA7-436F-8FF2-C05D4D23BAF9}" type="slidenum">
              <a:rPr lang="en-US" smtClean="0"/>
              <a:t>‹#›</a:t>
            </a:fld>
            <a:endParaRPr lang="en-US"/>
          </a:p>
        </p:txBody>
      </p:sp>
    </p:spTree>
    <p:extLst>
      <p:ext uri="{BB962C8B-B14F-4D97-AF65-F5344CB8AC3E}">
        <p14:creationId xmlns:p14="http://schemas.microsoft.com/office/powerpoint/2010/main" val="3864830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13E7EE-9117-444F-A4F9-FB71F6689ABA}" type="datetimeFigureOut">
              <a:rPr lang="en-US" smtClean="0"/>
              <a:t>5/13/2024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6F5E58-5FA7-436F-8FF2-C05D4D23BAF9}" type="slidenum">
              <a:rPr lang="en-US" smtClean="0"/>
              <a:t>‹#›</a:t>
            </a:fld>
            <a:endParaRPr lang="en-US"/>
          </a:p>
        </p:txBody>
      </p:sp>
    </p:spTree>
    <p:extLst>
      <p:ext uri="{BB962C8B-B14F-4D97-AF65-F5344CB8AC3E}">
        <p14:creationId xmlns:p14="http://schemas.microsoft.com/office/powerpoint/2010/main" val="2333306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13E7EE-9117-444F-A4F9-FB71F6689ABA}" type="datetimeFigureOut">
              <a:rPr lang="en-US" smtClean="0"/>
              <a:t>5/13/2024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6F5E58-5FA7-436F-8FF2-C05D4D23BAF9}" type="slidenum">
              <a:rPr lang="en-US" smtClean="0"/>
              <a:t>‹#›</a:t>
            </a:fld>
            <a:endParaRPr lang="en-US"/>
          </a:p>
        </p:txBody>
      </p:sp>
    </p:spTree>
    <p:extLst>
      <p:ext uri="{BB962C8B-B14F-4D97-AF65-F5344CB8AC3E}">
        <p14:creationId xmlns:p14="http://schemas.microsoft.com/office/powerpoint/2010/main" val="914375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13E7EE-9117-444F-A4F9-FB71F6689ABA}" type="datetimeFigureOut">
              <a:rPr lang="en-US" smtClean="0"/>
              <a:t>5/13/2024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6F5E58-5FA7-436F-8FF2-C05D4D23BAF9}" type="slidenum">
              <a:rPr lang="en-US" smtClean="0"/>
              <a:t>‹#›</a:t>
            </a:fld>
            <a:endParaRPr lang="en-US"/>
          </a:p>
        </p:txBody>
      </p:sp>
    </p:spTree>
    <p:extLst>
      <p:ext uri="{BB962C8B-B14F-4D97-AF65-F5344CB8AC3E}">
        <p14:creationId xmlns:p14="http://schemas.microsoft.com/office/powerpoint/2010/main" val="292397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13E7EE-9117-444F-A4F9-FB71F6689ABA}" type="datetimeFigureOut">
              <a:rPr lang="en-US" smtClean="0"/>
              <a:t>5/13/2024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6F5E58-5FA7-436F-8FF2-C05D4D23BAF9}" type="slidenum">
              <a:rPr lang="en-US" smtClean="0"/>
              <a:t>‹#›</a:t>
            </a:fld>
            <a:endParaRPr lang="en-US"/>
          </a:p>
        </p:txBody>
      </p:sp>
    </p:spTree>
    <p:extLst>
      <p:ext uri="{BB962C8B-B14F-4D97-AF65-F5344CB8AC3E}">
        <p14:creationId xmlns:p14="http://schemas.microsoft.com/office/powerpoint/2010/main" val="23886736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Right Triangle 96">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Rectangle 97">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Box 53">
            <a:extLst>
              <a:ext uri="{FF2B5EF4-FFF2-40B4-BE49-F238E27FC236}">
                <a16:creationId xmlns:a16="http://schemas.microsoft.com/office/drawing/2014/main" id="{768EDADD-7DA7-0361-9277-E62D9D1860ED}"/>
              </a:ext>
            </a:extLst>
          </p:cNvPr>
          <p:cNvSpPr txBox="1"/>
          <p:nvPr/>
        </p:nvSpPr>
        <p:spPr>
          <a:xfrm>
            <a:off x="773611" y="800329"/>
            <a:ext cx="10090332" cy="5253774"/>
          </a:xfrm>
          <a:prstGeom prst="rect">
            <a:avLst/>
          </a:prstGeom>
        </p:spPr>
        <p:txBody>
          <a:bodyPr vert="horz" lIns="91440" tIns="45720" rIns="91440" bIns="45720" rtlCol="0" anchor="t">
            <a:normAutofit lnSpcReduction="10000"/>
          </a:bodyPr>
          <a:lstStyle/>
          <a:p>
            <a:pPr algn="ctr" defTabSz="914400">
              <a:lnSpc>
                <a:spcPct val="90000"/>
              </a:lnSpc>
              <a:spcAft>
                <a:spcPts val="600"/>
              </a:spcAft>
            </a:pPr>
            <a:r>
              <a:rPr lang="es-AR" sz="4400" b="1" dirty="0"/>
              <a:t>Modelos de Machine </a:t>
            </a:r>
            <a:r>
              <a:rPr lang="es-AR" sz="4400" b="1" dirty="0" err="1"/>
              <a:t>Learning</a:t>
            </a:r>
            <a:r>
              <a:rPr lang="es-AR" sz="4400" b="1" dirty="0"/>
              <a:t> para predecir </a:t>
            </a:r>
            <a:r>
              <a:rPr lang="es-AR" sz="4400" b="1" dirty="0" err="1"/>
              <a:t>revenue</a:t>
            </a:r>
            <a:r>
              <a:rPr lang="es-AR" sz="4400" b="1" dirty="0"/>
              <a:t> en un sitio de </a:t>
            </a:r>
            <a:r>
              <a:rPr lang="es-AR" sz="4400" b="1" dirty="0" err="1"/>
              <a:t>ECommerce</a:t>
            </a:r>
            <a:endParaRPr lang="es-AR" sz="4400" b="1" dirty="0"/>
          </a:p>
          <a:p>
            <a:pPr defTabSz="914400">
              <a:lnSpc>
                <a:spcPct val="90000"/>
              </a:lnSpc>
              <a:spcAft>
                <a:spcPts val="600"/>
              </a:spcAft>
            </a:pPr>
            <a:endParaRPr lang="en-US" sz="3600" b="1" dirty="0"/>
          </a:p>
          <a:p>
            <a:pPr defTabSz="914400">
              <a:lnSpc>
                <a:spcPct val="90000"/>
              </a:lnSpc>
              <a:spcAft>
                <a:spcPts val="600"/>
              </a:spcAft>
            </a:pPr>
            <a:endParaRPr lang="en-US" sz="3600" b="1" dirty="0"/>
          </a:p>
          <a:p>
            <a:pPr defTabSz="914400">
              <a:lnSpc>
                <a:spcPct val="90000"/>
              </a:lnSpc>
              <a:spcAft>
                <a:spcPts val="600"/>
              </a:spcAft>
            </a:pPr>
            <a:r>
              <a:rPr lang="es-AR" sz="2900" b="1" dirty="0"/>
              <a:t>Trabajo Final </a:t>
            </a:r>
            <a:r>
              <a:rPr lang="en-US" sz="2900" b="1" dirty="0"/>
              <a:t>Data Science</a:t>
            </a:r>
          </a:p>
          <a:p>
            <a:pPr defTabSz="914400">
              <a:lnSpc>
                <a:spcPct val="90000"/>
              </a:lnSpc>
              <a:spcAft>
                <a:spcPts val="600"/>
              </a:spcAft>
            </a:pPr>
            <a:endParaRPr lang="en-US" sz="2900" b="1" dirty="0"/>
          </a:p>
          <a:p>
            <a:pPr defTabSz="914400">
              <a:lnSpc>
                <a:spcPct val="90000"/>
              </a:lnSpc>
              <a:spcAft>
                <a:spcPts val="600"/>
              </a:spcAft>
            </a:pPr>
            <a:r>
              <a:rPr lang="en-US" sz="2900" b="1" dirty="0"/>
              <a:t>Leandro Forte</a:t>
            </a:r>
          </a:p>
          <a:p>
            <a:pPr defTabSz="914400">
              <a:lnSpc>
                <a:spcPct val="90000"/>
              </a:lnSpc>
              <a:spcAft>
                <a:spcPts val="600"/>
              </a:spcAft>
            </a:pPr>
            <a:endParaRPr lang="en-US" sz="2900" b="1" dirty="0"/>
          </a:p>
          <a:p>
            <a:pPr defTabSz="914400">
              <a:lnSpc>
                <a:spcPct val="90000"/>
              </a:lnSpc>
              <a:spcAft>
                <a:spcPts val="600"/>
              </a:spcAft>
            </a:pPr>
            <a:r>
              <a:rPr lang="en-US" sz="2900" b="1" dirty="0"/>
              <a:t>Mayo de 2024</a:t>
            </a:r>
            <a:r>
              <a:rPr lang="en-US" sz="2900" dirty="0"/>
              <a:t>	</a:t>
            </a:r>
          </a:p>
        </p:txBody>
      </p:sp>
    </p:spTree>
    <p:extLst>
      <p:ext uri="{BB962C8B-B14F-4D97-AF65-F5344CB8AC3E}">
        <p14:creationId xmlns:p14="http://schemas.microsoft.com/office/powerpoint/2010/main" val="1671148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3B8A2-45DB-AD54-ED9D-71CB513C4C26}"/>
              </a:ext>
            </a:extLst>
          </p:cNvPr>
          <p:cNvSpPr>
            <a:spLocks noGrp="1"/>
          </p:cNvSpPr>
          <p:nvPr>
            <p:ph type="title"/>
          </p:nvPr>
        </p:nvSpPr>
        <p:spPr>
          <a:xfrm>
            <a:off x="838200" y="365126"/>
            <a:ext cx="10515600" cy="647246"/>
          </a:xfrm>
        </p:spPr>
        <p:txBody>
          <a:bodyPr>
            <a:noAutofit/>
          </a:bodyPr>
          <a:lstStyle/>
          <a:p>
            <a:pPr algn="ctr"/>
            <a:r>
              <a:rPr lang="es-AR" b="1" dirty="0">
                <a:latin typeface="+mn-lt"/>
              </a:rPr>
              <a:t>Curva de demanda</a:t>
            </a:r>
            <a:endParaRPr lang="en-US" b="1" dirty="0">
              <a:latin typeface="+mn-lt"/>
            </a:endParaRPr>
          </a:p>
        </p:txBody>
      </p:sp>
      <p:pic>
        <p:nvPicPr>
          <p:cNvPr id="6" name="Content Placeholder 5">
            <a:extLst>
              <a:ext uri="{FF2B5EF4-FFF2-40B4-BE49-F238E27FC236}">
                <a16:creationId xmlns:a16="http://schemas.microsoft.com/office/drawing/2014/main" id="{32FF2891-DBAA-8E49-49F2-B7B6237A991F}"/>
              </a:ext>
            </a:extLst>
          </p:cNvPr>
          <p:cNvPicPr>
            <a:picLocks noGrp="1" noChangeAspect="1"/>
          </p:cNvPicPr>
          <p:nvPr>
            <p:ph idx="1"/>
          </p:nvPr>
        </p:nvPicPr>
        <p:blipFill>
          <a:blip r:embed="rId2"/>
          <a:stretch>
            <a:fillRect/>
          </a:stretch>
        </p:blipFill>
        <p:spPr>
          <a:xfrm>
            <a:off x="0" y="1012372"/>
            <a:ext cx="6873170" cy="5480502"/>
          </a:xfrm>
          <a:prstGeom prst="rect">
            <a:avLst/>
          </a:prstGeom>
        </p:spPr>
      </p:pic>
      <p:sp>
        <p:nvSpPr>
          <p:cNvPr id="7" name="TextBox 6">
            <a:extLst>
              <a:ext uri="{FF2B5EF4-FFF2-40B4-BE49-F238E27FC236}">
                <a16:creationId xmlns:a16="http://schemas.microsoft.com/office/drawing/2014/main" id="{5EAB565A-A134-E681-1DD3-889DD7F25360}"/>
              </a:ext>
            </a:extLst>
          </p:cNvPr>
          <p:cNvSpPr txBox="1"/>
          <p:nvPr/>
        </p:nvSpPr>
        <p:spPr>
          <a:xfrm>
            <a:off x="7097486" y="1230086"/>
            <a:ext cx="4343400" cy="5016758"/>
          </a:xfrm>
          <a:prstGeom prst="rect">
            <a:avLst/>
          </a:prstGeom>
          <a:noFill/>
        </p:spPr>
        <p:txBody>
          <a:bodyPr wrap="square" rtlCol="0">
            <a:spAutoFit/>
          </a:bodyPr>
          <a:lstStyle/>
          <a:p>
            <a:pPr algn="just"/>
            <a:br>
              <a:rPr lang="es-ES" sz="1600" b="0" dirty="0">
                <a:effectLst/>
              </a:rPr>
            </a:br>
            <a:r>
              <a:rPr lang="es-ES" sz="1600" b="0" dirty="0">
                <a:effectLst/>
              </a:rPr>
              <a:t>Una curva de demanda relaciona las cantidades vendidas con los precios, en general esperamos que la relación sea negativa, a nivel agregado, para graficar la curva de demanda de un producto, necesitamos el precio en el eje x y la cantidad en el eje y, nuestro </a:t>
            </a:r>
            <a:r>
              <a:rPr lang="es-ES" sz="1600" b="0" dirty="0" err="1">
                <a:effectLst/>
              </a:rPr>
              <a:t>dataset</a:t>
            </a:r>
            <a:r>
              <a:rPr lang="es-ES" sz="1600" b="0" dirty="0">
                <a:effectLst/>
              </a:rPr>
              <a:t> no tiene las cantidades vendidas, pero podemos construirla dividiendo </a:t>
            </a:r>
            <a:r>
              <a:rPr lang="es-ES" sz="1600" b="0" dirty="0" err="1">
                <a:effectLst/>
              </a:rPr>
              <a:t>revenue</a:t>
            </a:r>
            <a:r>
              <a:rPr lang="es-ES" sz="1600" b="0" dirty="0">
                <a:effectLst/>
              </a:rPr>
              <a:t> por precio.</a:t>
            </a:r>
          </a:p>
          <a:p>
            <a:pPr algn="just"/>
            <a:br>
              <a:rPr lang="es-ES" sz="1600" b="0" dirty="0">
                <a:effectLst/>
              </a:rPr>
            </a:br>
            <a:r>
              <a:rPr lang="es-ES" sz="1600" b="0" dirty="0">
                <a:effectLst/>
              </a:rPr>
              <a:t>Como puede verse en el gráfico, las cantidades vendidas son decrecientes en el precio, en el agregado, es decir, tenemos una curva de demanda clásica. </a:t>
            </a:r>
          </a:p>
          <a:p>
            <a:pPr algn="just"/>
            <a:endParaRPr lang="es-ES" sz="1600" dirty="0"/>
          </a:p>
          <a:p>
            <a:pPr algn="just"/>
            <a:r>
              <a:rPr lang="es-ES" sz="1600" b="0" dirty="0">
                <a:effectLst/>
              </a:rPr>
              <a:t>Nótese que la cantidad vendida no es una variable del </a:t>
            </a:r>
            <a:r>
              <a:rPr lang="es-ES" sz="1600" b="0" dirty="0" err="1">
                <a:effectLst/>
              </a:rPr>
              <a:t>dataset</a:t>
            </a:r>
            <a:r>
              <a:rPr lang="es-ES" sz="1600" b="0" dirty="0">
                <a:effectLst/>
              </a:rPr>
              <a:t>, debemos primero </a:t>
            </a:r>
            <a:r>
              <a:rPr lang="es-ES" sz="1600" b="0" dirty="0" err="1">
                <a:effectLst/>
              </a:rPr>
              <a:t>construrirla</a:t>
            </a:r>
            <a:r>
              <a:rPr lang="es-ES" sz="1600" b="0" dirty="0">
                <a:effectLst/>
              </a:rPr>
              <a:t> dividiendo </a:t>
            </a:r>
            <a:r>
              <a:rPr lang="es-ES" sz="1600" b="0" dirty="0" err="1">
                <a:effectLst/>
              </a:rPr>
              <a:t>revenue</a:t>
            </a:r>
            <a:r>
              <a:rPr lang="es-ES" sz="1600" b="0" dirty="0">
                <a:effectLst/>
              </a:rPr>
              <a:t> por precio: </a:t>
            </a:r>
          </a:p>
          <a:p>
            <a:pPr algn="just"/>
            <a:endParaRPr lang="es-ES" sz="1600" dirty="0"/>
          </a:p>
          <a:p>
            <a:pPr algn="just"/>
            <a:endParaRPr lang="es-ES" sz="1600" b="0" dirty="0">
              <a:effectLst/>
            </a:endParaRPr>
          </a:p>
        </p:txBody>
      </p:sp>
      <p:pic>
        <p:nvPicPr>
          <p:cNvPr id="9" name="Picture 8">
            <a:extLst>
              <a:ext uri="{FF2B5EF4-FFF2-40B4-BE49-F238E27FC236}">
                <a16:creationId xmlns:a16="http://schemas.microsoft.com/office/drawing/2014/main" id="{EB4067FD-17DE-CA82-34FF-2E6B58AAF695}"/>
              </a:ext>
            </a:extLst>
          </p:cNvPr>
          <p:cNvPicPr>
            <a:picLocks noChangeAspect="1"/>
          </p:cNvPicPr>
          <p:nvPr/>
        </p:nvPicPr>
        <p:blipFill>
          <a:blip r:embed="rId3"/>
          <a:stretch>
            <a:fillRect/>
          </a:stretch>
        </p:blipFill>
        <p:spPr>
          <a:xfrm>
            <a:off x="6873170" y="5845628"/>
            <a:ext cx="5057595" cy="523199"/>
          </a:xfrm>
          <a:prstGeom prst="rect">
            <a:avLst/>
          </a:prstGeom>
        </p:spPr>
      </p:pic>
    </p:spTree>
    <p:extLst>
      <p:ext uri="{BB962C8B-B14F-4D97-AF65-F5344CB8AC3E}">
        <p14:creationId xmlns:p14="http://schemas.microsoft.com/office/powerpoint/2010/main" val="4212283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711E1-09D1-14A5-8078-B0F56EBB63A3}"/>
              </a:ext>
            </a:extLst>
          </p:cNvPr>
          <p:cNvSpPr>
            <a:spLocks noGrp="1"/>
          </p:cNvSpPr>
          <p:nvPr>
            <p:ph type="title"/>
          </p:nvPr>
        </p:nvSpPr>
        <p:spPr>
          <a:xfrm>
            <a:off x="838200" y="365126"/>
            <a:ext cx="10515600" cy="315912"/>
          </a:xfrm>
        </p:spPr>
        <p:txBody>
          <a:bodyPr>
            <a:noAutofit/>
          </a:bodyPr>
          <a:lstStyle/>
          <a:p>
            <a:pPr algn="ctr"/>
            <a:r>
              <a:rPr lang="es-AR" b="1" dirty="0">
                <a:latin typeface="+mn-lt"/>
              </a:rPr>
              <a:t>Estacionalidad</a:t>
            </a:r>
            <a:endParaRPr lang="en-US" b="1" dirty="0">
              <a:latin typeface="+mn-lt"/>
            </a:endParaRPr>
          </a:p>
        </p:txBody>
      </p:sp>
      <p:pic>
        <p:nvPicPr>
          <p:cNvPr id="5" name="Content Placeholder 4">
            <a:extLst>
              <a:ext uri="{FF2B5EF4-FFF2-40B4-BE49-F238E27FC236}">
                <a16:creationId xmlns:a16="http://schemas.microsoft.com/office/drawing/2014/main" id="{78FDC7CE-662F-7500-26EE-958E0C2AB9F4}"/>
              </a:ext>
            </a:extLst>
          </p:cNvPr>
          <p:cNvPicPr>
            <a:picLocks noGrp="1" noChangeAspect="1"/>
          </p:cNvPicPr>
          <p:nvPr>
            <p:ph sz="half" idx="1"/>
          </p:nvPr>
        </p:nvPicPr>
        <p:blipFill>
          <a:blip r:embed="rId2"/>
          <a:stretch>
            <a:fillRect/>
          </a:stretch>
        </p:blipFill>
        <p:spPr>
          <a:xfrm>
            <a:off x="272144" y="878567"/>
            <a:ext cx="5638799" cy="3018946"/>
          </a:xfrm>
          <a:prstGeom prst="rect">
            <a:avLst/>
          </a:prstGeom>
        </p:spPr>
      </p:pic>
      <p:sp>
        <p:nvSpPr>
          <p:cNvPr id="4" name="Content Placeholder 3">
            <a:extLst>
              <a:ext uri="{FF2B5EF4-FFF2-40B4-BE49-F238E27FC236}">
                <a16:creationId xmlns:a16="http://schemas.microsoft.com/office/drawing/2014/main" id="{D5513D16-DC3D-19A9-6126-652D18AD16FA}"/>
              </a:ext>
            </a:extLst>
          </p:cNvPr>
          <p:cNvSpPr>
            <a:spLocks noGrp="1"/>
          </p:cNvSpPr>
          <p:nvPr>
            <p:ph sz="half" idx="2"/>
          </p:nvPr>
        </p:nvSpPr>
        <p:spPr>
          <a:xfrm>
            <a:off x="6095999" y="878567"/>
            <a:ext cx="5823857" cy="5614305"/>
          </a:xfrm>
        </p:spPr>
        <p:txBody>
          <a:bodyPr>
            <a:noAutofit/>
          </a:bodyPr>
          <a:lstStyle/>
          <a:p>
            <a:pPr algn="just"/>
            <a:r>
              <a:rPr lang="es-ES" sz="1600" dirty="0"/>
              <a:t>Como se ha explicado, nuestras observaciones </a:t>
            </a:r>
            <a:r>
              <a:rPr lang="es-ES" sz="1600" dirty="0" err="1"/>
              <a:t>corresponen</a:t>
            </a:r>
            <a:r>
              <a:rPr lang="es-ES" sz="1600" dirty="0"/>
              <a:t> a 91 días o 13 semanas de actividad en el sitio web de la farmacia, la relación entre </a:t>
            </a:r>
            <a:r>
              <a:rPr lang="es-ES" sz="1600" dirty="0" err="1"/>
              <a:t>revenue</a:t>
            </a:r>
            <a:r>
              <a:rPr lang="es-ES" sz="1600" dirty="0"/>
              <a:t> y días muestra una cierta estacionalidad semanal. Este es un hallazgo importante, cuando hablamos de estacionalidad, podríamos encontrar que se da a nivel de las semanas, o a nivel de meses, estaciones, etc. En cambio, el gráfico nos indica que la variabilidad temporal se da al interior de cada semana.</a:t>
            </a:r>
          </a:p>
          <a:p>
            <a:pPr algn="just"/>
            <a:r>
              <a:rPr lang="es-ES" sz="1600" dirty="0"/>
              <a:t>Recordemos que una de nuestras hipótesis auxiliares era que hay estacionalidad en las ventas, lo cual se comprueba en estos gráficos, no se puede ignorar la variable tiempo a la hora de explicar el </a:t>
            </a:r>
            <a:r>
              <a:rPr lang="es-ES" sz="1600" dirty="0" err="1"/>
              <a:t>revenue</a:t>
            </a:r>
            <a:r>
              <a:rPr lang="es-ES" sz="1600" dirty="0"/>
              <a:t>.</a:t>
            </a:r>
          </a:p>
          <a:p>
            <a:pPr algn="just"/>
            <a:r>
              <a:rPr lang="es-ES" sz="1600" dirty="0"/>
              <a:t>A la hora de pensar en </a:t>
            </a:r>
            <a:r>
              <a:rPr lang="es-ES" sz="1600" dirty="0" err="1"/>
              <a:t>feature</a:t>
            </a:r>
            <a:r>
              <a:rPr lang="es-ES" sz="1600" dirty="0"/>
              <a:t> </a:t>
            </a:r>
            <a:r>
              <a:rPr lang="es-ES" sz="1600" dirty="0" err="1"/>
              <a:t>engineering</a:t>
            </a:r>
            <a:r>
              <a:rPr lang="es-ES" sz="1600" dirty="0"/>
              <a:t>, no queremos que el valor numérico de cada día afecte los resultados de un modelo de Machine </a:t>
            </a:r>
            <a:r>
              <a:rPr lang="es-ES" sz="1600" dirty="0" err="1"/>
              <a:t>Learning</a:t>
            </a:r>
            <a:r>
              <a:rPr lang="es-ES" sz="1600" dirty="0"/>
              <a:t>, pero queremos retener la información ligada a la estacionalidad </a:t>
            </a:r>
            <a:r>
              <a:rPr lang="es-ES" sz="1600" dirty="0" err="1"/>
              <a:t>intra-semanal</a:t>
            </a:r>
            <a:r>
              <a:rPr lang="es-ES" sz="1600" dirty="0"/>
              <a:t>.</a:t>
            </a:r>
          </a:p>
          <a:p>
            <a:pPr algn="just"/>
            <a:r>
              <a:rPr lang="es-ES" sz="1600" dirty="0"/>
              <a:t>Entonces, vamos a suponer que el día 1 es "lunes" (no tenemos los días de la semana, solo un número que indica los 90 días de observaciones), el día 2 es "martes", el día 8 vuelve a ser "lunes", y así hasta completar los 90 días, y vamos a crear variables categóricas por cada día de la semana. </a:t>
            </a:r>
          </a:p>
          <a:p>
            <a:pPr algn="just"/>
            <a:r>
              <a:rPr lang="es-ES" sz="1600" dirty="0"/>
              <a:t>Obsérvese como el </a:t>
            </a:r>
            <a:r>
              <a:rPr lang="es-ES" sz="1600" dirty="0" err="1"/>
              <a:t>revenue</a:t>
            </a:r>
            <a:r>
              <a:rPr lang="es-ES" sz="1600" dirty="0"/>
              <a:t> tiene picos los jueves y miércoles, y alcanza sus menores valores los martes. </a:t>
            </a:r>
            <a:endParaRPr lang="en-US" sz="1600" dirty="0"/>
          </a:p>
        </p:txBody>
      </p:sp>
      <p:pic>
        <p:nvPicPr>
          <p:cNvPr id="6" name="Picture 5">
            <a:extLst>
              <a:ext uri="{FF2B5EF4-FFF2-40B4-BE49-F238E27FC236}">
                <a16:creationId xmlns:a16="http://schemas.microsoft.com/office/drawing/2014/main" id="{A8B8F0BE-8FF0-04F9-813E-8A7F97749D0D}"/>
              </a:ext>
            </a:extLst>
          </p:cNvPr>
          <p:cNvPicPr>
            <a:picLocks noChangeAspect="1"/>
          </p:cNvPicPr>
          <p:nvPr/>
        </p:nvPicPr>
        <p:blipFill>
          <a:blip r:embed="rId3"/>
          <a:stretch>
            <a:fillRect/>
          </a:stretch>
        </p:blipFill>
        <p:spPr>
          <a:xfrm>
            <a:off x="272144" y="3848100"/>
            <a:ext cx="5143500" cy="3009900"/>
          </a:xfrm>
          <a:prstGeom prst="rect">
            <a:avLst/>
          </a:prstGeom>
        </p:spPr>
      </p:pic>
    </p:spTree>
    <p:extLst>
      <p:ext uri="{BB962C8B-B14F-4D97-AF65-F5344CB8AC3E}">
        <p14:creationId xmlns:p14="http://schemas.microsoft.com/office/powerpoint/2010/main" val="2241416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189FC-4E54-3DFD-2502-3A05B6514A34}"/>
              </a:ext>
            </a:extLst>
          </p:cNvPr>
          <p:cNvSpPr>
            <a:spLocks noGrp="1"/>
          </p:cNvSpPr>
          <p:nvPr>
            <p:ph type="title"/>
          </p:nvPr>
        </p:nvSpPr>
        <p:spPr>
          <a:xfrm>
            <a:off x="838200" y="365125"/>
            <a:ext cx="10515600" cy="473075"/>
          </a:xfrm>
        </p:spPr>
        <p:txBody>
          <a:bodyPr>
            <a:normAutofit fontScale="90000"/>
          </a:bodyPr>
          <a:lstStyle/>
          <a:p>
            <a:pPr algn="ctr"/>
            <a:r>
              <a:rPr lang="es-AR" b="1" dirty="0">
                <a:latin typeface="+mn-lt"/>
              </a:rPr>
              <a:t>Concentración de ventas</a:t>
            </a:r>
            <a:endParaRPr lang="en-US" b="1" dirty="0">
              <a:latin typeface="+mn-lt"/>
            </a:endParaRPr>
          </a:p>
        </p:txBody>
      </p:sp>
      <p:pic>
        <p:nvPicPr>
          <p:cNvPr id="5" name="Content Placeholder 4">
            <a:extLst>
              <a:ext uri="{FF2B5EF4-FFF2-40B4-BE49-F238E27FC236}">
                <a16:creationId xmlns:a16="http://schemas.microsoft.com/office/drawing/2014/main" id="{5BD13742-25EF-324D-DB22-C858868A4401}"/>
              </a:ext>
            </a:extLst>
          </p:cNvPr>
          <p:cNvPicPr>
            <a:picLocks noGrp="1" noChangeAspect="1"/>
          </p:cNvPicPr>
          <p:nvPr>
            <p:ph sz="half" idx="1"/>
          </p:nvPr>
        </p:nvPicPr>
        <p:blipFill>
          <a:blip r:embed="rId2"/>
          <a:stretch>
            <a:fillRect/>
          </a:stretch>
        </p:blipFill>
        <p:spPr>
          <a:xfrm>
            <a:off x="195262" y="1476513"/>
            <a:ext cx="5900737" cy="2740016"/>
          </a:xfrm>
          <a:prstGeom prst="rect">
            <a:avLst/>
          </a:prstGeom>
        </p:spPr>
      </p:pic>
      <p:sp>
        <p:nvSpPr>
          <p:cNvPr id="4" name="Content Placeholder 3">
            <a:extLst>
              <a:ext uri="{FF2B5EF4-FFF2-40B4-BE49-F238E27FC236}">
                <a16:creationId xmlns:a16="http://schemas.microsoft.com/office/drawing/2014/main" id="{8F7C3E0A-98E8-E51A-7BE6-B568F98740E1}"/>
              </a:ext>
            </a:extLst>
          </p:cNvPr>
          <p:cNvSpPr>
            <a:spLocks noGrp="1"/>
          </p:cNvSpPr>
          <p:nvPr>
            <p:ph sz="half" idx="2"/>
          </p:nvPr>
        </p:nvSpPr>
        <p:spPr>
          <a:xfrm>
            <a:off x="6422571" y="2416915"/>
            <a:ext cx="5170713" cy="3599227"/>
          </a:xfrm>
        </p:spPr>
        <p:txBody>
          <a:bodyPr>
            <a:normAutofit/>
          </a:bodyPr>
          <a:lstStyle/>
          <a:p>
            <a:pPr algn="just"/>
            <a:r>
              <a:rPr lang="es-ES" sz="1700" dirty="0"/>
              <a:t>Tenemos una elevadísima concentración, el 10% de los productos, de un total de casi 22 mil generan el 71% del </a:t>
            </a:r>
            <a:r>
              <a:rPr lang="es-ES" sz="1700" dirty="0" err="1"/>
              <a:t>revenue</a:t>
            </a:r>
            <a:r>
              <a:rPr lang="es-ES" sz="1700" dirty="0"/>
              <a:t>. El 1% general el 18%, claramente hay productos que son '</a:t>
            </a:r>
            <a:r>
              <a:rPr lang="es-ES" sz="1700" dirty="0" err="1"/>
              <a:t>outliers</a:t>
            </a:r>
            <a:r>
              <a:rPr lang="es-ES" sz="1700" dirty="0"/>
              <a:t>' cuando se trata de </a:t>
            </a:r>
            <a:r>
              <a:rPr lang="es-ES" sz="1700" dirty="0" err="1"/>
              <a:t>revenue</a:t>
            </a:r>
            <a:r>
              <a:rPr lang="es-ES" sz="1700" dirty="0"/>
              <a:t>, pero no vamos a excluirlos, nos interesa su comportamiento, y, en función de nuestro objetivo comercial, es indispensable incluirlos en los modelos para generar predicciones de </a:t>
            </a:r>
            <a:r>
              <a:rPr lang="es-ES" sz="1700" dirty="0" err="1"/>
              <a:t>revenue</a:t>
            </a:r>
            <a:r>
              <a:rPr lang="es-ES" sz="1700" dirty="0"/>
              <a:t> adecuadas.</a:t>
            </a:r>
          </a:p>
          <a:p>
            <a:pPr algn="just"/>
            <a:r>
              <a:rPr lang="es-ES" sz="1700" dirty="0"/>
              <a:t>Para obtener una representación gráfica de esta concentración, vamos a usar las variables </a:t>
            </a:r>
            <a:r>
              <a:rPr lang="es-ES" sz="1700" dirty="0" err="1"/>
              <a:t>group</a:t>
            </a:r>
            <a:r>
              <a:rPr lang="es-ES" sz="1700" dirty="0"/>
              <a:t> y </a:t>
            </a:r>
            <a:r>
              <a:rPr lang="es-ES" sz="1700" dirty="0" err="1"/>
              <a:t>manufacturer</a:t>
            </a:r>
            <a:endParaRPr lang="en-US" sz="1700" dirty="0"/>
          </a:p>
        </p:txBody>
      </p:sp>
      <p:pic>
        <p:nvPicPr>
          <p:cNvPr id="6" name="Picture 5">
            <a:extLst>
              <a:ext uri="{FF2B5EF4-FFF2-40B4-BE49-F238E27FC236}">
                <a16:creationId xmlns:a16="http://schemas.microsoft.com/office/drawing/2014/main" id="{4EB91A77-C4FB-52CB-B0D1-431B3CE47042}"/>
              </a:ext>
            </a:extLst>
          </p:cNvPr>
          <p:cNvPicPr>
            <a:picLocks noChangeAspect="1"/>
          </p:cNvPicPr>
          <p:nvPr/>
        </p:nvPicPr>
        <p:blipFill>
          <a:blip r:embed="rId3"/>
          <a:stretch>
            <a:fillRect/>
          </a:stretch>
        </p:blipFill>
        <p:spPr>
          <a:xfrm>
            <a:off x="195263" y="4164634"/>
            <a:ext cx="6227308" cy="2709656"/>
          </a:xfrm>
          <a:prstGeom prst="rect">
            <a:avLst/>
          </a:prstGeom>
        </p:spPr>
      </p:pic>
      <p:pic>
        <p:nvPicPr>
          <p:cNvPr id="8" name="Picture 7">
            <a:extLst>
              <a:ext uri="{FF2B5EF4-FFF2-40B4-BE49-F238E27FC236}">
                <a16:creationId xmlns:a16="http://schemas.microsoft.com/office/drawing/2014/main" id="{258CBC39-2E66-D484-8E82-CDDB5017C551}"/>
              </a:ext>
            </a:extLst>
          </p:cNvPr>
          <p:cNvPicPr>
            <a:picLocks noChangeAspect="1"/>
          </p:cNvPicPr>
          <p:nvPr/>
        </p:nvPicPr>
        <p:blipFill>
          <a:blip r:embed="rId4"/>
          <a:stretch>
            <a:fillRect/>
          </a:stretch>
        </p:blipFill>
        <p:spPr>
          <a:xfrm>
            <a:off x="6505795" y="1558767"/>
            <a:ext cx="4521432" cy="577880"/>
          </a:xfrm>
          <a:prstGeom prst="rect">
            <a:avLst/>
          </a:prstGeom>
        </p:spPr>
      </p:pic>
    </p:spTree>
    <p:extLst>
      <p:ext uri="{BB962C8B-B14F-4D97-AF65-F5344CB8AC3E}">
        <p14:creationId xmlns:p14="http://schemas.microsoft.com/office/powerpoint/2010/main" val="1224400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B285B-4270-7111-D165-23EF83D1186A}"/>
              </a:ext>
            </a:extLst>
          </p:cNvPr>
          <p:cNvSpPr>
            <a:spLocks noGrp="1"/>
          </p:cNvSpPr>
          <p:nvPr>
            <p:ph type="title"/>
          </p:nvPr>
        </p:nvSpPr>
        <p:spPr>
          <a:xfrm>
            <a:off x="838200" y="365126"/>
            <a:ext cx="10515600" cy="315912"/>
          </a:xfrm>
        </p:spPr>
        <p:txBody>
          <a:bodyPr>
            <a:noAutofit/>
          </a:bodyPr>
          <a:lstStyle/>
          <a:p>
            <a:pPr algn="ctr"/>
            <a:r>
              <a:rPr lang="es-AR" b="1" dirty="0">
                <a:latin typeface="+mn-lt"/>
              </a:rPr>
              <a:t>Publicidad</a:t>
            </a:r>
            <a:endParaRPr lang="en-US" b="1" dirty="0">
              <a:latin typeface="+mn-lt"/>
            </a:endParaRPr>
          </a:p>
        </p:txBody>
      </p:sp>
      <p:sp>
        <p:nvSpPr>
          <p:cNvPr id="3" name="Content Placeholder 2">
            <a:extLst>
              <a:ext uri="{FF2B5EF4-FFF2-40B4-BE49-F238E27FC236}">
                <a16:creationId xmlns:a16="http://schemas.microsoft.com/office/drawing/2014/main" id="{8F715B48-F4B6-F9CA-F517-0831D1DE0178}"/>
              </a:ext>
            </a:extLst>
          </p:cNvPr>
          <p:cNvSpPr>
            <a:spLocks noGrp="1"/>
          </p:cNvSpPr>
          <p:nvPr>
            <p:ph sz="half" idx="1"/>
          </p:nvPr>
        </p:nvSpPr>
        <p:spPr>
          <a:xfrm>
            <a:off x="261257" y="911224"/>
            <a:ext cx="5366658" cy="5581649"/>
          </a:xfrm>
        </p:spPr>
        <p:txBody>
          <a:bodyPr>
            <a:normAutofit fontScale="92500" lnSpcReduction="20000"/>
          </a:bodyPr>
          <a:lstStyle/>
          <a:p>
            <a:pPr algn="just"/>
            <a:r>
              <a:rPr lang="es-ES" sz="1500" dirty="0"/>
              <a:t>Observaciones sin campaña publicitaria: 68.22%</a:t>
            </a:r>
          </a:p>
          <a:p>
            <a:pPr algn="just"/>
            <a:r>
              <a:rPr lang="es-ES" sz="1500" dirty="0"/>
              <a:t>Observaciones sin campaña publicitaria: 31.78%</a:t>
            </a:r>
          </a:p>
          <a:p>
            <a:pPr algn="just"/>
            <a:r>
              <a:rPr lang="es-ES" sz="1500" dirty="0"/>
              <a:t>Porcentaje de </a:t>
            </a:r>
            <a:r>
              <a:rPr lang="es-ES" sz="1500" dirty="0" err="1"/>
              <a:t>revenue</a:t>
            </a:r>
            <a:r>
              <a:rPr lang="es-ES" sz="1500" dirty="0"/>
              <a:t> generado por productos publicitados: 41.00%</a:t>
            </a:r>
          </a:p>
          <a:p>
            <a:pPr algn="just"/>
            <a:r>
              <a:rPr lang="es-ES" sz="1500" dirty="0"/>
              <a:t>Porcentaje de </a:t>
            </a:r>
            <a:r>
              <a:rPr lang="es-ES" sz="1500" dirty="0" err="1"/>
              <a:t>revenue</a:t>
            </a:r>
            <a:r>
              <a:rPr lang="es-ES" sz="1500" dirty="0"/>
              <a:t> generado por productos no publicitados: 59.00%</a:t>
            </a:r>
          </a:p>
          <a:p>
            <a:pPr algn="just"/>
            <a:endParaRPr lang="en-US" sz="1500" dirty="0"/>
          </a:p>
        </p:txBody>
      </p:sp>
      <p:sp>
        <p:nvSpPr>
          <p:cNvPr id="4" name="Content Placeholder 3">
            <a:extLst>
              <a:ext uri="{FF2B5EF4-FFF2-40B4-BE49-F238E27FC236}">
                <a16:creationId xmlns:a16="http://schemas.microsoft.com/office/drawing/2014/main" id="{96D0F057-EFC6-399E-06B8-C86912BDAA34}"/>
              </a:ext>
            </a:extLst>
          </p:cNvPr>
          <p:cNvSpPr>
            <a:spLocks noGrp="1"/>
          </p:cNvSpPr>
          <p:nvPr>
            <p:ph sz="half" idx="2"/>
          </p:nvPr>
        </p:nvSpPr>
        <p:spPr>
          <a:xfrm>
            <a:off x="5388429" y="911223"/>
            <a:ext cx="6172199" cy="5581649"/>
          </a:xfrm>
        </p:spPr>
        <p:txBody>
          <a:bodyPr>
            <a:normAutofit fontScale="92500" lnSpcReduction="20000"/>
          </a:bodyPr>
          <a:lstStyle/>
          <a:p>
            <a:pPr algn="just"/>
            <a:r>
              <a:rPr lang="es-ES" sz="1800" dirty="0"/>
              <a:t>Tenemos productos que han sido publicitados, </a:t>
            </a:r>
            <a:r>
              <a:rPr lang="es-ES" sz="1800" dirty="0" err="1"/>
              <a:t>adFlag</a:t>
            </a:r>
            <a:r>
              <a:rPr lang="es-ES" sz="1800" dirty="0"/>
              <a:t>==1 nos indica que un producto es objeto de una campaña de publicidad.</a:t>
            </a:r>
          </a:p>
          <a:p>
            <a:pPr algn="just"/>
            <a:endParaRPr lang="es-ES" sz="1800" dirty="0"/>
          </a:p>
          <a:p>
            <a:pPr algn="just"/>
            <a:r>
              <a:rPr lang="es-ES" sz="1800" dirty="0"/>
              <a:t>A su vez, tenemos 3 tipos de campañas de publicidad (variable </a:t>
            </a:r>
            <a:r>
              <a:rPr lang="es-ES" sz="1800" dirty="0" err="1"/>
              <a:t>campaingIndex</a:t>
            </a:r>
            <a:r>
              <a:rPr lang="es-ES" sz="1800" dirty="0"/>
              <a:t>), que toma los valores {A,B,C}</a:t>
            </a:r>
          </a:p>
          <a:p>
            <a:pPr algn="just"/>
            <a:r>
              <a:rPr lang="es-ES" sz="1800" dirty="0"/>
              <a:t>Veamos primero que proporción de nuestras observaciones son objeto de campaña publicitaria, cual es el precio mediano (la mediana es una mejor medida de tendencia central cuando tenemos distribuciones con alta dispersión, en mi opinión) de los productos publicitados versus los que no, y como se relacionan con el </a:t>
            </a:r>
            <a:r>
              <a:rPr lang="es-ES" sz="1800" dirty="0" err="1"/>
              <a:t>revenue</a:t>
            </a:r>
            <a:r>
              <a:rPr lang="es-ES" sz="1800" dirty="0"/>
              <a:t>.</a:t>
            </a:r>
          </a:p>
          <a:p>
            <a:pPr algn="just"/>
            <a:r>
              <a:rPr lang="es-ES" sz="1800" dirty="0"/>
              <a:t>El 41% del </a:t>
            </a:r>
            <a:r>
              <a:rPr lang="es-ES" sz="1800" dirty="0" err="1"/>
              <a:t>revenue</a:t>
            </a:r>
            <a:r>
              <a:rPr lang="es-ES" sz="1800" dirty="0"/>
              <a:t> es generado por productos publicitados, en comparación con el 31% de observaciones que </a:t>
            </a:r>
            <a:r>
              <a:rPr lang="es-ES" sz="1800" dirty="0" err="1"/>
              <a:t>represeta</a:t>
            </a:r>
            <a:r>
              <a:rPr lang="es-ES" sz="1800" dirty="0"/>
              <a:t> productos publicitados. Esto en parte se debe a que el precio promedio de los productos publicitados es más alto, y probablemente porque las campañas publicitarias tengan cierta efectividad a la hora de generar ventas.</a:t>
            </a:r>
          </a:p>
          <a:p>
            <a:pPr algn="just"/>
            <a:endParaRPr lang="es-ES" sz="1800" dirty="0"/>
          </a:p>
          <a:p>
            <a:pPr algn="just"/>
            <a:r>
              <a:rPr lang="es-ES" sz="1800" dirty="0"/>
              <a:t>Es interesante observare en el </a:t>
            </a:r>
            <a:r>
              <a:rPr lang="es-ES" sz="1800" dirty="0" err="1"/>
              <a:t>boxplot</a:t>
            </a:r>
            <a:r>
              <a:rPr lang="es-ES" sz="1800" dirty="0"/>
              <a:t> que hay más </a:t>
            </a:r>
            <a:r>
              <a:rPr lang="es-ES" sz="1800" dirty="0" err="1"/>
              <a:t>oultiers</a:t>
            </a:r>
            <a:r>
              <a:rPr lang="es-ES" sz="1800" dirty="0"/>
              <a:t> de </a:t>
            </a:r>
            <a:r>
              <a:rPr lang="es-ES" sz="1800" dirty="0" err="1"/>
              <a:t>revenue</a:t>
            </a:r>
            <a:r>
              <a:rPr lang="es-ES" sz="1800" dirty="0"/>
              <a:t> alto cuando no hay campaña publicitaria, más allá que en el agregado el </a:t>
            </a:r>
            <a:r>
              <a:rPr lang="es-ES" sz="1800" dirty="0" err="1"/>
              <a:t>revenue</a:t>
            </a:r>
            <a:r>
              <a:rPr lang="es-ES" sz="1800" dirty="0"/>
              <a:t> relacionado con productos publicitados sea proporcionalmente más alto respecto al universo de productos.</a:t>
            </a:r>
            <a:endParaRPr lang="en-US" sz="1800" dirty="0"/>
          </a:p>
        </p:txBody>
      </p:sp>
      <p:pic>
        <p:nvPicPr>
          <p:cNvPr id="7" name="Picture 6">
            <a:extLst>
              <a:ext uri="{FF2B5EF4-FFF2-40B4-BE49-F238E27FC236}">
                <a16:creationId xmlns:a16="http://schemas.microsoft.com/office/drawing/2014/main" id="{6453A7D1-6337-5A8C-D323-839D65DE4C70}"/>
              </a:ext>
            </a:extLst>
          </p:cNvPr>
          <p:cNvPicPr>
            <a:picLocks noChangeAspect="1"/>
          </p:cNvPicPr>
          <p:nvPr/>
        </p:nvPicPr>
        <p:blipFill>
          <a:blip r:embed="rId2"/>
          <a:stretch>
            <a:fillRect/>
          </a:stretch>
        </p:blipFill>
        <p:spPr>
          <a:xfrm>
            <a:off x="261256" y="2609791"/>
            <a:ext cx="3702240" cy="1092256"/>
          </a:xfrm>
          <a:prstGeom prst="rect">
            <a:avLst/>
          </a:prstGeom>
        </p:spPr>
      </p:pic>
      <p:pic>
        <p:nvPicPr>
          <p:cNvPr id="4098" name="Picture 2">
            <a:extLst>
              <a:ext uri="{FF2B5EF4-FFF2-40B4-BE49-F238E27FC236}">
                <a16:creationId xmlns:a16="http://schemas.microsoft.com/office/drawing/2014/main" id="{5120EDCD-C162-4790-C031-A85EBF0345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761" y="4065018"/>
            <a:ext cx="4552382" cy="2581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2026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B6D86A8-2C52-64A5-A20C-05D5BF5F6C88}"/>
              </a:ext>
            </a:extLst>
          </p:cNvPr>
          <p:cNvSpPr>
            <a:spLocks noGrp="1"/>
          </p:cNvSpPr>
          <p:nvPr>
            <p:ph type="title"/>
          </p:nvPr>
        </p:nvSpPr>
        <p:spPr>
          <a:xfrm>
            <a:off x="838200" y="365126"/>
            <a:ext cx="10515600" cy="315912"/>
          </a:xfrm>
        </p:spPr>
        <p:txBody>
          <a:bodyPr>
            <a:noAutofit/>
          </a:bodyPr>
          <a:lstStyle/>
          <a:p>
            <a:pPr algn="ctr"/>
            <a:r>
              <a:rPr lang="es-AR" b="1" dirty="0">
                <a:latin typeface="+mn-lt"/>
              </a:rPr>
              <a:t>Conclusiones del EDA</a:t>
            </a:r>
            <a:endParaRPr lang="en-US" b="1" dirty="0">
              <a:latin typeface="+mn-lt"/>
            </a:endParaRPr>
          </a:p>
        </p:txBody>
      </p:sp>
      <p:sp>
        <p:nvSpPr>
          <p:cNvPr id="6" name="Content Placeholder 5">
            <a:extLst>
              <a:ext uri="{FF2B5EF4-FFF2-40B4-BE49-F238E27FC236}">
                <a16:creationId xmlns:a16="http://schemas.microsoft.com/office/drawing/2014/main" id="{55817C5A-79FD-F10A-CDF7-E3E42F210CEC}"/>
              </a:ext>
            </a:extLst>
          </p:cNvPr>
          <p:cNvSpPr>
            <a:spLocks noGrp="1"/>
          </p:cNvSpPr>
          <p:nvPr>
            <p:ph idx="1"/>
          </p:nvPr>
        </p:nvSpPr>
        <p:spPr>
          <a:xfrm>
            <a:off x="206829" y="802368"/>
            <a:ext cx="11604171" cy="5690506"/>
          </a:xfrm>
        </p:spPr>
        <p:txBody>
          <a:bodyPr>
            <a:noAutofit/>
          </a:bodyPr>
          <a:lstStyle/>
          <a:p>
            <a:pPr algn="just"/>
            <a:r>
              <a:rPr lang="es-ES" sz="1500" dirty="0"/>
              <a:t>En función de nuestro objetivo general de predecir el </a:t>
            </a:r>
            <a:r>
              <a:rPr lang="es-ES" sz="1500" dirty="0" err="1"/>
              <a:t>revenue</a:t>
            </a:r>
            <a:r>
              <a:rPr lang="es-ES" sz="1500" dirty="0"/>
              <a:t>, podemos ver en el EDA que,</a:t>
            </a:r>
          </a:p>
          <a:p>
            <a:pPr algn="just"/>
            <a:r>
              <a:rPr lang="es-ES" sz="1500" dirty="0"/>
              <a:t> Tenemos un </a:t>
            </a:r>
            <a:r>
              <a:rPr lang="es-ES" sz="1500" dirty="0" err="1"/>
              <a:t>dataset</a:t>
            </a:r>
            <a:r>
              <a:rPr lang="es-ES" sz="1500" dirty="0"/>
              <a:t> que tiene pocos datos faltantes, y con algunas transformaciones podemos aprovechar la totalidad de las observaciones.</a:t>
            </a:r>
          </a:p>
          <a:p>
            <a:pPr algn="just"/>
            <a:r>
              <a:rPr lang="es-ES" sz="1500" dirty="0"/>
              <a:t> El </a:t>
            </a:r>
            <a:r>
              <a:rPr lang="es-ES" sz="1500" dirty="0" err="1"/>
              <a:t>revenue</a:t>
            </a:r>
            <a:r>
              <a:rPr lang="es-ES" sz="1500" dirty="0"/>
              <a:t> exhibe una fuerte concentración a nivel de productos y fabricante.</a:t>
            </a:r>
          </a:p>
          <a:p>
            <a:pPr algn="just"/>
            <a:r>
              <a:rPr lang="es-ES" sz="1500" dirty="0"/>
              <a:t> El </a:t>
            </a:r>
            <a:r>
              <a:rPr lang="es-ES" sz="1500" dirty="0" err="1"/>
              <a:t>revenue</a:t>
            </a:r>
            <a:r>
              <a:rPr lang="es-ES" sz="1500" dirty="0"/>
              <a:t> no sigue una distribución aproximadamente normal, sino una elevadísima concentración alrededor de la mediana con una cola derecha 'larga' que da cuenta de la presencia de </a:t>
            </a:r>
            <a:r>
              <a:rPr lang="es-ES" sz="1500" dirty="0" err="1"/>
              <a:t>outliers</a:t>
            </a:r>
            <a:r>
              <a:rPr lang="es-ES" sz="1500" dirty="0"/>
              <a:t>.</a:t>
            </a:r>
          </a:p>
          <a:p>
            <a:pPr algn="just"/>
            <a:r>
              <a:rPr lang="es-ES" sz="1500" dirty="0"/>
              <a:t> Dicho esto, no vamos a excluir los </a:t>
            </a:r>
            <a:r>
              <a:rPr lang="es-ES" sz="1500" dirty="0" err="1"/>
              <a:t>outliers</a:t>
            </a:r>
            <a:r>
              <a:rPr lang="es-ES" sz="1500" dirty="0"/>
              <a:t> de nuestro análisis, si pensamos en el contexto comercial, nos interesa predecir la totalidad del </a:t>
            </a:r>
            <a:r>
              <a:rPr lang="es-ES" sz="1500" dirty="0" err="1"/>
              <a:t>revenue</a:t>
            </a:r>
            <a:r>
              <a:rPr lang="es-ES" sz="1500" dirty="0"/>
              <a:t>, y si hay productos de precio elevado que representan una fracción material de las ventas, estamos interesados en conocer como influyen en el </a:t>
            </a:r>
            <a:r>
              <a:rPr lang="es-ES" sz="1500" dirty="0" err="1"/>
              <a:t>revenue</a:t>
            </a:r>
            <a:r>
              <a:rPr lang="es-ES" sz="1500" dirty="0"/>
              <a:t>. Sólo si constatamos que este factor está afectando significativamente la predicción habremos de excluir </a:t>
            </a:r>
            <a:r>
              <a:rPr lang="es-ES" sz="1500" dirty="0" err="1"/>
              <a:t>outliers</a:t>
            </a:r>
            <a:r>
              <a:rPr lang="es-ES" sz="1500" dirty="0"/>
              <a:t> o </a:t>
            </a:r>
            <a:r>
              <a:rPr lang="es-ES" sz="1500" dirty="0" err="1"/>
              <a:t>segementar</a:t>
            </a:r>
            <a:r>
              <a:rPr lang="es-ES" sz="1500" dirty="0"/>
              <a:t> los modelos (algo que, veremos, no será necesario).</a:t>
            </a:r>
          </a:p>
          <a:p>
            <a:pPr algn="just"/>
            <a:r>
              <a:rPr lang="es-ES" sz="1500" dirty="0"/>
              <a:t> Los precios también exhiben una alta concentración alrededor de la mediana, con una cola larga a la derecha, que representa una proporción importante de productos 'caros'.</a:t>
            </a:r>
          </a:p>
          <a:p>
            <a:pPr algn="just"/>
            <a:r>
              <a:rPr lang="es-ES" sz="1500" dirty="0"/>
              <a:t> Nuestros precios están altamente correlacionados con los precios de referencia y los de la competencia. Además de ser una observación interesante en sí misma, esto nos habla de cierta redundancia de variables a la hora de aplicar modelos de ML.</a:t>
            </a:r>
          </a:p>
          <a:p>
            <a:pPr algn="just"/>
            <a:r>
              <a:rPr lang="es-ES" sz="1500" dirty="0"/>
              <a:t> Con respecto a la variable tiempo, hay fluctuaciones al interior de las 13 semanas de observaciones, en lugar de tener fluctuaciones estacionales, semanales, o de un </a:t>
            </a:r>
            <a:r>
              <a:rPr lang="es-ES" sz="1500" dirty="0" err="1"/>
              <a:t>revenue</a:t>
            </a:r>
            <a:r>
              <a:rPr lang="es-ES" sz="1500" dirty="0"/>
              <a:t> constante a lo largo del tiempo. Los picos de ventas son </a:t>
            </a:r>
            <a:r>
              <a:rPr lang="es-ES" sz="1500" dirty="0" err="1"/>
              <a:t>miercoles</a:t>
            </a:r>
            <a:r>
              <a:rPr lang="es-ES" sz="1500" dirty="0"/>
              <a:t> y jueves (tal como los hemos definido, el </a:t>
            </a:r>
            <a:r>
              <a:rPr lang="es-ES" sz="1500" dirty="0" err="1"/>
              <a:t>dataset</a:t>
            </a:r>
            <a:r>
              <a:rPr lang="es-ES" sz="1500" dirty="0"/>
              <a:t> no indica día de la semana, simplemente tomamos el día 1 como "Lunes" para empezar a contar), con una fuerte caída los martes. Pensando en la aplicación de modelos de predicción de </a:t>
            </a:r>
            <a:r>
              <a:rPr lang="es-ES" sz="1500" dirty="0" err="1"/>
              <a:t>revenue</a:t>
            </a:r>
            <a:r>
              <a:rPr lang="es-ES" sz="1500" dirty="0"/>
              <a:t>, la dimensión temporal no puede ser ignorada.</a:t>
            </a:r>
          </a:p>
          <a:p>
            <a:pPr algn="just"/>
            <a:r>
              <a:rPr lang="es-ES" sz="1500" dirty="0"/>
              <a:t> Los productos genéricos son bastante más económicos que los no genéricos, pero explican una proporción más elevada del </a:t>
            </a:r>
            <a:r>
              <a:rPr lang="es-ES" sz="1500" dirty="0" err="1"/>
              <a:t>revenue</a:t>
            </a:r>
            <a:r>
              <a:rPr lang="es-ES" sz="1500" dirty="0"/>
              <a:t> dado que son la inmensa mayoría de los productos.</a:t>
            </a:r>
          </a:p>
          <a:p>
            <a:pPr algn="just"/>
            <a:r>
              <a:rPr lang="es-ES" sz="1500" dirty="0"/>
              <a:t> En cuanto a la publicidad, el 31% de nuestros productos son objetos de alguna campaña de publicidad, y generan el 41% del </a:t>
            </a:r>
            <a:r>
              <a:rPr lang="es-ES" sz="1500" dirty="0" err="1"/>
              <a:t>revenue</a:t>
            </a:r>
            <a:r>
              <a:rPr lang="es-ES" sz="1500" dirty="0"/>
              <a:t>, si bien el precio promedio de los productos publicitados es un ~10% más elevado que el resto, podría decirse que existe un cierto efecto de la publicidad en las ventas. Más adelante daremos un tratamiento específico a esta variable categórica para incluir en los modelos de Machine </a:t>
            </a:r>
            <a:r>
              <a:rPr lang="es-ES" sz="1500" dirty="0" err="1"/>
              <a:t>Learning</a:t>
            </a:r>
            <a:r>
              <a:rPr lang="es-ES" sz="1500" dirty="0"/>
              <a:t>.</a:t>
            </a:r>
            <a:endParaRPr lang="en-US" sz="1500" dirty="0"/>
          </a:p>
        </p:txBody>
      </p:sp>
    </p:spTree>
    <p:extLst>
      <p:ext uri="{BB962C8B-B14F-4D97-AF65-F5344CB8AC3E}">
        <p14:creationId xmlns:p14="http://schemas.microsoft.com/office/powerpoint/2010/main" val="2919075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73EE0-3A97-CC9E-DF6B-8E49BE73148F}"/>
              </a:ext>
            </a:extLst>
          </p:cNvPr>
          <p:cNvSpPr>
            <a:spLocks noGrp="1"/>
          </p:cNvSpPr>
          <p:nvPr>
            <p:ph type="title"/>
          </p:nvPr>
        </p:nvSpPr>
        <p:spPr>
          <a:xfrm>
            <a:off x="838200" y="267874"/>
            <a:ext cx="10515600" cy="592098"/>
          </a:xfrm>
        </p:spPr>
        <p:txBody>
          <a:bodyPr>
            <a:noAutofit/>
          </a:bodyPr>
          <a:lstStyle/>
          <a:p>
            <a:pPr algn="ctr"/>
            <a:r>
              <a:rPr lang="es-AR" b="1" dirty="0">
                <a:latin typeface="+mn-lt"/>
              </a:rPr>
              <a:t>Resultados de los modelos de Regresión</a:t>
            </a:r>
            <a:endParaRPr lang="en-US" b="1" dirty="0">
              <a:latin typeface="+mn-lt"/>
            </a:endParaRPr>
          </a:p>
        </p:txBody>
      </p:sp>
      <p:pic>
        <p:nvPicPr>
          <p:cNvPr id="6" name="Content Placeholder 5">
            <a:extLst>
              <a:ext uri="{FF2B5EF4-FFF2-40B4-BE49-F238E27FC236}">
                <a16:creationId xmlns:a16="http://schemas.microsoft.com/office/drawing/2014/main" id="{B9765B62-12B3-16BF-0F8F-08FAE28A7F5D}"/>
              </a:ext>
            </a:extLst>
          </p:cNvPr>
          <p:cNvPicPr>
            <a:picLocks noGrp="1" noChangeAspect="1"/>
          </p:cNvPicPr>
          <p:nvPr>
            <p:ph sz="half" idx="1"/>
          </p:nvPr>
        </p:nvPicPr>
        <p:blipFill>
          <a:blip r:embed="rId2"/>
          <a:stretch>
            <a:fillRect/>
          </a:stretch>
        </p:blipFill>
        <p:spPr>
          <a:xfrm>
            <a:off x="304801" y="1019244"/>
            <a:ext cx="5791199" cy="1590205"/>
          </a:xfrm>
        </p:spPr>
      </p:pic>
      <p:sp>
        <p:nvSpPr>
          <p:cNvPr id="4" name="Content Placeholder 3">
            <a:extLst>
              <a:ext uri="{FF2B5EF4-FFF2-40B4-BE49-F238E27FC236}">
                <a16:creationId xmlns:a16="http://schemas.microsoft.com/office/drawing/2014/main" id="{53EF0EB9-A306-5AEE-6912-A28C323803AC}"/>
              </a:ext>
            </a:extLst>
          </p:cNvPr>
          <p:cNvSpPr>
            <a:spLocks noGrp="1"/>
          </p:cNvSpPr>
          <p:nvPr>
            <p:ph sz="half" idx="2"/>
          </p:nvPr>
        </p:nvSpPr>
        <p:spPr>
          <a:xfrm>
            <a:off x="6738256" y="968830"/>
            <a:ext cx="5181600" cy="5921828"/>
          </a:xfrm>
        </p:spPr>
        <p:txBody>
          <a:bodyPr>
            <a:normAutofit/>
          </a:bodyPr>
          <a:lstStyle/>
          <a:p>
            <a:pPr algn="just"/>
            <a:r>
              <a:rPr lang="es-AR" sz="1700" dirty="0"/>
              <a:t>Partiendo de un modelo de regresión lineal simple, con Forward </a:t>
            </a:r>
            <a:r>
              <a:rPr lang="es-AR" sz="1700" dirty="0" err="1"/>
              <a:t>Feature</a:t>
            </a:r>
            <a:r>
              <a:rPr lang="es-AR" sz="1700" dirty="0"/>
              <a:t> </a:t>
            </a:r>
            <a:r>
              <a:rPr lang="es-AR" sz="1700" dirty="0" err="1"/>
              <a:t>selection</a:t>
            </a:r>
            <a:r>
              <a:rPr lang="es-AR" sz="1700" dirty="0"/>
              <a:t>, obtenemos resultados relativamente pobres, con un r cuadrado de sólo 0.5. </a:t>
            </a:r>
          </a:p>
          <a:p>
            <a:pPr algn="just"/>
            <a:r>
              <a:rPr lang="es-AR" sz="1700" dirty="0"/>
              <a:t>Los resultados mejoran sustancialmente con modelos de </a:t>
            </a:r>
            <a:r>
              <a:rPr lang="es-AR" sz="1700" dirty="0" err="1"/>
              <a:t>boosting</a:t>
            </a:r>
            <a:r>
              <a:rPr lang="es-AR" sz="1700" dirty="0"/>
              <a:t>, los errores se reducen y el r cuadrado supera el valor de 0.99. </a:t>
            </a:r>
          </a:p>
          <a:p>
            <a:pPr algn="just"/>
            <a:r>
              <a:rPr lang="es-AR" sz="1700" dirty="0"/>
              <a:t>Los gráficos dan cuenta de ello, los valores de </a:t>
            </a:r>
            <a:r>
              <a:rPr lang="es-AR" sz="1700" dirty="0" err="1"/>
              <a:t>revenue</a:t>
            </a:r>
            <a:r>
              <a:rPr lang="es-AR" sz="1700" dirty="0"/>
              <a:t> predichos por los modelos se ajustan muy bien a las observaciones en el </a:t>
            </a:r>
            <a:r>
              <a:rPr lang="es-AR" sz="1700" dirty="0" err="1"/>
              <a:t>testing</a:t>
            </a:r>
            <a:r>
              <a:rPr lang="es-AR" sz="1700" dirty="0"/>
              <a:t> set, con algunos pocos </a:t>
            </a:r>
            <a:r>
              <a:rPr lang="es-AR" sz="1700" dirty="0" err="1"/>
              <a:t>outliers</a:t>
            </a:r>
            <a:r>
              <a:rPr lang="es-AR" sz="1700" dirty="0"/>
              <a:t>. Nótese como la distribución de valores que se alejan de la línea de predicción perfecta es ligeramente distinta para </a:t>
            </a:r>
            <a:r>
              <a:rPr lang="es-AR" sz="1700" dirty="0" err="1"/>
              <a:t>XGBoost</a:t>
            </a:r>
            <a:r>
              <a:rPr lang="es-AR" sz="1700" dirty="0"/>
              <a:t> y </a:t>
            </a:r>
            <a:r>
              <a:rPr lang="es-AR" sz="1700" dirty="0" err="1"/>
              <a:t>LigthGBM</a:t>
            </a:r>
            <a:endParaRPr lang="es-AR" sz="1700" dirty="0"/>
          </a:p>
          <a:p>
            <a:pPr algn="just"/>
            <a:r>
              <a:rPr lang="es-AR" sz="1700" dirty="0"/>
              <a:t>Pasando a un modelo de ensamble, el </a:t>
            </a:r>
            <a:r>
              <a:rPr lang="es-AR" sz="1700" dirty="0" err="1"/>
              <a:t>Random</a:t>
            </a:r>
            <a:r>
              <a:rPr lang="es-AR" sz="1700" dirty="0"/>
              <a:t> Forest probó adecuarse muy bien a nuestra estructura de datos, obteniendo un r cuadrado y una correlación entre valores predichos por los modelos y valores reales del </a:t>
            </a:r>
            <a:r>
              <a:rPr lang="es-AR" sz="1700" dirty="0" err="1"/>
              <a:t>testing</a:t>
            </a:r>
            <a:r>
              <a:rPr lang="es-AR" sz="1700" dirty="0"/>
              <a:t> set también superior al 99% </a:t>
            </a:r>
          </a:p>
          <a:p>
            <a:pPr algn="just"/>
            <a:r>
              <a:rPr lang="es-AR" sz="1700" dirty="0"/>
              <a:t>La K-</a:t>
            </a:r>
            <a:r>
              <a:rPr lang="es-AR" sz="1700" dirty="0" err="1"/>
              <a:t>Fold</a:t>
            </a:r>
            <a:r>
              <a:rPr lang="es-AR" sz="1700" dirty="0"/>
              <a:t> Cross </a:t>
            </a:r>
            <a:r>
              <a:rPr lang="es-AR" sz="1700" dirty="0" err="1"/>
              <a:t>Validation</a:t>
            </a:r>
            <a:r>
              <a:rPr lang="es-AR" sz="1700" dirty="0"/>
              <a:t> con 5 </a:t>
            </a:r>
            <a:r>
              <a:rPr lang="es-AR" sz="1700" dirty="0" err="1"/>
              <a:t>folds</a:t>
            </a:r>
            <a:r>
              <a:rPr lang="es-AR" sz="1700" dirty="0"/>
              <a:t> no arroja resultados sustancialmente distintos, en el caso de la regresión lineal no mejoran las métricas, y en los casos de modelos de ensamble y </a:t>
            </a:r>
            <a:r>
              <a:rPr lang="es-AR" sz="1700" dirty="0" err="1"/>
              <a:t>boosting</a:t>
            </a:r>
            <a:r>
              <a:rPr lang="es-AR" sz="1700" dirty="0"/>
              <a:t> los resultados son muy buenos previo al </a:t>
            </a:r>
            <a:r>
              <a:rPr lang="es-AR" sz="1700" dirty="0" err="1"/>
              <a:t>cross-validation</a:t>
            </a:r>
            <a:r>
              <a:rPr lang="es-AR" sz="1700" dirty="0"/>
              <a:t>.</a:t>
            </a:r>
          </a:p>
        </p:txBody>
      </p:sp>
      <p:pic>
        <p:nvPicPr>
          <p:cNvPr id="5122" name="Picture 2">
            <a:extLst>
              <a:ext uri="{FF2B5EF4-FFF2-40B4-BE49-F238E27FC236}">
                <a16:creationId xmlns:a16="http://schemas.microsoft.com/office/drawing/2014/main" id="{3AD8F5CA-31C5-1013-7416-6FDDE7A01E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372" y="2768722"/>
            <a:ext cx="3285572" cy="191213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FC3F85F2-5C55-5D36-D18A-0A90360FD8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9481" y="2776160"/>
            <a:ext cx="3335636" cy="190469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FA2389B7-EB73-9B11-F004-3DB96A44979C}"/>
              </a:ext>
            </a:extLst>
          </p:cNvPr>
          <p:cNvPicPr>
            <a:picLocks noChangeAspect="1"/>
          </p:cNvPicPr>
          <p:nvPr/>
        </p:nvPicPr>
        <p:blipFill>
          <a:blip r:embed="rId5"/>
          <a:stretch>
            <a:fillRect/>
          </a:stretch>
        </p:blipFill>
        <p:spPr>
          <a:xfrm>
            <a:off x="272144" y="4744154"/>
            <a:ext cx="2928256" cy="1845972"/>
          </a:xfrm>
          <a:prstGeom prst="rect">
            <a:avLst/>
          </a:prstGeom>
        </p:spPr>
      </p:pic>
      <p:pic>
        <p:nvPicPr>
          <p:cNvPr id="8" name="Picture 7">
            <a:extLst>
              <a:ext uri="{FF2B5EF4-FFF2-40B4-BE49-F238E27FC236}">
                <a16:creationId xmlns:a16="http://schemas.microsoft.com/office/drawing/2014/main" id="{B1A629F0-D7A9-DA50-29DD-1FCF88860A1F}"/>
              </a:ext>
            </a:extLst>
          </p:cNvPr>
          <p:cNvPicPr>
            <a:picLocks noChangeAspect="1"/>
          </p:cNvPicPr>
          <p:nvPr/>
        </p:nvPicPr>
        <p:blipFill>
          <a:blip r:embed="rId6"/>
          <a:stretch>
            <a:fillRect/>
          </a:stretch>
        </p:blipFill>
        <p:spPr>
          <a:xfrm>
            <a:off x="3399481" y="4688294"/>
            <a:ext cx="3253387" cy="1901831"/>
          </a:xfrm>
          <a:prstGeom prst="rect">
            <a:avLst/>
          </a:prstGeom>
        </p:spPr>
      </p:pic>
    </p:spTree>
    <p:extLst>
      <p:ext uri="{BB962C8B-B14F-4D97-AF65-F5344CB8AC3E}">
        <p14:creationId xmlns:p14="http://schemas.microsoft.com/office/powerpoint/2010/main" val="1774776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5C227-5990-2C4C-87F5-F22DB00D060A}"/>
              </a:ext>
            </a:extLst>
          </p:cNvPr>
          <p:cNvSpPr>
            <a:spLocks noGrp="1"/>
          </p:cNvSpPr>
          <p:nvPr>
            <p:ph type="title"/>
          </p:nvPr>
        </p:nvSpPr>
        <p:spPr>
          <a:xfrm>
            <a:off x="740228" y="176926"/>
            <a:ext cx="10515600" cy="516618"/>
          </a:xfrm>
        </p:spPr>
        <p:txBody>
          <a:bodyPr>
            <a:noAutofit/>
          </a:bodyPr>
          <a:lstStyle/>
          <a:p>
            <a:pPr algn="ctr"/>
            <a:r>
              <a:rPr lang="es-AR" sz="3200" b="1" dirty="0">
                <a:latin typeface="+mn-lt"/>
              </a:rPr>
              <a:t>Apéndice: Un modelo de clasificación para predecir ventas.</a:t>
            </a:r>
            <a:endParaRPr lang="en-US" sz="3200" b="1" dirty="0">
              <a:latin typeface="+mn-lt"/>
            </a:endParaRPr>
          </a:p>
        </p:txBody>
      </p:sp>
      <p:sp>
        <p:nvSpPr>
          <p:cNvPr id="4" name="Content Placeholder 3">
            <a:extLst>
              <a:ext uri="{FF2B5EF4-FFF2-40B4-BE49-F238E27FC236}">
                <a16:creationId xmlns:a16="http://schemas.microsoft.com/office/drawing/2014/main" id="{FAB6007A-43D2-C0CF-1B88-9E0E53A24129}"/>
              </a:ext>
            </a:extLst>
          </p:cNvPr>
          <p:cNvSpPr>
            <a:spLocks noGrp="1"/>
          </p:cNvSpPr>
          <p:nvPr>
            <p:ph sz="half" idx="1"/>
          </p:nvPr>
        </p:nvSpPr>
        <p:spPr>
          <a:xfrm>
            <a:off x="0" y="1041854"/>
            <a:ext cx="5181600" cy="4351338"/>
          </a:xfrm>
        </p:spPr>
        <p:txBody>
          <a:bodyPr>
            <a:noAutofit/>
          </a:bodyPr>
          <a:lstStyle/>
          <a:p>
            <a:pPr algn="just"/>
            <a:r>
              <a:rPr lang="es-ES" sz="1600" b="0" dirty="0">
                <a:effectLst/>
              </a:rPr>
              <a:t>Hasta ahora hemos usado las variables del </a:t>
            </a:r>
            <a:r>
              <a:rPr lang="es-ES" sz="1600" b="0" dirty="0" err="1">
                <a:effectLst/>
              </a:rPr>
              <a:t>dataset</a:t>
            </a:r>
            <a:r>
              <a:rPr lang="es-ES" sz="1600" b="0" dirty="0">
                <a:effectLst/>
              </a:rPr>
              <a:t> para predecir el </a:t>
            </a:r>
            <a:r>
              <a:rPr lang="es-ES" sz="1600" b="0" dirty="0" err="1">
                <a:effectLst/>
              </a:rPr>
              <a:t>revenue</a:t>
            </a:r>
            <a:r>
              <a:rPr lang="es-ES" sz="1600" b="0" dirty="0">
                <a:effectLst/>
              </a:rPr>
              <a:t>, que es una variable numérica continua., Alternativamente, podemos realizar ejercicios de clasificación para predecir ventas.</a:t>
            </a:r>
          </a:p>
          <a:p>
            <a:pPr algn="just"/>
            <a:r>
              <a:rPr lang="es-ES" sz="1600" b="0" dirty="0">
                <a:effectLst/>
              </a:rPr>
              <a:t>La variable dependiente, en ese caso, es </a:t>
            </a:r>
            <a:r>
              <a:rPr lang="es-ES" sz="1600" b="0" dirty="0" err="1">
                <a:effectLst/>
              </a:rPr>
              <a:t>order</a:t>
            </a:r>
            <a:r>
              <a:rPr lang="es-ES" sz="1600" b="0" dirty="0">
                <a:effectLst/>
              </a:rPr>
              <a:t>, que toma el valor 1 cuando un registro representa una venta, y 0 cuando no es el caso.</a:t>
            </a:r>
          </a:p>
          <a:p>
            <a:pPr algn="just"/>
            <a:r>
              <a:rPr lang="es-ES" sz="1600" b="0" dirty="0">
                <a:effectLst/>
              </a:rPr>
              <a:t>Para entender el contexto comercial, supongamos que trabajamos en el departamento de Marketing, o de Ventas, donde lo que nos interesa fundamentalmente es predecir ventas, mientras que, desde el lado del departamento de finanzas o de la dirección general de la empresa, estamos interesados tanto en ventas como </a:t>
            </a:r>
            <a:r>
              <a:rPr lang="es-ES" sz="1600" b="0" dirty="0" err="1">
                <a:effectLst/>
              </a:rPr>
              <a:t>revenue</a:t>
            </a:r>
            <a:r>
              <a:rPr lang="es-ES" sz="1600" b="0" dirty="0">
                <a:effectLst/>
              </a:rPr>
              <a:t>, ganancias, etc.</a:t>
            </a:r>
          </a:p>
          <a:p>
            <a:pPr algn="just"/>
            <a:r>
              <a:rPr lang="es-ES" sz="1600" b="0" dirty="0">
                <a:effectLst/>
              </a:rPr>
              <a:t>Pero también podemos suponer que no tenemos la variable </a:t>
            </a:r>
            <a:r>
              <a:rPr lang="es-ES" sz="1600" b="0" dirty="0" err="1">
                <a:effectLst/>
              </a:rPr>
              <a:t>revenue</a:t>
            </a:r>
            <a:r>
              <a:rPr lang="es-ES" sz="1600" b="0" dirty="0">
                <a:effectLst/>
              </a:rPr>
              <a:t> en el </a:t>
            </a:r>
            <a:r>
              <a:rPr lang="es-ES" sz="1600" b="0" dirty="0" err="1">
                <a:effectLst/>
              </a:rPr>
              <a:t>dataset</a:t>
            </a:r>
            <a:r>
              <a:rPr lang="es-ES" sz="1600" b="0" dirty="0">
                <a:effectLst/>
              </a:rPr>
              <a:t>, o que tenemos demasiados faltantes para este </a:t>
            </a:r>
            <a:r>
              <a:rPr lang="es-ES" sz="1600" b="0" dirty="0" err="1">
                <a:effectLst/>
              </a:rPr>
              <a:t>feature</a:t>
            </a:r>
            <a:r>
              <a:rPr lang="es-ES" sz="1600" b="0" dirty="0">
                <a:effectLst/>
              </a:rPr>
              <a:t>, ¿podemos extraer información relevante? La propuesta de esta sección es que sí, </a:t>
            </a:r>
            <a:r>
              <a:rPr lang="es-ES" sz="1600" b="1" dirty="0">
                <a:effectLst/>
              </a:rPr>
              <a:t>el </a:t>
            </a:r>
            <a:r>
              <a:rPr lang="es-ES" sz="1600" b="1" dirty="0" err="1">
                <a:effectLst/>
              </a:rPr>
              <a:t>dataset</a:t>
            </a:r>
            <a:r>
              <a:rPr lang="es-ES" sz="1600" b="1" dirty="0">
                <a:effectLst/>
              </a:rPr>
              <a:t> sigue siendo relevante para la dirección de la empresa,</a:t>
            </a:r>
            <a:r>
              <a:rPr lang="es-ES" sz="1600" b="0" dirty="0">
                <a:effectLst/>
              </a:rPr>
              <a:t> la predicción de ventas en sí misma es fundamental a la hora de tomar decisiones en un contexto empresarial.</a:t>
            </a:r>
          </a:p>
          <a:p>
            <a:pPr algn="just"/>
            <a:endParaRPr lang="en-US" sz="1600" dirty="0"/>
          </a:p>
        </p:txBody>
      </p:sp>
      <p:pic>
        <p:nvPicPr>
          <p:cNvPr id="7" name="Content Placeholder 6">
            <a:extLst>
              <a:ext uri="{FF2B5EF4-FFF2-40B4-BE49-F238E27FC236}">
                <a16:creationId xmlns:a16="http://schemas.microsoft.com/office/drawing/2014/main" id="{91EF7F7C-A5B1-A020-75A1-90AB5C0ED30E}"/>
              </a:ext>
            </a:extLst>
          </p:cNvPr>
          <p:cNvPicPr>
            <a:picLocks noGrp="1" noChangeAspect="1"/>
          </p:cNvPicPr>
          <p:nvPr>
            <p:ph sz="half" idx="2"/>
          </p:nvPr>
        </p:nvPicPr>
        <p:blipFill>
          <a:blip r:embed="rId2"/>
          <a:stretch>
            <a:fillRect/>
          </a:stretch>
        </p:blipFill>
        <p:spPr>
          <a:xfrm>
            <a:off x="5486517" y="1041854"/>
            <a:ext cx="4484798" cy="1235136"/>
          </a:xfrm>
        </p:spPr>
      </p:pic>
      <p:pic>
        <p:nvPicPr>
          <p:cNvPr id="9" name="Picture 8">
            <a:extLst>
              <a:ext uri="{FF2B5EF4-FFF2-40B4-BE49-F238E27FC236}">
                <a16:creationId xmlns:a16="http://schemas.microsoft.com/office/drawing/2014/main" id="{E1442A8D-CAEC-63AD-6086-C4AD28FB5301}"/>
              </a:ext>
            </a:extLst>
          </p:cNvPr>
          <p:cNvPicPr>
            <a:picLocks noChangeAspect="1"/>
          </p:cNvPicPr>
          <p:nvPr/>
        </p:nvPicPr>
        <p:blipFill>
          <a:blip r:embed="rId3"/>
          <a:stretch>
            <a:fillRect/>
          </a:stretch>
        </p:blipFill>
        <p:spPr>
          <a:xfrm>
            <a:off x="5486517" y="2426652"/>
            <a:ext cx="6111650" cy="963860"/>
          </a:xfrm>
          <a:prstGeom prst="rect">
            <a:avLst/>
          </a:prstGeom>
        </p:spPr>
      </p:pic>
      <p:pic>
        <p:nvPicPr>
          <p:cNvPr id="11" name="Picture 10">
            <a:extLst>
              <a:ext uri="{FF2B5EF4-FFF2-40B4-BE49-F238E27FC236}">
                <a16:creationId xmlns:a16="http://schemas.microsoft.com/office/drawing/2014/main" id="{F9CA0F9C-8EAD-5880-EBAF-926F8CDA1E08}"/>
              </a:ext>
            </a:extLst>
          </p:cNvPr>
          <p:cNvPicPr>
            <a:picLocks noChangeAspect="1"/>
          </p:cNvPicPr>
          <p:nvPr/>
        </p:nvPicPr>
        <p:blipFill>
          <a:blip r:embed="rId4"/>
          <a:stretch>
            <a:fillRect/>
          </a:stretch>
        </p:blipFill>
        <p:spPr>
          <a:xfrm>
            <a:off x="5388546" y="5566398"/>
            <a:ext cx="6487768" cy="1106814"/>
          </a:xfrm>
          <a:prstGeom prst="rect">
            <a:avLst/>
          </a:prstGeom>
        </p:spPr>
      </p:pic>
      <p:sp>
        <p:nvSpPr>
          <p:cNvPr id="12" name="TextBox 11">
            <a:extLst>
              <a:ext uri="{FF2B5EF4-FFF2-40B4-BE49-F238E27FC236}">
                <a16:creationId xmlns:a16="http://schemas.microsoft.com/office/drawing/2014/main" id="{0FF61FFC-F51E-694C-7AEA-70BFF07F9E67}"/>
              </a:ext>
            </a:extLst>
          </p:cNvPr>
          <p:cNvSpPr txBox="1"/>
          <p:nvPr/>
        </p:nvSpPr>
        <p:spPr>
          <a:xfrm>
            <a:off x="5486517" y="3570514"/>
            <a:ext cx="5867283" cy="1815882"/>
          </a:xfrm>
          <a:prstGeom prst="rect">
            <a:avLst/>
          </a:prstGeom>
          <a:noFill/>
        </p:spPr>
        <p:txBody>
          <a:bodyPr wrap="square" rtlCol="0">
            <a:spAutoFit/>
          </a:bodyPr>
          <a:lstStyle/>
          <a:p>
            <a:pPr algn="just"/>
            <a:r>
              <a:rPr lang="es-AR" sz="1600" b="1" dirty="0"/>
              <a:t>Preparación de los vectores de variables explicativas y dependiente. </a:t>
            </a:r>
          </a:p>
          <a:p>
            <a:pPr algn="just"/>
            <a:r>
              <a:rPr lang="es-AR" sz="1600" b="1" dirty="0"/>
              <a:t>Ahora la variable dependiente es </a:t>
            </a:r>
            <a:r>
              <a:rPr lang="es-AR" sz="1600" b="1" dirty="0" err="1"/>
              <a:t>order</a:t>
            </a:r>
            <a:r>
              <a:rPr lang="es-AR" sz="1600" b="1" dirty="0"/>
              <a:t>, el </a:t>
            </a:r>
            <a:r>
              <a:rPr lang="es-AR" sz="1600" b="1" dirty="0" err="1"/>
              <a:t>revenue</a:t>
            </a:r>
            <a:r>
              <a:rPr lang="es-AR" sz="1600" b="1" dirty="0"/>
              <a:t> es descartado del </a:t>
            </a:r>
            <a:r>
              <a:rPr lang="es-AR" sz="1600" b="1" dirty="0" err="1"/>
              <a:t>dataset</a:t>
            </a:r>
            <a:r>
              <a:rPr lang="es-AR" sz="1600" b="1" dirty="0"/>
              <a:t>, y para el resto de las variables aplicamos la misma </a:t>
            </a:r>
            <a:r>
              <a:rPr lang="es-AR" sz="1600" b="1" dirty="0" err="1"/>
              <a:t>feature</a:t>
            </a:r>
            <a:r>
              <a:rPr lang="es-AR" sz="1600" b="1" dirty="0"/>
              <a:t> </a:t>
            </a:r>
            <a:r>
              <a:rPr lang="es-AR" sz="1600" b="1" dirty="0" err="1"/>
              <a:t>engineering</a:t>
            </a:r>
            <a:r>
              <a:rPr lang="es-AR" sz="1600" b="1" dirty="0"/>
              <a:t> que para los modelos de regresión especialmente en lo que toca a agrupamiento de productos y días de la semana : </a:t>
            </a:r>
            <a:endParaRPr lang="en-US" sz="1600" b="1" dirty="0"/>
          </a:p>
        </p:txBody>
      </p:sp>
    </p:spTree>
    <p:extLst>
      <p:ext uri="{BB962C8B-B14F-4D97-AF65-F5344CB8AC3E}">
        <p14:creationId xmlns:p14="http://schemas.microsoft.com/office/powerpoint/2010/main" val="1687643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391D7-D8BD-7EB2-7762-DFFB6E798D92}"/>
              </a:ext>
            </a:extLst>
          </p:cNvPr>
          <p:cNvSpPr>
            <a:spLocks noGrp="1"/>
          </p:cNvSpPr>
          <p:nvPr>
            <p:ph type="title"/>
          </p:nvPr>
        </p:nvSpPr>
        <p:spPr>
          <a:xfrm>
            <a:off x="838200" y="365126"/>
            <a:ext cx="10515600" cy="315912"/>
          </a:xfrm>
        </p:spPr>
        <p:txBody>
          <a:bodyPr>
            <a:noAutofit/>
          </a:bodyPr>
          <a:lstStyle/>
          <a:p>
            <a:pPr algn="ctr"/>
            <a:r>
              <a:rPr lang="es-AR" b="1" dirty="0">
                <a:latin typeface="+mn-lt"/>
              </a:rPr>
              <a:t>Regresión Logística</a:t>
            </a:r>
            <a:endParaRPr lang="en-US" b="1" dirty="0">
              <a:latin typeface="+mn-lt"/>
            </a:endParaRPr>
          </a:p>
        </p:txBody>
      </p:sp>
      <p:pic>
        <p:nvPicPr>
          <p:cNvPr id="9" name="Content Placeholder 8">
            <a:extLst>
              <a:ext uri="{FF2B5EF4-FFF2-40B4-BE49-F238E27FC236}">
                <a16:creationId xmlns:a16="http://schemas.microsoft.com/office/drawing/2014/main" id="{1AD0A08E-7DD3-19BB-3696-3E56A796EE04}"/>
              </a:ext>
            </a:extLst>
          </p:cNvPr>
          <p:cNvPicPr>
            <a:picLocks noGrp="1" noChangeAspect="1"/>
          </p:cNvPicPr>
          <p:nvPr>
            <p:ph idx="1"/>
          </p:nvPr>
        </p:nvPicPr>
        <p:blipFill>
          <a:blip r:embed="rId2"/>
          <a:stretch>
            <a:fillRect/>
          </a:stretch>
        </p:blipFill>
        <p:spPr>
          <a:xfrm>
            <a:off x="357039" y="974084"/>
            <a:ext cx="5978720" cy="1645738"/>
          </a:xfrm>
        </p:spPr>
      </p:pic>
      <p:pic>
        <p:nvPicPr>
          <p:cNvPr id="11" name="Picture 10">
            <a:extLst>
              <a:ext uri="{FF2B5EF4-FFF2-40B4-BE49-F238E27FC236}">
                <a16:creationId xmlns:a16="http://schemas.microsoft.com/office/drawing/2014/main" id="{29F7D512-09A9-6BF3-51B0-42E113B3B870}"/>
              </a:ext>
            </a:extLst>
          </p:cNvPr>
          <p:cNvPicPr>
            <a:picLocks noChangeAspect="1"/>
          </p:cNvPicPr>
          <p:nvPr/>
        </p:nvPicPr>
        <p:blipFill>
          <a:blip r:embed="rId3"/>
          <a:stretch>
            <a:fillRect/>
          </a:stretch>
        </p:blipFill>
        <p:spPr>
          <a:xfrm>
            <a:off x="357038" y="2672409"/>
            <a:ext cx="2157561" cy="1113581"/>
          </a:xfrm>
          <a:prstGeom prst="rect">
            <a:avLst/>
          </a:prstGeom>
        </p:spPr>
      </p:pic>
      <p:pic>
        <p:nvPicPr>
          <p:cNvPr id="13" name="Picture 12">
            <a:extLst>
              <a:ext uri="{FF2B5EF4-FFF2-40B4-BE49-F238E27FC236}">
                <a16:creationId xmlns:a16="http://schemas.microsoft.com/office/drawing/2014/main" id="{8A70C449-EB4D-2DE8-5FC1-40FDA0AB9B7E}"/>
              </a:ext>
            </a:extLst>
          </p:cNvPr>
          <p:cNvPicPr>
            <a:picLocks noChangeAspect="1"/>
          </p:cNvPicPr>
          <p:nvPr/>
        </p:nvPicPr>
        <p:blipFill>
          <a:blip r:embed="rId4"/>
          <a:stretch>
            <a:fillRect/>
          </a:stretch>
        </p:blipFill>
        <p:spPr>
          <a:xfrm>
            <a:off x="2979542" y="2672409"/>
            <a:ext cx="3356217" cy="1701018"/>
          </a:xfrm>
          <a:prstGeom prst="rect">
            <a:avLst/>
          </a:prstGeom>
        </p:spPr>
      </p:pic>
      <p:pic>
        <p:nvPicPr>
          <p:cNvPr id="14" name="Picture 13">
            <a:extLst>
              <a:ext uri="{FF2B5EF4-FFF2-40B4-BE49-F238E27FC236}">
                <a16:creationId xmlns:a16="http://schemas.microsoft.com/office/drawing/2014/main" id="{A8497D6D-832B-1D3D-646E-0DD0D9D4E4F9}"/>
              </a:ext>
            </a:extLst>
          </p:cNvPr>
          <p:cNvPicPr>
            <a:picLocks noChangeAspect="1"/>
          </p:cNvPicPr>
          <p:nvPr/>
        </p:nvPicPr>
        <p:blipFill>
          <a:blip r:embed="rId5"/>
          <a:stretch>
            <a:fillRect/>
          </a:stretch>
        </p:blipFill>
        <p:spPr>
          <a:xfrm>
            <a:off x="17354" y="4023635"/>
            <a:ext cx="2853467" cy="2262096"/>
          </a:xfrm>
          <a:prstGeom prst="rect">
            <a:avLst/>
          </a:prstGeom>
        </p:spPr>
      </p:pic>
      <p:sp>
        <p:nvSpPr>
          <p:cNvPr id="15" name="TextBox 14">
            <a:extLst>
              <a:ext uri="{FF2B5EF4-FFF2-40B4-BE49-F238E27FC236}">
                <a16:creationId xmlns:a16="http://schemas.microsoft.com/office/drawing/2014/main" id="{455650B4-4874-A811-441D-925889547DA7}"/>
              </a:ext>
            </a:extLst>
          </p:cNvPr>
          <p:cNvSpPr txBox="1"/>
          <p:nvPr/>
        </p:nvSpPr>
        <p:spPr>
          <a:xfrm>
            <a:off x="6553200" y="1055914"/>
            <a:ext cx="5475514" cy="5355312"/>
          </a:xfrm>
          <a:prstGeom prst="rect">
            <a:avLst/>
          </a:prstGeom>
          <a:noFill/>
        </p:spPr>
        <p:txBody>
          <a:bodyPr wrap="square" rtlCol="0">
            <a:spAutoFit/>
          </a:bodyPr>
          <a:lstStyle/>
          <a:p>
            <a:pPr marL="285750" indent="-285750" algn="just">
              <a:buFont typeface="Arial" panose="020B0604020202020204" pitchFamily="34" charset="0"/>
              <a:buChar char="•"/>
            </a:pPr>
            <a:r>
              <a:rPr lang="es-AR" dirty="0"/>
              <a:t>Implementamos la regresión logística con los mejores </a:t>
            </a:r>
            <a:r>
              <a:rPr lang="es-AR" dirty="0" err="1"/>
              <a:t>hiperparámetros</a:t>
            </a:r>
            <a:r>
              <a:rPr lang="es-AR" dirty="0"/>
              <a:t> que surgen de hacer </a:t>
            </a:r>
            <a:r>
              <a:rPr lang="es-AR" dirty="0" err="1"/>
              <a:t>Randomized</a:t>
            </a:r>
            <a:r>
              <a:rPr lang="es-AR" dirty="0"/>
              <a:t> </a:t>
            </a:r>
            <a:r>
              <a:rPr lang="es-AR" dirty="0" err="1"/>
              <a:t>Search</a:t>
            </a:r>
            <a:r>
              <a:rPr lang="es-AR" dirty="0"/>
              <a:t>. </a:t>
            </a:r>
          </a:p>
          <a:p>
            <a:pPr marL="285750" indent="-285750" algn="just">
              <a:buFont typeface="Arial" panose="020B0604020202020204" pitchFamily="34" charset="0"/>
              <a:buChar char="•"/>
            </a:pPr>
            <a:endParaRPr lang="es-AR" dirty="0"/>
          </a:p>
          <a:p>
            <a:pPr marL="285750" indent="-285750" algn="just">
              <a:buFont typeface="Arial" panose="020B0604020202020204" pitchFamily="34" charset="0"/>
              <a:buChar char="•"/>
            </a:pPr>
            <a:r>
              <a:rPr lang="es-ES" dirty="0"/>
              <a:t>La matriz de confusión nos muestra que logramos predecir correctamente la totalidad de las ventas (140.842, segunda columna) como las observaciones que no son ventas (410.309), todo lo cual es consistente con el </a:t>
            </a:r>
            <a:r>
              <a:rPr lang="es-ES" dirty="0" err="1"/>
              <a:t>accuracy</a:t>
            </a:r>
            <a:r>
              <a:rPr lang="es-ES" dirty="0"/>
              <a:t> del 100%</a:t>
            </a:r>
          </a:p>
          <a:p>
            <a:pPr marL="285750" indent="-285750" algn="just">
              <a:buFont typeface="Arial" panose="020B0604020202020204" pitchFamily="34" charset="0"/>
              <a:buChar char="•"/>
            </a:pPr>
            <a:endParaRPr lang="es-ES" dirty="0"/>
          </a:p>
          <a:p>
            <a:pPr marL="285750" indent="-285750" algn="just">
              <a:buFont typeface="Arial" panose="020B0604020202020204" pitchFamily="34" charset="0"/>
              <a:buChar char="•"/>
            </a:pPr>
            <a:r>
              <a:rPr lang="es-ES" dirty="0"/>
              <a:t>La lectura del </a:t>
            </a:r>
            <a:r>
              <a:rPr lang="es-ES" dirty="0" err="1"/>
              <a:t>Classification</a:t>
            </a:r>
            <a:r>
              <a:rPr lang="es-ES" dirty="0"/>
              <a:t> </a:t>
            </a:r>
            <a:r>
              <a:rPr lang="es-ES" dirty="0" err="1"/>
              <a:t>Report</a:t>
            </a:r>
            <a:r>
              <a:rPr lang="es-ES" dirty="0"/>
              <a:t> nos indica que:</a:t>
            </a:r>
          </a:p>
          <a:p>
            <a:pPr algn="just"/>
            <a:endParaRPr lang="es-ES" dirty="0"/>
          </a:p>
          <a:p>
            <a:pPr algn="just"/>
            <a:r>
              <a:rPr lang="es-ES" dirty="0"/>
              <a:t>La precisión y el </a:t>
            </a:r>
            <a:r>
              <a:rPr lang="es-ES" dirty="0" err="1"/>
              <a:t>accuracy</a:t>
            </a:r>
            <a:r>
              <a:rPr lang="es-ES" dirty="0"/>
              <a:t> es del 100%</a:t>
            </a:r>
          </a:p>
          <a:p>
            <a:pPr algn="just"/>
            <a:r>
              <a:rPr lang="es-ES" dirty="0"/>
              <a:t>Dado que la precisión (</a:t>
            </a:r>
            <a:r>
              <a:rPr lang="es-ES" dirty="0" err="1"/>
              <a:t>accuracy</a:t>
            </a:r>
            <a:r>
              <a:rPr lang="es-ES" dirty="0"/>
              <a:t>) y el </a:t>
            </a:r>
            <a:r>
              <a:rPr lang="es-ES" dirty="0" err="1"/>
              <a:t>recall</a:t>
            </a:r>
            <a:r>
              <a:rPr lang="es-ES" dirty="0"/>
              <a:t> son 1, el F1 score también resulta en un valor de 1. </a:t>
            </a:r>
          </a:p>
          <a:p>
            <a:pPr algn="just"/>
            <a:endParaRPr lang="es-ES" dirty="0"/>
          </a:p>
          <a:p>
            <a:pPr marL="285750" indent="-285750" algn="just">
              <a:buFont typeface="Arial" panose="020B0604020202020204" pitchFamily="34" charset="0"/>
              <a:buChar char="•"/>
            </a:pPr>
            <a:r>
              <a:rPr lang="es-ES" dirty="0"/>
              <a:t>La curva AUC-ROC es consistente con los resultados previos, siendo que no tenemos predicciones erróneas. </a:t>
            </a:r>
            <a:endParaRPr lang="en-US" dirty="0"/>
          </a:p>
        </p:txBody>
      </p:sp>
    </p:spTree>
    <p:extLst>
      <p:ext uri="{BB962C8B-B14F-4D97-AF65-F5344CB8AC3E}">
        <p14:creationId xmlns:p14="http://schemas.microsoft.com/office/powerpoint/2010/main" val="4537619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E2F64-D557-FE8D-2937-1985321AE197}"/>
              </a:ext>
            </a:extLst>
          </p:cNvPr>
          <p:cNvSpPr>
            <a:spLocks noGrp="1"/>
          </p:cNvSpPr>
          <p:nvPr>
            <p:ph type="title"/>
          </p:nvPr>
        </p:nvSpPr>
        <p:spPr>
          <a:xfrm>
            <a:off x="838200" y="365126"/>
            <a:ext cx="10515600" cy="592818"/>
          </a:xfrm>
        </p:spPr>
        <p:txBody>
          <a:bodyPr>
            <a:normAutofit fontScale="90000"/>
          </a:bodyPr>
          <a:lstStyle/>
          <a:p>
            <a:pPr algn="ctr"/>
            <a:r>
              <a:rPr lang="es-AR" b="1" dirty="0">
                <a:latin typeface="+mn-lt"/>
              </a:rPr>
              <a:t>Conclusiones generales</a:t>
            </a:r>
            <a:endParaRPr lang="en-US" b="1" dirty="0">
              <a:latin typeface="+mn-lt"/>
            </a:endParaRPr>
          </a:p>
        </p:txBody>
      </p:sp>
      <p:sp>
        <p:nvSpPr>
          <p:cNvPr id="3" name="Content Placeholder 2">
            <a:extLst>
              <a:ext uri="{FF2B5EF4-FFF2-40B4-BE49-F238E27FC236}">
                <a16:creationId xmlns:a16="http://schemas.microsoft.com/office/drawing/2014/main" id="{2E32544C-3587-592D-B3F3-6F37C8E5D9CA}"/>
              </a:ext>
            </a:extLst>
          </p:cNvPr>
          <p:cNvSpPr>
            <a:spLocks noGrp="1"/>
          </p:cNvSpPr>
          <p:nvPr>
            <p:ph idx="1"/>
          </p:nvPr>
        </p:nvSpPr>
        <p:spPr>
          <a:xfrm>
            <a:off x="0" y="1232806"/>
            <a:ext cx="12104914" cy="5260067"/>
          </a:xfrm>
        </p:spPr>
        <p:txBody>
          <a:bodyPr>
            <a:noAutofit/>
          </a:bodyPr>
          <a:lstStyle/>
          <a:p>
            <a:pPr algn="just">
              <a:buFont typeface="Wingdings" panose="05000000000000000000" pitchFamily="2" charset="2"/>
              <a:buChar char="Ø"/>
            </a:pPr>
            <a:r>
              <a:rPr lang="es-AR" sz="1500" dirty="0"/>
              <a:t>El objetivo del trabajo ha sido predecir el </a:t>
            </a:r>
            <a:r>
              <a:rPr lang="es-AR" sz="1500" dirty="0" err="1"/>
              <a:t>revenue</a:t>
            </a:r>
            <a:r>
              <a:rPr lang="es-AR" sz="1500" dirty="0"/>
              <a:t>, es decir, el ingreso por ventas que obtiene la farmacia, aplicando modelos de regresión. </a:t>
            </a:r>
          </a:p>
          <a:p>
            <a:pPr algn="just">
              <a:buFont typeface="Wingdings" panose="05000000000000000000" pitchFamily="2" charset="2"/>
              <a:buChar char="Ø"/>
            </a:pPr>
            <a:r>
              <a:rPr lang="es-AR" sz="1500" dirty="0"/>
              <a:t> Nuestro </a:t>
            </a:r>
            <a:r>
              <a:rPr lang="es-AR" sz="1500" dirty="0" err="1"/>
              <a:t>Dataset</a:t>
            </a:r>
            <a:r>
              <a:rPr lang="es-AR" sz="1500" dirty="0"/>
              <a:t> requiere una ingeniería de datos fundamentalmente relacionada con </a:t>
            </a:r>
            <a:r>
              <a:rPr lang="es-AR" sz="1500" dirty="0" err="1"/>
              <a:t>missing</a:t>
            </a:r>
            <a:r>
              <a:rPr lang="es-AR" sz="1500" dirty="0"/>
              <a:t> </a:t>
            </a:r>
            <a:r>
              <a:rPr lang="es-AR" sz="1500" dirty="0" err="1"/>
              <a:t>values</a:t>
            </a:r>
            <a:r>
              <a:rPr lang="es-AR" sz="1500" dirty="0"/>
              <a:t> en 4 de las 20 variables originales y el tratamiento de la dimensión temporal el número de producto, que podría introducir variabilidad espuria en los resultados. </a:t>
            </a:r>
          </a:p>
          <a:p>
            <a:pPr algn="just">
              <a:buFont typeface="Wingdings" panose="05000000000000000000" pitchFamily="2" charset="2"/>
              <a:buChar char="Ø"/>
            </a:pPr>
            <a:r>
              <a:rPr lang="en-US" sz="1500" dirty="0"/>
              <a:t>El </a:t>
            </a:r>
            <a:r>
              <a:rPr lang="en-US" sz="1500" dirty="0" err="1"/>
              <a:t>modelo</a:t>
            </a:r>
            <a:r>
              <a:rPr lang="en-US" sz="1500" dirty="0"/>
              <a:t> lineal no </a:t>
            </a:r>
            <a:r>
              <a:rPr lang="en-US" sz="1500" dirty="0" err="1"/>
              <a:t>arroja</a:t>
            </a:r>
            <a:r>
              <a:rPr lang="en-US" sz="1500" dirty="0"/>
              <a:t> </a:t>
            </a:r>
            <a:r>
              <a:rPr lang="en-US" sz="1500" dirty="0" err="1"/>
              <a:t>resultados</a:t>
            </a:r>
            <a:r>
              <a:rPr lang="en-US" sz="1500" dirty="0"/>
              <a:t> </a:t>
            </a:r>
            <a:r>
              <a:rPr lang="en-US" sz="1500" dirty="0" err="1"/>
              <a:t>satisfactorios</a:t>
            </a:r>
            <a:r>
              <a:rPr lang="en-US" sz="1500" dirty="0"/>
              <a:t> </a:t>
            </a:r>
            <a:r>
              <a:rPr lang="en-US" sz="1500" dirty="0" err="1"/>
              <a:t>en</a:t>
            </a:r>
            <a:r>
              <a:rPr lang="en-US" sz="1500" dirty="0"/>
              <a:t> las </a:t>
            </a:r>
            <a:r>
              <a:rPr lang="en-US" sz="1500" dirty="0" err="1"/>
              <a:t>medidas</a:t>
            </a:r>
            <a:r>
              <a:rPr lang="en-US" sz="1500" dirty="0"/>
              <a:t> de </a:t>
            </a:r>
            <a:r>
              <a:rPr lang="en-US" sz="1500" dirty="0" err="1"/>
              <a:t>evaluación</a:t>
            </a:r>
            <a:r>
              <a:rPr lang="en-US" sz="1500" dirty="0"/>
              <a:t>, </a:t>
            </a:r>
            <a:r>
              <a:rPr lang="en-US" sz="1500" dirty="0" err="1"/>
              <a:t>por</a:t>
            </a:r>
            <a:r>
              <a:rPr lang="en-US" sz="1500" dirty="0"/>
              <a:t> </a:t>
            </a:r>
            <a:r>
              <a:rPr lang="en-US" sz="1500" dirty="0" err="1"/>
              <a:t>ejemplo</a:t>
            </a:r>
            <a:r>
              <a:rPr lang="en-US" sz="1500" dirty="0"/>
              <a:t>, </a:t>
            </a:r>
            <a:r>
              <a:rPr lang="en-US" sz="1500" dirty="0" err="1"/>
              <a:t>el</a:t>
            </a:r>
            <a:r>
              <a:rPr lang="en-US" sz="1500" dirty="0"/>
              <a:t> r </a:t>
            </a:r>
            <a:r>
              <a:rPr lang="en-US" sz="1500" dirty="0" err="1"/>
              <a:t>cuadrado</a:t>
            </a:r>
            <a:r>
              <a:rPr lang="en-US" sz="1500" dirty="0"/>
              <a:t> es de solo 0.51, </a:t>
            </a:r>
            <a:r>
              <a:rPr lang="en-US" sz="1500" dirty="0" err="1"/>
              <a:t>incluso</a:t>
            </a:r>
            <a:r>
              <a:rPr lang="en-US" sz="1500" dirty="0"/>
              <a:t> </a:t>
            </a:r>
            <a:r>
              <a:rPr lang="en-US" sz="1500" dirty="0" err="1"/>
              <a:t>después</a:t>
            </a:r>
            <a:r>
              <a:rPr lang="en-US" sz="1500" dirty="0"/>
              <a:t> de </a:t>
            </a:r>
            <a:r>
              <a:rPr lang="en-US" sz="1500" dirty="0" err="1"/>
              <a:t>seleccionar</a:t>
            </a:r>
            <a:r>
              <a:rPr lang="en-US" sz="1500" dirty="0"/>
              <a:t> </a:t>
            </a:r>
            <a:r>
              <a:rPr lang="en-US" sz="1500" dirty="0" err="1"/>
              <a:t>los</a:t>
            </a:r>
            <a:r>
              <a:rPr lang="en-US" sz="1500" dirty="0"/>
              <a:t> </a:t>
            </a:r>
            <a:r>
              <a:rPr lang="en-US" sz="1500" dirty="0" err="1"/>
              <a:t>mejores</a:t>
            </a:r>
            <a:r>
              <a:rPr lang="en-US" sz="1500" dirty="0"/>
              <a:t> features </a:t>
            </a:r>
            <a:r>
              <a:rPr lang="en-US" sz="1500" dirty="0" err="1"/>
              <a:t>aplicando</a:t>
            </a:r>
            <a:r>
              <a:rPr lang="en-US" sz="1500" dirty="0"/>
              <a:t> Forward Selection. </a:t>
            </a:r>
          </a:p>
          <a:p>
            <a:pPr algn="just">
              <a:buFont typeface="Wingdings" panose="05000000000000000000" pitchFamily="2" charset="2"/>
              <a:buChar char="Ø"/>
            </a:pPr>
            <a:r>
              <a:rPr lang="en-US" sz="1500" dirty="0"/>
              <a:t>En </a:t>
            </a:r>
            <a:r>
              <a:rPr lang="en-US" sz="1500" dirty="0" err="1"/>
              <a:t>cambio</a:t>
            </a:r>
            <a:r>
              <a:rPr lang="en-US" sz="1500" dirty="0"/>
              <a:t>, </a:t>
            </a:r>
            <a:r>
              <a:rPr lang="en-US" sz="1500" dirty="0" err="1"/>
              <a:t>obtenemos</a:t>
            </a:r>
            <a:r>
              <a:rPr lang="en-US" sz="1500" dirty="0"/>
              <a:t> buenos </a:t>
            </a:r>
            <a:r>
              <a:rPr lang="en-US" sz="1500" dirty="0" err="1"/>
              <a:t>resultados</a:t>
            </a:r>
            <a:r>
              <a:rPr lang="en-US" sz="1500" dirty="0"/>
              <a:t> con </a:t>
            </a:r>
            <a:r>
              <a:rPr lang="en-US" sz="1500" dirty="0" err="1"/>
              <a:t>modelos</a:t>
            </a:r>
            <a:r>
              <a:rPr lang="en-US" sz="1500" dirty="0"/>
              <a:t> de </a:t>
            </a:r>
            <a:r>
              <a:rPr lang="en-US" sz="1500" dirty="0" err="1"/>
              <a:t>ensamble</a:t>
            </a:r>
            <a:r>
              <a:rPr lang="en-US" sz="1500" dirty="0"/>
              <a:t> (Random Forest) y Boosting. En </a:t>
            </a:r>
            <a:r>
              <a:rPr lang="en-US" sz="1500" dirty="0" err="1"/>
              <a:t>todos</a:t>
            </a:r>
            <a:r>
              <a:rPr lang="en-US" sz="1500" dirty="0"/>
              <a:t> </a:t>
            </a:r>
            <a:r>
              <a:rPr lang="en-US" sz="1500" dirty="0" err="1"/>
              <a:t>esos</a:t>
            </a:r>
            <a:r>
              <a:rPr lang="en-US" sz="1500" dirty="0"/>
              <a:t> </a:t>
            </a:r>
            <a:r>
              <a:rPr lang="en-US" sz="1500" dirty="0" err="1"/>
              <a:t>casos</a:t>
            </a:r>
            <a:r>
              <a:rPr lang="en-US" sz="1500" dirty="0"/>
              <a:t>, </a:t>
            </a:r>
            <a:r>
              <a:rPr lang="en-US" sz="1500" dirty="0" err="1"/>
              <a:t>el</a:t>
            </a:r>
            <a:r>
              <a:rPr lang="en-US" sz="1500" dirty="0"/>
              <a:t> r </a:t>
            </a:r>
            <a:r>
              <a:rPr lang="en-US" sz="1500" dirty="0" err="1"/>
              <a:t>cuadrado</a:t>
            </a:r>
            <a:r>
              <a:rPr lang="en-US" sz="1500" dirty="0"/>
              <a:t> </a:t>
            </a:r>
            <a:r>
              <a:rPr lang="en-US" sz="1500" dirty="0" err="1"/>
              <a:t>supera</a:t>
            </a:r>
            <a:r>
              <a:rPr lang="en-US" sz="1500" dirty="0"/>
              <a:t> </a:t>
            </a:r>
            <a:r>
              <a:rPr lang="en-US" sz="1500" dirty="0" err="1"/>
              <a:t>el</a:t>
            </a:r>
            <a:r>
              <a:rPr lang="en-US" sz="1500" dirty="0"/>
              <a:t> valor de 0.99, y </a:t>
            </a:r>
            <a:r>
              <a:rPr lang="en-US" sz="1500" dirty="0" err="1"/>
              <a:t>otras</a:t>
            </a:r>
            <a:r>
              <a:rPr lang="en-US" sz="1500" dirty="0"/>
              <a:t> </a:t>
            </a:r>
            <a:r>
              <a:rPr lang="en-US" sz="1500" dirty="0" err="1"/>
              <a:t>medidas</a:t>
            </a:r>
            <a:r>
              <a:rPr lang="en-US" sz="1500" dirty="0"/>
              <a:t> de </a:t>
            </a:r>
            <a:r>
              <a:rPr lang="en-US" sz="1500" dirty="0" err="1"/>
              <a:t>evaluación</a:t>
            </a:r>
            <a:r>
              <a:rPr lang="en-US" sz="1500" dirty="0"/>
              <a:t> de regression </a:t>
            </a:r>
            <a:r>
              <a:rPr lang="en-US" sz="1500" dirty="0" err="1"/>
              <a:t>también</a:t>
            </a:r>
            <a:r>
              <a:rPr lang="en-US" sz="1500" dirty="0"/>
              <a:t> son </a:t>
            </a:r>
            <a:r>
              <a:rPr lang="en-US" sz="1500" dirty="0" err="1"/>
              <a:t>positivas</a:t>
            </a:r>
            <a:r>
              <a:rPr lang="en-US" sz="1500" dirty="0"/>
              <a:t>, </a:t>
            </a:r>
            <a:r>
              <a:rPr lang="en-US" sz="1500" dirty="0" err="1"/>
              <a:t>así</a:t>
            </a:r>
            <a:r>
              <a:rPr lang="en-US" sz="1500" dirty="0"/>
              <a:t> </a:t>
            </a:r>
            <a:r>
              <a:rPr lang="en-US" sz="1500" dirty="0" err="1"/>
              <a:t>como</a:t>
            </a:r>
            <a:r>
              <a:rPr lang="en-US" sz="1500" dirty="0"/>
              <a:t> la </a:t>
            </a:r>
            <a:r>
              <a:rPr lang="en-US" sz="1500" dirty="0" err="1"/>
              <a:t>correlacion</a:t>
            </a:r>
            <a:r>
              <a:rPr lang="en-US" sz="1500" dirty="0"/>
              <a:t> entre </a:t>
            </a:r>
            <a:r>
              <a:rPr lang="en-US" sz="1500" dirty="0" err="1"/>
              <a:t>valores</a:t>
            </a:r>
            <a:r>
              <a:rPr lang="en-US" sz="1500" dirty="0"/>
              <a:t> </a:t>
            </a:r>
            <a:r>
              <a:rPr lang="en-US" sz="1500" dirty="0" err="1"/>
              <a:t>predichos</a:t>
            </a:r>
            <a:r>
              <a:rPr lang="en-US" sz="1500" dirty="0"/>
              <a:t> </a:t>
            </a:r>
            <a:r>
              <a:rPr lang="en-US" sz="1500" dirty="0" err="1"/>
              <a:t>por</a:t>
            </a:r>
            <a:r>
              <a:rPr lang="en-US" sz="1500" dirty="0"/>
              <a:t> </a:t>
            </a:r>
            <a:r>
              <a:rPr lang="en-US" sz="1500" dirty="0" err="1"/>
              <a:t>los</a:t>
            </a:r>
            <a:r>
              <a:rPr lang="en-US" sz="1500" dirty="0"/>
              <a:t> </a:t>
            </a:r>
            <a:r>
              <a:rPr lang="en-US" sz="1500" dirty="0" err="1"/>
              <a:t>modelos</a:t>
            </a:r>
            <a:r>
              <a:rPr lang="en-US" sz="1500" dirty="0"/>
              <a:t> y </a:t>
            </a:r>
            <a:r>
              <a:rPr lang="en-US" sz="1500" dirty="0" err="1"/>
              <a:t>reales</a:t>
            </a:r>
            <a:r>
              <a:rPr lang="en-US" sz="1500" dirty="0"/>
              <a:t> </a:t>
            </a:r>
            <a:r>
              <a:rPr lang="en-US" sz="1500" dirty="0" err="1"/>
              <a:t>en</a:t>
            </a:r>
            <a:r>
              <a:rPr lang="en-US" sz="1500" dirty="0"/>
              <a:t> </a:t>
            </a:r>
            <a:r>
              <a:rPr lang="en-US" sz="1500" dirty="0" err="1"/>
              <a:t>el</a:t>
            </a:r>
            <a:r>
              <a:rPr lang="en-US" sz="1500" dirty="0"/>
              <a:t> testing set. </a:t>
            </a:r>
          </a:p>
          <a:p>
            <a:pPr algn="just">
              <a:buFont typeface="Wingdings" panose="05000000000000000000" pitchFamily="2" charset="2"/>
              <a:buChar char="Ø"/>
            </a:pPr>
            <a:r>
              <a:rPr lang="en-US" sz="1500" dirty="0"/>
              <a:t>Si </a:t>
            </a:r>
            <a:r>
              <a:rPr lang="en-US" sz="1500" dirty="0" err="1"/>
              <a:t>nos</a:t>
            </a:r>
            <a:r>
              <a:rPr lang="en-US" sz="1500" dirty="0"/>
              <a:t> </a:t>
            </a:r>
            <a:r>
              <a:rPr lang="en-US" sz="1500" dirty="0" err="1"/>
              <a:t>centráramos</a:t>
            </a:r>
            <a:r>
              <a:rPr lang="en-US" sz="1500" dirty="0"/>
              <a:t> </a:t>
            </a:r>
            <a:r>
              <a:rPr lang="en-US" sz="1500" dirty="0" err="1"/>
              <a:t>en</a:t>
            </a:r>
            <a:r>
              <a:rPr lang="en-US" sz="1500" dirty="0"/>
              <a:t> la </a:t>
            </a:r>
            <a:r>
              <a:rPr lang="en-US" sz="1500" dirty="0" err="1"/>
              <a:t>predicción</a:t>
            </a:r>
            <a:r>
              <a:rPr lang="en-US" sz="1500" dirty="0"/>
              <a:t> de </a:t>
            </a:r>
            <a:r>
              <a:rPr lang="en-US" sz="1500" dirty="0" err="1"/>
              <a:t>ventas</a:t>
            </a:r>
            <a:r>
              <a:rPr lang="en-US" sz="1500" dirty="0"/>
              <a:t>, </a:t>
            </a:r>
            <a:r>
              <a:rPr lang="en-US" sz="1500" dirty="0" err="1"/>
              <a:t>donde</a:t>
            </a:r>
            <a:r>
              <a:rPr lang="en-US" sz="1500" dirty="0"/>
              <a:t> </a:t>
            </a:r>
            <a:r>
              <a:rPr lang="en-US" sz="1500" dirty="0" err="1"/>
              <a:t>tenemos</a:t>
            </a:r>
            <a:r>
              <a:rPr lang="en-US" sz="1500" dirty="0"/>
              <a:t> </a:t>
            </a:r>
            <a:r>
              <a:rPr lang="en-US" sz="1500" dirty="0" err="1"/>
              <a:t>una</a:t>
            </a:r>
            <a:r>
              <a:rPr lang="en-US" sz="1500" dirty="0"/>
              <a:t> variable </a:t>
            </a:r>
            <a:r>
              <a:rPr lang="en-US" sz="1500" dirty="0" err="1"/>
              <a:t>categórica</a:t>
            </a:r>
            <a:r>
              <a:rPr lang="en-US" sz="1500" dirty="0"/>
              <a:t> que </a:t>
            </a:r>
            <a:r>
              <a:rPr lang="en-US" sz="1500" dirty="0" err="1"/>
              <a:t>denota</a:t>
            </a:r>
            <a:r>
              <a:rPr lang="en-US" sz="1500" dirty="0"/>
              <a:t> las </a:t>
            </a:r>
            <a:r>
              <a:rPr lang="en-US" sz="1500" dirty="0" err="1"/>
              <a:t>mismas</a:t>
            </a:r>
            <a:r>
              <a:rPr lang="en-US" sz="1500" dirty="0"/>
              <a:t>, un </a:t>
            </a:r>
            <a:r>
              <a:rPr lang="en-US" sz="1500" dirty="0" err="1"/>
              <a:t>modeo</a:t>
            </a:r>
            <a:r>
              <a:rPr lang="en-US" sz="1500" dirty="0"/>
              <a:t> de </a:t>
            </a:r>
            <a:r>
              <a:rPr lang="en-US" sz="1500" dirty="0" err="1"/>
              <a:t>regresíón</a:t>
            </a:r>
            <a:r>
              <a:rPr lang="en-US" sz="1500" dirty="0"/>
              <a:t> </a:t>
            </a:r>
            <a:r>
              <a:rPr lang="en-US" sz="1500" dirty="0" err="1"/>
              <a:t>logística</a:t>
            </a:r>
            <a:r>
              <a:rPr lang="en-US" sz="1500" dirty="0"/>
              <a:t> previa </a:t>
            </a:r>
            <a:r>
              <a:rPr lang="en-US" sz="1500" dirty="0" err="1"/>
              <a:t>optimización</a:t>
            </a:r>
            <a:r>
              <a:rPr lang="en-US" sz="1500" dirty="0"/>
              <a:t> de </a:t>
            </a:r>
            <a:r>
              <a:rPr lang="en-US" sz="1500" dirty="0" err="1"/>
              <a:t>hiperparámetros</a:t>
            </a:r>
            <a:r>
              <a:rPr lang="en-US" sz="1500" dirty="0"/>
              <a:t> </a:t>
            </a:r>
            <a:r>
              <a:rPr lang="en-US" sz="1500" dirty="0" err="1"/>
              <a:t>arroja</a:t>
            </a:r>
            <a:r>
              <a:rPr lang="en-US" sz="1500" dirty="0"/>
              <a:t> un accuracy total. </a:t>
            </a:r>
          </a:p>
          <a:p>
            <a:pPr algn="just">
              <a:buFont typeface="Wingdings" panose="05000000000000000000" pitchFamily="2" charset="2"/>
              <a:buChar char="Ø"/>
            </a:pPr>
            <a:r>
              <a:rPr lang="es-AR" sz="1500" dirty="0"/>
              <a:t>Todo esto muestra que nuestras variables </a:t>
            </a:r>
            <a:r>
              <a:rPr lang="es-AR" sz="1500" dirty="0" err="1"/>
              <a:t>predicticas</a:t>
            </a:r>
            <a:r>
              <a:rPr lang="es-AR" sz="1500" dirty="0"/>
              <a:t> son adecuadas a la hora de predecir el </a:t>
            </a:r>
            <a:r>
              <a:rPr lang="es-AR" sz="1500" dirty="0" err="1"/>
              <a:t>revenue</a:t>
            </a:r>
            <a:r>
              <a:rPr lang="es-AR" sz="1500" dirty="0"/>
              <a:t>. </a:t>
            </a:r>
          </a:p>
          <a:p>
            <a:pPr algn="just">
              <a:buFont typeface="Wingdings" panose="05000000000000000000" pitchFamily="2" charset="2"/>
              <a:buChar char="Ø"/>
            </a:pPr>
            <a:r>
              <a:rPr lang="es-AR" sz="1500" dirty="0"/>
              <a:t>Pensando en el contexto comercial de la empresa, y sabiendo que tenemos variables predictoras adecuadas, </a:t>
            </a:r>
            <a:r>
              <a:rPr lang="es-AR" sz="1500" b="1" dirty="0"/>
              <a:t>podemos recomendar a la dirección de la farmacia </a:t>
            </a:r>
            <a:r>
              <a:rPr lang="es-AR" sz="1500" dirty="0"/>
              <a:t>que, </a:t>
            </a:r>
          </a:p>
          <a:p>
            <a:pPr marL="800100" lvl="1" indent="-342900" algn="just">
              <a:buFont typeface="+mj-lt"/>
              <a:buAutoNum type="alphaUcPeriod"/>
            </a:pPr>
            <a:r>
              <a:rPr lang="es-AR" sz="1500" dirty="0"/>
              <a:t>La dimensión temporal importa. Sabiendo esto, se podría estructurar una política de descuentos sabiendo cuáles son los días de mayores ventas. </a:t>
            </a:r>
          </a:p>
          <a:p>
            <a:pPr marL="800100" lvl="1" indent="-342900" algn="just">
              <a:buFont typeface="+mj-lt"/>
              <a:buAutoNum type="alphaUcPeriod"/>
            </a:pPr>
            <a:r>
              <a:rPr lang="es-AR" sz="1500" dirty="0"/>
              <a:t>El precio también es importante, ya que la curva de demanda tiene pendiente negativa. </a:t>
            </a:r>
          </a:p>
          <a:p>
            <a:pPr marL="800100" lvl="1" indent="-342900" algn="just">
              <a:buFont typeface="+mj-lt"/>
              <a:buAutoNum type="alphaUcPeriod"/>
            </a:pPr>
            <a:r>
              <a:rPr lang="es-AR" sz="1500" dirty="0"/>
              <a:t>La publicidad parece tener un efecto en las ventas y el </a:t>
            </a:r>
            <a:r>
              <a:rPr lang="es-AR" sz="1500" dirty="0" err="1"/>
              <a:t>revenue</a:t>
            </a:r>
            <a:r>
              <a:rPr lang="es-AR" sz="1500" dirty="0"/>
              <a:t>. En conjunción con el conocimiento sobre la estacionalidad al interior de las semanas y los precios, podemos recomendar cuando incrementar los esfuerzos publicitarios. </a:t>
            </a:r>
          </a:p>
          <a:p>
            <a:pPr marL="800100" lvl="1" indent="-342900" algn="just">
              <a:buFont typeface="+mj-lt"/>
              <a:buAutoNum type="alphaUcPeriod"/>
            </a:pPr>
            <a:r>
              <a:rPr lang="es-AR" sz="1500" dirty="0"/>
              <a:t>Nuestras ventas exhiben un elevado grado de concentración a nivel de producto y fabricante. </a:t>
            </a:r>
            <a:r>
              <a:rPr lang="es-AR" sz="1500" dirty="0" err="1"/>
              <a:t>Enfocandose</a:t>
            </a:r>
            <a:r>
              <a:rPr lang="es-AR" sz="1500" dirty="0"/>
              <a:t> en la negociación con los proveedores más importantes, podría mejorarse el </a:t>
            </a:r>
            <a:r>
              <a:rPr lang="es-AR" sz="1500" dirty="0" err="1"/>
              <a:t>revenue</a:t>
            </a:r>
            <a:r>
              <a:rPr lang="es-AR" sz="1500" dirty="0"/>
              <a:t> consiguiendo mejores descuentos con los proveedores que sabemos representan la mayor proporción de ingresos, lo cual nos permitiría mejorar nuestros precios, que, como vimos, son una variable relevante a la hora de explicar ventas. </a:t>
            </a:r>
            <a:endParaRPr lang="en-US" sz="1500" dirty="0"/>
          </a:p>
        </p:txBody>
      </p:sp>
    </p:spTree>
    <p:extLst>
      <p:ext uri="{BB962C8B-B14F-4D97-AF65-F5344CB8AC3E}">
        <p14:creationId xmlns:p14="http://schemas.microsoft.com/office/powerpoint/2010/main" val="4090165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E3289-5932-01EB-B50B-9F907971CBC8}"/>
              </a:ext>
            </a:extLst>
          </p:cNvPr>
          <p:cNvSpPr>
            <a:spLocks noGrp="1"/>
          </p:cNvSpPr>
          <p:nvPr>
            <p:ph type="title"/>
          </p:nvPr>
        </p:nvSpPr>
        <p:spPr/>
        <p:txBody>
          <a:bodyPr/>
          <a:lstStyle/>
          <a:p>
            <a:pPr algn="ctr"/>
            <a:r>
              <a:rPr lang="es-AR" b="1" dirty="0">
                <a:latin typeface="+mn-lt"/>
              </a:rPr>
              <a:t>Introducción a la base de datos</a:t>
            </a:r>
            <a:endParaRPr lang="en-US" b="1" dirty="0">
              <a:latin typeface="+mn-lt"/>
            </a:endParaRPr>
          </a:p>
        </p:txBody>
      </p:sp>
      <p:sp>
        <p:nvSpPr>
          <p:cNvPr id="3" name="Content Placeholder 2">
            <a:extLst>
              <a:ext uri="{FF2B5EF4-FFF2-40B4-BE49-F238E27FC236}">
                <a16:creationId xmlns:a16="http://schemas.microsoft.com/office/drawing/2014/main" id="{BD1007A0-D0D7-5F07-2364-E77406D536AE}"/>
              </a:ext>
            </a:extLst>
          </p:cNvPr>
          <p:cNvSpPr>
            <a:spLocks noGrp="1"/>
          </p:cNvSpPr>
          <p:nvPr>
            <p:ph idx="1"/>
          </p:nvPr>
        </p:nvSpPr>
        <p:spPr>
          <a:xfrm>
            <a:off x="293914" y="1477282"/>
            <a:ext cx="11821886" cy="5293632"/>
          </a:xfrm>
        </p:spPr>
        <p:txBody>
          <a:bodyPr>
            <a:noAutofit/>
          </a:bodyPr>
          <a:lstStyle/>
          <a:p>
            <a:pPr algn="just"/>
            <a:endParaRPr lang="es-ES" sz="1800" dirty="0"/>
          </a:p>
          <a:p>
            <a:pPr algn="just"/>
            <a:r>
              <a:rPr lang="es-ES" sz="1800" dirty="0"/>
              <a:t>El </a:t>
            </a:r>
            <a:r>
              <a:rPr lang="es-ES" sz="1800" dirty="0" err="1"/>
              <a:t>dataset</a:t>
            </a:r>
            <a:r>
              <a:rPr lang="es-ES" sz="1800" dirty="0"/>
              <a:t> con el que vamos a trabajar recopila datos de ventas y actividad de los clientes en el sitio web de una farmacia online a lo largo de 90 días de observaciones.</a:t>
            </a:r>
          </a:p>
          <a:p>
            <a:pPr algn="just"/>
            <a:endParaRPr lang="es-ES" sz="1800" dirty="0"/>
          </a:p>
          <a:p>
            <a:pPr algn="just"/>
            <a:r>
              <a:rPr lang="es-ES" sz="1800" dirty="0"/>
              <a:t>Tenemos información sobre varias características de los productos, como sus precios, los precios de la competencia, y también sobre el comportamiento de los clientes, a saber, si hacen </a:t>
            </a:r>
            <a:r>
              <a:rPr lang="es-ES" sz="1800" dirty="0" err="1"/>
              <a:t>click</a:t>
            </a:r>
            <a:r>
              <a:rPr lang="es-ES" sz="1800" dirty="0"/>
              <a:t> en un producto, si los colocan en una canasta de productos y finalmente si compran un producto. Nótese que no todas las líneas del </a:t>
            </a:r>
            <a:r>
              <a:rPr lang="es-ES" sz="1800" dirty="0" err="1"/>
              <a:t>dataset</a:t>
            </a:r>
            <a:r>
              <a:rPr lang="es-ES" sz="1800" dirty="0"/>
              <a:t> representan ventas.</a:t>
            </a:r>
          </a:p>
          <a:p>
            <a:pPr algn="just"/>
            <a:endParaRPr lang="es-ES" sz="1800" dirty="0"/>
          </a:p>
          <a:p>
            <a:pPr algn="just"/>
            <a:r>
              <a:rPr lang="es-ES" sz="1800" dirty="0"/>
              <a:t>Finalmente, una vez que se produce una venta, tenemos un ingreso monetario, </a:t>
            </a:r>
            <a:r>
              <a:rPr lang="es-ES" sz="1800" b="1" dirty="0"/>
              <a:t>"</a:t>
            </a:r>
            <a:r>
              <a:rPr lang="es-ES" sz="1800" b="1" dirty="0" err="1"/>
              <a:t>revenue</a:t>
            </a:r>
            <a:r>
              <a:rPr lang="es-ES" sz="1800" b="1" dirty="0"/>
              <a:t>", que constituirá nuestra variable objetivo </a:t>
            </a:r>
            <a:r>
              <a:rPr lang="es-ES" sz="1800" dirty="0"/>
              <a:t>a lo largo de la mayor parte del trabajo, con </a:t>
            </a:r>
            <a:r>
              <a:rPr lang="es-ES" sz="1800" dirty="0" err="1"/>
              <a:t>excepciòn</a:t>
            </a:r>
            <a:r>
              <a:rPr lang="es-ES" sz="1800" dirty="0"/>
              <a:t> del apéndice final, en el cual vamos a explorar también la posibilidad de predecir ventas, lo cual requeriría la aplicación de modelos de clasificación.</a:t>
            </a:r>
          </a:p>
          <a:p>
            <a:pPr algn="just"/>
            <a:endParaRPr lang="es-ES" sz="1800" dirty="0"/>
          </a:p>
          <a:p>
            <a:pPr algn="just"/>
            <a:r>
              <a:rPr lang="es-ES" sz="1800" dirty="0"/>
              <a:t>Una clave del </a:t>
            </a:r>
            <a:r>
              <a:rPr lang="es-ES" sz="1800" dirty="0" err="1"/>
              <a:t>dataset</a:t>
            </a:r>
            <a:r>
              <a:rPr lang="es-ES" sz="1800" dirty="0"/>
              <a:t> es que la farmacia sigue una política de '</a:t>
            </a:r>
            <a:r>
              <a:rPr lang="es-ES" sz="1800" dirty="0" err="1"/>
              <a:t>pricing</a:t>
            </a:r>
            <a:r>
              <a:rPr lang="es-ES" sz="1800" dirty="0"/>
              <a:t> dinámico' donde los precios de cada producto son ajustados diariamente, dentro de ciertas bandas. Es decir, los productos no tienen un precio constante a lo largo de los 90 días de observaciones, sino que presentan pequeñas variaciones diarias.</a:t>
            </a:r>
          </a:p>
          <a:p>
            <a:pPr algn="just"/>
            <a:endParaRPr lang="en-US" sz="1800" dirty="0"/>
          </a:p>
        </p:txBody>
      </p:sp>
    </p:spTree>
    <p:extLst>
      <p:ext uri="{BB962C8B-B14F-4D97-AF65-F5344CB8AC3E}">
        <p14:creationId xmlns:p14="http://schemas.microsoft.com/office/powerpoint/2010/main" val="1257354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83A15A5-C191-B5B1-BD7C-B41260BA5777}"/>
              </a:ext>
            </a:extLst>
          </p:cNvPr>
          <p:cNvSpPr>
            <a:spLocks noGrp="1"/>
          </p:cNvSpPr>
          <p:nvPr>
            <p:ph type="title"/>
          </p:nvPr>
        </p:nvSpPr>
        <p:spPr>
          <a:xfrm>
            <a:off x="195944" y="301284"/>
            <a:ext cx="10515600" cy="952046"/>
          </a:xfrm>
        </p:spPr>
        <p:txBody>
          <a:bodyPr/>
          <a:lstStyle/>
          <a:p>
            <a:pPr algn="ctr"/>
            <a:r>
              <a:rPr lang="es-AR" b="1" dirty="0">
                <a:latin typeface="+mn-lt"/>
              </a:rPr>
              <a:t>Contexto Comercial y objetivos</a:t>
            </a:r>
            <a:endParaRPr lang="en-US" b="1" dirty="0">
              <a:latin typeface="+mn-lt"/>
            </a:endParaRPr>
          </a:p>
        </p:txBody>
      </p:sp>
      <p:sp>
        <p:nvSpPr>
          <p:cNvPr id="6" name="Content Placeholder 5">
            <a:extLst>
              <a:ext uri="{FF2B5EF4-FFF2-40B4-BE49-F238E27FC236}">
                <a16:creationId xmlns:a16="http://schemas.microsoft.com/office/drawing/2014/main" id="{99AE7433-0DC8-C4E3-B4CA-D6B16F95A36A}"/>
              </a:ext>
            </a:extLst>
          </p:cNvPr>
          <p:cNvSpPr>
            <a:spLocks noGrp="1"/>
          </p:cNvSpPr>
          <p:nvPr>
            <p:ph idx="1"/>
          </p:nvPr>
        </p:nvSpPr>
        <p:spPr>
          <a:xfrm>
            <a:off x="108857" y="1253330"/>
            <a:ext cx="11887199" cy="5463155"/>
          </a:xfrm>
        </p:spPr>
        <p:txBody>
          <a:bodyPr>
            <a:noAutofit/>
          </a:bodyPr>
          <a:lstStyle/>
          <a:p>
            <a:pPr algn="just"/>
            <a:r>
              <a:rPr lang="es-ES" sz="2000" dirty="0"/>
              <a:t>Para entender el contexto comercial, imaginemos que trabajamos en el </a:t>
            </a:r>
            <a:r>
              <a:rPr lang="es-ES" sz="2000" b="1" dirty="0"/>
              <a:t>departamento de finanzas </a:t>
            </a:r>
            <a:r>
              <a:rPr lang="es-ES" sz="2000" dirty="0"/>
              <a:t>de la farmacia y necesitamos </a:t>
            </a:r>
            <a:r>
              <a:rPr lang="es-ES" sz="2000" b="1" dirty="0"/>
              <a:t>planificar adecuadamente los ingresos en períodos futuros</a:t>
            </a:r>
            <a:r>
              <a:rPr lang="es-ES" sz="2000" dirty="0"/>
              <a:t>, lo cual es un insumo fundamental a la hora de prever el resultado financiero del período siguiente.</a:t>
            </a:r>
          </a:p>
          <a:p>
            <a:pPr marL="0" indent="0" algn="just">
              <a:buNone/>
            </a:pPr>
            <a:endParaRPr lang="es-ES" sz="2000" dirty="0"/>
          </a:p>
          <a:p>
            <a:pPr algn="just"/>
            <a:r>
              <a:rPr lang="es-ES" sz="2000" dirty="0"/>
              <a:t>Nuestra variable objetivo o dependiente será entonces el </a:t>
            </a:r>
            <a:r>
              <a:rPr lang="es-ES" sz="2000" b="1" dirty="0" err="1"/>
              <a:t>revenue</a:t>
            </a:r>
            <a:r>
              <a:rPr lang="es-ES" sz="2000" dirty="0"/>
              <a:t>. El </a:t>
            </a:r>
            <a:r>
              <a:rPr lang="es-ES" sz="2000" dirty="0" err="1"/>
              <a:t>revenue</a:t>
            </a:r>
            <a:r>
              <a:rPr lang="es-ES" sz="2000" dirty="0"/>
              <a:t> representa la cantidad vendida (que no observamos) multiplicada por el precio, que sí está explicitado en el </a:t>
            </a:r>
            <a:r>
              <a:rPr lang="es-ES" sz="2000" dirty="0" err="1"/>
              <a:t>dataset</a:t>
            </a:r>
            <a:r>
              <a:rPr lang="es-ES" sz="2000" dirty="0"/>
              <a:t> y es objeto de ajustes diarios.</a:t>
            </a:r>
          </a:p>
          <a:p>
            <a:pPr algn="just"/>
            <a:endParaRPr lang="es-ES" sz="2000" dirty="0"/>
          </a:p>
          <a:p>
            <a:pPr algn="just"/>
            <a:r>
              <a:rPr lang="es-ES" sz="2000" dirty="0"/>
              <a:t>En función de lo anterior, el objetivo general del trabajo es </a:t>
            </a:r>
            <a:r>
              <a:rPr lang="es-ES" sz="2000" dirty="0" err="1"/>
              <a:t>desarollar</a:t>
            </a:r>
            <a:r>
              <a:rPr lang="es-ES" sz="2000" dirty="0"/>
              <a:t> modelos para obtener </a:t>
            </a:r>
            <a:r>
              <a:rPr lang="es-ES" sz="2000" b="1" dirty="0"/>
              <a:t>la mejor predicción posible </a:t>
            </a:r>
            <a:r>
              <a:rPr lang="es-ES" sz="2000" dirty="0"/>
              <a:t>de la variable </a:t>
            </a:r>
            <a:r>
              <a:rPr lang="es-ES" sz="2000" dirty="0" err="1"/>
              <a:t>revenue</a:t>
            </a:r>
            <a:r>
              <a:rPr lang="es-ES" sz="2000" dirty="0"/>
              <a:t>, dados los valores de las restantes variables del </a:t>
            </a:r>
            <a:r>
              <a:rPr lang="es-ES" sz="2000" dirty="0" err="1"/>
              <a:t>dataset</a:t>
            </a:r>
            <a:r>
              <a:rPr lang="es-ES" sz="2000" dirty="0"/>
              <a:t>, que se tomarán como variables explicativas. La variable clave que cambia con frecuencia diaria es el precio de cada producto.</a:t>
            </a:r>
          </a:p>
          <a:p>
            <a:pPr algn="just"/>
            <a:endParaRPr lang="es-ES" sz="2000" dirty="0"/>
          </a:p>
          <a:p>
            <a:pPr algn="just"/>
            <a:r>
              <a:rPr lang="es-ES" sz="2000" dirty="0"/>
              <a:t>Dado que el </a:t>
            </a:r>
            <a:r>
              <a:rPr lang="es-ES" sz="2000" dirty="0" err="1"/>
              <a:t>revenue</a:t>
            </a:r>
            <a:r>
              <a:rPr lang="es-ES" sz="2000" dirty="0"/>
              <a:t> es una variable numérica continua, vamos a proponer fundamentalmente modelos de regresión para obtener predicciones, comenzando por una regresión lineal simple y continuando con modelos de ensamble y </a:t>
            </a:r>
            <a:r>
              <a:rPr lang="es-ES" sz="2000" dirty="0" err="1"/>
              <a:t>boosting</a:t>
            </a:r>
            <a:r>
              <a:rPr lang="es-ES" sz="2000" dirty="0"/>
              <a:t>, refinando el proceso mediante la selección de </a:t>
            </a:r>
            <a:r>
              <a:rPr lang="es-ES" sz="2000" dirty="0" err="1"/>
              <a:t>features</a:t>
            </a:r>
            <a:r>
              <a:rPr lang="es-ES" sz="2000" dirty="0"/>
              <a:t> dentro del </a:t>
            </a:r>
            <a:r>
              <a:rPr lang="es-ES" sz="2000" dirty="0" err="1"/>
              <a:t>dataset</a:t>
            </a:r>
            <a:r>
              <a:rPr lang="es-ES" sz="2000" dirty="0"/>
              <a:t> y optimización de </a:t>
            </a:r>
            <a:r>
              <a:rPr lang="es-ES" sz="2000" dirty="0" err="1"/>
              <a:t>hiperparámetros</a:t>
            </a:r>
            <a:r>
              <a:rPr lang="es-ES" sz="2000" dirty="0"/>
              <a:t>.</a:t>
            </a:r>
            <a:endParaRPr lang="en-US" sz="2000" dirty="0"/>
          </a:p>
        </p:txBody>
      </p:sp>
    </p:spTree>
    <p:extLst>
      <p:ext uri="{BB962C8B-B14F-4D97-AF65-F5344CB8AC3E}">
        <p14:creationId xmlns:p14="http://schemas.microsoft.com/office/powerpoint/2010/main" val="203724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C1F80-557C-1C1A-F016-F1CE9BBEFFC5}"/>
              </a:ext>
            </a:extLst>
          </p:cNvPr>
          <p:cNvSpPr>
            <a:spLocks noGrp="1"/>
          </p:cNvSpPr>
          <p:nvPr>
            <p:ph type="title"/>
          </p:nvPr>
        </p:nvSpPr>
        <p:spPr>
          <a:xfrm>
            <a:off x="838200" y="103868"/>
            <a:ext cx="10515600" cy="1325563"/>
          </a:xfrm>
        </p:spPr>
        <p:txBody>
          <a:bodyPr/>
          <a:lstStyle/>
          <a:p>
            <a:pPr algn="ctr"/>
            <a:r>
              <a:rPr lang="es-AR" b="1" dirty="0">
                <a:latin typeface="+mn-lt"/>
              </a:rPr>
              <a:t>Tamaño de la base de datos</a:t>
            </a:r>
            <a:endParaRPr lang="en-US" b="1" dirty="0">
              <a:latin typeface="+mn-lt"/>
            </a:endParaRPr>
          </a:p>
        </p:txBody>
      </p:sp>
      <p:pic>
        <p:nvPicPr>
          <p:cNvPr id="5" name="Content Placeholder 4">
            <a:extLst>
              <a:ext uri="{FF2B5EF4-FFF2-40B4-BE49-F238E27FC236}">
                <a16:creationId xmlns:a16="http://schemas.microsoft.com/office/drawing/2014/main" id="{84603A89-3911-19F9-19AA-817C66BDC9AE}"/>
              </a:ext>
            </a:extLst>
          </p:cNvPr>
          <p:cNvPicPr>
            <a:picLocks noGrp="1" noChangeAspect="1"/>
          </p:cNvPicPr>
          <p:nvPr>
            <p:ph idx="1"/>
          </p:nvPr>
        </p:nvPicPr>
        <p:blipFill>
          <a:blip r:embed="rId2"/>
          <a:stretch>
            <a:fillRect/>
          </a:stretch>
        </p:blipFill>
        <p:spPr>
          <a:xfrm>
            <a:off x="5040086" y="1554845"/>
            <a:ext cx="5845628" cy="1598210"/>
          </a:xfrm>
        </p:spPr>
      </p:pic>
      <p:pic>
        <p:nvPicPr>
          <p:cNvPr id="9" name="Picture 8">
            <a:extLst>
              <a:ext uri="{FF2B5EF4-FFF2-40B4-BE49-F238E27FC236}">
                <a16:creationId xmlns:a16="http://schemas.microsoft.com/office/drawing/2014/main" id="{C8D1CE4E-9382-6595-2450-190D39186163}"/>
              </a:ext>
            </a:extLst>
          </p:cNvPr>
          <p:cNvPicPr>
            <a:picLocks noChangeAspect="1"/>
          </p:cNvPicPr>
          <p:nvPr/>
        </p:nvPicPr>
        <p:blipFill>
          <a:blip r:embed="rId3"/>
          <a:stretch>
            <a:fillRect/>
          </a:stretch>
        </p:blipFill>
        <p:spPr>
          <a:xfrm>
            <a:off x="653143" y="1554845"/>
            <a:ext cx="3810761" cy="4938029"/>
          </a:xfrm>
          <a:prstGeom prst="rect">
            <a:avLst/>
          </a:prstGeom>
        </p:spPr>
      </p:pic>
      <p:sp>
        <p:nvSpPr>
          <p:cNvPr id="10" name="TextBox 9">
            <a:extLst>
              <a:ext uri="{FF2B5EF4-FFF2-40B4-BE49-F238E27FC236}">
                <a16:creationId xmlns:a16="http://schemas.microsoft.com/office/drawing/2014/main" id="{E5929249-0C83-39DF-A926-B67E85EBEFC3}"/>
              </a:ext>
            </a:extLst>
          </p:cNvPr>
          <p:cNvSpPr txBox="1"/>
          <p:nvPr/>
        </p:nvSpPr>
        <p:spPr>
          <a:xfrm>
            <a:off x="5040085" y="3704945"/>
            <a:ext cx="6063343" cy="1938992"/>
          </a:xfrm>
          <a:prstGeom prst="rect">
            <a:avLst/>
          </a:prstGeom>
          <a:noFill/>
        </p:spPr>
        <p:txBody>
          <a:bodyPr wrap="square" rtlCol="0">
            <a:spAutoFit/>
          </a:bodyPr>
          <a:lstStyle/>
          <a:p>
            <a:pPr marL="285750" indent="-285750">
              <a:buFont typeface="Wingdings" panose="05000000000000000000" pitchFamily="2" charset="2"/>
              <a:buChar char="Ø"/>
            </a:pPr>
            <a:r>
              <a:rPr lang="es-AR" sz="2000" dirty="0"/>
              <a:t>Tenemos 2.75 millones de observaciones. </a:t>
            </a:r>
          </a:p>
          <a:p>
            <a:pPr marL="285750" indent="-285750">
              <a:buFont typeface="Wingdings" panose="05000000000000000000" pitchFamily="2" charset="2"/>
              <a:buChar char="Ø"/>
            </a:pPr>
            <a:r>
              <a:rPr lang="es-AR" sz="2000" dirty="0"/>
              <a:t>Hay 21 </a:t>
            </a:r>
            <a:r>
              <a:rPr lang="es-AR" sz="2000" dirty="0" err="1"/>
              <a:t>features</a:t>
            </a:r>
            <a:r>
              <a:rPr lang="es-AR" sz="2000" dirty="0"/>
              <a:t>. </a:t>
            </a:r>
          </a:p>
          <a:p>
            <a:pPr marL="285750" indent="-285750">
              <a:buFont typeface="Wingdings" panose="05000000000000000000" pitchFamily="2" charset="2"/>
              <a:buChar char="Ø"/>
            </a:pPr>
            <a:r>
              <a:rPr lang="es-AR" sz="2000" dirty="0"/>
              <a:t>La mayor parte de los mismos son numéricos o categóricos. </a:t>
            </a:r>
          </a:p>
          <a:p>
            <a:pPr marL="285750" indent="-285750">
              <a:buFont typeface="Wingdings" panose="05000000000000000000" pitchFamily="2" charset="2"/>
              <a:buChar char="Ø"/>
            </a:pPr>
            <a:r>
              <a:rPr lang="es-AR" sz="2000" dirty="0"/>
              <a:t>Nuestra variable dependiente </a:t>
            </a:r>
            <a:r>
              <a:rPr lang="es-AR" sz="2000" b="1" dirty="0" err="1"/>
              <a:t>revenue</a:t>
            </a:r>
            <a:r>
              <a:rPr lang="es-AR" sz="2000" dirty="0"/>
              <a:t> es de tipo </a:t>
            </a:r>
            <a:r>
              <a:rPr lang="es-AR" sz="2000" dirty="0" err="1"/>
              <a:t>float</a:t>
            </a:r>
            <a:r>
              <a:rPr lang="es-AR" sz="2000" dirty="0"/>
              <a:t>, es decir, es numérica continua </a:t>
            </a:r>
            <a:endParaRPr lang="en-US" sz="2000" dirty="0"/>
          </a:p>
        </p:txBody>
      </p:sp>
    </p:spTree>
    <p:extLst>
      <p:ext uri="{BB962C8B-B14F-4D97-AF65-F5344CB8AC3E}">
        <p14:creationId xmlns:p14="http://schemas.microsoft.com/office/powerpoint/2010/main" val="3206454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A7EA73B-B961-8C81-A8F7-22FF80BB1BDE}"/>
              </a:ext>
            </a:extLst>
          </p:cNvPr>
          <p:cNvSpPr>
            <a:spLocks noGrp="1"/>
          </p:cNvSpPr>
          <p:nvPr>
            <p:ph type="title"/>
          </p:nvPr>
        </p:nvSpPr>
        <p:spPr>
          <a:xfrm>
            <a:off x="838200" y="256269"/>
            <a:ext cx="10515600" cy="516618"/>
          </a:xfrm>
        </p:spPr>
        <p:txBody>
          <a:bodyPr>
            <a:noAutofit/>
          </a:bodyPr>
          <a:lstStyle/>
          <a:p>
            <a:pPr algn="ctr"/>
            <a:r>
              <a:rPr lang="es-AR" b="1" dirty="0">
                <a:latin typeface="+mn-lt"/>
              </a:rPr>
              <a:t>Descripción de </a:t>
            </a:r>
            <a:r>
              <a:rPr lang="es-AR" b="1" dirty="0" err="1">
                <a:latin typeface="+mn-lt"/>
              </a:rPr>
              <a:t>features</a:t>
            </a:r>
            <a:endParaRPr lang="en-US" b="1" dirty="0">
              <a:latin typeface="+mn-lt"/>
            </a:endParaRPr>
          </a:p>
        </p:txBody>
      </p:sp>
      <p:sp>
        <p:nvSpPr>
          <p:cNvPr id="13" name="Content Placeholder 12">
            <a:extLst>
              <a:ext uri="{FF2B5EF4-FFF2-40B4-BE49-F238E27FC236}">
                <a16:creationId xmlns:a16="http://schemas.microsoft.com/office/drawing/2014/main" id="{D1AA0A11-6C30-A9AC-D448-1EE0F31C08B4}"/>
              </a:ext>
            </a:extLst>
          </p:cNvPr>
          <p:cNvSpPr>
            <a:spLocks noGrp="1"/>
          </p:cNvSpPr>
          <p:nvPr>
            <p:ph idx="1"/>
          </p:nvPr>
        </p:nvSpPr>
        <p:spPr>
          <a:xfrm>
            <a:off x="97971" y="965653"/>
            <a:ext cx="12094029" cy="5892347"/>
          </a:xfrm>
        </p:spPr>
        <p:txBody>
          <a:bodyPr numCol="2">
            <a:noAutofit/>
          </a:bodyPr>
          <a:lstStyle/>
          <a:p>
            <a:pPr algn="just">
              <a:buFont typeface="Wingdings" panose="05000000000000000000" pitchFamily="2" charset="2"/>
              <a:buChar char="Ø"/>
            </a:pPr>
            <a:r>
              <a:rPr lang="es-ES" sz="1300" b="1" dirty="0" err="1">
                <a:effectLst/>
              </a:rPr>
              <a:t>day</a:t>
            </a:r>
            <a:r>
              <a:rPr lang="es-ES" sz="1300" b="0" dirty="0">
                <a:effectLst/>
              </a:rPr>
              <a:t>: el día que se registra, recordemos que tenemos datos 91 días de ventas y otras acciones de usuarios en el sitio web. El </a:t>
            </a:r>
            <a:r>
              <a:rPr lang="es-ES" sz="1300" b="0" dirty="0" err="1">
                <a:effectLst/>
              </a:rPr>
              <a:t>datatype</a:t>
            </a:r>
            <a:r>
              <a:rPr lang="es-ES" sz="1300" b="0" dirty="0">
                <a:effectLst/>
              </a:rPr>
              <a:t> es </a:t>
            </a:r>
            <a:r>
              <a:rPr lang="es-ES" sz="1300" b="0" dirty="0" err="1">
                <a:effectLst/>
              </a:rPr>
              <a:t>int</a:t>
            </a:r>
            <a:r>
              <a:rPr lang="es-ES" sz="1300" b="0" dirty="0">
                <a:effectLst/>
              </a:rPr>
              <a:t>.</a:t>
            </a:r>
          </a:p>
          <a:p>
            <a:pPr algn="just">
              <a:buFont typeface="Wingdings" panose="05000000000000000000" pitchFamily="2" charset="2"/>
              <a:buChar char="Ø"/>
            </a:pPr>
            <a:r>
              <a:rPr lang="es-ES" sz="1300" b="1" dirty="0" err="1">
                <a:effectLst/>
              </a:rPr>
              <a:t>pid</a:t>
            </a:r>
            <a:r>
              <a:rPr lang="es-ES" sz="1300" b="0" dirty="0">
                <a:effectLst/>
              </a:rPr>
              <a:t>: El id del producto, como se puede ver en secciones anteriores, tenemos más de 22 mil productos únicos. El </a:t>
            </a:r>
            <a:r>
              <a:rPr lang="es-ES" sz="1300" b="0" dirty="0" err="1">
                <a:effectLst/>
              </a:rPr>
              <a:t>datatype</a:t>
            </a:r>
            <a:r>
              <a:rPr lang="es-ES" sz="1300" b="0" dirty="0">
                <a:effectLst/>
              </a:rPr>
              <a:t> es </a:t>
            </a:r>
            <a:r>
              <a:rPr lang="es-ES" sz="1300" b="0" dirty="0" err="1">
                <a:effectLst/>
              </a:rPr>
              <a:t>int</a:t>
            </a:r>
            <a:r>
              <a:rPr lang="es-ES" sz="1300" b="0" dirty="0">
                <a:effectLst/>
              </a:rPr>
              <a:t>, los productos se identifican por un numero, no por su nombre. Es una variable invariante.</a:t>
            </a:r>
          </a:p>
          <a:p>
            <a:pPr algn="just">
              <a:buFont typeface="Wingdings" panose="05000000000000000000" pitchFamily="2" charset="2"/>
              <a:buChar char="Ø"/>
            </a:pPr>
            <a:r>
              <a:rPr lang="es-ES" sz="1300" b="1" dirty="0" err="1">
                <a:effectLst/>
              </a:rPr>
              <a:t>adFlag</a:t>
            </a:r>
            <a:r>
              <a:rPr lang="es-ES" sz="1300" b="0" dirty="0">
                <a:effectLst/>
              </a:rPr>
              <a:t>: Nos indica si el producto en cuestión es objeto de una campaña publicitaria. El valor 1 indica que hubo campaña, y 0 indica que no la hubo.</a:t>
            </a:r>
          </a:p>
          <a:p>
            <a:pPr algn="just">
              <a:buFont typeface="Wingdings" panose="05000000000000000000" pitchFamily="2" charset="2"/>
              <a:buChar char="Ø"/>
            </a:pPr>
            <a:r>
              <a:rPr lang="es-ES" sz="1300" b="0" dirty="0">
                <a:effectLst/>
              </a:rPr>
              <a:t> </a:t>
            </a:r>
            <a:r>
              <a:rPr lang="es-ES" sz="1300" b="1" dirty="0" err="1">
                <a:effectLst/>
              </a:rPr>
              <a:t>availability</a:t>
            </a:r>
            <a:r>
              <a:rPr lang="es-ES" sz="1300" b="0" dirty="0">
                <a:effectLst/>
              </a:rPr>
              <a:t>: Status de disponibilidad de los productos, toma los valores {1,2,3,4}</a:t>
            </a:r>
          </a:p>
          <a:p>
            <a:pPr algn="just">
              <a:buFont typeface="Wingdings" panose="05000000000000000000" pitchFamily="2" charset="2"/>
              <a:buChar char="Ø"/>
            </a:pPr>
            <a:r>
              <a:rPr lang="es-ES" sz="1300" b="0" dirty="0">
                <a:effectLst/>
              </a:rPr>
              <a:t> </a:t>
            </a:r>
            <a:r>
              <a:rPr lang="es-ES" sz="1300" b="1" dirty="0" err="1">
                <a:effectLst/>
              </a:rPr>
              <a:t>competitorPrice</a:t>
            </a:r>
            <a:r>
              <a:rPr lang="es-ES" sz="1300" b="0" dirty="0">
                <a:effectLst/>
              </a:rPr>
              <a:t> : El precio de la competencia para un producto. Es un </a:t>
            </a:r>
            <a:r>
              <a:rPr lang="es-ES" sz="1300" b="0" dirty="0" err="1">
                <a:effectLst/>
              </a:rPr>
              <a:t>floating</a:t>
            </a:r>
            <a:r>
              <a:rPr lang="es-ES" sz="1300" b="0" dirty="0">
                <a:effectLst/>
              </a:rPr>
              <a:t> </a:t>
            </a:r>
            <a:r>
              <a:rPr lang="es-ES" sz="1300" b="0" dirty="0" err="1">
                <a:effectLst/>
              </a:rPr>
              <a:t>point</a:t>
            </a:r>
            <a:r>
              <a:rPr lang="es-ES" sz="1300" b="0" dirty="0">
                <a:effectLst/>
              </a:rPr>
              <a:t>.</a:t>
            </a:r>
          </a:p>
          <a:p>
            <a:pPr algn="just">
              <a:buFont typeface="Wingdings" panose="05000000000000000000" pitchFamily="2" charset="2"/>
              <a:buChar char="Ø"/>
            </a:pPr>
            <a:r>
              <a:rPr lang="es-ES" sz="1300" b="1" dirty="0" err="1">
                <a:effectLst/>
              </a:rPr>
              <a:t>click</a:t>
            </a:r>
            <a:r>
              <a:rPr lang="es-ES" sz="1300" b="1" dirty="0">
                <a:effectLst/>
              </a:rPr>
              <a:t>, </a:t>
            </a:r>
            <a:r>
              <a:rPr lang="es-ES" sz="1300" b="1" dirty="0" err="1">
                <a:effectLst/>
              </a:rPr>
              <a:t>basket</a:t>
            </a:r>
            <a:r>
              <a:rPr lang="es-ES" sz="1300" b="1" dirty="0">
                <a:effectLst/>
              </a:rPr>
              <a:t>, </a:t>
            </a:r>
            <a:r>
              <a:rPr lang="es-ES" sz="1300" b="1" dirty="0" err="1">
                <a:effectLst/>
              </a:rPr>
              <a:t>order</a:t>
            </a:r>
            <a:r>
              <a:rPr lang="es-ES" sz="1300" b="0" dirty="0">
                <a:effectLst/>
              </a:rPr>
              <a:t>: Denotan acciones de los usuarios, si hicieron </a:t>
            </a:r>
            <a:r>
              <a:rPr lang="es-ES" sz="1300" b="0" dirty="0" err="1">
                <a:effectLst/>
              </a:rPr>
              <a:t>click</a:t>
            </a:r>
            <a:r>
              <a:rPr lang="es-ES" sz="1300" b="0" dirty="0">
                <a:effectLst/>
              </a:rPr>
              <a:t> en un producto, si lo colocaron en un carrito de compra (pero no necesariamente lo compraron), mientras que </a:t>
            </a:r>
            <a:r>
              <a:rPr lang="es-ES" sz="1300" b="0" dirty="0" err="1">
                <a:effectLst/>
              </a:rPr>
              <a:t>order</a:t>
            </a:r>
            <a:r>
              <a:rPr lang="es-ES" sz="1300" b="0" dirty="0">
                <a:effectLst/>
              </a:rPr>
              <a:t> indica si efectivamente el registro denota una compra. Las 3 variables toman los valores {0,1}, donde 1 denota acción (compra, colocación en carrito de compra, </a:t>
            </a:r>
            <a:r>
              <a:rPr lang="es-ES" sz="1300" b="0" dirty="0" err="1">
                <a:effectLst/>
              </a:rPr>
              <a:t>click</a:t>
            </a:r>
            <a:r>
              <a:rPr lang="es-ES" sz="1300" b="0" dirty="0">
                <a:effectLst/>
              </a:rPr>
              <a:t>) y el 0 la ausencia de acción.</a:t>
            </a:r>
          </a:p>
          <a:p>
            <a:pPr algn="just">
              <a:buFont typeface="Wingdings" panose="05000000000000000000" pitchFamily="2" charset="2"/>
              <a:buChar char="Ø"/>
            </a:pPr>
            <a:r>
              <a:rPr lang="es-ES" sz="1300" b="1" dirty="0" err="1">
                <a:effectLst/>
              </a:rPr>
              <a:t>price</a:t>
            </a:r>
            <a:r>
              <a:rPr lang="es-ES" sz="1300" b="0" dirty="0">
                <a:effectLst/>
              </a:rPr>
              <a:t>: El precio efectivamente asociado a la </a:t>
            </a:r>
            <a:r>
              <a:rPr lang="es-ES" sz="1300" b="0" dirty="0" err="1">
                <a:effectLst/>
              </a:rPr>
              <a:t>observacion</a:t>
            </a:r>
            <a:r>
              <a:rPr lang="es-ES" sz="1300" b="0" dirty="0">
                <a:effectLst/>
              </a:rPr>
              <a:t>. </a:t>
            </a:r>
            <a:r>
              <a:rPr lang="es-ES" sz="1300" dirty="0"/>
              <a:t>Es </a:t>
            </a:r>
            <a:r>
              <a:rPr lang="es-ES" sz="1300" b="0" dirty="0">
                <a:effectLst/>
              </a:rPr>
              <a:t>un </a:t>
            </a:r>
            <a:r>
              <a:rPr lang="es-ES" sz="1300" b="0" dirty="0" err="1">
                <a:effectLst/>
              </a:rPr>
              <a:t>floating</a:t>
            </a:r>
            <a:r>
              <a:rPr lang="es-ES" sz="1300" b="0" dirty="0">
                <a:effectLst/>
              </a:rPr>
              <a:t> </a:t>
            </a:r>
            <a:r>
              <a:rPr lang="es-ES" sz="1300" b="0" dirty="0" err="1">
                <a:effectLst/>
              </a:rPr>
              <a:t>point</a:t>
            </a:r>
            <a:r>
              <a:rPr lang="es-ES" sz="1300" b="0" dirty="0">
                <a:effectLst/>
              </a:rPr>
              <a:t>.</a:t>
            </a:r>
          </a:p>
          <a:p>
            <a:pPr algn="just">
              <a:buFont typeface="Wingdings" panose="05000000000000000000" pitchFamily="2" charset="2"/>
              <a:buChar char="Ø"/>
            </a:pPr>
            <a:r>
              <a:rPr lang="es-ES" sz="1300" b="1" dirty="0" err="1">
                <a:effectLst/>
              </a:rPr>
              <a:t>revenue</a:t>
            </a:r>
            <a:r>
              <a:rPr lang="es-ES" sz="1300" b="0" dirty="0">
                <a:effectLst/>
              </a:rPr>
              <a:t>: Los ingresos por ventas. Es decir, el precio multiplicado por las cantidades compradas (que no observamos, solo observamos precios, compras (la variable '</a:t>
            </a:r>
            <a:r>
              <a:rPr lang="es-ES" sz="1300" b="0" dirty="0" err="1">
                <a:effectLst/>
              </a:rPr>
              <a:t>order</a:t>
            </a:r>
            <a:r>
              <a:rPr lang="es-ES" sz="1300" b="0" dirty="0">
                <a:effectLst/>
              </a:rPr>
              <a:t>') y </a:t>
            </a:r>
            <a:r>
              <a:rPr lang="es-ES" sz="1300" b="0" dirty="0" err="1">
                <a:effectLst/>
              </a:rPr>
              <a:t>revenue</a:t>
            </a:r>
            <a:r>
              <a:rPr lang="es-ES" sz="1300" b="0" dirty="0">
                <a:effectLst/>
              </a:rPr>
              <a:t>). El </a:t>
            </a:r>
            <a:r>
              <a:rPr lang="es-ES" sz="1300" b="0" dirty="0" err="1">
                <a:effectLst/>
              </a:rPr>
              <a:t>revenue</a:t>
            </a:r>
            <a:r>
              <a:rPr lang="es-ES" sz="1300" b="0" dirty="0">
                <a:effectLst/>
              </a:rPr>
              <a:t> es un </a:t>
            </a:r>
            <a:r>
              <a:rPr lang="es-ES" sz="1300" b="0" dirty="0" err="1">
                <a:effectLst/>
              </a:rPr>
              <a:t>floating</a:t>
            </a:r>
            <a:r>
              <a:rPr lang="es-ES" sz="1300" b="0" dirty="0">
                <a:effectLst/>
              </a:rPr>
              <a:t> </a:t>
            </a:r>
            <a:r>
              <a:rPr lang="es-ES" sz="1300" b="0" dirty="0" err="1">
                <a:effectLst/>
              </a:rPr>
              <a:t>point</a:t>
            </a:r>
            <a:r>
              <a:rPr lang="es-ES" sz="1300" b="0" dirty="0">
                <a:effectLst/>
              </a:rPr>
              <a:t>.</a:t>
            </a:r>
          </a:p>
          <a:p>
            <a:pPr algn="just">
              <a:buFont typeface="Wingdings" panose="05000000000000000000" pitchFamily="2" charset="2"/>
              <a:buChar char="Ø"/>
            </a:pPr>
            <a:r>
              <a:rPr lang="es-ES" sz="1300" b="1" dirty="0" err="1">
                <a:effectLst/>
              </a:rPr>
              <a:t>manufacturer</a:t>
            </a:r>
            <a:r>
              <a:rPr lang="es-ES" sz="1300" b="0" dirty="0">
                <a:effectLst/>
              </a:rPr>
              <a:t>: El fabricante de cada producto. Se identifica mediante un numero entero. Es invariante, al igual que el </a:t>
            </a:r>
            <a:r>
              <a:rPr lang="es-ES" sz="1300" b="0" dirty="0" err="1">
                <a:effectLst/>
              </a:rPr>
              <a:t>product</a:t>
            </a:r>
            <a:r>
              <a:rPr lang="es-ES" sz="1300" b="0" dirty="0">
                <a:effectLst/>
              </a:rPr>
              <a:t> id.</a:t>
            </a:r>
          </a:p>
          <a:p>
            <a:pPr algn="just">
              <a:buFont typeface="Wingdings" panose="05000000000000000000" pitchFamily="2" charset="2"/>
              <a:buChar char="Ø"/>
            </a:pPr>
            <a:r>
              <a:rPr lang="es-ES" sz="1300" b="1" dirty="0" err="1">
                <a:effectLst/>
              </a:rPr>
              <a:t>group</a:t>
            </a:r>
            <a:r>
              <a:rPr lang="es-ES" sz="1300" b="0" dirty="0">
                <a:effectLst/>
              </a:rPr>
              <a:t>: El grupo de productos, combina letras y </a:t>
            </a:r>
            <a:r>
              <a:rPr lang="es-ES" sz="1300" b="0" dirty="0" err="1">
                <a:effectLst/>
              </a:rPr>
              <a:t>numeros</a:t>
            </a:r>
            <a:r>
              <a:rPr lang="es-ES" sz="1300" b="0" dirty="0">
                <a:effectLst/>
              </a:rPr>
              <a:t>. Es invariante.</a:t>
            </a:r>
          </a:p>
          <a:p>
            <a:pPr algn="just">
              <a:buFont typeface="Wingdings" panose="05000000000000000000" pitchFamily="2" charset="2"/>
              <a:buChar char="Ø"/>
            </a:pPr>
            <a:r>
              <a:rPr lang="es-ES" sz="1300" b="1" dirty="0" err="1">
                <a:effectLst/>
              </a:rPr>
              <a:t>content</a:t>
            </a:r>
            <a:r>
              <a:rPr lang="es-ES" sz="1300" b="0" dirty="0">
                <a:effectLst/>
              </a:rPr>
              <a:t>: El contenido de un producto, se identifica bajo la nomenclatura </a:t>
            </a:r>
            <a:r>
              <a:rPr lang="es-ES" sz="1300" b="0" dirty="0" err="1">
                <a:effectLst/>
              </a:rPr>
              <a:t>numeroXnumero</a:t>
            </a:r>
            <a:r>
              <a:rPr lang="es-ES" sz="1300" b="0" dirty="0">
                <a:effectLst/>
              </a:rPr>
              <a:t>, por caso: 5X10. Es invariante.</a:t>
            </a:r>
          </a:p>
          <a:p>
            <a:pPr algn="just">
              <a:buFont typeface="Wingdings" panose="05000000000000000000" pitchFamily="2" charset="2"/>
              <a:buChar char="Ø"/>
            </a:pPr>
            <a:r>
              <a:rPr lang="es-ES" sz="1300" b="0" dirty="0">
                <a:effectLst/>
              </a:rPr>
              <a:t> </a:t>
            </a:r>
            <a:r>
              <a:rPr lang="es-ES" sz="1300" b="1" dirty="0" err="1">
                <a:effectLst/>
              </a:rPr>
              <a:t>unit</a:t>
            </a:r>
            <a:r>
              <a:rPr lang="es-ES" sz="1300" b="0" dirty="0">
                <a:effectLst/>
              </a:rPr>
              <a:t>: La unidad del producto, es un </a:t>
            </a:r>
            <a:r>
              <a:rPr lang="es-ES" sz="1300" b="0" dirty="0" err="1">
                <a:effectLst/>
              </a:rPr>
              <a:t>string</a:t>
            </a:r>
            <a:r>
              <a:rPr lang="es-ES" sz="1300" b="0" dirty="0">
                <a:effectLst/>
              </a:rPr>
              <a:t> de </a:t>
            </a:r>
            <a:r>
              <a:rPr lang="es-ES" sz="1300" b="0" dirty="0" err="1">
                <a:effectLst/>
              </a:rPr>
              <a:t>mayúsculas.Es</a:t>
            </a:r>
            <a:r>
              <a:rPr lang="es-ES" sz="1300" b="0" dirty="0">
                <a:effectLst/>
              </a:rPr>
              <a:t> invariante.</a:t>
            </a:r>
          </a:p>
          <a:p>
            <a:pPr algn="just">
              <a:buFont typeface="Wingdings" panose="05000000000000000000" pitchFamily="2" charset="2"/>
              <a:buChar char="Ø"/>
            </a:pPr>
            <a:r>
              <a:rPr lang="es-ES" sz="1300" b="1" dirty="0" err="1">
                <a:effectLst/>
              </a:rPr>
              <a:t>pharmForm</a:t>
            </a:r>
            <a:r>
              <a:rPr lang="es-ES" sz="1300" b="0" dirty="0">
                <a:effectLst/>
              </a:rPr>
              <a:t>: La dosis: son 3 letras mayúsculas. Es invariante.</a:t>
            </a:r>
          </a:p>
          <a:p>
            <a:pPr algn="just">
              <a:buFont typeface="Wingdings" panose="05000000000000000000" pitchFamily="2" charset="2"/>
              <a:buChar char="Ø"/>
            </a:pPr>
            <a:r>
              <a:rPr lang="es-ES" sz="1300" b="1" dirty="0" err="1">
                <a:effectLst/>
              </a:rPr>
              <a:t>genericProduct</a:t>
            </a:r>
            <a:r>
              <a:rPr lang="es-ES" sz="1300" b="0" dirty="0">
                <a:effectLst/>
              </a:rPr>
              <a:t>: Si se trata de un medicamento </a:t>
            </a:r>
            <a:r>
              <a:rPr lang="es-ES" sz="1300" b="0" dirty="0" err="1">
                <a:effectLst/>
              </a:rPr>
              <a:t>generico</a:t>
            </a:r>
            <a:r>
              <a:rPr lang="es-ES" sz="1300" b="0" dirty="0">
                <a:effectLst/>
              </a:rPr>
              <a:t>, toma los valores {0,1}, el 1 indica que se trata de un medicamento genérico. Es invariante.</a:t>
            </a:r>
          </a:p>
          <a:p>
            <a:pPr algn="just">
              <a:buFont typeface="Wingdings" panose="05000000000000000000" pitchFamily="2" charset="2"/>
              <a:buChar char="Ø"/>
            </a:pPr>
            <a:r>
              <a:rPr lang="es-ES" sz="1300" b="0" dirty="0">
                <a:effectLst/>
              </a:rPr>
              <a:t> </a:t>
            </a:r>
            <a:r>
              <a:rPr lang="es-ES" sz="1300" b="1" dirty="0" err="1">
                <a:effectLst/>
              </a:rPr>
              <a:t>salesIndex</a:t>
            </a:r>
            <a:r>
              <a:rPr lang="es-ES" sz="1300" b="0" dirty="0">
                <a:effectLst/>
              </a:rPr>
              <a:t>: un código de </a:t>
            </a:r>
            <a:r>
              <a:rPr lang="es-ES" sz="1300" b="0" dirty="0" err="1">
                <a:effectLst/>
              </a:rPr>
              <a:t>dispensión</a:t>
            </a:r>
            <a:r>
              <a:rPr lang="es-ES" sz="1300" b="0" dirty="0">
                <a:effectLst/>
              </a:rPr>
              <a:t> de medicamentos de Estados unidos. Es un entero. Es invariante.</a:t>
            </a:r>
          </a:p>
          <a:p>
            <a:pPr algn="just">
              <a:buFont typeface="Wingdings" panose="05000000000000000000" pitchFamily="2" charset="2"/>
              <a:buChar char="Ø"/>
            </a:pPr>
            <a:r>
              <a:rPr lang="es-ES" sz="1300" b="0" dirty="0">
                <a:effectLst/>
              </a:rPr>
              <a:t> </a:t>
            </a:r>
            <a:r>
              <a:rPr lang="es-ES" sz="1300" b="1" dirty="0" err="1">
                <a:effectLst/>
              </a:rPr>
              <a:t>category</a:t>
            </a:r>
            <a:r>
              <a:rPr lang="es-ES" sz="1300" b="0" dirty="0">
                <a:effectLst/>
              </a:rPr>
              <a:t>: categoría de negocio: es un numero de negocio. Es invariante.</a:t>
            </a:r>
          </a:p>
          <a:p>
            <a:pPr algn="just">
              <a:buFont typeface="Wingdings" panose="05000000000000000000" pitchFamily="2" charset="2"/>
              <a:buChar char="Ø"/>
            </a:pPr>
            <a:r>
              <a:rPr lang="es-ES" sz="1300" b="0" dirty="0">
                <a:effectLst/>
              </a:rPr>
              <a:t> </a:t>
            </a:r>
            <a:r>
              <a:rPr lang="es-ES" sz="1300" b="1" dirty="0" err="1">
                <a:effectLst/>
              </a:rPr>
              <a:t>campaignIndex</a:t>
            </a:r>
            <a:r>
              <a:rPr lang="es-ES" sz="1300" b="0" dirty="0">
                <a:effectLst/>
              </a:rPr>
              <a:t>: Tipo de campaña publicitaria de que fue objeto el producto, toma los valores {A,B,C}</a:t>
            </a:r>
          </a:p>
          <a:p>
            <a:pPr algn="just">
              <a:buFont typeface="Wingdings" panose="05000000000000000000" pitchFamily="2" charset="2"/>
              <a:buChar char="Ø"/>
            </a:pPr>
            <a:r>
              <a:rPr lang="es-ES" sz="1300" b="0" dirty="0">
                <a:effectLst/>
              </a:rPr>
              <a:t> </a:t>
            </a:r>
            <a:r>
              <a:rPr lang="es-ES" sz="1300" b="1" dirty="0" err="1">
                <a:effectLst/>
              </a:rPr>
              <a:t>rrp</a:t>
            </a:r>
            <a:r>
              <a:rPr lang="es-ES" sz="1300" b="0" dirty="0">
                <a:effectLst/>
              </a:rPr>
              <a:t>: El precio de referencia, recordemos que la farmacia ajusta los precios de cada producto diariamente, pero cada </a:t>
            </a:r>
            <a:r>
              <a:rPr lang="es-ES" sz="1300" b="0" dirty="0" err="1">
                <a:effectLst/>
              </a:rPr>
              <a:t>item</a:t>
            </a:r>
            <a:r>
              <a:rPr lang="es-ES" sz="1300" b="0" dirty="0">
                <a:effectLst/>
              </a:rPr>
              <a:t> tiene un precio de referencia, más adelante vamos a graficar algunos ejemplos. Es invariante, la variabilidad es un atributo de los precios efectivos (</a:t>
            </a:r>
            <a:r>
              <a:rPr lang="es-ES" sz="1300" b="0" dirty="0" err="1">
                <a:effectLst/>
              </a:rPr>
              <a:t>feature</a:t>
            </a:r>
            <a:r>
              <a:rPr lang="es-ES" sz="1300" b="0" dirty="0">
                <a:effectLst/>
              </a:rPr>
              <a:t> "</a:t>
            </a:r>
            <a:r>
              <a:rPr lang="es-ES" sz="1300" b="0" dirty="0" err="1">
                <a:effectLst/>
              </a:rPr>
              <a:t>price</a:t>
            </a:r>
            <a:r>
              <a:rPr lang="es-ES" sz="1300" b="0" dirty="0">
                <a:effectLst/>
              </a:rPr>
              <a:t>")</a:t>
            </a:r>
          </a:p>
          <a:p>
            <a:pPr algn="just">
              <a:buFont typeface="Wingdings" panose="05000000000000000000" pitchFamily="2" charset="2"/>
              <a:buChar char="Ø"/>
            </a:pPr>
            <a:endParaRPr lang="en-US" sz="1300" dirty="0"/>
          </a:p>
        </p:txBody>
      </p:sp>
    </p:spTree>
    <p:extLst>
      <p:ext uri="{BB962C8B-B14F-4D97-AF65-F5344CB8AC3E}">
        <p14:creationId xmlns:p14="http://schemas.microsoft.com/office/powerpoint/2010/main" val="2279076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C0F3A-C725-601C-DD38-CD83FCC0475F}"/>
              </a:ext>
            </a:extLst>
          </p:cNvPr>
          <p:cNvSpPr>
            <a:spLocks noGrp="1"/>
          </p:cNvSpPr>
          <p:nvPr>
            <p:ph type="title"/>
          </p:nvPr>
        </p:nvSpPr>
        <p:spPr>
          <a:xfrm>
            <a:off x="97971" y="75520"/>
            <a:ext cx="10515600" cy="871537"/>
          </a:xfrm>
        </p:spPr>
        <p:txBody>
          <a:bodyPr>
            <a:normAutofit/>
          </a:bodyPr>
          <a:lstStyle/>
          <a:p>
            <a:pPr algn="ctr"/>
            <a:r>
              <a:rPr lang="es-AR" b="1" dirty="0">
                <a:latin typeface="+mn-lt"/>
              </a:rPr>
              <a:t>Tratamiento de </a:t>
            </a:r>
            <a:r>
              <a:rPr lang="es-AR" b="1" dirty="0" err="1">
                <a:latin typeface="+mn-lt"/>
              </a:rPr>
              <a:t>Missing</a:t>
            </a:r>
            <a:r>
              <a:rPr lang="es-AR" b="1" dirty="0">
                <a:latin typeface="+mn-lt"/>
              </a:rPr>
              <a:t> </a:t>
            </a:r>
            <a:r>
              <a:rPr lang="es-AR" b="1" dirty="0" err="1">
                <a:latin typeface="+mn-lt"/>
              </a:rPr>
              <a:t>Values</a:t>
            </a:r>
            <a:endParaRPr lang="en-US" b="1" dirty="0">
              <a:latin typeface="+mn-lt"/>
            </a:endParaRPr>
          </a:p>
        </p:txBody>
      </p:sp>
      <p:pic>
        <p:nvPicPr>
          <p:cNvPr id="11" name="Content Placeholder 10">
            <a:extLst>
              <a:ext uri="{FF2B5EF4-FFF2-40B4-BE49-F238E27FC236}">
                <a16:creationId xmlns:a16="http://schemas.microsoft.com/office/drawing/2014/main" id="{CD76E9F2-DBD4-B743-6EB4-37BAF7997019}"/>
              </a:ext>
            </a:extLst>
          </p:cNvPr>
          <p:cNvPicPr>
            <a:picLocks noGrp="1" noChangeAspect="1"/>
          </p:cNvPicPr>
          <p:nvPr>
            <p:ph sz="half" idx="1"/>
          </p:nvPr>
        </p:nvPicPr>
        <p:blipFill>
          <a:blip r:embed="rId2"/>
          <a:stretch>
            <a:fillRect/>
          </a:stretch>
        </p:blipFill>
        <p:spPr>
          <a:xfrm>
            <a:off x="372786" y="1027601"/>
            <a:ext cx="3440375" cy="5663746"/>
          </a:xfrm>
        </p:spPr>
      </p:pic>
      <p:sp>
        <p:nvSpPr>
          <p:cNvPr id="5" name="Content Placeholder 4">
            <a:extLst>
              <a:ext uri="{FF2B5EF4-FFF2-40B4-BE49-F238E27FC236}">
                <a16:creationId xmlns:a16="http://schemas.microsoft.com/office/drawing/2014/main" id="{DD2CA13A-4734-6FAF-E41E-C46E1675483E}"/>
              </a:ext>
            </a:extLst>
          </p:cNvPr>
          <p:cNvSpPr>
            <a:spLocks noGrp="1"/>
          </p:cNvSpPr>
          <p:nvPr>
            <p:ph sz="half" idx="2"/>
          </p:nvPr>
        </p:nvSpPr>
        <p:spPr>
          <a:xfrm>
            <a:off x="3951515" y="943881"/>
            <a:ext cx="8066314" cy="5663747"/>
          </a:xfrm>
        </p:spPr>
        <p:txBody>
          <a:bodyPr>
            <a:noAutofit/>
          </a:bodyPr>
          <a:lstStyle/>
          <a:p>
            <a:pPr algn="just"/>
            <a:r>
              <a:rPr lang="es-AR" sz="2100" dirty="0"/>
              <a:t>Los datos faltantes están concentrados en sólo 4 variables. </a:t>
            </a:r>
          </a:p>
          <a:p>
            <a:pPr algn="just"/>
            <a:r>
              <a:rPr lang="es-AR" sz="2100" dirty="0"/>
              <a:t>No tenemos datos faltantes en nuestra variable objetivo, </a:t>
            </a:r>
            <a:r>
              <a:rPr lang="es-AR" sz="2100" dirty="0" err="1"/>
              <a:t>revenue</a:t>
            </a:r>
            <a:r>
              <a:rPr lang="es-AR" sz="2100" dirty="0"/>
              <a:t>, ni en las ventas (</a:t>
            </a:r>
            <a:r>
              <a:rPr lang="es-AR" sz="2100" dirty="0" err="1"/>
              <a:t>order</a:t>
            </a:r>
            <a:r>
              <a:rPr lang="es-AR" sz="2100" dirty="0"/>
              <a:t>), ni en nuestra principal variable explicativa, los precios. </a:t>
            </a:r>
          </a:p>
          <a:p>
            <a:pPr algn="just"/>
            <a:r>
              <a:rPr lang="es-ES" sz="2100" dirty="0"/>
              <a:t>Para </a:t>
            </a:r>
            <a:r>
              <a:rPr lang="es-ES" sz="2100" dirty="0" err="1"/>
              <a:t>competitorPrice</a:t>
            </a:r>
            <a:r>
              <a:rPr lang="es-ES" sz="2100" dirty="0"/>
              <a:t> reemplazamos los valores faltantes por la </a:t>
            </a:r>
            <a:r>
              <a:rPr lang="es-ES" sz="2100" b="1" dirty="0"/>
              <a:t>mediana del precio de la competencia a nivel de cada producto</a:t>
            </a:r>
            <a:r>
              <a:rPr lang="es-ES" sz="2100" dirty="0"/>
              <a:t>. De existir productos sin precios, se reemplaza por la mediana general. </a:t>
            </a:r>
          </a:p>
          <a:p>
            <a:pPr algn="just"/>
            <a:r>
              <a:rPr lang="es-ES" sz="2100" dirty="0"/>
              <a:t>Para </a:t>
            </a:r>
            <a:r>
              <a:rPr lang="es-ES" sz="2100" dirty="0" err="1"/>
              <a:t>pharmForm</a:t>
            </a:r>
            <a:r>
              <a:rPr lang="es-ES" sz="2100" dirty="0"/>
              <a:t> y </a:t>
            </a:r>
            <a:r>
              <a:rPr lang="es-ES" sz="2100" dirty="0" err="1"/>
              <a:t>category</a:t>
            </a:r>
            <a:r>
              <a:rPr lang="es-ES" sz="2100" dirty="0"/>
              <a:t>, dos variables descriptivas, usamos la moda o valor más frecuente, nuevamente a nivel de producto. </a:t>
            </a:r>
          </a:p>
          <a:p>
            <a:pPr algn="just"/>
            <a:r>
              <a:rPr lang="es-ES" sz="2100" dirty="0"/>
              <a:t>Para </a:t>
            </a:r>
            <a:r>
              <a:rPr lang="es-ES" sz="2100" dirty="0" err="1"/>
              <a:t>campaignIndex</a:t>
            </a:r>
            <a:r>
              <a:rPr lang="es-ES" sz="2100" dirty="0"/>
              <a:t>,, tenemos 2 tipos de tratamiento, dado que es dependiente de </a:t>
            </a:r>
            <a:r>
              <a:rPr lang="es-ES" sz="2100" dirty="0" err="1"/>
              <a:t>adFlag</a:t>
            </a:r>
            <a:r>
              <a:rPr lang="es-ES" sz="2100" dirty="0"/>
              <a:t>, solo cuando </a:t>
            </a:r>
            <a:r>
              <a:rPr lang="es-ES" sz="2100" dirty="0" err="1"/>
              <a:t>adFlag</a:t>
            </a:r>
            <a:r>
              <a:rPr lang="es-ES" sz="2100" dirty="0"/>
              <a:t> es igual a 1 hay campaña publicitaria, de modo que si </a:t>
            </a:r>
            <a:r>
              <a:rPr lang="es-ES" sz="2100" dirty="0" err="1"/>
              <a:t>adFlag</a:t>
            </a:r>
            <a:r>
              <a:rPr lang="es-ES" sz="2100" dirty="0"/>
              <a:t>==0, reemplazamos por "D" (ya que las campañas son {A,B,C}, y de esta forma con la "D" podemos identificar rápidamente que no hay campaña) para los casos en que </a:t>
            </a:r>
            <a:r>
              <a:rPr lang="es-ES" sz="2100" dirty="0" err="1"/>
              <a:t>adFlag</a:t>
            </a:r>
            <a:r>
              <a:rPr lang="es-ES" sz="2100" dirty="0"/>
              <a:t>==1 reemplazamos por la moda o valor más repetido a nivel de producto. </a:t>
            </a:r>
            <a:endParaRPr lang="en-US" sz="2100" dirty="0"/>
          </a:p>
        </p:txBody>
      </p:sp>
    </p:spTree>
    <p:extLst>
      <p:ext uri="{BB962C8B-B14F-4D97-AF65-F5344CB8AC3E}">
        <p14:creationId xmlns:p14="http://schemas.microsoft.com/office/powerpoint/2010/main" val="2649336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C0593-9BB9-EF93-2FF5-CDF2CCE51600}"/>
              </a:ext>
            </a:extLst>
          </p:cNvPr>
          <p:cNvSpPr>
            <a:spLocks noGrp="1"/>
          </p:cNvSpPr>
          <p:nvPr>
            <p:ph type="title"/>
          </p:nvPr>
        </p:nvSpPr>
        <p:spPr>
          <a:xfrm>
            <a:off x="838200" y="244103"/>
            <a:ext cx="10515600" cy="614589"/>
          </a:xfrm>
        </p:spPr>
        <p:txBody>
          <a:bodyPr>
            <a:noAutofit/>
          </a:bodyPr>
          <a:lstStyle/>
          <a:p>
            <a:pPr algn="ctr"/>
            <a:r>
              <a:rPr lang="es-AR" b="1" dirty="0">
                <a:latin typeface="+mn-lt"/>
              </a:rPr>
              <a:t>Distribución del </a:t>
            </a:r>
            <a:r>
              <a:rPr lang="es-AR" b="1" dirty="0" err="1">
                <a:latin typeface="+mn-lt"/>
              </a:rPr>
              <a:t>revenue</a:t>
            </a:r>
            <a:endParaRPr lang="en-US" b="1" dirty="0">
              <a:latin typeface="+mn-lt"/>
            </a:endParaRPr>
          </a:p>
        </p:txBody>
      </p:sp>
      <p:pic>
        <p:nvPicPr>
          <p:cNvPr id="6" name="Content Placeholder 5">
            <a:extLst>
              <a:ext uri="{FF2B5EF4-FFF2-40B4-BE49-F238E27FC236}">
                <a16:creationId xmlns:a16="http://schemas.microsoft.com/office/drawing/2014/main" id="{5CBEE730-B214-5A70-8289-D1136E8AF091}"/>
              </a:ext>
            </a:extLst>
          </p:cNvPr>
          <p:cNvPicPr>
            <a:picLocks noGrp="1" noChangeAspect="1"/>
          </p:cNvPicPr>
          <p:nvPr>
            <p:ph sz="half" idx="1"/>
          </p:nvPr>
        </p:nvPicPr>
        <p:blipFill>
          <a:blip r:embed="rId2"/>
          <a:stretch>
            <a:fillRect/>
          </a:stretch>
        </p:blipFill>
        <p:spPr>
          <a:xfrm>
            <a:off x="195942" y="987423"/>
            <a:ext cx="4147457" cy="3410991"/>
          </a:xfrm>
        </p:spPr>
      </p:pic>
      <p:sp>
        <p:nvSpPr>
          <p:cNvPr id="4" name="Content Placeholder 3">
            <a:extLst>
              <a:ext uri="{FF2B5EF4-FFF2-40B4-BE49-F238E27FC236}">
                <a16:creationId xmlns:a16="http://schemas.microsoft.com/office/drawing/2014/main" id="{B4078A19-3D4D-6FD4-DAD5-F1C15C6A28E6}"/>
              </a:ext>
            </a:extLst>
          </p:cNvPr>
          <p:cNvSpPr>
            <a:spLocks noGrp="1"/>
          </p:cNvSpPr>
          <p:nvPr>
            <p:ph sz="half" idx="2"/>
          </p:nvPr>
        </p:nvSpPr>
        <p:spPr>
          <a:xfrm>
            <a:off x="4778830" y="987424"/>
            <a:ext cx="7217227" cy="5718176"/>
          </a:xfrm>
        </p:spPr>
        <p:txBody>
          <a:bodyPr>
            <a:noAutofit/>
          </a:bodyPr>
          <a:lstStyle/>
          <a:p>
            <a:pPr algn="just"/>
            <a:r>
              <a:rPr lang="es-ES" sz="1700" dirty="0"/>
              <a:t>Como vemos en el análisis </a:t>
            </a:r>
            <a:r>
              <a:rPr lang="es-ES" sz="1700" dirty="0" err="1"/>
              <a:t>univariado</a:t>
            </a:r>
            <a:r>
              <a:rPr lang="es-ES" sz="1700" dirty="0"/>
              <a:t>, el </a:t>
            </a:r>
            <a:r>
              <a:rPr lang="es-ES" sz="1700" dirty="0" err="1"/>
              <a:t>revenue</a:t>
            </a:r>
            <a:r>
              <a:rPr lang="es-ES" sz="1700" dirty="0"/>
              <a:t> tiene una media de $3.75, un desvío estándar de $10.24, lo cual habla de un elevadísimo grado de dispersión, y un máximo de $887. Nótese que el percentil 75 se alcanza con $1.93.</a:t>
            </a:r>
          </a:p>
          <a:p>
            <a:pPr algn="just"/>
            <a:r>
              <a:rPr lang="es-ES" sz="1700" dirty="0"/>
              <a:t>En este caso tenemos 705 mil observaciones, es decir, un cuarto de las observaciones del </a:t>
            </a:r>
            <a:r>
              <a:rPr lang="es-ES" sz="1700" dirty="0" err="1"/>
              <a:t>dataset</a:t>
            </a:r>
            <a:r>
              <a:rPr lang="es-ES" sz="1700" dirty="0"/>
              <a:t> (2.75 millones).</a:t>
            </a:r>
          </a:p>
          <a:p>
            <a:pPr algn="just"/>
            <a:r>
              <a:rPr lang="es-ES" sz="1700" dirty="0"/>
              <a:t>El mínimo es de 7 centavos, el máximo precio observado es de $887.</a:t>
            </a:r>
          </a:p>
          <a:p>
            <a:pPr algn="just"/>
            <a:r>
              <a:rPr lang="es-ES" sz="1700" dirty="0"/>
              <a:t>Si se </a:t>
            </a:r>
            <a:r>
              <a:rPr lang="es-ES" sz="1700" dirty="0" err="1"/>
              <a:t>exuyen</a:t>
            </a:r>
            <a:r>
              <a:rPr lang="es-ES" sz="1700" dirty="0"/>
              <a:t> el 75% de </a:t>
            </a:r>
            <a:r>
              <a:rPr lang="es-ES" sz="1700" dirty="0" err="1"/>
              <a:t>observacions</a:t>
            </a:r>
            <a:r>
              <a:rPr lang="es-ES" sz="1700" dirty="0"/>
              <a:t> que no representan ventas y por tanto tienen </a:t>
            </a:r>
            <a:r>
              <a:rPr lang="es-ES" sz="1700" dirty="0" err="1"/>
              <a:t>revenue</a:t>
            </a:r>
            <a:r>
              <a:rPr lang="es-ES" sz="1700" dirty="0"/>
              <a:t> 0, la media es de$14.66 en lugar $3.75, lo cual es esperable si excluimos tres cuartos del </a:t>
            </a:r>
            <a:r>
              <a:rPr lang="es-ES" sz="1700" dirty="0" err="1"/>
              <a:t>dataset</a:t>
            </a:r>
            <a:r>
              <a:rPr lang="es-ES" sz="1700" dirty="0"/>
              <a:t> donde el </a:t>
            </a:r>
            <a:r>
              <a:rPr lang="es-ES" sz="1700" dirty="0" err="1"/>
              <a:t>revenue</a:t>
            </a:r>
            <a:r>
              <a:rPr lang="es-ES" sz="1700" dirty="0"/>
              <a:t> es 0.</a:t>
            </a:r>
          </a:p>
          <a:p>
            <a:pPr algn="just"/>
            <a:r>
              <a:rPr lang="es-ES" sz="1700" dirty="0"/>
              <a:t>No obstante, vemos que la </a:t>
            </a:r>
            <a:r>
              <a:rPr lang="es-ES" sz="1700" dirty="0" err="1"/>
              <a:t>dispersions</a:t>
            </a:r>
            <a:r>
              <a:rPr lang="es-ES" sz="1700" dirty="0"/>
              <a:t> sigue siendo muy elevada, 15.81.</a:t>
            </a:r>
          </a:p>
          <a:p>
            <a:pPr algn="just"/>
            <a:r>
              <a:rPr lang="es-ES" sz="1700" dirty="0"/>
              <a:t>Vamos a graficar la distribución de frecuencias del </a:t>
            </a:r>
            <a:r>
              <a:rPr lang="es-ES" sz="1700" dirty="0" err="1"/>
              <a:t>revenue</a:t>
            </a:r>
            <a:r>
              <a:rPr lang="es-ES" sz="1700" dirty="0"/>
              <a:t>, para los casos donde es positivo para mayor claridad, ya que el resto de las observaciones sabemos se agrupan en 0</a:t>
            </a:r>
          </a:p>
          <a:p>
            <a:pPr algn="just"/>
            <a:r>
              <a:rPr lang="es-ES" sz="1700" dirty="0"/>
              <a:t>En el gráfico puede verse una elevada concentración en valores cercanos a la media, pero también un número considerable de observaciones con valores bastante más altos de la media, nótese que la mediana es muy inferior a la media, ya que esta última se encuentra muy influenciada por valores extremos, recordemos que si la mediana es de $9.86, valores superiores, por caso, a $50, que como se observa en el gráfico son minoritarios pero no completamente irrelevantes, generan este fenómeno.</a:t>
            </a:r>
            <a:endParaRPr lang="en-US" sz="1700" dirty="0"/>
          </a:p>
        </p:txBody>
      </p:sp>
      <p:pic>
        <p:nvPicPr>
          <p:cNvPr id="8" name="Picture 7">
            <a:extLst>
              <a:ext uri="{FF2B5EF4-FFF2-40B4-BE49-F238E27FC236}">
                <a16:creationId xmlns:a16="http://schemas.microsoft.com/office/drawing/2014/main" id="{3FE13775-DF59-A3F7-4A6D-FFF6CFD31BB4}"/>
              </a:ext>
            </a:extLst>
          </p:cNvPr>
          <p:cNvPicPr>
            <a:picLocks noChangeAspect="1"/>
          </p:cNvPicPr>
          <p:nvPr/>
        </p:nvPicPr>
        <p:blipFill>
          <a:blip r:embed="rId3"/>
          <a:stretch>
            <a:fillRect/>
          </a:stretch>
        </p:blipFill>
        <p:spPr>
          <a:xfrm>
            <a:off x="239484" y="4655875"/>
            <a:ext cx="2103120" cy="1531467"/>
          </a:xfrm>
          <a:prstGeom prst="rect">
            <a:avLst/>
          </a:prstGeom>
        </p:spPr>
      </p:pic>
      <p:pic>
        <p:nvPicPr>
          <p:cNvPr id="12" name="Picture 11">
            <a:extLst>
              <a:ext uri="{FF2B5EF4-FFF2-40B4-BE49-F238E27FC236}">
                <a16:creationId xmlns:a16="http://schemas.microsoft.com/office/drawing/2014/main" id="{491CBFC1-316B-6646-D612-DAF08E0320F9}"/>
              </a:ext>
            </a:extLst>
          </p:cNvPr>
          <p:cNvPicPr>
            <a:picLocks noChangeAspect="1"/>
          </p:cNvPicPr>
          <p:nvPr/>
        </p:nvPicPr>
        <p:blipFill>
          <a:blip r:embed="rId4"/>
          <a:stretch>
            <a:fillRect/>
          </a:stretch>
        </p:blipFill>
        <p:spPr>
          <a:xfrm>
            <a:off x="2414844" y="4655874"/>
            <a:ext cx="2363986" cy="1531467"/>
          </a:xfrm>
          <a:prstGeom prst="rect">
            <a:avLst/>
          </a:prstGeom>
        </p:spPr>
      </p:pic>
    </p:spTree>
    <p:extLst>
      <p:ext uri="{BB962C8B-B14F-4D97-AF65-F5344CB8AC3E}">
        <p14:creationId xmlns:p14="http://schemas.microsoft.com/office/powerpoint/2010/main" val="2724527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DAF10-3951-D6CC-B974-3D929691D49C}"/>
              </a:ext>
            </a:extLst>
          </p:cNvPr>
          <p:cNvSpPr>
            <a:spLocks noGrp="1"/>
          </p:cNvSpPr>
          <p:nvPr>
            <p:ph type="title"/>
          </p:nvPr>
        </p:nvSpPr>
        <p:spPr>
          <a:xfrm>
            <a:off x="838200" y="365126"/>
            <a:ext cx="10515600" cy="592818"/>
          </a:xfrm>
        </p:spPr>
        <p:txBody>
          <a:bodyPr>
            <a:normAutofit fontScale="90000"/>
          </a:bodyPr>
          <a:lstStyle/>
          <a:p>
            <a:pPr algn="ctr"/>
            <a:r>
              <a:rPr lang="es-AR" sz="4900" b="1" dirty="0">
                <a:latin typeface="+mn-lt"/>
              </a:rPr>
              <a:t>Distribución</a:t>
            </a:r>
            <a:r>
              <a:rPr lang="es-AR" b="1" dirty="0">
                <a:latin typeface="+mn-lt"/>
              </a:rPr>
              <a:t> de precios</a:t>
            </a:r>
            <a:endParaRPr lang="en-US" b="1" dirty="0">
              <a:latin typeface="+mn-lt"/>
            </a:endParaRPr>
          </a:p>
        </p:txBody>
      </p:sp>
      <p:pic>
        <p:nvPicPr>
          <p:cNvPr id="1026" name="Picture 2">
            <a:extLst>
              <a:ext uri="{FF2B5EF4-FFF2-40B4-BE49-F238E27FC236}">
                <a16:creationId xmlns:a16="http://schemas.microsoft.com/office/drawing/2014/main" id="{8AFE6EF6-849D-64C8-823E-13556D9E8818}"/>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0" y="1128903"/>
            <a:ext cx="5181600" cy="3981295"/>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172AF202-E638-2A46-08B0-77D8878C94F2}"/>
              </a:ext>
            </a:extLst>
          </p:cNvPr>
          <p:cNvSpPr>
            <a:spLocks noGrp="1"/>
          </p:cNvSpPr>
          <p:nvPr>
            <p:ph sz="half" idx="2"/>
          </p:nvPr>
        </p:nvSpPr>
        <p:spPr>
          <a:xfrm>
            <a:off x="5384677" y="1253331"/>
            <a:ext cx="6230380" cy="5462706"/>
          </a:xfrm>
        </p:spPr>
        <p:txBody>
          <a:bodyPr>
            <a:normAutofit/>
          </a:bodyPr>
          <a:lstStyle/>
          <a:p>
            <a:pPr algn="just"/>
            <a:r>
              <a:rPr lang="es-ES" sz="2000" dirty="0"/>
              <a:t>Como vemos, tenemos un precio promedio de $13.85, una mediana de $9.85 </a:t>
            </a:r>
            <a:r>
              <a:rPr lang="es-ES" sz="2000" dirty="0" err="1"/>
              <a:t>dolares</a:t>
            </a:r>
            <a:r>
              <a:rPr lang="es-ES" sz="2000" dirty="0"/>
              <a:t>, y un </a:t>
            </a:r>
            <a:r>
              <a:rPr lang="es-ES" sz="2000" dirty="0" err="1"/>
              <a:t>maximo</a:t>
            </a:r>
            <a:r>
              <a:rPr lang="es-ES" sz="2000" dirty="0"/>
              <a:t> de $378.</a:t>
            </a:r>
          </a:p>
          <a:p>
            <a:pPr algn="just"/>
            <a:r>
              <a:rPr lang="es-ES" sz="2000" dirty="0"/>
              <a:t>Una propuesta de este trabajo es comenzar por </a:t>
            </a:r>
            <a:r>
              <a:rPr lang="es-ES" sz="2000" b="1" dirty="0"/>
              <a:t>no excluir</a:t>
            </a:r>
            <a:r>
              <a:rPr lang="es-ES" sz="2000" dirty="0"/>
              <a:t> </a:t>
            </a:r>
            <a:r>
              <a:rPr lang="es-ES" sz="2000" dirty="0" err="1"/>
              <a:t>outliers</a:t>
            </a:r>
            <a:r>
              <a:rPr lang="es-ES" sz="2000" dirty="0"/>
              <a:t> de nuestro análisis para la variable precio,  por caso, no tendría sentido </a:t>
            </a:r>
            <a:r>
              <a:rPr lang="es-ES" sz="2000" dirty="0" err="1"/>
              <a:t>exluir</a:t>
            </a:r>
            <a:r>
              <a:rPr lang="es-ES" sz="2000" dirty="0"/>
              <a:t> las variables de precio alto, siendo una farmacia, y atendiendo al contexto comercial, nos interesa saber si una parte sustancial de nuestro </a:t>
            </a:r>
            <a:r>
              <a:rPr lang="es-ES" sz="2000" dirty="0" err="1"/>
              <a:t>revenue</a:t>
            </a:r>
            <a:r>
              <a:rPr lang="es-ES" sz="2000" dirty="0"/>
              <a:t> proviene de un subconjunto reducido de productos con precios 'altos', que, observando el histograma, están lejos de representar un porcentaje ínfimo del </a:t>
            </a:r>
            <a:r>
              <a:rPr lang="es-ES" sz="2000" dirty="0" err="1"/>
              <a:t>revenue</a:t>
            </a:r>
            <a:r>
              <a:rPr lang="es-ES" sz="2000" dirty="0"/>
              <a:t>.</a:t>
            </a:r>
          </a:p>
          <a:p>
            <a:pPr algn="just"/>
            <a:r>
              <a:rPr lang="es-ES" sz="2000" dirty="0"/>
              <a:t>Cuando lleguemos al módulo de Machine </a:t>
            </a:r>
            <a:r>
              <a:rPr lang="es-ES" sz="2000" dirty="0" err="1"/>
              <a:t>Learning</a:t>
            </a:r>
            <a:r>
              <a:rPr lang="es-ES" sz="2000" dirty="0"/>
              <a:t>, vamos a constatar que esta es una decisión acertada, ya que la presencia de </a:t>
            </a:r>
            <a:r>
              <a:rPr lang="es-ES" sz="2000" dirty="0" err="1"/>
              <a:t>outliers</a:t>
            </a:r>
            <a:r>
              <a:rPr lang="es-ES" sz="2000" dirty="0"/>
              <a:t> no impide obtener predicciones adecuadas.</a:t>
            </a:r>
            <a:endParaRPr lang="en-US" sz="2000" dirty="0"/>
          </a:p>
        </p:txBody>
      </p:sp>
      <p:pic>
        <p:nvPicPr>
          <p:cNvPr id="6" name="Picture 5">
            <a:extLst>
              <a:ext uri="{FF2B5EF4-FFF2-40B4-BE49-F238E27FC236}">
                <a16:creationId xmlns:a16="http://schemas.microsoft.com/office/drawing/2014/main" id="{2B4C904E-E976-AA41-FC8C-776E8C41A540}"/>
              </a:ext>
            </a:extLst>
          </p:cNvPr>
          <p:cNvPicPr>
            <a:picLocks noChangeAspect="1"/>
          </p:cNvPicPr>
          <p:nvPr/>
        </p:nvPicPr>
        <p:blipFill>
          <a:blip r:embed="rId3"/>
          <a:stretch>
            <a:fillRect/>
          </a:stretch>
        </p:blipFill>
        <p:spPr>
          <a:xfrm>
            <a:off x="224848" y="4932298"/>
            <a:ext cx="3498066" cy="1823459"/>
          </a:xfrm>
          <a:prstGeom prst="rect">
            <a:avLst/>
          </a:prstGeom>
        </p:spPr>
      </p:pic>
    </p:spTree>
    <p:extLst>
      <p:ext uri="{BB962C8B-B14F-4D97-AF65-F5344CB8AC3E}">
        <p14:creationId xmlns:p14="http://schemas.microsoft.com/office/powerpoint/2010/main" val="1557918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C960B-60E2-F9F6-0BB5-A389A567D3BA}"/>
              </a:ext>
            </a:extLst>
          </p:cNvPr>
          <p:cNvSpPr>
            <a:spLocks noGrp="1"/>
          </p:cNvSpPr>
          <p:nvPr>
            <p:ph type="title"/>
          </p:nvPr>
        </p:nvSpPr>
        <p:spPr>
          <a:xfrm>
            <a:off x="838200" y="365125"/>
            <a:ext cx="10515600" cy="407761"/>
          </a:xfrm>
        </p:spPr>
        <p:txBody>
          <a:bodyPr>
            <a:noAutofit/>
          </a:bodyPr>
          <a:lstStyle/>
          <a:p>
            <a:pPr algn="ctr"/>
            <a:r>
              <a:rPr lang="es-AR" b="1" dirty="0">
                <a:latin typeface="+mn-lt"/>
              </a:rPr>
              <a:t>Correlación de variables</a:t>
            </a:r>
            <a:endParaRPr lang="en-US" b="1" dirty="0">
              <a:latin typeface="+mn-lt"/>
            </a:endParaRPr>
          </a:p>
        </p:txBody>
      </p:sp>
      <p:pic>
        <p:nvPicPr>
          <p:cNvPr id="2050" name="Picture 2">
            <a:extLst>
              <a:ext uri="{FF2B5EF4-FFF2-40B4-BE49-F238E27FC236}">
                <a16:creationId xmlns:a16="http://schemas.microsoft.com/office/drawing/2014/main" id="{CD506EAD-70AD-866F-B3B2-24A78D99E897}"/>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0" y="867682"/>
            <a:ext cx="6054390" cy="5456918"/>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C7ACEEBE-7CCB-7FDE-D29A-F7B138196FEC}"/>
              </a:ext>
            </a:extLst>
          </p:cNvPr>
          <p:cNvSpPr>
            <a:spLocks noGrp="1"/>
          </p:cNvSpPr>
          <p:nvPr>
            <p:ph sz="half" idx="2"/>
          </p:nvPr>
        </p:nvSpPr>
        <p:spPr>
          <a:xfrm>
            <a:off x="6270170" y="987424"/>
            <a:ext cx="5758543" cy="5631089"/>
          </a:xfrm>
        </p:spPr>
        <p:txBody>
          <a:bodyPr>
            <a:noAutofit/>
          </a:bodyPr>
          <a:lstStyle/>
          <a:p>
            <a:pPr algn="just"/>
            <a:r>
              <a:rPr lang="es-AR" sz="1600" dirty="0"/>
              <a:t>Variables con una correlación superior a +/-0.7:</a:t>
            </a:r>
          </a:p>
          <a:p>
            <a:pPr algn="just"/>
            <a:endParaRPr lang="es-AR" sz="1600" dirty="0"/>
          </a:p>
          <a:p>
            <a:pPr algn="just"/>
            <a:endParaRPr lang="es-AR" sz="1600" dirty="0"/>
          </a:p>
          <a:p>
            <a:pPr marL="0" indent="0" algn="just">
              <a:buNone/>
            </a:pPr>
            <a:endParaRPr lang="es-AR" sz="1600" dirty="0"/>
          </a:p>
          <a:p>
            <a:pPr algn="just"/>
            <a:r>
              <a:rPr lang="es-ES" sz="1600" dirty="0"/>
              <a:t>Como puede verse, los precios están correlacionados con los precios de referencia y los precios de la competencia.</a:t>
            </a:r>
          </a:p>
          <a:p>
            <a:pPr algn="just"/>
            <a:r>
              <a:rPr lang="es-ES" sz="1600" dirty="0"/>
              <a:t>Con respecto a los </a:t>
            </a:r>
            <a:r>
              <a:rPr lang="es-ES" sz="1600" dirty="0" err="1"/>
              <a:t>Campaingindex</a:t>
            </a:r>
            <a:r>
              <a:rPr lang="es-ES" sz="1600" dirty="0"/>
              <a:t>, recordemos que se trata de una variable </a:t>
            </a:r>
            <a:r>
              <a:rPr lang="es-ES" sz="1600" dirty="0" err="1"/>
              <a:t>dummy</a:t>
            </a:r>
            <a:r>
              <a:rPr lang="es-ES" sz="1600" dirty="0"/>
              <a:t> que generamos a partir del tipo de campaña, la variable que nos dice si un producto es objeto de una campaña publicitaria es </a:t>
            </a:r>
            <a:r>
              <a:rPr lang="es-ES" sz="1600" dirty="0" err="1"/>
              <a:t>adFlag</a:t>
            </a:r>
            <a:r>
              <a:rPr lang="es-ES" sz="1600" dirty="0"/>
              <a:t>, que toma valores 0 y 1. Si </a:t>
            </a:r>
            <a:r>
              <a:rPr lang="es-ES" sz="1600" dirty="0" err="1"/>
              <a:t>adFlag</a:t>
            </a:r>
            <a:r>
              <a:rPr lang="es-ES" sz="1600" dirty="0"/>
              <a:t>=0 (no hay campaña), generamos la </a:t>
            </a:r>
            <a:r>
              <a:rPr lang="es-ES" sz="1600" dirty="0" err="1"/>
              <a:t>dummy</a:t>
            </a:r>
            <a:r>
              <a:rPr lang="es-ES" sz="1600" dirty="0"/>
              <a:t> </a:t>
            </a:r>
            <a:r>
              <a:rPr lang="es-ES" sz="1600" dirty="0" err="1"/>
              <a:t>campaignIndex_D</a:t>
            </a:r>
            <a:r>
              <a:rPr lang="es-ES" sz="1600" dirty="0"/>
              <a:t>.</a:t>
            </a:r>
          </a:p>
          <a:p>
            <a:pPr algn="just"/>
            <a:endParaRPr lang="es-ES" sz="1600" dirty="0"/>
          </a:p>
          <a:p>
            <a:pPr algn="just"/>
            <a:r>
              <a:rPr lang="es-ES" sz="1600" dirty="0"/>
              <a:t>Si bien el análisis previo nos indica que tenemos alta correlación entre las campañas B y D, vamos a eliminar en los modelos de ML todas nuestras variables </a:t>
            </a:r>
            <a:r>
              <a:rPr lang="es-ES" sz="1600" dirty="0" err="1"/>
              <a:t>campaignIndex</a:t>
            </a:r>
            <a:r>
              <a:rPr lang="es-ES" sz="1600" dirty="0"/>
              <a:t>, la variable </a:t>
            </a:r>
            <a:r>
              <a:rPr lang="es-ES" sz="1600" dirty="0" err="1"/>
              <a:t>adFlag</a:t>
            </a:r>
            <a:r>
              <a:rPr lang="es-ES" sz="1600" dirty="0"/>
              <a:t> es suficiente para captar el efecto de la publicidad en la probabilidad de ventas.</a:t>
            </a:r>
          </a:p>
        </p:txBody>
      </p:sp>
      <p:pic>
        <p:nvPicPr>
          <p:cNvPr id="8" name="Picture 7">
            <a:extLst>
              <a:ext uri="{FF2B5EF4-FFF2-40B4-BE49-F238E27FC236}">
                <a16:creationId xmlns:a16="http://schemas.microsoft.com/office/drawing/2014/main" id="{C71DBA71-FF3F-7F28-5EAB-74FE13EA4CBB}"/>
              </a:ext>
            </a:extLst>
          </p:cNvPr>
          <p:cNvPicPr>
            <a:picLocks noChangeAspect="1"/>
          </p:cNvPicPr>
          <p:nvPr/>
        </p:nvPicPr>
        <p:blipFill>
          <a:blip r:embed="rId3"/>
          <a:stretch>
            <a:fillRect/>
          </a:stretch>
        </p:blipFill>
        <p:spPr>
          <a:xfrm>
            <a:off x="6489450" y="1390067"/>
            <a:ext cx="4864350" cy="776190"/>
          </a:xfrm>
          <a:prstGeom prst="rect">
            <a:avLst/>
          </a:prstGeom>
        </p:spPr>
      </p:pic>
    </p:spTree>
    <p:extLst>
      <p:ext uri="{BB962C8B-B14F-4D97-AF65-F5344CB8AC3E}">
        <p14:creationId xmlns:p14="http://schemas.microsoft.com/office/powerpoint/2010/main" val="329690365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166</TotalTime>
  <Words>3888</Words>
  <Application>Microsoft Office PowerPoint</Application>
  <PresentationFormat>Widescreen</PresentationFormat>
  <Paragraphs>149</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Wingdings</vt:lpstr>
      <vt:lpstr>Office Theme</vt:lpstr>
      <vt:lpstr>PowerPoint Presentation</vt:lpstr>
      <vt:lpstr>Introducción a la base de datos</vt:lpstr>
      <vt:lpstr>Contexto Comercial y objetivos</vt:lpstr>
      <vt:lpstr>Tamaño de la base de datos</vt:lpstr>
      <vt:lpstr>Descripción de features</vt:lpstr>
      <vt:lpstr>Tratamiento de Missing Values</vt:lpstr>
      <vt:lpstr>Distribución del revenue</vt:lpstr>
      <vt:lpstr>Distribución de precios</vt:lpstr>
      <vt:lpstr>Correlación de variables</vt:lpstr>
      <vt:lpstr>Curva de demanda</vt:lpstr>
      <vt:lpstr>Estacionalidad</vt:lpstr>
      <vt:lpstr>Concentración de ventas</vt:lpstr>
      <vt:lpstr>Publicidad</vt:lpstr>
      <vt:lpstr>Conclusiones del EDA</vt:lpstr>
      <vt:lpstr>Resultados de los modelos de Regresión</vt:lpstr>
      <vt:lpstr>Apéndice: Un modelo de clasificación para predecir ventas.</vt:lpstr>
      <vt:lpstr>Regresión Logística</vt:lpstr>
      <vt:lpstr>Conclusiones generales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Forte, Juan Leandro</dc:creator>
  <cp:lastModifiedBy>Forte, Juan Leandro</cp:lastModifiedBy>
  <cp:revision>32</cp:revision>
  <dcterms:created xsi:type="dcterms:W3CDTF">2024-05-12T19:42:58Z</dcterms:created>
  <dcterms:modified xsi:type="dcterms:W3CDTF">2024-05-13T22:14:13Z</dcterms:modified>
</cp:coreProperties>
</file>