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7" r:id="rId1"/>
  </p:sldMasterIdLst>
  <p:notesMasterIdLst>
    <p:notesMasterId r:id="rId16"/>
  </p:notesMasterIdLst>
  <p:sldIdLst>
    <p:sldId id="256" r:id="rId2"/>
    <p:sldId id="259" r:id="rId3"/>
    <p:sldId id="257" r:id="rId4"/>
    <p:sldId id="260" r:id="rId5"/>
    <p:sldId id="258" r:id="rId6"/>
    <p:sldId id="262" r:id="rId7"/>
    <p:sldId id="261" r:id="rId8"/>
    <p:sldId id="263" r:id="rId9"/>
    <p:sldId id="264" r:id="rId10"/>
    <p:sldId id="267" r:id="rId11"/>
    <p:sldId id="268" r:id="rId12"/>
    <p:sldId id="270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1"/>
    <p:restoredTop sz="87266"/>
  </p:normalViewPr>
  <p:slideViewPr>
    <p:cSldViewPr snapToGrid="0" snapToObjects="1">
      <p:cViewPr varScale="1">
        <p:scale>
          <a:sx n="78" d="100"/>
          <a:sy n="78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DF29A-92D7-5F4B-B3B3-9B9D5DE2274B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5A232-2069-C245-9FE5-2C8C8BA3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42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A232-2069-C245-9FE5-2C8C8BA3E8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91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-would be too easy to build a model out of the previous blood pressure-related variables</a:t>
            </a:r>
          </a:p>
          <a:p>
            <a:r>
              <a:rPr lang="en-US" dirty="0" smtClean="0"/>
              <a:t>-those</a:t>
            </a:r>
            <a:r>
              <a:rPr lang="en-US" baseline="0" dirty="0" smtClean="0"/>
              <a:t> selected variables are broad enough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A232-2069-C245-9FE5-2C8C8BA3E8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30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A232-2069-C245-9FE5-2C8C8BA3E8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73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statistical significance!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A232-2069-C245-9FE5-2C8C8BA3E8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2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A232-2069-C245-9FE5-2C8C8BA3E8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14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DETERMINANTS</a:t>
            </a:r>
            <a:r>
              <a:rPr lang="en-US" baseline="0" dirty="0" smtClean="0"/>
              <a:t> vs COMPLICATIONS =&gt; inferring causality is out of the scope of this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A232-2069-C245-9FE5-2C8C8BA3E8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37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A232-2069-C245-9FE5-2C8C8BA3E8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34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type of</a:t>
            </a:r>
            <a:r>
              <a:rPr lang="en-US" dirty="0" smtClean="0"/>
              <a:t> graphic (bar chart) was chosen to present all the variables in a condensed format,</a:t>
            </a:r>
            <a:r>
              <a:rPr lang="en-US" baseline="0" dirty="0" smtClean="0"/>
              <a:t> even though correlations are usually depicted with linear graphics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A232-2069-C245-9FE5-2C8C8BA3E8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15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</a:t>
            </a:r>
            <a:r>
              <a:rPr lang="en-US" baseline="0" dirty="0" smtClean="0"/>
              <a:t> with simple correlation, selected variables are still very relevant!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A232-2069-C245-9FE5-2C8C8BA3E8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85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Unsurprisingly, some of the most correlated items are related</a:t>
            </a:r>
            <a:r>
              <a:rPr lang="en-US" baseline="0" dirty="0" smtClean="0"/>
              <a:t> to blood pressure.. However, take note of the formulation of some of the questionnaire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A232-2069-C245-9FE5-2C8C8BA3E8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2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AA3DA6C0-4B84-4D42-A07B-D7D03C79D0F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49E56D9-2770-C947-B955-B8D5954E8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A6C0-4B84-4D42-A07B-D7D03C79D0F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56D9-2770-C947-B955-B8D5954E8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A3DA6C0-4B84-4D42-A07B-D7D03C79D0F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49E56D9-2770-C947-B955-B8D5954E8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A6C0-4B84-4D42-A07B-D7D03C79D0F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56D9-2770-C947-B955-B8D5954E8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A3DA6C0-4B84-4D42-A07B-D7D03C79D0F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49E56D9-2770-C947-B955-B8D5954E8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A3DA6C0-4B84-4D42-A07B-D7D03C79D0F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49E56D9-2770-C947-B955-B8D5954E8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A3DA6C0-4B84-4D42-A07B-D7D03C79D0F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49E56D9-2770-C947-B955-B8D5954E8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A6C0-4B84-4D42-A07B-D7D03C79D0F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56D9-2770-C947-B955-B8D5954E8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A3DA6C0-4B84-4D42-A07B-D7D03C79D0F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49E56D9-2770-C947-B955-B8D5954E8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A6C0-4B84-4D42-A07B-D7D03C79D0F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56D9-2770-C947-B955-B8D5954E8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A3DA6C0-4B84-4D42-A07B-D7D03C79D0F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49E56D9-2770-C947-B955-B8D5954E82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DA6C0-4B84-4D42-A07B-D7D03C79D0F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E56D9-2770-C947-B955-B8D5954E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9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Answering public health questions with </a:t>
            </a:r>
            <a:br>
              <a:rPr lang="en-US" dirty="0" smtClean="0"/>
            </a:br>
            <a:r>
              <a:rPr lang="en-US" dirty="0" smtClean="0"/>
              <a:t>National Health Surveys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case study of primary hypertension in NHANES 2013-2014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Q: </a:t>
            </a:r>
            <a:r>
              <a:rPr lang="en-US" dirty="0" smtClean="0"/>
              <a:t>What are the questionnaire </a:t>
            </a:r>
            <a:r>
              <a:rPr lang="fr-CA" dirty="0" smtClean="0"/>
              <a:t>variables </a:t>
            </a:r>
            <a:r>
              <a:rPr lang="fr-CA" dirty="0" err="1" smtClean="0"/>
              <a:t>associated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hypertension?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72995" y="3447034"/>
            <a:ext cx="5931534" cy="3318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995" y="5995"/>
            <a:ext cx="5931534" cy="344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1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2" y="1127305"/>
            <a:ext cx="10037307" cy="5683767"/>
          </a:xfrm>
        </p:spPr>
      </p:pic>
      <p:sp>
        <p:nvSpPr>
          <p:cNvPr id="5" name="Frame 4"/>
          <p:cNvSpPr/>
          <p:nvPr/>
        </p:nvSpPr>
        <p:spPr>
          <a:xfrm>
            <a:off x="8113283" y="4849848"/>
            <a:ext cx="3000036" cy="1779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548" y="2439658"/>
            <a:ext cx="9286456" cy="2366709"/>
          </a:xfrm>
          <a:prstGeom prst="rect">
            <a:avLst/>
          </a:prstGeom>
          <a:effectLst>
            <a:outerShdw blurRad="50800" dist="50800" dir="5400000" sx="102000" sy="102000" algn="ctr" rotWithShape="0">
              <a:schemeClr val="accent1">
                <a:alpha val="24000"/>
              </a:scheme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492332" y="413067"/>
            <a:ext cx="509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Items related to blood pressure</a:t>
            </a:r>
            <a:r>
              <a:rPr lang="mr-IN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44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related to health questionnaires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Compliance</a:t>
            </a:r>
          </a:p>
          <a:p>
            <a:r>
              <a:rPr lang="en-US" dirty="0" smtClean="0"/>
              <a:t>Self-reported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Q: </a:t>
            </a:r>
            <a:r>
              <a:rPr lang="en-US" dirty="0" smtClean="0"/>
              <a:t>Can we identify individuals with hypertension in this dataset?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5790" y="215358"/>
            <a:ext cx="6281873" cy="5248622"/>
          </a:xfrm>
        </p:spPr>
        <p:txBody>
          <a:bodyPr/>
          <a:lstStyle/>
          <a:p>
            <a:r>
              <a:rPr lang="en-US" dirty="0" smtClean="0"/>
              <a:t>Assuming we do classify an individual as having/not having hypertension only based on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built our model on these arbitrary variables </a:t>
            </a:r>
          </a:p>
          <a:p>
            <a:pPr lvl="1"/>
            <a:r>
              <a:rPr lang="en-US" dirty="0" smtClean="0"/>
              <a:t>These questionnaire variables are not too obviously related to blood pressure, and they are broad enough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586" y="4319107"/>
            <a:ext cx="7675414" cy="1269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586" y="2329690"/>
            <a:ext cx="7823540" cy="50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context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060" y="1289957"/>
            <a:ext cx="3960955" cy="325515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NHANES 2013-2014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National Health and Nutrition Examination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Cross-sectional survey</a:t>
            </a:r>
          </a:p>
          <a:p>
            <a:pPr lvl="1"/>
            <a:r>
              <a:rPr lang="en-US" dirty="0" smtClean="0"/>
              <a:t>Observational study from a sample of the population at a specific time</a:t>
            </a:r>
          </a:p>
          <a:p>
            <a:r>
              <a:rPr lang="en-US" dirty="0" smtClean="0"/>
              <a:t>Target population:</a:t>
            </a:r>
            <a:br>
              <a:rPr lang="en-US" dirty="0" smtClean="0"/>
            </a:br>
            <a:r>
              <a:rPr lang="en-US" dirty="0" smtClean="0"/>
              <a:t>	Resident population of the United States</a:t>
            </a:r>
          </a:p>
          <a:p>
            <a:r>
              <a:rPr lang="en-US" dirty="0" smtClean="0"/>
              <a:t>Sample for the interview:</a:t>
            </a:r>
            <a:br>
              <a:rPr lang="en-US" dirty="0" smtClean="0"/>
            </a:br>
            <a:r>
              <a:rPr lang="en-US" dirty="0" smtClean="0"/>
              <a:t>	10,176 persons from 30 different survey locations</a:t>
            </a:r>
          </a:p>
          <a:p>
            <a:r>
              <a:rPr lang="en-US" dirty="0" smtClean="0"/>
              <a:t>Data collected:</a:t>
            </a:r>
          </a:p>
          <a:p>
            <a:pPr lvl="1"/>
            <a:r>
              <a:rPr lang="en-US" dirty="0" smtClean="0"/>
              <a:t>Demographics, Questionnaire, Lab Results, Examination, Medication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305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’hypertension’?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0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</a:t>
            </a:r>
            <a:r>
              <a:rPr lang="en-US" dirty="0" smtClean="0"/>
              <a:t>ase study of primary hypertension </a:t>
            </a:r>
            <a:br>
              <a:rPr lang="en-US" dirty="0" smtClean="0"/>
            </a:br>
            <a:r>
              <a:rPr lang="en-US" dirty="0" smtClean="0"/>
              <a:t>in NHANES 2013-2014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1" y="1690688"/>
            <a:ext cx="11803098" cy="46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Q: What are the determinants of hypertension?</a:t>
            </a:r>
          </a:p>
          <a:p>
            <a:pPr lvl="1"/>
            <a:r>
              <a:rPr lang="en-US" dirty="0" smtClean="0"/>
              <a:t>Or what are the associated complications?</a:t>
            </a:r>
            <a:br>
              <a:rPr lang="en-US" dirty="0" smtClean="0"/>
            </a:br>
            <a:r>
              <a:rPr lang="en-US" dirty="0" smtClean="0"/>
              <a:t>	=&gt; Simple correlation </a:t>
            </a:r>
          </a:p>
          <a:p>
            <a:pPr lvl="2"/>
            <a:r>
              <a:rPr lang="en-US" dirty="0" smtClean="0"/>
              <a:t>(way too many missing values in each column for feature selection!)</a:t>
            </a:r>
            <a:br>
              <a:rPr lang="en-US" dirty="0" smtClean="0"/>
            </a:br>
            <a:r>
              <a:rPr lang="en-US" dirty="0" smtClean="0"/>
              <a:t>		</a:t>
            </a:r>
          </a:p>
          <a:p>
            <a:r>
              <a:rPr lang="en-US" dirty="0" smtClean="0"/>
              <a:t>Q: Can we identify individuals with hypertension in this dataset?</a:t>
            </a:r>
            <a:br>
              <a:rPr lang="en-US" dirty="0" smtClean="0"/>
            </a:br>
            <a:r>
              <a:rPr lang="en-US" dirty="0" smtClean="0"/>
              <a:t>	=&gt; CLASSIFICATION</a:t>
            </a:r>
          </a:p>
          <a:p>
            <a:endParaRPr lang="en-US" dirty="0" smtClean="0"/>
          </a:p>
          <a:p>
            <a:r>
              <a:rPr lang="en-US" dirty="0" smtClean="0"/>
              <a:t>Q: Can we predict the age of onset of hypertension?</a:t>
            </a:r>
            <a:br>
              <a:rPr lang="en-US" dirty="0" smtClean="0"/>
            </a:br>
            <a:r>
              <a:rPr lang="en-US" dirty="0" smtClean="0"/>
              <a:t>	=&gt; REGRESSION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013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Through </a:t>
            </a:r>
            <a:r>
              <a:rPr lang="en-US" dirty="0" err="1" smtClean="0"/>
              <a:t>Kaggle</a:t>
            </a:r>
            <a:endParaRPr lang="en-US" dirty="0" smtClean="0"/>
          </a:p>
          <a:p>
            <a:pPr lvl="1"/>
            <a:r>
              <a:rPr lang="en-US" sz="2000" u="sng" dirty="0" smtClean="0">
                <a:solidFill>
                  <a:srgbClr val="002060"/>
                </a:solidFill>
              </a:rPr>
              <a:t>https://www.kaggle.com/cdc/national-health-and-nutrition-examination-survey</a:t>
            </a:r>
            <a:endParaRPr lang="en-US" sz="2000" u="sng" dirty="0">
              <a:solidFill>
                <a:srgbClr val="002060"/>
              </a:solidFill>
            </a:endParaRPr>
          </a:p>
          <a:p>
            <a:pPr lvl="1"/>
            <a:r>
              <a:rPr lang="en-US" sz="2000" dirty="0" smtClean="0"/>
              <a:t>All participants are identified by a unique sequence number ‘SEQN’</a:t>
            </a:r>
            <a:endParaRPr lang="en-US" dirty="0" smtClean="0"/>
          </a:p>
          <a:p>
            <a:r>
              <a:rPr lang="en-US" dirty="0" smtClean="0"/>
              <a:t>The scope of this project is limited to the following files and variables</a:t>
            </a:r>
          </a:p>
          <a:p>
            <a:pPr lvl="1"/>
            <a:r>
              <a:rPr lang="en-US" dirty="0" err="1" smtClean="0"/>
              <a:t>demographics.csv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Age, Gender (M/F), Total Annual Household income ($), Family or Individual income ($)</a:t>
            </a:r>
          </a:p>
          <a:p>
            <a:pPr lvl="1"/>
            <a:r>
              <a:rPr lang="en-US" dirty="0" err="1" smtClean="0"/>
              <a:t>medications.csv</a:t>
            </a:r>
            <a:endParaRPr lang="en-US" dirty="0" smtClean="0"/>
          </a:p>
          <a:p>
            <a:pPr lvl="2"/>
            <a:r>
              <a:rPr lang="en-US" dirty="0" smtClean="0"/>
              <a:t>Reason for use of the medication (ICD10 medical condition code)</a:t>
            </a:r>
          </a:p>
          <a:p>
            <a:pPr lvl="1"/>
            <a:r>
              <a:rPr lang="en-US" dirty="0" err="1" smtClean="0"/>
              <a:t>questionnaire.csv</a:t>
            </a:r>
            <a:endParaRPr lang="en-US" dirty="0" smtClean="0"/>
          </a:p>
          <a:p>
            <a:pPr lvl="2"/>
            <a:r>
              <a:rPr lang="en-US" dirty="0" smtClean="0"/>
              <a:t>All questions!!  =&gt; 952 variables!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67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4775" y="326570"/>
            <a:ext cx="6281873" cy="6531429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/>
              <a:t>Text values</a:t>
            </a:r>
          </a:p>
          <a:p>
            <a:pPr lvl="1"/>
            <a:r>
              <a:rPr lang="en-US" dirty="0"/>
              <a:t>those variables were removed from the dataset because they were out of the scope of the project </a:t>
            </a:r>
            <a:br>
              <a:rPr lang="en-US" dirty="0"/>
            </a:br>
            <a:r>
              <a:rPr lang="en-US" dirty="0"/>
              <a:t>	(i.e. ‘brand of cigarettes’)</a:t>
            </a:r>
          </a:p>
          <a:p>
            <a:pPr lvl="1"/>
            <a:r>
              <a:rPr lang="en-US" dirty="0"/>
              <a:t>all the relevant variables were already coded as numeric </a:t>
            </a:r>
            <a:r>
              <a:rPr lang="en-US" dirty="0" smtClean="0"/>
              <a:t>values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Values [7, 77, 9, 99]: missing values or continuous values?</a:t>
            </a:r>
          </a:p>
          <a:p>
            <a:pPr lvl="1"/>
            <a:r>
              <a:rPr lang="en-US" dirty="0" smtClean="0"/>
              <a:t>‘Refused to answer’  [value: 7, 77, 777]</a:t>
            </a:r>
          </a:p>
          <a:p>
            <a:pPr lvl="1"/>
            <a:r>
              <a:rPr lang="en-US" dirty="0" smtClean="0"/>
              <a:t>‘Don’t know’ [value: 9, 99, 999]</a:t>
            </a:r>
          </a:p>
          <a:p>
            <a:pPr lvl="1"/>
            <a:r>
              <a:rPr lang="en-US" dirty="0" smtClean="0"/>
              <a:t>Missing values [value: (blank) or . ]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Statistically significant enough variables</a:t>
            </a:r>
          </a:p>
          <a:p>
            <a:pPr lvl="1"/>
            <a:r>
              <a:rPr lang="en-US" dirty="0" smtClean="0"/>
              <a:t>Columns where count &gt; 310  (confidence=0.95, n=1595)</a:t>
            </a:r>
          </a:p>
          <a:p>
            <a:endParaRPr lang="en-US" dirty="0"/>
          </a:p>
          <a:p>
            <a:r>
              <a:rPr lang="en-US" dirty="0" smtClean="0"/>
              <a:t>Variables with </a:t>
            </a:r>
            <a:r>
              <a:rPr lang="en-US" dirty="0" err="1" smtClean="0"/>
              <a:t>std</a:t>
            </a:r>
            <a:r>
              <a:rPr lang="en-US" dirty="0" smtClean="0"/>
              <a:t>() = 0 (variance is 0)</a:t>
            </a:r>
          </a:p>
          <a:p>
            <a:pPr lvl="1"/>
            <a:r>
              <a:rPr lang="en-US" dirty="0" smtClean="0"/>
              <a:t>i.e. ‘Do you speak English at home?’ (yes: 1, missing value otherwise)</a:t>
            </a:r>
            <a:endParaRPr lang="en-US" dirty="0"/>
          </a:p>
          <a:p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9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Q: </a:t>
            </a:r>
            <a:r>
              <a:rPr lang="en-US" dirty="0" smtClean="0"/>
              <a:t>What are the questionnaire </a:t>
            </a:r>
            <a:r>
              <a:rPr lang="fr-CA" dirty="0" smtClean="0"/>
              <a:t>variables </a:t>
            </a:r>
            <a:r>
              <a:rPr lang="fr-CA" dirty="0" err="1" smtClean="0"/>
              <a:t>associated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hypertension?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352" y="689200"/>
            <a:ext cx="7706648" cy="4617586"/>
          </a:xfrm>
        </p:spPr>
      </p:pic>
      <p:sp>
        <p:nvSpPr>
          <p:cNvPr id="10" name="TextBox 9"/>
          <p:cNvSpPr txBox="1"/>
          <p:nvPr/>
        </p:nvSpPr>
        <p:spPr>
          <a:xfrm>
            <a:off x="1730828" y="5306786"/>
            <a:ext cx="2656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Variables with absolute correlation </a:t>
            </a:r>
            <a:r>
              <a:rPr lang="en-US" dirty="0" err="1" smtClean="0"/>
              <a:t>coeff</a:t>
            </a:r>
            <a:r>
              <a:rPr lang="en-US" dirty="0" smtClean="0"/>
              <a:t> &gt; 0.2 with hypertension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7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1412</TotalTime>
  <Words>367</Words>
  <Application>Microsoft Macintosh PowerPoint</Application>
  <PresentationFormat>Widescreen</PresentationFormat>
  <Paragraphs>77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Mangal</vt:lpstr>
      <vt:lpstr>Rockwell</vt:lpstr>
      <vt:lpstr>Wingdings</vt:lpstr>
      <vt:lpstr>Atlas</vt:lpstr>
      <vt:lpstr>Answering public health questions with  National Health Surveys</vt:lpstr>
      <vt:lpstr>Some context…</vt:lpstr>
      <vt:lpstr>NHANES 2013-2014  National Health and Nutrition Examination Survey</vt:lpstr>
      <vt:lpstr>Why ’hypertension’?</vt:lpstr>
      <vt:lpstr>A case study of primary hypertension  in NHANES 2013-2014 </vt:lpstr>
      <vt:lpstr>QUESTIONS</vt:lpstr>
      <vt:lpstr>Data Acquisition</vt:lpstr>
      <vt:lpstr>Data Cleaning</vt:lpstr>
      <vt:lpstr>Q: What are the questionnaire variables associated with hypertension?</vt:lpstr>
      <vt:lpstr>Q: What are the questionnaire variables associated with hypertension?</vt:lpstr>
      <vt:lpstr>PowerPoint Presentation</vt:lpstr>
      <vt:lpstr>Issues related to health questionnaires</vt:lpstr>
      <vt:lpstr>PowerPoint Presentation</vt:lpstr>
      <vt:lpstr>Q: Can we identify individuals with hypertension in this dataset? 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we classify </dc:title>
  <dc:creator>Jasmine Leblond</dc:creator>
  <cp:lastModifiedBy>Jasmine Leblond</cp:lastModifiedBy>
  <cp:revision>32</cp:revision>
  <dcterms:created xsi:type="dcterms:W3CDTF">2019-06-16T21:54:46Z</dcterms:created>
  <dcterms:modified xsi:type="dcterms:W3CDTF">2019-06-17T21:27:15Z</dcterms:modified>
</cp:coreProperties>
</file>