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954B450-CEE8-411F-A51F-E46920FA6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What’s behind the </a:t>
            </a:r>
            <a:br>
              <a:rPr lang="en-CA" dirty="0"/>
            </a:br>
            <a:r>
              <a:rPr lang="en-CA" dirty="0"/>
              <a:t>Great Resignation?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742E471-B636-477E-8EEE-7996C0175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Jasmine </a:t>
            </a:r>
            <a:r>
              <a:rPr lang="en-CA" dirty="0" err="1"/>
              <a:t>Leblond</a:t>
            </a:r>
            <a:r>
              <a:rPr lang="en-CA" dirty="0"/>
              <a:t>-Chartrand</a:t>
            </a:r>
          </a:p>
          <a:p>
            <a:r>
              <a:rPr lang="en-CA" dirty="0"/>
              <a:t>2021-10-15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747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0">
            <a:extLst>
              <a:ext uri="{FF2B5EF4-FFF2-40B4-BE49-F238E27FC236}">
                <a16:creationId xmlns:a16="http://schemas.microsoft.com/office/drawing/2014/main" id="{E746575B-AB94-440A-82C7-38D66613F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14325"/>
            <a:ext cx="116014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9">
            <a:extLst>
              <a:ext uri="{FF2B5EF4-FFF2-40B4-BE49-F238E27FC236}">
                <a16:creationId xmlns:a16="http://schemas.microsoft.com/office/drawing/2014/main" id="{141C9815-C198-420B-92BB-4EEEB7BDE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14325"/>
            <a:ext cx="11601450" cy="6229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4696DB-0561-324B-BB70-FBC288CD7E49}"/>
              </a:ext>
            </a:extLst>
          </p:cNvPr>
          <p:cNvSpPr txBox="1"/>
          <p:nvPr/>
        </p:nvSpPr>
        <p:spPr>
          <a:xfrm>
            <a:off x="4231077" y="3273849"/>
            <a:ext cx="315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 Americans anticipate looking for a new job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86977-E7C5-FB4A-94D4-7CC01DB0C779}"/>
              </a:ext>
            </a:extLst>
          </p:cNvPr>
          <p:cNvSpPr txBox="1"/>
          <p:nvPr/>
        </p:nvSpPr>
        <p:spPr>
          <a:xfrm>
            <a:off x="6387738" y="5188125"/>
            <a:ext cx="410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 those surveyed said that flexibility was their primary reason to look for a new job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7DF24-4074-0140-8A4A-0238F292A86C}"/>
              </a:ext>
            </a:extLst>
          </p:cNvPr>
          <p:cNvSpPr txBox="1"/>
          <p:nvPr/>
        </p:nvSpPr>
        <p:spPr>
          <a:xfrm>
            <a:off x="6387738" y="4414132"/>
            <a:ext cx="1160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  <a:r>
              <a:rPr lang="en-US" sz="4000" b="1" dirty="0">
                <a:solidFill>
                  <a:schemeClr val="accent1"/>
                </a:solidFill>
                <a:latin typeface="Helvetica" pitchFamily="2" charset="0"/>
                <a:cs typeface="Baghdad" pitchFamily="2" charset="-78"/>
              </a:rPr>
              <a:t>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3877B-672B-5143-9AE6-35BC6EC09488}"/>
              </a:ext>
            </a:extLst>
          </p:cNvPr>
          <p:cNvSpPr txBox="1"/>
          <p:nvPr/>
        </p:nvSpPr>
        <p:spPr>
          <a:xfrm>
            <a:off x="4231077" y="2392624"/>
            <a:ext cx="2638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55</a:t>
            </a:r>
            <a:r>
              <a:rPr lang="en-US" sz="6000" b="1" dirty="0">
                <a:solidFill>
                  <a:schemeClr val="accent1"/>
                </a:solidFill>
                <a:latin typeface="Helvetica" pitchFamily="2" charset="0"/>
                <a:cs typeface="Baghdad" pitchFamily="2" charset="-78"/>
              </a:rPr>
              <a:t>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61D53-1389-8143-A025-B9DD4C83875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4674" y="2484956"/>
            <a:ext cx="2125200" cy="3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2">
            <a:extLst>
              <a:ext uri="{FF2B5EF4-FFF2-40B4-BE49-F238E27FC236}">
                <a16:creationId xmlns:a16="http://schemas.microsoft.com/office/drawing/2014/main" id="{3C58AE68-71CB-47A0-8298-25EE6BA2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14325"/>
            <a:ext cx="116014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0E28-4032-344B-9FF2-74671E46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FACF-0346-FE4B-9753-B776977C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Levin, K. (n.d.). </a:t>
            </a:r>
            <a:r>
              <a:rPr lang="en-CA" i="1" dirty="0"/>
              <a:t>Fifty five percent people chart graphic, 55 percentage vector diagram</a:t>
            </a:r>
            <a:r>
              <a:rPr lang="en-CA" dirty="0"/>
              <a:t> [Image]. https://</a:t>
            </a:r>
            <a:r>
              <a:rPr lang="en-CA" dirty="0" err="1"/>
              <a:t>www.dreamstime.com</a:t>
            </a:r>
            <a:r>
              <a:rPr lang="en-CA" dirty="0"/>
              <a:t>/fifty-five-percent-people-chart-graphic-percentage-vector-diagram-icon-design-web-ui-flat-illustration-black-grey-white-image191271257</a:t>
            </a:r>
          </a:p>
          <a:p>
            <a:r>
              <a:rPr lang="en-CA" dirty="0"/>
              <a:t>Morris, C. (2021, September 1). </a:t>
            </a:r>
            <a:r>
              <a:rPr lang="en-CA" i="1" dirty="0"/>
              <a:t>The Great Resignation Could See Half the Nation’s Workers Changing Jobs</a:t>
            </a:r>
            <a:r>
              <a:rPr lang="en-CA" dirty="0"/>
              <a:t>. Nasdaq. Retrieved October 15, 2021, from https://</a:t>
            </a:r>
            <a:r>
              <a:rPr lang="en-CA" dirty="0" err="1"/>
              <a:t>www.nasdaq.com</a:t>
            </a:r>
            <a:r>
              <a:rPr lang="en-CA" dirty="0"/>
              <a:t>/articles/the-great-resignation-could-see-half-the-nations-workers-changing-jobs-2021-09-01</a:t>
            </a:r>
          </a:p>
          <a:p>
            <a:r>
              <a:rPr lang="en-CA" dirty="0" err="1"/>
              <a:t>Reinicke</a:t>
            </a:r>
            <a:r>
              <a:rPr lang="en-CA" dirty="0"/>
              <a:t>, C. (2021, August 25). </a:t>
            </a:r>
            <a:r>
              <a:rPr lang="en-CA" i="1" dirty="0"/>
              <a:t>The “Great Resignation” is likely to continue, as 55% of Americans anticipate looking for a new job</a:t>
            </a:r>
            <a:r>
              <a:rPr lang="en-CA" dirty="0"/>
              <a:t>. CNBC. https://</a:t>
            </a:r>
            <a:r>
              <a:rPr lang="en-CA" dirty="0" err="1"/>
              <a:t>www.cnbc.com</a:t>
            </a:r>
            <a:r>
              <a:rPr lang="en-CA" dirty="0"/>
              <a:t>/2021/08/25/great-resignation-55-percent-are-looking-to-change-jobs-over-the-next-year-.html</a:t>
            </a:r>
          </a:p>
          <a:p>
            <a:r>
              <a:rPr lang="en-CA" dirty="0"/>
              <a:t>U.S. BUREAU OF LABOR STATISTICS. (n.d.). </a:t>
            </a:r>
            <a:r>
              <a:rPr lang="en-CA" i="1" dirty="0"/>
              <a:t>Employment Databases, Tables &amp; Calculators</a:t>
            </a:r>
            <a:r>
              <a:rPr lang="en-CA" dirty="0"/>
              <a:t>. Retrieved October 15, 2021, from https://</a:t>
            </a:r>
            <a:r>
              <a:rPr lang="en-CA" dirty="0" err="1"/>
              <a:t>www.bls.gov</a:t>
            </a:r>
            <a:r>
              <a:rPr lang="en-CA" dirty="0"/>
              <a:t>/data/#employment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199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What’s behind the  Great Resignation?</vt:lpstr>
      <vt:lpstr>PowerPoint Presentation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behind the  Great Resignation?</dc:title>
  <dc:creator/>
  <cp:lastModifiedBy>Jasmine Leblond</cp:lastModifiedBy>
  <cp:revision>1</cp:revision>
  <dcterms:created xsi:type="dcterms:W3CDTF">2021-10-16T03:00:44Z</dcterms:created>
  <dcterms:modified xsi:type="dcterms:W3CDTF">2021-10-16T03:02:08Z</dcterms:modified>
</cp:coreProperties>
</file>