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76" d="100"/>
          <a:sy n="76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Sensitivity and </a:t>
            </a:r>
            <a:r>
              <a:rPr lang="en-US" dirty="0" err="1" smtClean="0">
                <a:cs typeface="Arial" panose="020B0604020202020204" pitchFamily="34" charset="0"/>
              </a:rPr>
              <a:t>Specificty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Classifiers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classifier will accurately predict group membership</a:t>
            </a:r>
          </a:p>
          <a:p>
            <a:r>
              <a:rPr lang="en-US" dirty="0" smtClean="0"/>
              <a:t>There are well known tradeoffs in creating classifiers</a:t>
            </a:r>
          </a:p>
          <a:p>
            <a:r>
              <a:rPr lang="en-US" dirty="0" smtClean="0"/>
              <a:t>Some classifiers are very good at predicting group membership– this is called having high sensitivity</a:t>
            </a:r>
          </a:p>
          <a:p>
            <a:r>
              <a:rPr lang="en-US" dirty="0" smtClean="0"/>
              <a:t>Some classifiers are very good predicting when someone is NOT in a group– this is called having high </a:t>
            </a:r>
            <a:r>
              <a:rPr lang="en-US" dirty="0" err="1" smtClean="0"/>
              <a:t>specificty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4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Purchasing a Product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38197"/>
              </p:ext>
            </p:extLst>
          </p:nvPr>
        </p:nvGraphicFramePr>
        <p:xfrm>
          <a:off x="788804" y="2382980"/>
          <a:ext cx="7198098" cy="256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366"/>
                <a:gridCol w="2399366"/>
                <a:gridCol w="2399366"/>
              </a:tblGrid>
              <a:tr h="1283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Outcome:</a:t>
                      </a:r>
                    </a:p>
                    <a:p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Outcome:</a:t>
                      </a:r>
                    </a:p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purchase</a:t>
                      </a:r>
                      <a:endParaRPr lang="en-US" dirty="0"/>
                    </a:p>
                  </a:txBody>
                  <a:tcPr/>
                </a:tc>
              </a:tr>
              <a:tr h="1283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2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Purchasing a Product</a:t>
            </a:r>
            <a:br>
              <a:rPr lang="en-US" dirty="0" smtClean="0"/>
            </a:br>
            <a:r>
              <a:rPr lang="en-US" dirty="0" smtClean="0"/>
              <a:t>Classifier is Sensitive, but not Specific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33224"/>
              </p:ext>
            </p:extLst>
          </p:nvPr>
        </p:nvGraphicFramePr>
        <p:xfrm>
          <a:off x="788804" y="2382980"/>
          <a:ext cx="7198098" cy="385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366"/>
                <a:gridCol w="2399366"/>
                <a:gridCol w="2399366"/>
              </a:tblGrid>
              <a:tr h="1283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Outcome:</a:t>
                      </a:r>
                    </a:p>
                    <a:p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Outcome:</a:t>
                      </a:r>
                    </a:p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purchase</a:t>
                      </a:r>
                      <a:endParaRPr lang="en-US" dirty="0"/>
                    </a:p>
                  </a:txBody>
                  <a:tcPr/>
                </a:tc>
              </a:tr>
              <a:tr h="1283475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Outcome:</a:t>
                      </a:r>
                    </a:p>
                    <a:p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1283475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Outcome:</a:t>
                      </a:r>
                    </a:p>
                    <a:p>
                      <a:r>
                        <a:rPr lang="en-US" dirty="0" smtClean="0"/>
                        <a:t>Did not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Purchasing a Product </a:t>
            </a:r>
            <a:br>
              <a:rPr lang="en-US" dirty="0" smtClean="0"/>
            </a:br>
            <a:r>
              <a:rPr lang="en-US" dirty="0" smtClean="0"/>
              <a:t>Classifier is Specific but not Sensitive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5598"/>
              </p:ext>
            </p:extLst>
          </p:nvPr>
        </p:nvGraphicFramePr>
        <p:xfrm>
          <a:off x="788804" y="2382980"/>
          <a:ext cx="7198098" cy="385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366"/>
                <a:gridCol w="2399366"/>
                <a:gridCol w="2399366"/>
              </a:tblGrid>
              <a:tr h="1283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Outcome:</a:t>
                      </a:r>
                    </a:p>
                    <a:p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Outcome:</a:t>
                      </a:r>
                    </a:p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purchase</a:t>
                      </a:r>
                      <a:endParaRPr lang="en-US" dirty="0"/>
                    </a:p>
                  </a:txBody>
                  <a:tcPr/>
                </a:tc>
              </a:tr>
              <a:tr h="1283475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Outcome:</a:t>
                      </a:r>
                    </a:p>
                    <a:p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283475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Outcome:</a:t>
                      </a:r>
                    </a:p>
                    <a:p>
                      <a:r>
                        <a:rPr lang="en-US" dirty="0" smtClean="0"/>
                        <a:t>Did not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9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and </a:t>
            </a:r>
            <a:r>
              <a:rPr lang="en-US" dirty="0" err="1" smtClean="0"/>
              <a:t>Specificty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classifier will be both sensitive AND specific</a:t>
            </a:r>
          </a:p>
          <a:p>
            <a:r>
              <a:rPr lang="en-US" dirty="0" smtClean="0"/>
              <a:t>But it’s not easy</a:t>
            </a:r>
          </a:p>
          <a:p>
            <a:r>
              <a:rPr lang="en-US" dirty="0" smtClean="0"/>
              <a:t>We can vary the model, of course</a:t>
            </a:r>
          </a:p>
          <a:p>
            <a:r>
              <a:rPr lang="en-US" dirty="0" smtClean="0"/>
              <a:t>We can also vary the classification threshold from 0 to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Operator Characteristic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Calculates sensitivity AND 1-specificity over a range of classification thresholds</a:t>
            </a:r>
          </a:p>
          <a:p>
            <a:r>
              <a:rPr lang="en-US" dirty="0" smtClean="0"/>
              <a:t>Thresholds go from 0-1</a:t>
            </a:r>
          </a:p>
          <a:p>
            <a:r>
              <a:rPr lang="en-US" dirty="0" smtClean="0"/>
              <a:t>The measure of AUC (Area Under Curve) measures how well the model classifies at every threshold</a:t>
            </a:r>
          </a:p>
          <a:p>
            <a:r>
              <a:rPr lang="en-US" dirty="0" smtClean="0"/>
              <a:t>A perfect classifier will have an AUC of 1 (never actually happens)</a:t>
            </a:r>
          </a:p>
          <a:p>
            <a:r>
              <a:rPr lang="en-US" dirty="0" smtClean="0"/>
              <a:t>A random classifier will have an AUC of .5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0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and AUC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05" y="1486471"/>
            <a:ext cx="6025248" cy="4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236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Body Slides</vt:lpstr>
      <vt:lpstr>Sensitivity and Specificty</vt:lpstr>
      <vt:lpstr>Evaluating Classifiers </vt:lpstr>
      <vt:lpstr>Example: Purchasing a Product</vt:lpstr>
      <vt:lpstr>Example: Purchasing a Product Classifier is Sensitive, but not Specific</vt:lpstr>
      <vt:lpstr>Example: Purchasing a Product  Classifier is Specific but not Sensitive</vt:lpstr>
      <vt:lpstr>Sensitivity and Specificty</vt:lpstr>
      <vt:lpstr>Receiver Operator Characteristic Curve</vt:lpstr>
      <vt:lpstr>ROC and AUC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73</cp:revision>
  <dcterms:created xsi:type="dcterms:W3CDTF">2017-03-13T16:05:11Z</dcterms:created>
  <dcterms:modified xsi:type="dcterms:W3CDTF">2018-07-10T19:25:18Z</dcterms:modified>
</cp:coreProperties>
</file>