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12" type="sldNum"/>
          </p:nvPr>
        </p:nvSpPr>
        <p:spPr>
          <a:xfrm>
            <a:off y="6356350" x="6553200"/>
            <a:ext cy="365099" cx="21335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query/jquery_ref_selectors.asp" Type="http://schemas.openxmlformats.org/officeDocument/2006/relationships/hyperlink" TargetMode="External" Id="rId4"/><Relationship Target="http://api.jquery.com/" Type="http://schemas.openxmlformats.org/officeDocument/2006/relationships/hyperlink" TargetMode="External" Id="rId3"/><Relationship Target="http://learn.jquery.com/using-jquery-core/document-ready/" Type="http://schemas.openxmlformats.org/officeDocument/2006/relationships/hyperlink" TargetMode="External" Id="rId6"/><Relationship Target="http://api.jquery.com/category/events/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.ocks.org/phoebebright/raw/3176159/" Type="http://schemas.openxmlformats.org/officeDocument/2006/relationships/hyperlink" TargetMode="External" Id="rId10"/><Relationship Target="http://scottcheng.github.io/d3js-101/#/title" Type="http://schemas.openxmlformats.org/officeDocument/2006/relationships/hyperlink" TargetMode="External" Id="rId4"/><Relationship Target="http://bost.ocks.org/mike/chart/" Type="http://schemas.openxmlformats.org/officeDocument/2006/relationships/hyperlink" TargetMode="External" Id="rId11"/><Relationship Target="http://javascriptissexy.com/how-to-learn-javascript-properly/" Type="http://schemas.openxmlformats.org/officeDocument/2006/relationships/hyperlink" TargetMode="External" Id="rId3"/><Relationship Target="http://www.jeromecukier.net/blog/2012/05/28/manipulating-data-like-a-boss-with-d3/" Type="http://schemas.openxmlformats.org/officeDocument/2006/relationships/hyperlink" TargetMode="External" Id="rId9"/><Relationship Target="http://www.d3noob.org/" Type="http://schemas.openxmlformats.org/officeDocument/2006/relationships/hyperlink" TargetMode="External" Id="rId6"/><Relationship Target="http://alignedleft.com/tutorials/" Type="http://schemas.openxmlformats.org/officeDocument/2006/relationships/hyperlink" TargetMode="External" Id="rId5"/><Relationship Target="https://github.com/mbostock/d3/wiki/Tutorials" Type="http://schemas.openxmlformats.org/officeDocument/2006/relationships/hyperlink" TargetMode="External" Id="rId8"/><Relationship Target="http://www.d3noob.org/" Type="http://schemas.openxmlformats.org/officeDocument/2006/relationships/hyperlink" TargetMode="External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ashingd3js.com/using-json-to-simplify-code" Type="http://schemas.openxmlformats.org/officeDocument/2006/relationships/hyperlink" TargetMode="External" Id="rId4"/><Relationship Target="http://iviewsource.com/codingtutorials/getting-started-with-javascript-object-notation-json-for-absolute-beginners/" Type="http://schemas.openxmlformats.org/officeDocument/2006/relationships/hyperlink" TargetMode="External" Id="rId3"/><Relationship Target="http://javascript.info/tutorial/object-conversion" Type="http://schemas.openxmlformats.org/officeDocument/2006/relationships/hyperlink" TargetMode="External" Id="rId9"/><Relationship Target="http://javascriptweblog.wordpress.com/2010/10/25/understanding-javascript-closures/" Type="http://schemas.openxmlformats.org/officeDocument/2006/relationships/hyperlink" TargetMode="External" Id="rId6"/><Relationship Target="http://bit.ly/js-closure-explain" Type="http://schemas.openxmlformats.org/officeDocument/2006/relationships/hyperlink" TargetMode="External" Id="rId5"/><Relationship Target="http://www.w3schools.com/jsref/jsref_obj_math.asp" Type="http://schemas.openxmlformats.org/officeDocument/2006/relationships/hyperlink" TargetMode="External" Id="rId8"/><Relationship Target="http://stackoverflow.com/questions/13076553/combining-parent-and-nested-data-with-d3-js" Type="http://schemas.openxmlformats.org/officeDocument/2006/relationships/hyperlink" TargetMode="External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erceptualedge.com/" Type="http://schemas.openxmlformats.org/officeDocument/2006/relationships/hyperlink" TargetMode="External" Id="rId4"/><Relationship Target="http://www.edwardtufte.com/bboard/q-and-a?topic_id=1" Type="http://schemas.openxmlformats.org/officeDocument/2006/relationships/hyperlink" TargetMode="External" Id="rId3"/><Relationship Target="http://flowingdata.com/" Type="http://schemas.openxmlformats.org/officeDocument/2006/relationships/hyperlink" TargetMode="External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html5rocks.com/en/tutorials/developertools/part1/" Type="http://schemas.openxmlformats.org/officeDocument/2006/relationships/hyperlink" TargetMode="External" Id="rId4"/><Relationship Target="http://javascriptissexy.com/how-to-learn-javascript-properly/" Type="http://schemas.openxmlformats.org/officeDocument/2006/relationships/hyperlink" TargetMode="External" Id="rId3"/><Relationship Target="http://www.w3resource.com/web-development-tools/firebug-tutorials.php" Type="http://schemas.openxmlformats.org/officeDocument/2006/relationships/hyperlink" TargetMode="External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erisi.com/resources/d3-tutorial-basic-charts.ht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net.tutsplus.com/tutorials/html-css-techniques/30-html-best-practices-for-beginners/" Type="http://schemas.openxmlformats.org/officeDocument/2006/relationships/hyperlink" TargetMode="External" Id="rId4"/><Relationship Target="http://net.tutsplus.com/tutorials/html-css-techniques/30-html-best-practices-for-beginners/" Type="http://schemas.openxmlformats.org/officeDocument/2006/relationships/hyperlink" TargetMode="External" Id="rId3"/><Relationship Target="http://msdn.microsoft.com/en-us/magazine/ff679957.aspx?goback=.gde_3820608_member_46639502" Type="http://schemas.openxmlformats.org/officeDocument/2006/relationships/hyperlink" TargetMode="External" Id="rId6"/><Relationship Target="http://www.webdesignerdepot.com/2009/05/10-best-css-practices-to-improve-your-code/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s://groups.google.com/forum/?fromgroups#!topic/d3-js/4M3jAS058Xk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ableausoftware.com/public/gallery" Type="http://schemas.openxmlformats.org/officeDocument/2006/relationships/hyperlink" TargetMode="External" Id="rId4"/><Relationship Target="https://github.com/mbostock/d3/wiki/Gallery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roups.google.com/forum/?fromgroups#!forum/d3-js" Type="http://schemas.openxmlformats.org/officeDocument/2006/relationships/hyperlink" TargetMode="External" Id="rId4"/><Relationship Target="http://localhost/" Type="http://schemas.openxmlformats.org/officeDocument/2006/relationships/hyperlink" TargetMode="External" Id="rId3"/><Relationship Target="https://github.com/mbostock/d3/wiki/API-Reference" Type="http://schemas.openxmlformats.org/officeDocument/2006/relationships/hyperlink" TargetMode="External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avascriptweblog.wordpress.com/2010/10/25/understanding-javascript-closures/" Type="http://schemas.openxmlformats.org/officeDocument/2006/relationships/hyperlink" TargetMode="External" Id="rId10"/><Relationship Target="http://javascriptissexy.com/how-to-learn-javascript-properly/" Type="http://schemas.openxmlformats.org/officeDocument/2006/relationships/hyperlink" TargetMode="External" Id="rId4"/><Relationship Target="http://tobiasahlin.com/blog/quick-guide-chaining-in-jquery/" Type="http://schemas.openxmlformats.org/officeDocument/2006/relationships/hyperlink" TargetMode="External" Id="rId11"/><Relationship Target="http://macwright.org/enable-web-developer-extensions/#firefox" Type="http://schemas.openxmlformats.org/officeDocument/2006/relationships/hyperlink" TargetMode="External" Id="rId3"/><Relationship Target="http://bit.ly/js-closure-explain" Type="http://schemas.openxmlformats.org/officeDocument/2006/relationships/hyperlink" TargetMode="External" Id="rId9"/><Relationship Target="https://developer.mozilla.org/en-US/" Type="http://schemas.openxmlformats.org/officeDocument/2006/relationships/hyperlink" TargetMode="External" Id="rId6"/><Relationship Target="http://eloquentjavascript.net/" Type="http://schemas.openxmlformats.org/officeDocument/2006/relationships/hyperlink" TargetMode="External" Id="rId5"/><Relationship Target="http://www.w3schools.com/js/js_obj_array.asp" Type="http://schemas.openxmlformats.org/officeDocument/2006/relationships/hyperlink" TargetMode="External" Id="rId8"/><Relationship Target="http://www.json.org/js.html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Javascript, jQuery, and you: </a:t>
            </a:r>
            <a:b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road to d3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2" name="Shape 82"/>
          <p:cNvSpPr/>
          <p:nvPr/>
        </p:nvSpPr>
        <p:spPr>
          <a:xfrm>
            <a:off y="3429000" x="6858000"/>
            <a:ext cy="2819400" cx="1619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Concepts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API (for reference – I constantly go back here to understand usage and syntax): </a:t>
            </a:r>
            <a:r>
              <a:rPr strike="noStrike" u="sng" b="0" cap="none" baseline="0" sz="27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http://api.jquery.com/</a:t>
            </a: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(an extension of CSS selectors, which you also need to know)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sng" b="0" cap="none" baseline="0" sz="24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http://www.w3schools.com/jquery/jquery_ref_selectors.asp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events: </a:t>
            </a:r>
            <a:r>
              <a:rPr strike="noStrike" u="sng" b="0" cap="none" baseline="0" sz="27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http://api.jquery.com/category/events/</a:t>
            </a: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$(document).ready() </a:t>
            </a:r>
            <a:r>
              <a:rPr strike="noStrike" u="sng" b="0" cap="none" baseline="0" sz="27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http://learn.jquery.com/using-jquery-core/document-ready/</a:t>
            </a:r>
            <a:r>
              <a:rPr strike="noStrike" u="none" b="0" cap="none" baseline="0" sz="27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 Concepts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187751" x="457200"/>
            <a:ext cy="49383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z="1100" lang="en-US"/>
              <a:t>Note: You may realize your Javascript is not up to par, especially with respect to object and array notation, array operations, casts and coersion - good time to fill in the blanks with </a:t>
            </a:r>
            <a:r>
              <a:rPr u="sng" sz="1100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http://javascriptissexy.com/how-to-learn-javascript-properly/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http://scottcheng.github.io/d3js-101/#/title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http://alignedleft.com/tutorials/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Scott Murray’s tutorials – highly recommended to get started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http://d3js.org/ 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d3 site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http://www.d3noob.org/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unaffiliated tutorials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https://github.com/mbostock/d3/wiki/Tutorials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Mike Bostock’s list of all tutorials he knows about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objects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and other data manipulations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http://www.jeromecukier.net/blog/2012/05/28/manipulating-data-like-a-boss-with-d3/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http://bl.ocks.org/phoebebright/raw/3176159/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Domains and scales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z="1100" lang="en-US"/>
              <a:t>http://alignedleft.com/tutorials/d3/scales/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Accessor functions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z="1100" lang="en-US"/>
              <a:t>http://www.jeromecukier.net/blog/2011/08/09/d3-adding-stuff-and-oh-understanding-selections/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z="1100" lang="en-US"/>
              <a:t>Three circles tutorial:  http://mbostock.github.io/d3/tutorial/circle.html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roll your own reusable charts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257575"/>
              <a:buFont typeface="Arial"/>
              <a:buChar char="•"/>
            </a:pPr>
            <a:r>
              <a:rPr strike="noStrike" u="sng" b="0" cap="none" baseline="0" sz="11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http://bost.ocks.org/mike/chart/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What JavaScript is Needed for d3?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-US"/>
              <a:t>Javascript Object Notation (JSON) is central to d3</a:t>
            </a:r>
          </a:p>
          <a:p>
            <a:pPr rtl="0" lvl="1" indent="-32385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sz="1500" lang="en-US">
                <a:solidFill>
                  <a:schemeClr val="hlink"/>
                </a:solidFill>
                <a:hlinkClick r:id="rId3"/>
              </a:rPr>
              <a:t>JSON for beginners</a:t>
            </a:r>
            <a:r>
              <a:rPr sz="1500" lang="en-US"/>
              <a:t> </a:t>
            </a:r>
          </a:p>
          <a:p>
            <a:pPr rtl="0" lvl="1" indent="-32385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sz="1500" lang="en-US">
                <a:solidFill>
                  <a:schemeClr val="hlink"/>
                </a:solidFill>
                <a:hlinkClick r:id="rId4"/>
              </a:rPr>
              <a:t>JSON and d3 example</a:t>
            </a:r>
          </a:p>
          <a:p>
            <a:pPr rtl="0" lvl="0" indent="-32385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-US"/>
              <a:t>Closure Notation is central to d3</a:t>
            </a:r>
          </a:p>
          <a:p>
            <a:pPr rtl="0" lvl="1" indent="-273050" marL="74295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1500" lang="en-US">
                <a:solidFill>
                  <a:schemeClr val="hlink"/>
                </a:solidFill>
                <a:hlinkClick r:id="rId5"/>
              </a:rPr>
              <a:t>http://bit.ly/js-closure-explain</a:t>
            </a:r>
            <a:r>
              <a:rPr sz="1500" lang="en-US"/>
              <a:t> </a:t>
            </a:r>
          </a:p>
          <a:p>
            <a:pPr rtl="0" lvl="1" indent="-273050" marL="74295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1500" lang="en-US">
                <a:solidFill>
                  <a:schemeClr val="hlink"/>
                </a:solidFill>
                <a:hlinkClick r:id="rId6"/>
              </a:rPr>
              <a:t>http://javascriptweblog.wordpress.com/2010/10/25/understanding-javascript-closures/</a:t>
            </a:r>
          </a:p>
          <a:p>
            <a:pPr rtl="0" lvl="1" indent="-273050" marL="74295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1500" lang="en-US">
                <a:solidFill>
                  <a:schemeClr val="hlink"/>
                </a:solidFill>
                <a:hlinkClick r:id="rId7"/>
              </a:rPr>
              <a:t>Example of using closures with d3 rendering code from stackoverflow</a:t>
            </a:r>
          </a:p>
          <a:p>
            <a:pPr rtl="0" lvl="0" indent="-317500" marL="3429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-US"/>
              <a:t>Math functions come up often</a:t>
            </a:r>
          </a:p>
          <a:p>
            <a:pPr rtl="0" lvl="1" indent="-273050" marL="74295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1500" lang="en-US">
                <a:solidFill>
                  <a:schemeClr val="hlink"/>
                </a:solidFill>
                <a:hlinkClick r:id="rId8"/>
              </a:rPr>
              <a:t>W3Schools reference</a:t>
            </a:r>
          </a:p>
          <a:p>
            <a:pPr lvl="1" indent="-273050" marL="742950">
              <a:buClr>
                <a:schemeClr val="dk1"/>
              </a:buClr>
              <a:buSzPct val="166666"/>
              <a:buFont typeface="Arial"/>
              <a:buChar char="•"/>
            </a:pPr>
            <a:r>
              <a:rPr sz="1500" lang="en-US"/>
              <a:t>Converting strings to numbers comes up a lot: </a:t>
            </a:r>
            <a:r>
              <a:rPr u="sng" sz="1500" lang="en-US">
                <a:solidFill>
                  <a:schemeClr val="hlink"/>
                </a:solidFill>
                <a:hlinkClick r:id="rId9"/>
              </a:rPr>
              <a:t>http://javascript.info/tutorial/object-conversion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beautiful/useful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old school: Tufte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http://www.edwardtufte.com/bboard/q-and-a?topic_id=1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school: Stephen Few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http://www.perceptualedge.com/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school: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Yau, </a:t>
            </a: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http://flowingdata.com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create and curate style sheets?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 I start?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JS, jQuery basics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6-8 week course described at: </a:t>
            </a:r>
            <a:r>
              <a:rPr u="sng" sz="1800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http://javascriptissexy.com/how-to-learn-javascript-properly/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z="1800" lang="en-US"/>
              <a:t>Also:</a:t>
            </a:r>
          </a:p>
          <a:p>
            <a:pPr algn="l" rtl="0" lvl="2" marR="0" indent="-244475" marL="114300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Academy</a:t>
            </a:r>
          </a:p>
          <a:p>
            <a:pPr algn="l" rtl="0" lvl="2" marR="0" indent="-244475" marL="114300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 Schools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Tools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Chrome debugger: 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http://www.html5rocks.com/en/tutorials/developertools/part1/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Firebug (in Firefox) debugger: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http://www.w3resource.com/web-development-tools/firebug-tutorials.php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z="1800" lang="en-US"/>
              <a:t>Javascript IDEs: Web Storm, Sublime Text 2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Stepping stones (following slides)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Stepping Stones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Pharma Demo System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Clients.txt - Pharma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form for the indication project model (project.ana)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1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Financial_summary_c as an output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Restyle the table using CSS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grey interior cells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white row and column headers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no padding around each cell (maximally compact)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the top left corner cell invisible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2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Financial_summary_c as an output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Restyle the table using jQuery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blue text when the value is greater than 0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alternating stripes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highlight (light yellow background) on an entire row when any cell in that row is hovered over</a:t>
            </a:r>
          </a:p>
          <a:p>
            <a:pPr algn="l" rtl="0" lvl="1" marR="0" indent="-514350" marL="9715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totals cell to the end of every row-format it like the other cells’ number formatting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3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8675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z="2400" lang="en-US"/>
              <a:t>Use jQuery to create a second table that is a copy of Financial_summary_c 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z="2400" lang="en-US"/>
              <a:t>The values are the values in Financial_summary_c multiplied by the column position of each cell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jQuery to create a third table that contains the ratio of the values in Financial_summary_c to the values in the second table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this value as a percent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z="2400" lang="en-US"/>
              <a:t>Hide the first and second tables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user hovers over each cell of the third table, display a tooltip with the two values from the original tables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firebug or the Chrome debugger, set breakpoints to halt execution when a hover event occurs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4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form for the indication portfolio template (portfolio.ana)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node Bubble_data_scaled2 as an output to the form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the data in the node as a d3 bubble chart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d3 bubble here: </a:t>
            </a:r>
            <a:r>
              <a:rPr strike="noStrike" u="sng" b="0" cap="none" baseline="0" sz="24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http://www.verisi.com/resources/d3-tutorial-basic-charts.htm</a:t>
            </a:r>
          </a:p>
          <a:p>
            <a:pPr algn="l" rtl="0" lvl="0" marR="0" indent="-3302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baseline="0" sz="2400" lang="en-US"/>
              <a:t>Color the bubble</a:t>
            </a:r>
            <a:r>
              <a:rPr sz="2400" lang="en-US"/>
              <a:t>s by therapeutic area (Ta_by_project will help)</a:t>
            </a:r>
          </a:p>
          <a:p>
            <a:pPr algn="l" rtl="0" lvl="0" marR="0" indent="-3302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z="2400" lang="en-US"/>
              <a:t>Render zero/negative NPV projects as black dots</a:t>
            </a:r>
          </a:p>
          <a:p>
            <a:pPr algn="l" rtl="0" lvl="0" marR="0" indent="-3302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z="2400" lang="en-US"/>
              <a:t>Create a transition effect, triggered by a click on a button, that swaps the x and y axis values for all data points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DataViz Landscape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y="2139459" x="76200"/>
            <a:ext cy="4013869" cx="2133599"/>
            <a:chOff y="2139459" x="76200"/>
            <a:chExt cy="4013869" cx="2133599"/>
          </a:xfrm>
        </p:grpSpPr>
        <p:sp>
          <p:nvSpPr>
            <p:cNvPr id="89" name="Shape 89"/>
            <p:cNvSpPr/>
            <p:nvPr/>
          </p:nvSpPr>
          <p:spPr>
            <a:xfrm>
              <a:off y="2139459" x="76200"/>
              <a:ext cy="2596514" cx="2133599"/>
            </a:xfrm>
            <a:prstGeom prst="roundRect">
              <a:avLst>
                <a:gd fmla="val 9414" name="adj"/>
              </a:avLst>
            </a:prstGeom>
            <a:solidFill>
              <a:schemeClr val="lt1"/>
            </a:solidFill>
            <a:ln w="9525" cap="flat">
              <a:solidFill>
                <a:srgbClr val="9D0DB5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Excel</a:t>
              </a:r>
            </a:p>
            <a:p>
              <a:r>
                <a:t/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charts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way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Pivot tables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linkages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bars</a:t>
              </a:r>
            </a:p>
            <a:p>
              <a:r>
                <a:t/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y="4953000" x="152400"/>
              <a:ext cy="1200329" cx="179888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EPS: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Less configurable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useful for 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rapid review</a:t>
              </a:r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y="4953000" x="2468309"/>
            <a:ext cy="923329" cx="19968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EPS: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specific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easier to use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4953000" x="4708771"/>
            <a:ext cy="1200329" cx="223407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EPS: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nearly so pretty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nearly so flexible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specific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y="2133600" x="6934200"/>
            <a:ext cy="3465731" cx="2152649"/>
            <a:chOff y="2133600" x="6934200"/>
            <a:chExt cy="3465731" cx="2152649"/>
          </a:xfrm>
        </p:grpSpPr>
        <p:sp>
          <p:nvSpPr>
            <p:cNvPr id="94" name="Shape 94"/>
            <p:cNvSpPr/>
            <p:nvPr/>
          </p:nvSpPr>
          <p:spPr>
            <a:xfrm>
              <a:off y="2133600" x="6953250"/>
              <a:ext cy="2596514" cx="2133599"/>
            </a:xfrm>
            <a:prstGeom prst="roundRect">
              <a:avLst>
                <a:gd fmla="val 9414" name="adj"/>
              </a:avLst>
            </a:prstGeom>
            <a:solidFill>
              <a:schemeClr val="lt1"/>
            </a:solidFill>
            <a:ln w="9525" cap="flat">
              <a:solidFill>
                <a:srgbClr val="9D0DB5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DataViz Consulting</a:t>
              </a:r>
            </a:p>
            <a:p>
              <a:r>
                <a:t/>
              </a:r>
            </a:p>
            <a:p>
              <a:r>
                <a:t/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y="3409071" x="7086600"/>
              <a:ext cy="552450" cx="18669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96" name="Shape 96"/>
            <p:cNvSpPr/>
            <p:nvPr/>
          </p:nvSpPr>
          <p:spPr>
            <a:xfrm>
              <a:off y="3978275" x="7015382"/>
              <a:ext cy="365125" cx="200025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97" name="Shape 97"/>
            <p:cNvSpPr txBox="1"/>
            <p:nvPr/>
          </p:nvSpPr>
          <p:spPr>
            <a:xfrm>
              <a:off y="4953000" x="6934200"/>
              <a:ext cy="646331" cx="2055884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EPS: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nearly so pretty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y="1295400" x="2971800"/>
            <a:ext cy="1828800" cx="3081338"/>
            <a:chOff y="1295400" x="2971800"/>
            <a:chExt cy="1828800" cx="3081338"/>
          </a:xfrm>
        </p:grpSpPr>
        <p:sp>
          <p:nvSpPr>
            <p:cNvPr id="99" name="Shape 99"/>
            <p:cNvSpPr/>
            <p:nvPr/>
          </p:nvSpPr>
          <p:spPr>
            <a:xfrm>
              <a:off y="1676400" x="2971800"/>
              <a:ext cy="1447800" cx="30813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-285750" marL="285750">
                <a:buClr>
                  <a:schemeClr val="dk1"/>
                </a:buClr>
                <a:buSzPct val="101851"/>
                <a:buFont typeface="Arial"/>
                <a:buChar char="•"/>
              </a:pPr>
              <a:r>
                <a:rPr strike="noStrike" u="none" b="1" cap="none" baseline="0" sz="1800" lang="en-US" i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Keep up </a:t>
              </a: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modern visualizations</a:t>
              </a:r>
            </a:p>
            <a:p>
              <a:pPr algn="l" rtl="0" lvl="0" marR="0" indent="-285750" marL="285750">
                <a:buClr>
                  <a:schemeClr val="dk1"/>
                </a:buClr>
                <a:buSzPct val="101851"/>
                <a:buFont typeface="Arial"/>
                <a:buChar char="•"/>
              </a:pPr>
              <a:r>
                <a:rPr strike="noStrike" u="none" b="1" cap="none" baseline="0" sz="1800" lang="en-US" i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Surpass</a:t>
              </a: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with analytics and application-specific solutions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y="1295400" x="3048000"/>
              <a:ext cy="369332" cx="1691232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1800" lang="en-US" i="0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Goals for Enrich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Habits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sng" b="0" cap="none" baseline="0" sz="32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HTML and CSS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http://net.tutsplus.com/tutorials/html-css-techniques/30-html-best-practices-for-beginners/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http://www.webdesignerdepot.com/2009/05/10-best-css-practices-to-improve-your-code/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http://msdn.microsoft.com/en-us/magazine/ff679957.aspx?goback=.gde_3820608_member_46639502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we be able to do?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be limited by Corda crazy</a:t>
            </a:r>
          </a:p>
          <a:p>
            <a:pPr algn="l" rtl="0" lvl="1" marR="0" indent="0" marL="45720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“…sorry, we can’t overlay that information on the graph…”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visualizations more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Beautiful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Insightful</a:t>
            </a:r>
          </a:p>
          <a:p>
            <a:r>
              <a:t/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y="4343400" x="3541514"/>
            <a:ext cy="646331" cx="5295748"/>
            <a:chOff y="4343400" x="3541514"/>
            <a:chExt cy="646331" cx="5295748"/>
          </a:xfrm>
        </p:grpSpPr>
        <p:sp>
          <p:nvSpPr>
            <p:cNvPr id="110" name="Shape 110"/>
            <p:cNvSpPr txBox="1"/>
            <p:nvPr/>
          </p:nvSpPr>
          <p:spPr>
            <a:xfrm>
              <a:off y="4343400" x="3657600"/>
              <a:ext cy="646331" cx="31241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-230188" marL="230188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Knowledge of </a:t>
              </a:r>
              <a:b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problem space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y="4343400" x="6096000"/>
              <a:ext cy="584774" cx="2741263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32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r>
                <a:rPr strike="noStrike" u="none" b="0" cap="none" baseline="0" sz="1800"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More value for customer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y="4348973" x="3541514"/>
              <a:ext cy="584774" cx="38985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32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Tablesplicing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Show-Hide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functions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tips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Combo box pull downs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grouping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“Cruise control” is not enough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15079"/>
              <a:buFont typeface="Arial"/>
              <a:buChar char="•"/>
            </a:pPr>
            <a:r>
              <a:rPr strike="noStrike" u="none" b="0" cap="none" baseline="0" sz="20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troubleshoot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15079"/>
              <a:buFont typeface="Arial"/>
              <a:buChar char="•"/>
            </a:pPr>
            <a:r>
              <a:rPr strike="noStrike" u="none" b="0" cap="none" baseline="0" sz="20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tweak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Consultants need a real understanding of the underpinnings, syntax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what is possible will make you a better consultant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must be deliberate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take 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2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Tablesplicing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Show-Hide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functions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tips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Combo box pull downs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grouping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style guide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write modular code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 layouts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table readers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be diligent about tracking and fixing JavaScript errors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create unit tests?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need to know?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problem we want to solve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Find/invent a visualization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Steal/build the visualization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Populate it with data from table(s) in a form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interactive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 data to controls</a:t>
            </a:r>
          </a:p>
          <a:p>
            <a:pPr algn="l" rtl="0" lvl="1" marR="0" indent="-285750" marL="7429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Tooltips with more info</a:t>
            </a: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JavaScript object notation (JSON)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</a:p>
          <a:p>
            <a:r>
              <a:t/>
            </a:r>
          </a:p>
        </p:txBody>
      </p:sp>
      <p:sp>
        <p:nvSpPr>
          <p:cNvPr id="134" name="Shape 134"/>
          <p:cNvSpPr/>
          <p:nvPr/>
        </p:nvSpPr>
        <p:spPr>
          <a:xfrm>
            <a:off y="6096000" x="152400"/>
            <a:ext cy="6463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user’s perspective on what you need to use d3: 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https://groups.google.com/forum/?fromgroups#!topic/d3-js/4M3jAS058Xk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Find/Invent Visualization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d3 gallery: </a:t>
            </a:r>
            <a:r>
              <a:rPr strike="noStrike" u="sng" b="0" cap="none" baseline="0" sz="32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https://github.com/mbostock/d3/wiki/Gallery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Tableau gallery: </a:t>
            </a:r>
            <a:r>
              <a:rPr strike="noStrike" u="sng" b="0" cap="none" baseline="0" sz="32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http://www.tableausoftware.com/public/gallery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lmgtfy “d3 &lt;graph type&gt;”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 learn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tutorials, pull them onto my computer and run them (use IIS and </a:t>
            </a:r>
            <a:r>
              <a:rPr strike="noStrike" u="sng" b="0" cap="none" baseline="0" sz="25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http://localhost/</a:t>
            </a: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examples of what I want to build onto my computer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 at them until I think I understand them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Debug, look at data structures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and extend so that I understand a bit better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do something more, closer to what I want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dive back into google groups, stackoverflow, reference documentation to figure out why it isn’t working/look for alternative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27192"/>
              <a:buFont typeface="Arial"/>
              <a:buChar char="•"/>
            </a:pPr>
            <a:r>
              <a:rPr strike="noStrike" u="sng" b="0" cap="none" baseline="0" sz="18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https://groups.google.com/forum/?fromgroups#!forum/d3-js</a:t>
            </a:r>
            <a:r>
              <a:rPr strike="noStrike" u="none" b="0" cap="none" baseline="0" sz="18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27192"/>
              <a:buFont typeface="Arial"/>
              <a:buChar char="•"/>
            </a:pPr>
            <a:r>
              <a:rPr strike="noStrike" u="sng" b="0" cap="none" baseline="0" sz="18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https://github.com/mbostock/d3/wiki/API-Reference</a:t>
            </a:r>
            <a:r>
              <a:rPr strike="noStrike" u="none" b="0" cap="none" baseline="0" sz="18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it to someone else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Concepts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turn on a debugger </a:t>
            </a:r>
            <a:r>
              <a:rPr strike="noStrike" u="sng" b="0" cap="none" baseline="0" sz="17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http://macwright.org/enable-web-developer-extensions/#firefox</a:t>
            </a: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javascript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211111"/>
              <a:buFont typeface="Arial"/>
              <a:buChar char="•"/>
            </a:pPr>
            <a:r>
              <a:rPr u="sng" sz="1500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http://javascriptissexy.com/how-to-learn-javascript-properly/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http://eloquentjavascript.net/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book with tutorials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https://developer.mozilla.org/en-US/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firefox people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http://www.json.org/js.html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http://www.w3schools.com/js/js_obj_array.asp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Prototypes and functions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notation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http://bit.ly/js-closure-explain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77083"/>
              <a:buFont typeface="Arial"/>
              <a:buChar char="•"/>
            </a:pPr>
            <a:r>
              <a:rPr strike="noStrike" u="sng" b="0" cap="none" baseline="0" sz="155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http://javascriptweblog.wordpress.com/2010/10/25/understanding-javascript-closures/</a:t>
            </a:r>
            <a:r>
              <a:rPr strike="noStrike" u="none" b="0" cap="none" baseline="0" sz="15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7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chaining</a:t>
            </a:r>
          </a:p>
          <a:p>
            <a:pPr algn="l" rtl="0" lvl="1" marR="0" indent="-298450" marL="742950">
              <a:spcBef>
                <a:spcPts val="640"/>
              </a:spcBef>
              <a:buClr>
                <a:schemeClr val="dk1"/>
              </a:buClr>
              <a:buSzPct val="287878"/>
              <a:buFont typeface="Arial"/>
              <a:buChar char="•"/>
            </a:pPr>
            <a:r>
              <a:rPr u="sng" sz="1100"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http://tobiasahlin.com/blog/quick-guide-chaining-in-jquery/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