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2AD65-3926-4BED-8A87-0965CA2B9C3B}" v="12" dt="2021-12-18T03:57:07.251"/>
    <p1510:client id="{BB62EFB7-2CC4-4226-91C4-559796FD6211}" v="54" vWet="56" dt="2021-12-18T02:55:01.316"/>
    <p1510:client id="{EE4E5C45-4BCF-4639-9E00-9DEFB3D1A06E}" v="36" dt="2021-12-18T02:54:53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>
                <a:latin typeface="Rockwell" panose="02060603020205020403" pitchFamily="18" charset="0"/>
              </a:rPr>
              <a:t>MECA 482: Control Systems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600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Austin Mahannah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Jerome Lee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Craig Parks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Melania Raygoza</a:t>
            </a:r>
          </a:p>
          <a:p>
            <a:pPr algn="ctr"/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2803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and Simulate a physical system with the use of Matlab, Simulink and CoppeliaSim.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System: Inertia Wheel Pendulum (IWP).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Implementation: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Mathematical Model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State-space representation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Negative loop feedback control</a:t>
            </a:r>
          </a:p>
          <a:p>
            <a:pPr lvl="1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CoppeliaSim Simulation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4CA016D-8ACD-4C19-9D8F-B23B4B0206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74"/>
    </mc:Choice>
    <mc:Fallback>
      <p:transition spd="slow" advTm="259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Physical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549" y="2088882"/>
            <a:ext cx="4878389" cy="3541714"/>
          </a:xfrm>
        </p:spPr>
        <p:txBody>
          <a:bodyPr>
            <a:normAutofit/>
          </a:bodyPr>
          <a:lstStyle/>
          <a:p>
            <a:pPr lvl="1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Rigidly mounted to a support.</a:t>
            </a:r>
          </a:p>
          <a:p>
            <a:pPr lvl="1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(pendulum arm) with an encoder.</a:t>
            </a:r>
          </a:p>
          <a:p>
            <a:pPr lvl="1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Inertia Wheel with encoder and motor.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3AD6BF9-96E0-4348-A6A3-4DD1FCE5E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290" y="1756314"/>
            <a:ext cx="5677985" cy="3345372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255063E-6E20-4D46-AFD4-B36F513CD0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898"/>
    </mc:Choice>
    <mc:Fallback>
      <p:transition spd="slow" advTm="41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latin typeface="Rockwell" panose="02060603020205020403" pitchFamily="18" charset="0"/>
              </a:rPr>
              <a:t>Mathematical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4E4E3A-8696-49E2-8AFE-09DF5E6CC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925833"/>
                <a:ext cx="9531848" cy="6010837"/>
              </a:xfrm>
            </p:spPr>
            <p:txBody>
              <a:bodyPr>
                <a:normAutofit/>
              </a:bodyPr>
              <a:lstStyle/>
              <a:p>
                <a:pPr marL="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Eq.1</a:t>
                </a:r>
              </a:p>
              <a:p>
                <a:pPr marL="0" marR="0" indent="4572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𝑚𝑜𝑡𝑜𝑟</m:t>
                        </m:r>
                      </m:sub>
                    </m:sSub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Eq.2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Eq.3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Eq.4 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		                              Eq.5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)(1−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				                              Eq.6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)(1−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))              		      			                          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Eq.7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)(1−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))     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Eq.8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𝑚𝑜𝑡𝑜𝑟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Eq.9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Eq.10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4E4E3A-8696-49E2-8AFE-09DF5E6CC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925833"/>
                <a:ext cx="9531848" cy="6010837"/>
              </a:xfrm>
              <a:blipFill>
                <a:blip r:embed="rId2"/>
                <a:stretch>
                  <a:fillRect l="-768" r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State-Space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87150"/>
                <a:ext cx="9905999" cy="3976652"/>
              </a:xfrm>
            </p:spPr>
            <p:txBody>
              <a:bodyPr>
                <a:normAutofit/>
              </a:bodyPr>
              <a:lstStyle/>
              <a:p>
                <a:pPr marL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𝐵𝑢</m:t>
                    </m:r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				  </a:t>
                </a:r>
                <a:r>
                  <a:rPr lang="en-US" sz="180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Eq.1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800" i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							  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Eq.2</a:t>
                </a:r>
              </a:p>
              <a:p>
                <a:pPr marL="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011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021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Eq.3</a:t>
                </a:r>
              </a:p>
              <a:p>
                <a:pPr marL="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𝑚𝑜𝑡𝑜𝑟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Eq.4</a:t>
                </a:r>
              </a:p>
              <a:p>
                <a:pPr marL="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           Eq.5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87150"/>
                <a:ext cx="9905999" cy="3976652"/>
              </a:xfrm>
              <a:blipFill>
                <a:blip r:embed="rId2"/>
                <a:stretch>
                  <a:fillRect l="-738" t="-1991" r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18E1-179B-4297-BE22-7633D73C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/>
              <a:t>Matlab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5586-C9EA-493B-8C16-1D527BBDC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r>
              <a:rPr lang="en-US"/>
              <a:t>The guts behind the control system.</a:t>
            </a:r>
          </a:p>
          <a:p>
            <a:r>
              <a:rPr lang="en-US"/>
              <a:t>Parametric values sampled from the book.</a:t>
            </a:r>
          </a:p>
          <a:p>
            <a:r>
              <a:rPr lang="en-US"/>
              <a:t>Implements our State-space representation.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3B6A7-F654-43C4-86AB-0F1FBED3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922" y="850769"/>
            <a:ext cx="4533489" cy="5156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173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18E1-179B-4297-BE22-7633D73C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/>
              <a:t>Simulink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3D0091-27F4-4676-931E-C6CACCE9D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r>
              <a:rPr lang="en-US"/>
              <a:t>Pulse into the system.</a:t>
            </a:r>
          </a:p>
          <a:p>
            <a:r>
              <a:rPr lang="en-US"/>
              <a:t>State-space representation of the Mathematical Model determines behavior of output.</a:t>
            </a:r>
          </a:p>
          <a:p>
            <a:r>
              <a:rPr lang="en-US"/>
              <a:t>Negative-loop feedback with gain to adjust next input.</a:t>
            </a:r>
          </a:p>
          <a:p>
            <a:r>
              <a:rPr lang="en-US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44916-2DE7-4501-9A77-5B129EEA27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15" y="1357803"/>
            <a:ext cx="4875211" cy="2011023"/>
          </a:xfr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0A1CCD-22CC-4687-ADA8-642DBE2B9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26" y="3429000"/>
            <a:ext cx="4746188" cy="31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5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1C5D-E349-487B-AC14-50326E5D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CoppeliaSim</a:t>
            </a:r>
          </a:p>
        </p:txBody>
      </p:sp>
      <p:pic>
        <p:nvPicPr>
          <p:cNvPr id="6" name="Content Placeholder 5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9FB0694F-67F8-45C7-A96F-5241CA290F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991456" y="2249488"/>
            <a:ext cx="3178301" cy="3541712"/>
          </a:xfrm>
        </p:spPr>
      </p:pic>
      <p:pic>
        <p:nvPicPr>
          <p:cNvPr id="8" name="Content Placeholder 7" descr="A picture containing outdoor, light&#10;&#10;Description automatically generated">
            <a:extLst>
              <a:ext uri="{FF2B5EF4-FFF2-40B4-BE49-F238E27FC236}">
                <a16:creationId xmlns:a16="http://schemas.microsoft.com/office/drawing/2014/main" id="{D75D15EE-7660-49B8-A6DD-18E0C51F9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324026" y="2249488"/>
            <a:ext cx="2571561" cy="3541712"/>
          </a:xfrm>
        </p:spPr>
      </p:pic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BC2787CD-3E75-4046-A320-8B81B432C7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6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22"/>
    </mc:Choice>
    <mc:Fallback>
      <p:transition spd="slow" advTm="17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Chose a physical system to model.</a:t>
            </a: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Derived the mathematical model for that system.</a:t>
            </a: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Represented the mathematical model in state-space representation.</a:t>
            </a: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a controller using the SSR.</a:t>
            </a: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Attempted to simulate the action in CoppeliaSim.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1ACF3E0B-C707-4C9C-86BE-E2CEAA7DD5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51"/>
    </mc:Choice>
    <mc:Fallback>
      <p:transition spd="slow" advTm="29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392</Words>
  <Application>Microsoft Office PowerPoint</Application>
  <PresentationFormat>Widescreen</PresentationFormat>
  <Paragraphs>49</Paragraphs>
  <Slides>9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Rockwell</vt:lpstr>
      <vt:lpstr>Tahoma</vt:lpstr>
      <vt:lpstr>Times New Roman</vt:lpstr>
      <vt:lpstr>Tw Cen MT</vt:lpstr>
      <vt:lpstr>Circuit</vt:lpstr>
      <vt:lpstr>MECA 482: Control Systems Design</vt:lpstr>
      <vt:lpstr>Background</vt:lpstr>
      <vt:lpstr>Physical system</vt:lpstr>
      <vt:lpstr>Mathematical Model</vt:lpstr>
      <vt:lpstr>State-Space</vt:lpstr>
      <vt:lpstr>Matlab</vt:lpstr>
      <vt:lpstr>Simulink</vt:lpstr>
      <vt:lpstr>CoppeliaSim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 482: Control Systems Design</dc:title>
  <dc:creator>Austin Mahannah</dc:creator>
  <cp:lastModifiedBy>Jerome Lee</cp:lastModifiedBy>
  <cp:revision>1</cp:revision>
  <dcterms:created xsi:type="dcterms:W3CDTF">2021-12-17T23:16:12Z</dcterms:created>
  <dcterms:modified xsi:type="dcterms:W3CDTF">2021-12-18T03:57:07Z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