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F00"/>
    <a:srgbClr val="FFFFFF"/>
    <a:srgbClr val="E4B429"/>
    <a:srgbClr val="FFD54F"/>
    <a:srgbClr val="FFEA3D"/>
    <a:srgbClr val="FFFFAA"/>
    <a:srgbClr val="E0249A"/>
    <a:srgbClr val="0073CF"/>
    <a:srgbClr val="57068C"/>
    <a:srgbClr val="FFD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E4E57-1CF6-4440-8310-3CBE926400C3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3DC02-E926-F143-BEA7-834664C0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0DF486-3438-A340-9F75-BB86BE289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" y="5598000"/>
            <a:ext cx="4567498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6056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198582"/>
            <a:ext cx="3082197" cy="198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3050818" y="198582"/>
            <a:ext cx="3047061" cy="198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097879" y="198582"/>
            <a:ext cx="3047061" cy="198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9144939" y="198582"/>
            <a:ext cx="3047061" cy="1985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12191999" cy="198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E55829F-8847-4C2A-8DD0-690EAD78E53F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D4160-4A25-214B-B0DD-33C1D7760F8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FB46B-498F-AE4A-B9A7-4C6AB5B81AA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7A2065-ED1B-724B-9396-45C1760E61E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3DEAB-7BCF-4A44-8C12-F5B4318DA82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0BD48-AC82-AD43-8C23-93AE5272CAC7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6E371-D75A-604E-88BB-90AFCE90362A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AFB0B-41DD-F947-A857-F70C3043CB58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CD61E-7E92-D14D-9C2B-ACA64B9951C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0C72E-2BBA-454D-BD97-AC183A643FB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A61640-FDAF-4345-8014-B6E2CE4F600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4264D-D990-F44D-9800-EA8DF5CA515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6356CE-4984-C84D-82AE-A8CF95C81E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07867"/>
            <a:ext cx="5440648" cy="54451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79637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F50DA-7B18-354A-ADC8-AE0388894B36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0A8D4-6A5A-154F-B1A1-1EFA9143C0D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D13B1-A03B-334C-8443-736D9DCC4D2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77912-2640-D24A-B1C4-A778B4DEDB3F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BB98-0911-ED45-99DF-3136DA24B6D5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E1CE2-C376-9C45-BAD5-76783368CF28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E5936-8DDE-404C-8287-66CA0AC7109D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89031-6A5B-9449-87D7-7C5CDDC88BC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6C75A-9108-CA4F-8B66-B6CECA99FEA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F4384-BA6E-6245-8D88-99ED543B1D4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C63DE-AB2B-974A-A8EC-EA2603B292F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2A04B-66A2-9349-97DE-C751FF6560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84D0-0125-DD43-839D-88959E97F904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5CBA6-CECB-7248-880F-540A646F768D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97680-B31E-0E4C-B43C-A3D9D08A4D9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6DF40-54B9-3B43-AE5C-98DAA975F99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60022-B720-0147-9D04-01AA504D701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8E639-BFC3-EE48-B3BA-F70F153789ED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70234-9DB2-424E-8823-6A9DA1AF548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A2F90-2B7E-6F47-8B0A-F3C4FF1C9A5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27351F-0FF7-514A-8571-9BFEC244FE4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888C3-9E25-4646-9D2D-E0F0EF3A8D49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1E38F-B04A-1742-90E3-F0CA0679C756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D03F5-8D14-604E-AF5A-BBD1209FB81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C7D-C1E2-3043-B369-F9AA670BF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7" y="985586"/>
            <a:ext cx="6096144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BE1A07C-8552-0542-9BF7-2A6100634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" y="5598000"/>
            <a:ext cx="456749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985586"/>
            <a:ext cx="6096144" cy="40752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799131"/>
            <a:ext cx="6096144" cy="40752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C4EF9-A5C2-5947-9C94-BD3C8A011B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3A5EE-7ACD-F44B-B9D4-9E14E16B8E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746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842B6A-813C-FA45-B88D-CE413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" y="5598000"/>
            <a:ext cx="4567499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254931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173A6-3ACA-4942-AF2C-D0B120EE6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" y="5598000"/>
            <a:ext cx="45674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28200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48086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2EFF9E2-52BD-4C8D-9C57-79F661DB94A1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18FC7-EB3D-A142-853C-7A6BC4BDE92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02" y="5990481"/>
            <a:ext cx="3262499" cy="90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3" r:id="rId2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D rendering of a robotic arm with fingers half-curled and the index finger pointing out">
            <a:extLst>
              <a:ext uri="{FF2B5EF4-FFF2-40B4-BE49-F238E27FC236}">
                <a16:creationId xmlns:a16="http://schemas.microsoft.com/office/drawing/2014/main" id="{AF513B8B-7B0A-7FC2-08D9-CB29D9073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9" r="22552" b="1"/>
          <a:stretch/>
        </p:blipFill>
        <p:spPr>
          <a:xfrm>
            <a:off x="6094124" y="397164"/>
            <a:ext cx="6097876" cy="646083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7BF11-9340-14A4-2ACB-E330B48A0A89}"/>
              </a:ext>
            </a:extLst>
          </p:cNvPr>
          <p:cNvSpPr txBox="1"/>
          <p:nvPr/>
        </p:nvSpPr>
        <p:spPr>
          <a:xfrm>
            <a:off x="452740" y="1028940"/>
            <a:ext cx="5486243" cy="1474115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50" baseline="0">
                <a:latin typeface="+mj-lt"/>
                <a:ea typeface="+mj-ea"/>
                <a:cs typeface="+mj-cs"/>
              </a:rPr>
              <a:t>iControBot: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50" baseline="0">
                <a:latin typeface="+mj-lt"/>
                <a:ea typeface="+mj-ea"/>
                <a:cs typeface="+mj-cs"/>
              </a:rPr>
              <a:t>An Intuitive Robot Arm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0" kern="1200" dirty="0">
                <a:latin typeface="+mn-lt"/>
                <a:ea typeface="+mn-ea"/>
                <a:cs typeface="+mn-cs"/>
              </a:rPr>
              <a:t>Jeffrey Lee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33CB249-C35B-D801-78EC-41CDF562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065E90D-04B6-3DDB-7165-C3F1006B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/>
          <a:p>
            <a:pPr>
              <a:spcAft>
                <a:spcPts val="600"/>
              </a:spcAft>
            </a:pP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" name="Date Placeholder 9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04/05/23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0E5A-8FE1-65D7-2C0E-E6D3FF99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Future Improvements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B2A9A4-BBF7-2463-83D5-992970F8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3"/>
            <a:ext cx="11569729" cy="4595117"/>
          </a:xfrm>
        </p:spPr>
        <p:txBody>
          <a:bodyPr>
            <a:normAutofit/>
          </a:bodyPr>
          <a:lstStyle/>
          <a:p>
            <a:r>
              <a:rPr lang="en-US"/>
              <a:t>Display an overlay of the robot arm visuals in the UI</a:t>
            </a:r>
          </a:p>
          <a:p>
            <a:r>
              <a:rPr lang="en-US"/>
              <a:t>End-Effector Rotation Control (additional camera needed to point horizontally)</a:t>
            </a:r>
          </a:p>
          <a:p>
            <a:r>
              <a:rPr lang="en-US"/>
              <a:t>Wider range of control (mainly in the x-y plane)</a:t>
            </a:r>
          </a:p>
          <a:p>
            <a:r>
              <a:rPr lang="en-US"/>
              <a:t>Addition of End-effector Controls (Proof of concept provided with gestures)</a:t>
            </a:r>
          </a:p>
          <a:p>
            <a:r>
              <a:rPr lang="en-US"/>
              <a:t>Additional Filtering (Low-pass Filter)</a:t>
            </a:r>
          </a:p>
          <a:p>
            <a:r>
              <a:rPr lang="en-US"/>
              <a:t>More joint constraints through arm position detection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2D9A-3685-4759-C8AA-0FED1F84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1AB93-884E-A5A9-C3AC-29253E33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04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29AD5-E4BF-4899-1F05-D84CC6B9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000000"/>
                </a:solidFill>
              </a:rPr>
              <a:t>Problem Background:</a:t>
            </a:r>
            <a:endParaRPr lang="en-CA" sz="1800" b="1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</a:rPr>
              <a:t>According to the Bureau of Labour Statistics in the United States, there are over 300 work-related fatalities each year in manufacturing. </a:t>
            </a:r>
            <a:endParaRPr lang="en-CA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</a:rPr>
              <a:t>Implementing robotics in industrial workplaces allows for a 17.71% cost deduction.</a:t>
            </a:r>
            <a:endParaRPr lang="en-CA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</a:rPr>
              <a:t>“Contacting interfaces, such as (...) joysticks, (...) require operator motions that may be unnatural and must be learned.”</a:t>
            </a:r>
            <a:endParaRPr lang="en-CA" sz="1800" b="0" dirty="0">
              <a:effectLst/>
            </a:endParaRP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Benefits of an Intuitive Controller: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dirty="0">
                <a:effectLst/>
              </a:rPr>
              <a:t>Minimizes costs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1400" b="0" dirty="0">
                <a:effectLst/>
              </a:rPr>
              <a:t>Reduces training time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1400" dirty="0"/>
              <a:t>Automation</a:t>
            </a:r>
            <a:endParaRPr lang="en-CA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</a:rPr>
              <a:t>Safety</a:t>
            </a:r>
            <a:endParaRPr lang="en-CA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</a:rPr>
              <a:t>Increase accessibility to manufacturing jobs</a:t>
            </a:r>
            <a:endParaRPr lang="en-CA" sz="1800" i="0" u="none" strike="noStrike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</a:rPr>
              <a:t>More dynamic </a:t>
            </a:r>
            <a:r>
              <a:rPr lang="en-CA" sz="1800" dirty="0" err="1">
                <a:solidFill>
                  <a:srgbClr val="000000"/>
                </a:solidFill>
              </a:rPr>
              <a:t>manuverability</a:t>
            </a:r>
            <a:br>
              <a:rPr lang="en-CA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2072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29AD5-E4BF-4899-1F05-D84CC6B9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000000"/>
                </a:solidFill>
              </a:rPr>
              <a:t>Problem Statement:</a:t>
            </a:r>
            <a:endParaRPr lang="en-CA" sz="1800" b="1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current control of robotic arms using keyboards and joysticks do not provide an intuitive interface for users to navigate in a 3D  space. </a:t>
            </a:r>
            <a:br>
              <a:rPr lang="en-CA" sz="1400" dirty="0"/>
            </a:b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Need: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 need exists for an intuitive control interface for humans to easily manipulate a robot arm’s movement to improve human-robot interaction and automation.</a:t>
            </a:r>
            <a:endParaRPr lang="en-CA" sz="1400" b="0" dirty="0">
              <a:effectLst/>
            </a:endParaRPr>
          </a:p>
          <a:p>
            <a:pPr marL="0" indent="0">
              <a:buNone/>
            </a:pPr>
            <a:br>
              <a:rPr lang="en-CA" sz="1400" dirty="0"/>
            </a:br>
            <a:br>
              <a:rPr lang="en-CA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28019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DDA8-C1AF-BEBC-D182-5B5050C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78631-1396-9E04-F865-8C49F532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59C0A-D3C9-19EA-21DE-469B0AD3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4E946-6DA9-F005-3D54-229DD6F2FB2C}"/>
              </a:ext>
            </a:extLst>
          </p:cNvPr>
          <p:cNvSpPr txBox="1"/>
          <p:nvPr/>
        </p:nvSpPr>
        <p:spPr>
          <a:xfrm>
            <a:off x="259882" y="1330035"/>
            <a:ext cx="5764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IMU Sleeve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ACF8E-6A62-75D7-D6ED-F0980C4D72CB}"/>
              </a:ext>
            </a:extLst>
          </p:cNvPr>
          <p:cNvSpPr txBox="1"/>
          <p:nvPr/>
        </p:nvSpPr>
        <p:spPr>
          <a:xfrm>
            <a:off x="6024474" y="1330035"/>
            <a:ext cx="5805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Stylus/Tablet Controller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17550F-4BBA-539B-76CD-90ABEB501FA6}"/>
              </a:ext>
            </a:extLst>
          </p:cNvPr>
          <p:cNvCxnSpPr>
            <a:cxnSpLocks/>
          </p:cNvCxnSpPr>
          <p:nvPr/>
        </p:nvCxnSpPr>
        <p:spPr>
          <a:xfrm>
            <a:off x="6024478" y="1330035"/>
            <a:ext cx="0" cy="481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7AED4-3F3A-5A02-D207-F863F95C1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384" y="1772726"/>
            <a:ext cx="3397451" cy="242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DF36CEC-46A0-04D0-5401-A9B5A072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45" y="1817318"/>
            <a:ext cx="2744161" cy="244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5E2A29-97A1-8FFE-1F94-EE1CA7B6C1F9}"/>
              </a:ext>
            </a:extLst>
          </p:cNvPr>
          <p:cNvSpPr txBox="1"/>
          <p:nvPr/>
        </p:nvSpPr>
        <p:spPr>
          <a:xfrm>
            <a:off x="259882" y="4419873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+ Low cost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+ Robust in different environments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- Invasive (body attachment)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- Calibration required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- Decreased  accuracy  due to IMU noises sensitivity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8E950D-967C-2821-07BC-4B7BAE0F0CE6}"/>
              </a:ext>
            </a:extLst>
          </p:cNvPr>
          <p:cNvSpPr txBox="1"/>
          <p:nvPr/>
        </p:nvSpPr>
        <p:spPr>
          <a:xfrm>
            <a:off x="6357538" y="4419873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+ Precise control in X-Y plane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+ No calibration required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- High cost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- Unintuitive in Z plane </a:t>
            </a:r>
          </a:p>
        </p:txBody>
      </p:sp>
    </p:spTree>
    <p:extLst>
      <p:ext uri="{BB962C8B-B14F-4D97-AF65-F5344CB8AC3E}">
        <p14:creationId xmlns:p14="http://schemas.microsoft.com/office/powerpoint/2010/main" val="10506563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9646-2999-DB6E-3952-2206A136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AC55A-6E06-5AF8-F2D9-B00A6DBC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4EC46-75A4-B6B3-F955-7EDEDDA4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B94814-5EC5-DDB6-6F62-0C617BC1A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8" y="1330035"/>
            <a:ext cx="6941782" cy="45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579BB-9168-9CD1-B541-F6B8DA22B65E}"/>
              </a:ext>
            </a:extLst>
          </p:cNvPr>
          <p:cNvSpPr txBox="1"/>
          <p:nvPr/>
        </p:nvSpPr>
        <p:spPr>
          <a:xfrm>
            <a:off x="7406675" y="1362000"/>
            <a:ext cx="42618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Advantages with this design: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Ability to move in all 3 planes 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Most intuitive 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Accuracy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Simple to use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Minimal setup/calibration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Non-Invasive </a:t>
            </a:r>
          </a:p>
        </p:txBody>
      </p:sp>
    </p:spTree>
    <p:extLst>
      <p:ext uri="{BB962C8B-B14F-4D97-AF65-F5344CB8AC3E}">
        <p14:creationId xmlns:p14="http://schemas.microsoft.com/office/powerpoint/2010/main" val="19855168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94FF-824C-6EBD-E182-7984FE3A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715B50-0D97-BC41-9A95-6760047AF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 Components</a:t>
            </a:r>
          </a:p>
          <a:p>
            <a:pPr>
              <a:buFontTx/>
              <a:buChar char="-"/>
            </a:pPr>
            <a:r>
              <a:rPr lang="en-US" dirty="0"/>
              <a:t>Robot Arm</a:t>
            </a:r>
          </a:p>
          <a:p>
            <a:pPr>
              <a:buFontTx/>
              <a:buChar char="-"/>
            </a:pPr>
            <a:r>
              <a:rPr lang="en-US" dirty="0"/>
              <a:t>User Interface</a:t>
            </a:r>
          </a:p>
          <a:p>
            <a:pPr>
              <a:buFontTx/>
              <a:buChar char="-"/>
            </a:pPr>
            <a:r>
              <a:rPr lang="en-US" dirty="0"/>
              <a:t>Computer Vision Controller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3 components each are designed with their own ROS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C8A8A-4F19-EE4E-27D9-BCF3B91D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51" y="1413164"/>
            <a:ext cx="3419901" cy="4590472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A33-81BF-EFDE-7632-5916EAD1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C1D92-2041-8E7C-7C24-A87633F4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55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94FF-824C-6EBD-E182-7984FE3A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31" y="3122082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A33-81BF-EFDE-7632-5916EAD1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C1D92-2041-8E7C-7C24-A87633F4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79CAD1-71D2-1C67-5BC5-2865CCABD4EB}"/>
              </a:ext>
            </a:extLst>
          </p:cNvPr>
          <p:cNvGrpSpPr/>
          <p:nvPr/>
        </p:nvGrpSpPr>
        <p:grpSpPr>
          <a:xfrm>
            <a:off x="3791712" y="633984"/>
            <a:ext cx="8493053" cy="5701324"/>
            <a:chOff x="3966858" y="434108"/>
            <a:chExt cx="8069461" cy="5576548"/>
          </a:xfrm>
        </p:grpSpPr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id="{BD1DEB5B-258F-5C3B-4CB2-57CD3EF2C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858" y="434108"/>
              <a:ext cx="8063366" cy="3228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7" name="Picture 7">
              <a:extLst>
                <a:ext uri="{FF2B5EF4-FFF2-40B4-BE49-F238E27FC236}">
                  <a16:creationId xmlns:a16="http://schemas.microsoft.com/office/drawing/2014/main" id="{6D9BB323-1277-0F0D-DC4D-E6B437473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954" y="3400562"/>
              <a:ext cx="8063365" cy="2610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48314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D0EA-FC50-5B96-B098-C4D08DF3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Testing and Verification: User Study on Intuitiveness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96A973-C99B-CBC9-DD6E-04A35347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882" y="1983458"/>
            <a:ext cx="5586855" cy="344988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151" name="Content Placeholder 3">
            <a:extLst>
              <a:ext uri="{FF2B5EF4-FFF2-40B4-BE49-F238E27FC236}">
                <a16:creationId xmlns:a16="http://schemas.microsoft.com/office/drawing/2014/main" id="{1B17EBAC-A9D1-85BD-FF14-B436F5607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66.7%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of users found </a:t>
            </a:r>
            <a:r>
              <a:rPr lang="en-CA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iControBot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to be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5/5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in intuitiveness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100%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of users found </a:t>
            </a:r>
            <a:r>
              <a:rPr lang="en-CA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iControBot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to be more intuitive than traditional keyboard interfaces</a:t>
            </a:r>
            <a:endParaRPr lang="en-CA" sz="1800" b="1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DBA9-CAA9-F260-D5BF-CD376504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iControBot: An Intuitive Robot Arm Controller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F0F1-5D0E-6F37-ED3A-8F4CD2B1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776DD-1873-03D5-6952-D8A36017EA5D}"/>
              </a:ext>
            </a:extLst>
          </p:cNvPr>
          <p:cNvSpPr txBox="1"/>
          <p:nvPr/>
        </p:nvSpPr>
        <p:spPr>
          <a:xfrm>
            <a:off x="1172818" y="4770783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Simple Movements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DF58F-C68F-653D-C904-F7141260C8AE}"/>
              </a:ext>
            </a:extLst>
          </p:cNvPr>
          <p:cNvSpPr txBox="1"/>
          <p:nvPr/>
        </p:nvSpPr>
        <p:spPr>
          <a:xfrm>
            <a:off x="2309031" y="4770783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Make a Rainbow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CD851-9F68-AA0E-935D-1D857997306E}"/>
              </a:ext>
            </a:extLst>
          </p:cNvPr>
          <p:cNvSpPr txBox="1"/>
          <p:nvPr/>
        </p:nvSpPr>
        <p:spPr>
          <a:xfrm>
            <a:off x="3481246" y="4770783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Move a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FB6EC-BD19-172D-FF59-FC0D23ABB91B}"/>
              </a:ext>
            </a:extLst>
          </p:cNvPr>
          <p:cNvSpPr txBox="1"/>
          <p:nvPr/>
        </p:nvSpPr>
        <p:spPr>
          <a:xfrm>
            <a:off x="4595191" y="477078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Hit Target</a:t>
            </a:r>
          </a:p>
        </p:txBody>
      </p:sp>
    </p:spTree>
    <p:extLst>
      <p:ext uri="{BB962C8B-B14F-4D97-AF65-F5344CB8AC3E}">
        <p14:creationId xmlns:p14="http://schemas.microsoft.com/office/powerpoint/2010/main" val="25490311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2DE4-3307-E766-45D3-D48D23D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Verification: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94D3D-E5A7-FC2E-2213-43ACCBE2AB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800" dirty="0"/>
              <a:t>The robot was able to perform with a 2mm accuracy after settling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2778-6825-89C7-241F-ECFF3DA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B2C2-BEC7-C6BF-1AA3-52649B84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81" name="Picture 13">
            <a:extLst>
              <a:ext uri="{FF2B5EF4-FFF2-40B4-BE49-F238E27FC236}">
                <a16:creationId xmlns:a16="http://schemas.microsoft.com/office/drawing/2014/main" id="{09E63B6E-F86C-B0CA-3654-93F4BA78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100" y="-7277100"/>
            <a:ext cx="52324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3296DA16-9322-44A3-EE3E-3C2136DC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550" y="-7277100"/>
            <a:ext cx="5181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5">
            <a:extLst>
              <a:ext uri="{FF2B5EF4-FFF2-40B4-BE49-F238E27FC236}">
                <a16:creationId xmlns:a16="http://schemas.microsoft.com/office/drawing/2014/main" id="{9519317A-892E-687D-7D5E-815C4CD6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0" y="-7277100"/>
            <a:ext cx="5156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BEF0-1D31-F26C-DCA2-8BE491CC1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78" y="1330035"/>
            <a:ext cx="4578705" cy="50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845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ofWaterloo_WhiteBkgrd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3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16-9_widescreen.potx" id="{7DA90644-EB14-44CC-96E5-6342A380A063}" vid="{DD9CF41B-7F39-45B4-90F3-8020C4565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f216aca-4679-4af9-a6d1-193b44d547cf" xsi:nil="true"/>
    <lcf76f155ced4ddcb4097134ff3c332f xmlns="4ef5bea9-a32d-4ba6-844d-47868e0c66f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EAA15CE179014F8A682A7EB1687679" ma:contentTypeVersion="14" ma:contentTypeDescription="Create a new document." ma:contentTypeScope="" ma:versionID="3532300d2593800a109528e710c21ecb">
  <xsd:schema xmlns:xsd="http://www.w3.org/2001/XMLSchema" xmlns:xs="http://www.w3.org/2001/XMLSchema" xmlns:p="http://schemas.microsoft.com/office/2006/metadata/properties" xmlns:ns2="4ef5bea9-a32d-4ba6-844d-47868e0c66f7" xmlns:ns3="af216aca-4679-4af9-a6d1-193b44d547cf" targetNamespace="http://schemas.microsoft.com/office/2006/metadata/properties" ma:root="true" ma:fieldsID="e3bce654569e05054bb9e7a5ae8bf155" ns2:_="" ns3:_="">
    <xsd:import namespace="4ef5bea9-a32d-4ba6-844d-47868e0c66f7"/>
    <xsd:import namespace="af216aca-4679-4af9-a6d1-193b44d54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5bea9-a32d-4ba6-844d-47868e0c66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bf906fe-3e8e-4b22-a6fd-bde302b921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16aca-4679-4af9-a6d1-193b44d547c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531e494-3710-4357-94f8-b2ae9bd037fa}" ma:internalName="TaxCatchAll" ma:showField="CatchAllData" ma:web="af216aca-4679-4af9-a6d1-193b44d54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127766-1D57-4D5B-B3B9-1CCFFDF207DD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4ef5bea9-a32d-4ba6-844d-47868e0c66f7"/>
    <ds:schemaRef ds:uri="http://purl.org/dc/elements/1.1/"/>
    <ds:schemaRef ds:uri="af216aca-4679-4af9-a6d1-193b44d547c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8D2289-8CF2-420E-A6F1-2622D91DD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f5bea9-a32d-4ba6-844d-47868e0c66f7"/>
    <ds:schemaRef ds:uri="af216aca-4679-4af9-a6d1-193b44d54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F81563-1263-4F74-84EC-829362FE2D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faculty_of_engineering_powerpoint_template_16-9_widescreen</Template>
  <TotalTime>3376</TotalTime>
  <Words>429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Barlow Condensed</vt:lpstr>
      <vt:lpstr>Calibri</vt:lpstr>
      <vt:lpstr>Georgia</vt:lpstr>
      <vt:lpstr>Lato</vt:lpstr>
      <vt:lpstr>Verdana</vt:lpstr>
      <vt:lpstr>Wingdings</vt:lpstr>
      <vt:lpstr>UofWaterloo_WhiteBkgrd</vt:lpstr>
      <vt:lpstr>PowerPoint Presentation</vt:lpstr>
      <vt:lpstr>Background</vt:lpstr>
      <vt:lpstr>Background</vt:lpstr>
      <vt:lpstr>Alternative Solutions</vt:lpstr>
      <vt:lpstr>Our Solution</vt:lpstr>
      <vt:lpstr>Solution</vt:lpstr>
      <vt:lpstr>System Architecture</vt:lpstr>
      <vt:lpstr>Testing and Verification: User Study on Intuitiveness</vt:lpstr>
      <vt:lpstr>Testing and Verification: Accuracy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robot form on user acceptance</dc:title>
  <dc:creator>aimen awan</dc:creator>
  <cp:lastModifiedBy>Jeffrey Lee</cp:lastModifiedBy>
  <cp:revision>9</cp:revision>
  <dcterms:created xsi:type="dcterms:W3CDTF">2022-11-01T20:54:26Z</dcterms:created>
  <dcterms:modified xsi:type="dcterms:W3CDTF">2023-04-06T03:55:06Z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0x0101003FEAA15CE179014F8A682A7EB1687679</vt:lpwstr>
  </property>
</Properties>
</file>