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68" r:id="rId3"/>
    <p:sldId id="267" r:id="rId4"/>
    <p:sldId id="258" r:id="rId5"/>
    <p:sldId id="259" r:id="rId6"/>
    <p:sldId id="260" r:id="rId7"/>
    <p:sldId id="261" r:id="rId8"/>
    <p:sldId id="262" r:id="rId9"/>
    <p:sldId id="263" r:id="rId10"/>
    <p:sldId id="264" r:id="rId11"/>
    <p:sldId id="265" r:id="rId12"/>
    <p:sldId id="272" r:id="rId13"/>
    <p:sldId id="269" r:id="rId14"/>
    <p:sldId id="270"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42"/>
    <p:restoredTop sz="94618"/>
  </p:normalViewPr>
  <p:slideViewPr>
    <p:cSldViewPr snapToGrid="0" snapToObjects="1">
      <p:cViewPr>
        <p:scale>
          <a:sx n="63" d="100"/>
          <a:sy n="63" d="100"/>
        </p:scale>
        <p:origin x="168"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D3BEE-7F5D-F042-831C-ABB55AA75DB0}" type="datetimeFigureOut">
              <a:rPr lang="en-US" smtClean="0"/>
              <a:t>2/21/19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44E91-E57E-E44E-BD8C-16120594B266}" type="slidenum">
              <a:rPr lang="en-US" smtClean="0"/>
              <a:t>‹#›</a:t>
            </a:fld>
            <a:endParaRPr lang="en-US"/>
          </a:p>
        </p:txBody>
      </p:sp>
    </p:spTree>
    <p:extLst>
      <p:ext uri="{BB962C8B-B14F-4D97-AF65-F5344CB8AC3E}">
        <p14:creationId xmlns:p14="http://schemas.microsoft.com/office/powerpoint/2010/main" val="184164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shift to a theater blueprint will drive us to measure success with a new lens as well. We’ve identified these core metrics across 4 categories – People, Customers, Financials, Business Metrics – to help us define a holistic view of “success” looks like for CX.</a:t>
            </a:r>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71F07-4160-5140-A768-D110D6A829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59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9D19B-20B0-3B4D-8FEB-50C0D022DA94}"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90032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9D19B-20B0-3B4D-8FEB-50C0D022DA94}"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52679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9D19B-20B0-3B4D-8FEB-50C0D022DA94}"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1966460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6" tIns="60948" rIns="121896" bIns="60948" numCol="1" anchor="ctr" anchorCtr="0" compatLnSpc="1">
            <a:prstTxWarp prst="textNoShape">
              <a:avLst/>
            </a:prstTxWarp>
          </a:bodyPr>
          <a:lstStyle>
            <a:lvl1pPr>
              <a:defRPr sz="37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185553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9D19B-20B0-3B4D-8FEB-50C0D022DA94}"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62354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9D19B-20B0-3B4D-8FEB-50C0D022DA94}"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12947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9D19B-20B0-3B4D-8FEB-50C0D022DA94}"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6620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9D19B-20B0-3B4D-8FEB-50C0D022DA94}" type="datetimeFigureOut">
              <a:rPr lang="en-US" smtClean="0"/>
              <a:t>2/21/19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32378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9D19B-20B0-3B4D-8FEB-50C0D022DA94}" type="datetimeFigureOut">
              <a:rPr lang="en-US" smtClean="0"/>
              <a:t>2/21/19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9491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9D19B-20B0-3B4D-8FEB-50C0D022DA94}" type="datetimeFigureOut">
              <a:rPr lang="en-US" smtClean="0"/>
              <a:t>2/21/19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18220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9D19B-20B0-3B4D-8FEB-50C0D022DA94}"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211465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9D19B-20B0-3B4D-8FEB-50C0D022DA94}"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4C571-E047-7044-92CB-ADB196A60933}" type="slidenum">
              <a:rPr lang="en-US" smtClean="0"/>
              <a:t>‹#›</a:t>
            </a:fld>
            <a:endParaRPr lang="en-US"/>
          </a:p>
        </p:txBody>
      </p:sp>
    </p:spTree>
    <p:extLst>
      <p:ext uri="{BB962C8B-B14F-4D97-AF65-F5344CB8AC3E}">
        <p14:creationId xmlns:p14="http://schemas.microsoft.com/office/powerpoint/2010/main" val="1666475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9D19B-20B0-3B4D-8FEB-50C0D022DA94}" type="datetimeFigureOut">
              <a:rPr lang="en-US" smtClean="0"/>
              <a:t>2/21/19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4C571-E047-7044-92CB-ADB196A60933}" type="slidenum">
              <a:rPr lang="en-US" smtClean="0"/>
              <a:t>‹#›</a:t>
            </a:fld>
            <a:endParaRPr lang="en-US"/>
          </a:p>
        </p:txBody>
      </p:sp>
    </p:spTree>
    <p:extLst>
      <p:ext uri="{BB962C8B-B14F-4D97-AF65-F5344CB8AC3E}">
        <p14:creationId xmlns:p14="http://schemas.microsoft.com/office/powerpoint/2010/main" val="53043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youtu.be/sFNDA_34dyo"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CSCI E-96: Case Study #1</a:t>
            </a:r>
          </a:p>
          <a:p>
            <a:r>
              <a:rPr lang="en-US" dirty="0" smtClean="0"/>
              <a:t>Jim Lee, John Daly, Ramon Delacruz, Geoffrey </a:t>
            </a:r>
            <a:r>
              <a:rPr lang="en-US" dirty="0" smtClean="0"/>
              <a:t>Small</a:t>
            </a:r>
          </a:p>
          <a:p>
            <a:r>
              <a:rPr lang="en-US" dirty="0" smtClean="0"/>
              <a:t>YouTube: </a:t>
            </a:r>
            <a:r>
              <a:rPr lang="en-US" dirty="0">
                <a:hlinkClick r:id="rId2"/>
              </a:rPr>
              <a:t>https://</a:t>
            </a:r>
            <a:r>
              <a:rPr lang="en-US" dirty="0" smtClean="0">
                <a:hlinkClick r:id="rId2"/>
              </a:rPr>
              <a:t>youtu.be/sFNDA_34dyo</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2/21/19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pic>
        <p:nvPicPr>
          <p:cNvPr id="1026" name="Picture 2" descr="mage result for okcup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735" y="1563688"/>
            <a:ext cx="637222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89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San Francisco vs. Oakland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7848"/>
            <a:ext cx="5075349" cy="36527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408" y="2098719"/>
            <a:ext cx="5153392" cy="3631842"/>
          </a:xfrm>
          <a:prstGeom prst="rect">
            <a:avLst/>
          </a:prstGeom>
        </p:spPr>
      </p:pic>
      <p:sp>
        <p:nvSpPr>
          <p:cNvPr id="6" name="TextBox 5"/>
          <p:cNvSpPr txBox="1"/>
          <p:nvPr/>
        </p:nvSpPr>
        <p:spPr>
          <a:xfrm>
            <a:off x="1801984" y="1729387"/>
            <a:ext cx="3753272" cy="369332"/>
          </a:xfrm>
          <a:prstGeom prst="rect">
            <a:avLst/>
          </a:prstGeom>
          <a:noFill/>
        </p:spPr>
        <p:txBody>
          <a:bodyPr wrap="none" rtlCol="0">
            <a:spAutoFit/>
          </a:bodyPr>
          <a:lstStyle/>
          <a:p>
            <a:r>
              <a:rPr lang="en-US" dirty="0" smtClean="0"/>
              <a:t>San Francisco Female </a:t>
            </a:r>
            <a:r>
              <a:rPr lang="en-US" smtClean="0"/>
              <a:t>Age Distribution</a:t>
            </a:r>
            <a:endParaRPr lang="en-US"/>
          </a:p>
        </p:txBody>
      </p:sp>
      <p:sp>
        <p:nvSpPr>
          <p:cNvPr id="7" name="TextBox 6"/>
          <p:cNvSpPr txBox="1"/>
          <p:nvPr/>
        </p:nvSpPr>
        <p:spPr>
          <a:xfrm>
            <a:off x="7144894" y="1729387"/>
            <a:ext cx="3264420" cy="369332"/>
          </a:xfrm>
          <a:prstGeom prst="rect">
            <a:avLst/>
          </a:prstGeom>
          <a:noFill/>
        </p:spPr>
        <p:txBody>
          <a:bodyPr wrap="none" rtlCol="0">
            <a:spAutoFit/>
          </a:bodyPr>
          <a:lstStyle/>
          <a:p>
            <a:r>
              <a:rPr lang="en-US" smtClean="0"/>
              <a:t>Oakland Female </a:t>
            </a:r>
            <a:r>
              <a:rPr lang="en-US" dirty="0" smtClean="0"/>
              <a:t>Age Distribution</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149" y="5837722"/>
            <a:ext cx="4597400" cy="482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9100" y="5818937"/>
            <a:ext cx="4584700" cy="482600"/>
          </a:xfrm>
          <a:prstGeom prst="rect">
            <a:avLst/>
          </a:prstGeom>
        </p:spPr>
      </p:pic>
    </p:spTree>
    <p:extLst>
      <p:ext uri="{BB962C8B-B14F-4D97-AF65-F5344CB8AC3E}">
        <p14:creationId xmlns:p14="http://schemas.microsoft.com/office/powerpoint/2010/main" val="1699717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San Francisco vs. Oakland</a:t>
            </a:r>
          </a:p>
        </p:txBody>
      </p:sp>
      <p:sp>
        <p:nvSpPr>
          <p:cNvPr id="3" name="Content Placeholder 2"/>
          <p:cNvSpPr>
            <a:spLocks noGrp="1"/>
          </p:cNvSpPr>
          <p:nvPr>
            <p:ph idx="1"/>
          </p:nvPr>
        </p:nvSpPr>
        <p:spPr>
          <a:xfrm>
            <a:off x="838200" y="1520825"/>
            <a:ext cx="5190186" cy="4351338"/>
          </a:xfrm>
        </p:spPr>
        <p:txBody>
          <a:bodyPr>
            <a:normAutofit/>
          </a:bodyPr>
          <a:lstStyle/>
          <a:p>
            <a:r>
              <a:rPr lang="en-US" dirty="0" smtClean="0"/>
              <a:t>Potentially marketing towards female users between 30-40 may reduce the gender gap</a:t>
            </a:r>
          </a:p>
          <a:p>
            <a:r>
              <a:rPr lang="en-US" dirty="0" smtClean="0"/>
              <a:t>Other areas for marketing research and user growth based on SF vs Oakland differences:</a:t>
            </a:r>
          </a:p>
          <a:p>
            <a:pPr lvl="1"/>
            <a:r>
              <a:rPr lang="en-US" dirty="0" smtClean="0"/>
              <a:t>Open bar events targeting those interested via “drinks” question to bring an unregistered friend</a:t>
            </a:r>
          </a:p>
          <a:p>
            <a:pPr lvl="1"/>
            <a:r>
              <a:rPr lang="en-US" dirty="0" smtClean="0"/>
              <a:t>Targeting niche language groups</a:t>
            </a:r>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488" y="1825625"/>
            <a:ext cx="5454420" cy="3328551"/>
          </a:xfrm>
          <a:prstGeom prst="rect">
            <a:avLst/>
          </a:prstGeom>
        </p:spPr>
      </p:pic>
    </p:spTree>
    <p:extLst>
      <p:ext uri="{BB962C8B-B14F-4D97-AF65-F5344CB8AC3E}">
        <p14:creationId xmlns:p14="http://schemas.microsoft.com/office/powerpoint/2010/main" val="172275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533400" y="1173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4213" fontAlgn="base">
              <a:lnSpc>
                <a:spcPct val="80000"/>
              </a:lnSpc>
              <a:spcAft>
                <a:spcPct val="0"/>
              </a:spcAft>
              <a:defRPr/>
            </a:pPr>
            <a:endParaRPr lang="en-US" sz="2750" dirty="0">
              <a:solidFill>
                <a:srgbClr val="005073"/>
              </a:solidFill>
              <a:ea typeface="CiscoSansTT Thin" charset="0"/>
              <a:cs typeface="CiscoSansTT Thin"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239" y="1442864"/>
            <a:ext cx="5086351"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a:spLocks noGrp="1"/>
          </p:cNvSpPr>
          <p:nvPr>
            <p:ph idx="1"/>
          </p:nvPr>
        </p:nvSpPr>
        <p:spPr>
          <a:xfrm>
            <a:off x="533400" y="1647882"/>
            <a:ext cx="5715000" cy="4351338"/>
          </a:xfrm>
        </p:spPr>
        <p:txBody>
          <a:bodyPr>
            <a:normAutofit fontScale="92500"/>
          </a:bodyPr>
          <a:lstStyle/>
          <a:p>
            <a:r>
              <a:rPr lang="en-US" dirty="0" smtClean="0"/>
              <a:t>Found Outliers of age 100+ and were removed from data</a:t>
            </a:r>
          </a:p>
          <a:p>
            <a:r>
              <a:rPr lang="en-US" dirty="0" smtClean="0"/>
              <a:t>Distribution of age among gender is balanced</a:t>
            </a:r>
          </a:p>
          <a:p>
            <a:r>
              <a:rPr lang="en-US" dirty="0" smtClean="0"/>
              <a:t>Most users are in the range between 25-35 age group</a:t>
            </a:r>
          </a:p>
          <a:p>
            <a:r>
              <a:rPr lang="en-US" dirty="0" smtClean="0"/>
              <a:t>Marketing should focus on age group less &lt;50 for higher chance of matching</a:t>
            </a:r>
          </a:p>
          <a:p>
            <a:r>
              <a:rPr lang="en-US" dirty="0" smtClean="0"/>
              <a:t>Data includes inactive users which could be misleading</a:t>
            </a:r>
          </a:p>
          <a:p>
            <a:endParaRPr lang="en-US" dirty="0" smtClean="0"/>
          </a:p>
        </p:txBody>
      </p:sp>
      <p:sp>
        <p:nvSpPr>
          <p:cNvPr id="5" name="Title 1"/>
          <p:cNvSpPr>
            <a:spLocks noGrp="1"/>
          </p:cNvSpPr>
          <p:nvPr>
            <p:ph type="title"/>
          </p:nvPr>
        </p:nvSpPr>
        <p:spPr>
          <a:xfrm>
            <a:off x="838200" y="365125"/>
            <a:ext cx="10515600" cy="1325563"/>
          </a:xfrm>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Age Distribution</a:t>
            </a:r>
            <a:endParaRPr lang="en-US" sz="2750" dirty="0">
              <a:solidFill>
                <a:srgbClr val="005073"/>
              </a:solidFill>
              <a:ea typeface="CiscoSansTT Thin" charset="0"/>
              <a:cs typeface="CiscoSansTT Thin" charset="0"/>
            </a:endParaRPr>
          </a:p>
        </p:txBody>
      </p:sp>
    </p:spTree>
    <p:extLst>
      <p:ext uri="{BB962C8B-B14F-4D97-AF65-F5344CB8AC3E}">
        <p14:creationId xmlns:p14="http://schemas.microsoft.com/office/powerpoint/2010/main" val="796061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72231CB-BBFF-4E6A-BCC8-E6304F28024F}"/>
              </a:ext>
            </a:extLst>
          </p:cNvPr>
          <p:cNvPicPr>
            <a:picLocks noChangeAspect="1"/>
          </p:cNvPicPr>
          <p:nvPr/>
        </p:nvPicPr>
        <p:blipFill>
          <a:blip r:embed="rId2"/>
          <a:stretch>
            <a:fillRect/>
          </a:stretch>
        </p:blipFill>
        <p:spPr>
          <a:xfrm>
            <a:off x="127967" y="1323973"/>
            <a:ext cx="5610225" cy="4210050"/>
          </a:xfrm>
          <a:prstGeom prst="rect">
            <a:avLst/>
          </a:prstGeom>
        </p:spPr>
      </p:pic>
      <p:pic>
        <p:nvPicPr>
          <p:cNvPr id="9" name="Picture 8">
            <a:extLst>
              <a:ext uri="{FF2B5EF4-FFF2-40B4-BE49-F238E27FC236}">
                <a16:creationId xmlns="" xmlns:a16="http://schemas.microsoft.com/office/drawing/2014/main" id="{F894D6B6-64B0-488D-A44D-C83C7FDD21A2}"/>
              </a:ext>
            </a:extLst>
          </p:cNvPr>
          <p:cNvPicPr>
            <a:picLocks noChangeAspect="1"/>
          </p:cNvPicPr>
          <p:nvPr/>
        </p:nvPicPr>
        <p:blipFill>
          <a:blip r:embed="rId3"/>
          <a:stretch>
            <a:fillRect/>
          </a:stretch>
        </p:blipFill>
        <p:spPr>
          <a:xfrm>
            <a:off x="6053758" y="1062036"/>
            <a:ext cx="6010275" cy="4733925"/>
          </a:xfrm>
          <a:prstGeom prst="rect">
            <a:avLst/>
          </a:prstGeom>
        </p:spPr>
      </p:pic>
      <p:sp>
        <p:nvSpPr>
          <p:cNvPr id="11" name="Rectangle 10">
            <a:extLst>
              <a:ext uri="{FF2B5EF4-FFF2-40B4-BE49-F238E27FC236}">
                <a16:creationId xmlns="" xmlns:a16="http://schemas.microsoft.com/office/drawing/2014/main" id="{8634FB95-FE19-43EE-9BD2-FEA6A2AE4D43}"/>
              </a:ext>
            </a:extLst>
          </p:cNvPr>
          <p:cNvSpPr/>
          <p:nvPr/>
        </p:nvSpPr>
        <p:spPr>
          <a:xfrm>
            <a:off x="7889358" y="3327991"/>
            <a:ext cx="680483" cy="5410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 xmlns:a16="http://schemas.microsoft.com/office/drawing/2014/main" id="{31980715-D4FF-4184-818C-561C3BF5E338}"/>
              </a:ext>
            </a:extLst>
          </p:cNvPr>
          <p:cNvCxnSpPr>
            <a:cxnSpLocks/>
          </p:cNvCxnSpPr>
          <p:nvPr/>
        </p:nvCxnSpPr>
        <p:spPr>
          <a:xfrm>
            <a:off x="4301092" y="1403498"/>
            <a:ext cx="3588266" cy="19244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DCB7E8BF-9414-4CDD-A9A3-0907C1918C8E}"/>
              </a:ext>
            </a:extLst>
          </p:cNvPr>
          <p:cNvCxnSpPr>
            <a:cxnSpLocks/>
          </p:cNvCxnSpPr>
          <p:nvPr/>
        </p:nvCxnSpPr>
        <p:spPr>
          <a:xfrm flipV="1">
            <a:off x="4301092" y="3869032"/>
            <a:ext cx="3588266" cy="15854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9F150763-B11C-491A-906C-B4F405B68055}"/>
              </a:ext>
            </a:extLst>
          </p:cNvPr>
          <p:cNvSpPr txBox="1"/>
          <p:nvPr/>
        </p:nvSpPr>
        <p:spPr>
          <a:xfrm>
            <a:off x="127967" y="5995543"/>
            <a:ext cx="8856922" cy="430887"/>
          </a:xfrm>
          <a:prstGeom prst="rect">
            <a:avLst/>
          </a:prstGeom>
          <a:noFill/>
        </p:spPr>
        <p:txBody>
          <a:bodyPr wrap="square" rtlCol="0">
            <a:spAutoFit/>
          </a:bodyPr>
          <a:lstStyle/>
          <a:p>
            <a:r>
              <a:rPr lang="en-US" sz="1100" b="1" dirty="0"/>
              <a:t>Figure GS.1</a:t>
            </a:r>
            <a:r>
              <a:rPr lang="en-US" sz="1100" dirty="0"/>
              <a:t>: Heat map of the Bay Area, where both the number of profile incomes and average incomes were the highest. As evident on the left, San Francisco has the highest density. </a:t>
            </a:r>
          </a:p>
        </p:txBody>
      </p:sp>
      <p:sp>
        <p:nvSpPr>
          <p:cNvPr id="15" name="TextBox 14"/>
          <p:cNvSpPr txBox="1"/>
          <p:nvPr/>
        </p:nvSpPr>
        <p:spPr>
          <a:xfrm>
            <a:off x="569465" y="544576"/>
            <a:ext cx="6645895" cy="523220"/>
          </a:xfrm>
          <a:prstGeom prst="rect">
            <a:avLst/>
          </a:prstGeom>
          <a:noFill/>
        </p:spPr>
        <p:txBody>
          <a:bodyPr wrap="square" rtlCol="0">
            <a:spAutoFit/>
          </a:bodyPr>
          <a:lstStyle/>
          <a:p>
            <a:r>
              <a:rPr lang="en-US" sz="2800" dirty="0" smtClean="0">
                <a:solidFill>
                  <a:srgbClr val="005073"/>
                </a:solidFill>
                <a:latin typeface="+mj-lt"/>
                <a:ea typeface="CiscoSansTT Thin" charset="0"/>
                <a:cs typeface="CiscoSansTT Thin" charset="0"/>
              </a:rPr>
              <a:t>Geographic</a:t>
            </a:r>
            <a:r>
              <a:rPr lang="en-US" sz="2800" dirty="0" smtClean="0">
                <a:solidFill>
                  <a:srgbClr val="005073"/>
                </a:solidFill>
                <a:ea typeface="CiscoSansTT Thin" charset="0"/>
                <a:cs typeface="CiscoSansTT Thin" charset="0"/>
              </a:rPr>
              <a:t> </a:t>
            </a:r>
            <a:r>
              <a:rPr lang="en-US" sz="2800" dirty="0" smtClean="0">
                <a:solidFill>
                  <a:srgbClr val="005073"/>
                </a:solidFill>
                <a:latin typeface="+mj-lt"/>
                <a:ea typeface="CiscoSansTT Thin" charset="0"/>
                <a:cs typeface="CiscoSansTT Thin" charset="0"/>
              </a:rPr>
              <a:t>Income</a:t>
            </a:r>
            <a:r>
              <a:rPr lang="en-US" sz="2800" dirty="0" smtClean="0">
                <a:solidFill>
                  <a:srgbClr val="005073"/>
                </a:solidFill>
                <a:ea typeface="CiscoSansTT Thin" charset="0"/>
                <a:cs typeface="CiscoSansTT Thin" charset="0"/>
              </a:rPr>
              <a:t> </a:t>
            </a:r>
            <a:r>
              <a:rPr lang="en-US" sz="2800" dirty="0" smtClean="0">
                <a:solidFill>
                  <a:srgbClr val="005073"/>
                </a:solidFill>
                <a:latin typeface="+mj-lt"/>
                <a:ea typeface="CiscoSansTT Thin" charset="0"/>
                <a:cs typeface="CiscoSansTT Thin" charset="0"/>
              </a:rPr>
              <a:t>Densities</a:t>
            </a:r>
            <a:endParaRPr lang="en-US" sz="2800" dirty="0">
              <a:latin typeface="+mj-lt"/>
            </a:endParaRPr>
          </a:p>
        </p:txBody>
      </p:sp>
    </p:spTree>
    <p:extLst>
      <p:ext uri="{BB962C8B-B14F-4D97-AF65-F5344CB8AC3E}">
        <p14:creationId xmlns:p14="http://schemas.microsoft.com/office/powerpoint/2010/main" val="123543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3730074-B334-47DD-9F84-8779B4B423E3}"/>
              </a:ext>
            </a:extLst>
          </p:cNvPr>
          <p:cNvPicPr>
            <a:picLocks noChangeAspect="1"/>
          </p:cNvPicPr>
          <p:nvPr/>
        </p:nvPicPr>
        <p:blipFill>
          <a:blip r:embed="rId2"/>
          <a:stretch>
            <a:fillRect/>
          </a:stretch>
        </p:blipFill>
        <p:spPr>
          <a:xfrm>
            <a:off x="0" y="1579306"/>
            <a:ext cx="6429375" cy="3838575"/>
          </a:xfrm>
          <a:prstGeom prst="rect">
            <a:avLst/>
          </a:prstGeom>
        </p:spPr>
      </p:pic>
      <p:pic>
        <p:nvPicPr>
          <p:cNvPr id="5" name="Picture 4">
            <a:extLst>
              <a:ext uri="{FF2B5EF4-FFF2-40B4-BE49-F238E27FC236}">
                <a16:creationId xmlns="" xmlns:a16="http://schemas.microsoft.com/office/drawing/2014/main" id="{3F1D7581-6971-4F64-AF5B-4B89B467F963}"/>
              </a:ext>
            </a:extLst>
          </p:cNvPr>
          <p:cNvPicPr>
            <a:picLocks noChangeAspect="1"/>
          </p:cNvPicPr>
          <p:nvPr/>
        </p:nvPicPr>
        <p:blipFill>
          <a:blip r:embed="rId3"/>
          <a:stretch>
            <a:fillRect/>
          </a:stretch>
        </p:blipFill>
        <p:spPr>
          <a:xfrm>
            <a:off x="6723062" y="1852616"/>
            <a:ext cx="5214938" cy="3353921"/>
          </a:xfrm>
          <a:prstGeom prst="rect">
            <a:avLst/>
          </a:prstGeom>
        </p:spPr>
      </p:pic>
      <p:sp>
        <p:nvSpPr>
          <p:cNvPr id="6" name="TextBox 5">
            <a:extLst>
              <a:ext uri="{FF2B5EF4-FFF2-40B4-BE49-F238E27FC236}">
                <a16:creationId xmlns="" xmlns:a16="http://schemas.microsoft.com/office/drawing/2014/main" id="{62F5EF63-20D2-4A71-9116-61C54D56AB92}"/>
              </a:ext>
            </a:extLst>
          </p:cNvPr>
          <p:cNvSpPr txBox="1"/>
          <p:nvPr/>
        </p:nvSpPr>
        <p:spPr>
          <a:xfrm>
            <a:off x="77167" y="5417993"/>
            <a:ext cx="4911393" cy="430887"/>
          </a:xfrm>
          <a:prstGeom prst="rect">
            <a:avLst/>
          </a:prstGeom>
          <a:noFill/>
        </p:spPr>
        <p:txBody>
          <a:bodyPr wrap="square" rtlCol="0">
            <a:spAutoFit/>
          </a:bodyPr>
          <a:lstStyle/>
          <a:p>
            <a:r>
              <a:rPr lang="en-US" sz="1100" b="1" dirty="0"/>
              <a:t>Figure GS.2</a:t>
            </a:r>
            <a:r>
              <a:rPr lang="en-US" sz="1100" dirty="0"/>
              <a:t>: Plot of number of profiles posted with income information. This plot is supplemental to the heatmap in Fig. GS.1 </a:t>
            </a:r>
          </a:p>
        </p:txBody>
      </p:sp>
      <p:sp>
        <p:nvSpPr>
          <p:cNvPr id="7" name="TextBox 6">
            <a:extLst>
              <a:ext uri="{FF2B5EF4-FFF2-40B4-BE49-F238E27FC236}">
                <a16:creationId xmlns="" xmlns:a16="http://schemas.microsoft.com/office/drawing/2014/main" id="{FAFFB0A2-6A8E-4361-A716-B1283FCCAD89}"/>
              </a:ext>
            </a:extLst>
          </p:cNvPr>
          <p:cNvSpPr txBox="1"/>
          <p:nvPr/>
        </p:nvSpPr>
        <p:spPr>
          <a:xfrm>
            <a:off x="6723062" y="5395544"/>
            <a:ext cx="5214938" cy="769441"/>
          </a:xfrm>
          <a:prstGeom prst="rect">
            <a:avLst/>
          </a:prstGeom>
          <a:noFill/>
        </p:spPr>
        <p:txBody>
          <a:bodyPr wrap="square" rtlCol="0">
            <a:spAutoFit/>
          </a:bodyPr>
          <a:lstStyle/>
          <a:p>
            <a:r>
              <a:rPr lang="en-US" sz="1100" b="1" dirty="0"/>
              <a:t>Table GS.1</a:t>
            </a:r>
            <a:r>
              <a:rPr lang="en-US" sz="1100" dirty="0"/>
              <a:t>: Comprehensive data of profiles with respective mean incomes, per geographic region. San Francisco had, by far, the largest number of profiles with income data. Additionally, this region had one of the highest mean incomes in the sample distribution </a:t>
            </a:r>
          </a:p>
        </p:txBody>
      </p:sp>
      <p:sp>
        <p:nvSpPr>
          <p:cNvPr id="2" name="TextBox 1"/>
          <p:cNvSpPr txBox="1"/>
          <p:nvPr/>
        </p:nvSpPr>
        <p:spPr>
          <a:xfrm>
            <a:off x="569465" y="544576"/>
            <a:ext cx="6645895" cy="523220"/>
          </a:xfrm>
          <a:prstGeom prst="rect">
            <a:avLst/>
          </a:prstGeom>
          <a:noFill/>
        </p:spPr>
        <p:txBody>
          <a:bodyPr wrap="square" rtlCol="0">
            <a:spAutoFit/>
          </a:bodyPr>
          <a:lstStyle/>
          <a:p>
            <a:r>
              <a:rPr lang="en-US" sz="2800" dirty="0" smtClean="0">
                <a:solidFill>
                  <a:srgbClr val="005073"/>
                </a:solidFill>
                <a:latin typeface="+mj-lt"/>
                <a:ea typeface="CiscoSansTT Thin" charset="0"/>
                <a:cs typeface="CiscoSansTT Thin" charset="0"/>
              </a:rPr>
              <a:t>Geographic</a:t>
            </a:r>
            <a:r>
              <a:rPr lang="en-US" sz="2800" dirty="0" smtClean="0">
                <a:solidFill>
                  <a:srgbClr val="005073"/>
                </a:solidFill>
                <a:ea typeface="CiscoSansTT Thin" charset="0"/>
                <a:cs typeface="CiscoSansTT Thin" charset="0"/>
              </a:rPr>
              <a:t> </a:t>
            </a:r>
            <a:r>
              <a:rPr lang="en-US" sz="2800" dirty="0" smtClean="0">
                <a:solidFill>
                  <a:srgbClr val="005073"/>
                </a:solidFill>
                <a:latin typeface="+mj-lt"/>
                <a:ea typeface="CiscoSansTT Thin" charset="0"/>
                <a:cs typeface="CiscoSansTT Thin" charset="0"/>
              </a:rPr>
              <a:t>Income</a:t>
            </a:r>
            <a:r>
              <a:rPr lang="en-US" sz="2800" dirty="0" smtClean="0">
                <a:solidFill>
                  <a:srgbClr val="005073"/>
                </a:solidFill>
                <a:ea typeface="CiscoSansTT Thin" charset="0"/>
                <a:cs typeface="CiscoSansTT Thin" charset="0"/>
              </a:rPr>
              <a:t> </a:t>
            </a:r>
            <a:r>
              <a:rPr lang="en-US" sz="2800" dirty="0" smtClean="0">
                <a:solidFill>
                  <a:srgbClr val="005073"/>
                </a:solidFill>
                <a:latin typeface="+mj-lt"/>
                <a:ea typeface="CiscoSansTT Thin" charset="0"/>
                <a:cs typeface="CiscoSansTT Thin" charset="0"/>
              </a:rPr>
              <a:t>Densities</a:t>
            </a:r>
            <a:endParaRPr lang="en-US" sz="2800" dirty="0">
              <a:latin typeface="+mj-lt"/>
            </a:endParaRPr>
          </a:p>
        </p:txBody>
      </p:sp>
    </p:spTree>
    <p:extLst>
      <p:ext uri="{BB962C8B-B14F-4D97-AF65-F5344CB8AC3E}">
        <p14:creationId xmlns:p14="http://schemas.microsoft.com/office/powerpoint/2010/main" val="200755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rot="16200000">
            <a:off x="3671453" y="-1371771"/>
            <a:ext cx="5237022" cy="10903529"/>
          </a:xfrm>
        </p:spPr>
        <p:txBody>
          <a:bodyPr>
            <a:normAutofit/>
          </a:bodyPr>
          <a:lstStyle/>
          <a:p>
            <a:r>
              <a:rPr lang="en-US" sz="2600" dirty="0"/>
              <a:t>Apart from a negligibly-small subset of the sample size, many of the high-earning users provided incomes on their profiles</a:t>
            </a:r>
          </a:p>
          <a:p>
            <a:r>
              <a:rPr lang="en-US" sz="2600" dirty="0"/>
              <a:t>This suggests that higher-earning users may be more likely to submit income data </a:t>
            </a:r>
          </a:p>
          <a:p>
            <a:r>
              <a:rPr lang="en-US" sz="2600" dirty="0"/>
              <a:t>With such data, user satisfaction may be improved by constructing algorithms to suggest potential matches with other high-income users. If a user changes location settings to encompass a broader geographic radius, then users in the closest high income region would take preference in suggested matches</a:t>
            </a:r>
          </a:p>
          <a:p>
            <a:r>
              <a:rPr lang="en-US" sz="2600" dirty="0"/>
              <a:t> One may also share such information with outside parties for advertising purposes, if the terms and conditions of the application permit</a:t>
            </a:r>
          </a:p>
          <a:p>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4213" fontAlgn="base">
              <a:lnSpc>
                <a:spcPct val="80000"/>
              </a:lnSpc>
              <a:spcAft>
                <a:spcPct val="0"/>
              </a:spcAft>
              <a:defRPr/>
            </a:pPr>
            <a:r>
              <a:rPr lang="en-US" sz="2750" dirty="0" smtClean="0">
                <a:solidFill>
                  <a:srgbClr val="005073"/>
                </a:solidFill>
                <a:ea typeface="CiscoSansTT Thin" charset="0"/>
                <a:cs typeface="CiscoSansTT Thin" charset="0"/>
              </a:rPr>
              <a:t>Significance of The Data</a:t>
            </a:r>
            <a:endParaRPr lang="en-US" sz="2750" dirty="0">
              <a:solidFill>
                <a:srgbClr val="005073"/>
              </a:solidFill>
              <a:ea typeface="CiscoSansTT Thin" charset="0"/>
              <a:cs typeface="CiscoSansTT Thin" charset="0"/>
            </a:endParaRPr>
          </a:p>
        </p:txBody>
      </p:sp>
    </p:spTree>
    <p:extLst>
      <p:ext uri="{BB962C8B-B14F-4D97-AF65-F5344CB8AC3E}">
        <p14:creationId xmlns:p14="http://schemas.microsoft.com/office/powerpoint/2010/main" val="57743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83689" y="455085"/>
            <a:ext cx="4852836" cy="975783"/>
          </a:xfrm>
        </p:spPr>
        <p:txBody>
          <a:bodyPr>
            <a:normAutofit/>
          </a:bodyPr>
          <a:lstStyle/>
          <a:p>
            <a:pPr defTabSz="684213" fontAlgn="base">
              <a:lnSpc>
                <a:spcPct val="80000"/>
              </a:lnSpc>
              <a:spcAft>
                <a:spcPct val="0"/>
              </a:spcAft>
              <a:defRPr/>
            </a:pPr>
            <a:r>
              <a:rPr lang="en-US" sz="2750" dirty="0" smtClean="0">
                <a:solidFill>
                  <a:srgbClr val="005073"/>
                </a:solidFill>
                <a:ea typeface="CiscoSansTT Thin" charset="0"/>
                <a:cs typeface="CiscoSansTT Thin" charset="0"/>
              </a:rPr>
              <a:t>Summary of Recommendations</a:t>
            </a:r>
            <a:endParaRPr lang="en-US" sz="2750" dirty="0">
              <a:solidFill>
                <a:srgbClr val="005073"/>
              </a:solidFill>
              <a:ea typeface="CiscoSansTT Thin" charset="0"/>
              <a:cs typeface="CiscoSansTT Thin" charset="0"/>
            </a:endParaRPr>
          </a:p>
        </p:txBody>
      </p:sp>
      <p:sp>
        <p:nvSpPr>
          <p:cNvPr id="7" name="Content Placeholder 2"/>
          <p:cNvSpPr txBox="1">
            <a:spLocks/>
          </p:cNvSpPr>
          <p:nvPr/>
        </p:nvSpPr>
        <p:spPr>
          <a:xfrm>
            <a:off x="583689" y="1430867"/>
            <a:ext cx="11608311" cy="4246601"/>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228600" lvl="1" indent="-228600">
              <a:lnSpc>
                <a:spcPct val="90000"/>
              </a:lnSpc>
              <a:spcBef>
                <a:spcPts val="1000"/>
              </a:spcBef>
              <a:buFont typeface="Arial"/>
              <a:buChar char="•"/>
            </a:pPr>
            <a:r>
              <a:rPr lang="en-US" sz="2000" b="1" dirty="0"/>
              <a:t>Ethnicity</a:t>
            </a:r>
          </a:p>
          <a:p>
            <a:pPr marL="457200" lvl="3" indent="-228600">
              <a:lnSpc>
                <a:spcPct val="90000"/>
              </a:lnSpc>
              <a:spcBef>
                <a:spcPts val="1000"/>
              </a:spcBef>
              <a:buFont typeface="Arial"/>
              <a:buChar char="•"/>
            </a:pPr>
            <a:r>
              <a:rPr lang="en-US" sz="2000" dirty="0"/>
              <a:t>Target appropriate ethnic groups in the marketing strategy and campaigns as it relates to addressable markets</a:t>
            </a:r>
            <a:endParaRPr lang="en-US" sz="2000" dirty="0"/>
          </a:p>
          <a:p>
            <a:pPr marL="228600" lvl="1" indent="-228600">
              <a:lnSpc>
                <a:spcPct val="90000"/>
              </a:lnSpc>
              <a:spcBef>
                <a:spcPts val="1000"/>
              </a:spcBef>
              <a:buFont typeface="Arial"/>
              <a:buChar char="•"/>
            </a:pPr>
            <a:r>
              <a:rPr lang="en-US" sz="2000" b="1" dirty="0"/>
              <a:t>Gender</a:t>
            </a:r>
          </a:p>
          <a:p>
            <a:pPr marL="457200" lvl="3" indent="-228600">
              <a:lnSpc>
                <a:spcPct val="90000"/>
              </a:lnSpc>
              <a:spcBef>
                <a:spcPts val="1000"/>
              </a:spcBef>
              <a:buFont typeface="Arial"/>
              <a:buChar char="•"/>
            </a:pPr>
            <a:r>
              <a:rPr lang="en-US" sz="2000" dirty="0"/>
              <a:t>Target female gender proportions in the San Francisco area </a:t>
            </a:r>
            <a:r>
              <a:rPr lang="en-US" sz="2000" dirty="0" smtClean="0"/>
              <a:t>by marketing to </a:t>
            </a:r>
            <a:r>
              <a:rPr lang="en-US" sz="2000" dirty="0"/>
              <a:t>women ages 30-40 to improve the gender ratio</a:t>
            </a:r>
          </a:p>
          <a:p>
            <a:pPr marL="457200" lvl="3" indent="-228600">
              <a:lnSpc>
                <a:spcPct val="90000"/>
              </a:lnSpc>
              <a:spcBef>
                <a:spcPts val="1000"/>
              </a:spcBef>
              <a:buFont typeface="Arial"/>
              <a:buChar char="•"/>
            </a:pPr>
            <a:r>
              <a:rPr lang="en-US" sz="2000" dirty="0"/>
              <a:t>Explore other disparities by comparing to the Oakland </a:t>
            </a:r>
            <a:r>
              <a:rPr lang="en-US" sz="2000" dirty="0" smtClean="0"/>
              <a:t>area since it is has more ideal gender distribution and similar demographics to San Francisco</a:t>
            </a:r>
            <a:endParaRPr lang="en-US" sz="2000" dirty="0"/>
          </a:p>
          <a:p>
            <a:pPr marL="228600" lvl="1" indent="-228600">
              <a:lnSpc>
                <a:spcPct val="90000"/>
              </a:lnSpc>
              <a:spcBef>
                <a:spcPts val="1000"/>
              </a:spcBef>
              <a:buFont typeface="Arial"/>
              <a:buChar char="•"/>
            </a:pPr>
            <a:r>
              <a:rPr lang="en-US" sz="2000" b="1" dirty="0"/>
              <a:t>Age</a:t>
            </a:r>
          </a:p>
          <a:p>
            <a:pPr marL="457200" lvl="3" indent="-228600">
              <a:lnSpc>
                <a:spcPct val="90000"/>
              </a:lnSpc>
              <a:spcBef>
                <a:spcPts val="1000"/>
              </a:spcBef>
              <a:buFont typeface="Arial"/>
              <a:buChar char="•"/>
            </a:pPr>
            <a:r>
              <a:rPr lang="en-US" sz="2000" dirty="0" smtClean="0"/>
              <a:t>Market to an age </a:t>
            </a:r>
            <a:r>
              <a:rPr lang="en-US" sz="2000" dirty="0"/>
              <a:t>group </a:t>
            </a:r>
            <a:r>
              <a:rPr lang="en-US" sz="2000" dirty="0" smtClean="0"/>
              <a:t>of 35 </a:t>
            </a:r>
            <a:r>
              <a:rPr lang="en-US" sz="2000" dirty="0"/>
              <a:t>and older in order to compete with dating apps such as </a:t>
            </a:r>
            <a:r>
              <a:rPr lang="en-US" sz="2000" dirty="0" err="1"/>
              <a:t>Match.com</a:t>
            </a:r>
            <a:r>
              <a:rPr lang="en-US" sz="2000" dirty="0"/>
              <a:t>, </a:t>
            </a:r>
            <a:r>
              <a:rPr lang="en-US" sz="2000" dirty="0" err="1"/>
              <a:t>EliteSingles</a:t>
            </a:r>
            <a:r>
              <a:rPr lang="en-US" sz="2000" dirty="0"/>
              <a:t> and eHarmony who target older </a:t>
            </a:r>
            <a:r>
              <a:rPr lang="en-US" sz="2000" dirty="0"/>
              <a:t>users</a:t>
            </a:r>
          </a:p>
          <a:p>
            <a:pPr marL="228600" lvl="1" indent="-228600">
              <a:lnSpc>
                <a:spcPct val="90000"/>
              </a:lnSpc>
              <a:spcBef>
                <a:spcPts val="1000"/>
              </a:spcBef>
              <a:buFont typeface="Arial"/>
              <a:buChar char="•"/>
            </a:pPr>
            <a:r>
              <a:rPr lang="en-US" sz="2000" b="1" dirty="0"/>
              <a:t>Income</a:t>
            </a:r>
          </a:p>
          <a:p>
            <a:pPr marL="457200" lvl="3" indent="-228600">
              <a:lnSpc>
                <a:spcPct val="90000"/>
              </a:lnSpc>
              <a:spcBef>
                <a:spcPts val="1000"/>
              </a:spcBef>
              <a:buFont typeface="Arial"/>
              <a:buChar char="•"/>
            </a:pPr>
            <a:r>
              <a:rPr lang="en-US" sz="2000" dirty="0"/>
              <a:t>Suggest </a:t>
            </a:r>
            <a:r>
              <a:rPr lang="en-US" sz="2000" dirty="0"/>
              <a:t>potential matches in similar income brackets to potentially increase user satisfaction. Can share income data with external parties for targeted advertising purposes</a:t>
            </a:r>
            <a:endParaRPr lang="en-US" sz="2000" dirty="0"/>
          </a:p>
        </p:txBody>
      </p:sp>
    </p:spTree>
    <p:extLst>
      <p:ext uri="{BB962C8B-B14F-4D97-AF65-F5344CB8AC3E}">
        <p14:creationId xmlns:p14="http://schemas.microsoft.com/office/powerpoint/2010/main" val="214297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83689" y="455085"/>
            <a:ext cx="4852836" cy="975783"/>
          </a:xfrm>
        </p:spPr>
        <p:txBody>
          <a:bodyPr>
            <a:normAutofit/>
          </a:bodyPr>
          <a:lstStyle/>
          <a:p>
            <a:pPr defTabSz="684213" fontAlgn="base">
              <a:lnSpc>
                <a:spcPct val="80000"/>
              </a:lnSpc>
              <a:spcAft>
                <a:spcPct val="0"/>
              </a:spcAft>
              <a:defRPr/>
            </a:pPr>
            <a:r>
              <a:rPr lang="en-US" sz="2750" dirty="0" err="1">
                <a:solidFill>
                  <a:srgbClr val="005073"/>
                </a:solidFill>
                <a:ea typeface="CiscoSansTT Thin" charset="0"/>
                <a:cs typeface="CiscoSansTT Thin" charset="0"/>
              </a:rPr>
              <a:t>OkCupid</a:t>
            </a:r>
            <a:r>
              <a:rPr lang="en-US" sz="2750" dirty="0">
                <a:solidFill>
                  <a:srgbClr val="005073"/>
                </a:solidFill>
                <a:ea typeface="CiscoSansTT Thin" charset="0"/>
                <a:cs typeface="CiscoSansTT Thin" charset="0"/>
              </a:rPr>
              <a:t> : Summary</a:t>
            </a:r>
          </a:p>
        </p:txBody>
      </p:sp>
      <p:sp>
        <p:nvSpPr>
          <p:cNvPr id="7" name="Content Placeholder 2"/>
          <p:cNvSpPr txBox="1">
            <a:spLocks/>
          </p:cNvSpPr>
          <p:nvPr/>
        </p:nvSpPr>
        <p:spPr>
          <a:xfrm>
            <a:off x="583689" y="1430867"/>
            <a:ext cx="11608311" cy="4246601"/>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en-US" sz="1800" b="0" dirty="0" smtClean="0"/>
              <a:t>Our analysis of the profile data using R tools allowed us to find areas for </a:t>
            </a:r>
            <a:r>
              <a:rPr lang="en-US" sz="1800" b="0" dirty="0" smtClean="0"/>
              <a:t>opportunities and </a:t>
            </a:r>
            <a:r>
              <a:rPr lang="en-US" sz="1800" b="0" dirty="0" smtClean="0"/>
              <a:t>create questions that could be used for marketing strategies.</a:t>
            </a:r>
          </a:p>
          <a:p>
            <a:pPr marL="0" indent="0"/>
            <a:r>
              <a:rPr lang="en-US" sz="1800" dirty="0" smtClean="0"/>
              <a:t>Interesting observations were found in 4 categories:</a:t>
            </a:r>
          </a:p>
          <a:p>
            <a:pPr lvl="1"/>
            <a:r>
              <a:rPr lang="en-US" sz="1800" dirty="0" smtClean="0"/>
              <a:t>Ethnicity</a:t>
            </a:r>
          </a:p>
          <a:p>
            <a:pPr lvl="1"/>
            <a:r>
              <a:rPr lang="en-US" sz="1800" dirty="0" smtClean="0"/>
              <a:t>Gender</a:t>
            </a:r>
          </a:p>
          <a:p>
            <a:pPr lvl="1"/>
            <a:r>
              <a:rPr lang="en-US" sz="1800" dirty="0" smtClean="0"/>
              <a:t>Age</a:t>
            </a:r>
          </a:p>
          <a:p>
            <a:pPr lvl="1"/>
            <a:r>
              <a:rPr lang="en-US" sz="1800" dirty="0" smtClean="0"/>
              <a:t>Income</a:t>
            </a:r>
          </a:p>
          <a:p>
            <a:pPr marL="0" lvl="1" indent="0">
              <a:buNone/>
            </a:pPr>
            <a:endParaRPr lang="en-US" sz="1800" dirty="0" smtClean="0"/>
          </a:p>
          <a:p>
            <a:pPr marL="0" lvl="1" indent="0">
              <a:buNone/>
            </a:pPr>
            <a:r>
              <a:rPr lang="en-US" sz="1800" b="1" dirty="0" smtClean="0"/>
              <a:t>About the data: </a:t>
            </a:r>
          </a:p>
          <a:p>
            <a:pPr marL="285750" indent="-285750">
              <a:buFont typeface="Arial" charset="0"/>
              <a:buChar char="•"/>
            </a:pPr>
            <a:r>
              <a:rPr lang="en-US" sz="1800" b="0" dirty="0"/>
              <a:t>The </a:t>
            </a:r>
            <a:r>
              <a:rPr lang="en-US" sz="1800" b="0" dirty="0" smtClean="0"/>
              <a:t>analysis was done with the profile data containing 59,944 profiles (2 outliers were removed)</a:t>
            </a:r>
            <a:endParaRPr lang="en-US" sz="1800" b="0" dirty="0"/>
          </a:p>
          <a:p>
            <a:pPr marL="285750" indent="-285750">
              <a:buFont typeface="Arial" charset="0"/>
              <a:buChar char="•"/>
            </a:pPr>
            <a:r>
              <a:rPr lang="en-US" sz="1800" b="0" dirty="0" smtClean="0"/>
              <a:t>Users who </a:t>
            </a:r>
            <a:r>
              <a:rPr lang="en-US" sz="1800" b="0" dirty="0"/>
              <a:t>have not logged on </a:t>
            </a:r>
            <a:r>
              <a:rPr lang="en-US" sz="1800" b="0" dirty="0" smtClean="0"/>
              <a:t>since date </a:t>
            </a:r>
            <a:r>
              <a:rPr lang="en-US" sz="1800" b="0" dirty="0" err="1"/>
              <a:t>last_online</a:t>
            </a:r>
            <a:r>
              <a:rPr lang="en-US" sz="1800" b="0" dirty="0"/>
              <a:t> date - </a:t>
            </a:r>
            <a:r>
              <a:rPr lang="hu-HU" sz="1800" b="0" dirty="0" smtClean="0"/>
              <a:t>2012-07-01</a:t>
            </a:r>
            <a:r>
              <a:rPr lang="en-US" sz="1800" b="0" dirty="0" smtClean="0"/>
              <a:t> were removed to better reflect the active population</a:t>
            </a:r>
          </a:p>
          <a:p>
            <a:pPr marL="285750" indent="-285750">
              <a:buFont typeface="Arial" charset="0"/>
              <a:buChar char="•"/>
            </a:pPr>
            <a:r>
              <a:rPr lang="en-US" sz="1800" b="0" dirty="0" smtClean="0"/>
              <a:t>Users in the dataset reside </a:t>
            </a:r>
            <a:r>
              <a:rPr lang="en-US" sz="1800" b="0" dirty="0"/>
              <a:t>in the state of California with a large aggregation in the Bay Area</a:t>
            </a:r>
          </a:p>
          <a:p>
            <a:pPr lvl="1"/>
            <a:endParaRPr lang="en-US" sz="1800" dirty="0"/>
          </a:p>
        </p:txBody>
      </p:sp>
    </p:spTree>
    <p:extLst>
      <p:ext uri="{BB962C8B-B14F-4D97-AF65-F5344CB8AC3E}">
        <p14:creationId xmlns:p14="http://schemas.microsoft.com/office/powerpoint/2010/main" val="944714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 xmlns:a16="http://schemas.microsoft.com/office/drawing/2014/main" id="{DFD5B988-0006-5D4E-8366-034944B9C935}"/>
              </a:ext>
            </a:extLst>
          </p:cNvPr>
          <p:cNvSpPr/>
          <p:nvPr/>
        </p:nvSpPr>
        <p:spPr>
          <a:xfrm>
            <a:off x="101600" y="3841397"/>
            <a:ext cx="7293075" cy="2609213"/>
          </a:xfrm>
          <a:prstGeom prst="rect">
            <a:avLst/>
          </a:prstGeom>
          <a:solidFill>
            <a:schemeClr val="bg1"/>
          </a:solidFill>
          <a:ln w="25400" cap="flat" cmpd="sng" algn="ctr">
            <a:solidFill>
              <a:srgbClr val="005073"/>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25" name="Title 57">
            <a:extLst>
              <a:ext uri="{FF2B5EF4-FFF2-40B4-BE49-F238E27FC236}">
                <a16:creationId xmlns="" xmlns:a16="http://schemas.microsoft.com/office/drawing/2014/main" id="{B416E263-D7A5-A943-8BE1-264456D8FCDC}"/>
              </a:ext>
            </a:extLst>
          </p:cNvPr>
          <p:cNvSpPr txBox="1">
            <a:spLocks/>
          </p:cNvSpPr>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80000"/>
              </a:lnSpc>
              <a:spcBef>
                <a:spcPct val="0"/>
              </a:spcBef>
              <a:spcAft>
                <a:spcPct val="0"/>
              </a:spcAft>
              <a:buClrTx/>
              <a:buSzTx/>
              <a:buFontTx/>
              <a:buNone/>
              <a:tabLst/>
              <a:defRPr/>
            </a:pPr>
            <a:r>
              <a:rPr kumimoji="0" lang="en-US" sz="2750" i="0" u="none" strike="noStrike" kern="1200" cap="none" spc="0" normalizeH="0" baseline="0" noProof="0" dirty="0">
                <a:ln>
                  <a:noFill/>
                </a:ln>
                <a:solidFill>
                  <a:srgbClr val="005073"/>
                </a:solidFill>
                <a:effectLst/>
                <a:uLnTx/>
                <a:uFillTx/>
              </a:rPr>
              <a:t>Ethnicity</a:t>
            </a:r>
            <a:r>
              <a:rPr kumimoji="0" lang="en-US" sz="2750" b="0" i="0" u="none" strike="noStrike" kern="1200" cap="none" spc="0" normalizeH="0" baseline="0" noProof="0" dirty="0">
                <a:ln>
                  <a:noFill/>
                </a:ln>
                <a:solidFill>
                  <a:srgbClr val="005073"/>
                </a:solidFill>
                <a:effectLst/>
                <a:uLnTx/>
                <a:uFillTx/>
              </a:rPr>
              <a:t> Findings &amp; Opportunities</a:t>
            </a:r>
          </a:p>
        </p:txBody>
      </p:sp>
      <p:pic>
        <p:nvPicPr>
          <p:cNvPr id="26" name="Picture 25" descr="A screenshot of a cell phone&#10;&#10;Description automatically generated">
            <a:extLst>
              <a:ext uri="{FF2B5EF4-FFF2-40B4-BE49-F238E27FC236}">
                <a16:creationId xmlns="" xmlns:a16="http://schemas.microsoft.com/office/drawing/2014/main" id="{5E5124B0-3EB9-5444-8FE2-282B3CB603F3}"/>
              </a:ext>
            </a:extLst>
          </p:cNvPr>
          <p:cNvPicPr>
            <a:picLocks noChangeAspect="1"/>
          </p:cNvPicPr>
          <p:nvPr/>
        </p:nvPicPr>
        <p:blipFill>
          <a:blip r:embed="rId3"/>
          <a:stretch>
            <a:fillRect/>
          </a:stretch>
        </p:blipFill>
        <p:spPr>
          <a:xfrm>
            <a:off x="319917" y="1418753"/>
            <a:ext cx="6346361" cy="2070269"/>
          </a:xfrm>
          <a:prstGeom prst="rect">
            <a:avLst/>
          </a:prstGeom>
        </p:spPr>
      </p:pic>
      <p:pic>
        <p:nvPicPr>
          <p:cNvPr id="27" name="Picture 26">
            <a:extLst>
              <a:ext uri="{FF2B5EF4-FFF2-40B4-BE49-F238E27FC236}">
                <a16:creationId xmlns="" xmlns:a16="http://schemas.microsoft.com/office/drawing/2014/main" id="{78B3FCAE-39F9-EC42-9F8D-89365F7E7105}"/>
              </a:ext>
            </a:extLst>
          </p:cNvPr>
          <p:cNvPicPr>
            <a:picLocks noChangeAspect="1"/>
          </p:cNvPicPr>
          <p:nvPr/>
        </p:nvPicPr>
        <p:blipFill>
          <a:blip r:embed="rId4"/>
          <a:stretch>
            <a:fillRect/>
          </a:stretch>
        </p:blipFill>
        <p:spPr>
          <a:xfrm>
            <a:off x="890198" y="4430448"/>
            <a:ext cx="5205802" cy="2020162"/>
          </a:xfrm>
          <a:prstGeom prst="rect">
            <a:avLst/>
          </a:prstGeom>
        </p:spPr>
      </p:pic>
      <p:sp>
        <p:nvSpPr>
          <p:cNvPr id="28" name="Rectangle 27">
            <a:extLst>
              <a:ext uri="{FF2B5EF4-FFF2-40B4-BE49-F238E27FC236}">
                <a16:creationId xmlns="" xmlns:a16="http://schemas.microsoft.com/office/drawing/2014/main" id="{4E1348CC-BB8E-1348-8F19-462A3CB491B2}"/>
              </a:ext>
            </a:extLst>
          </p:cNvPr>
          <p:cNvSpPr/>
          <p:nvPr/>
        </p:nvSpPr>
        <p:spPr>
          <a:xfrm>
            <a:off x="101600" y="1099421"/>
            <a:ext cx="7293075" cy="2363330"/>
          </a:xfrm>
          <a:prstGeom prst="rect">
            <a:avLst/>
          </a:prstGeom>
          <a:noFill/>
          <a:ln w="25400" cap="flat" cmpd="sng" algn="ctr">
            <a:solidFill>
              <a:srgbClr val="005073"/>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5073"/>
              </a:solidFill>
              <a:effectLst/>
              <a:uLnTx/>
              <a:uFillTx/>
              <a:latin typeface="CiscoSansTT ExtraLight"/>
              <a:ea typeface="+mn-ea"/>
              <a:cs typeface="+mn-cs"/>
            </a:endParaRPr>
          </a:p>
        </p:txBody>
      </p:sp>
      <p:sp>
        <p:nvSpPr>
          <p:cNvPr id="30" name="TextBox 29">
            <a:extLst>
              <a:ext uri="{FF2B5EF4-FFF2-40B4-BE49-F238E27FC236}">
                <a16:creationId xmlns="" xmlns:a16="http://schemas.microsoft.com/office/drawing/2014/main" id="{FBC8C456-3EEF-C844-9EA5-A6AF67797204}"/>
              </a:ext>
            </a:extLst>
          </p:cNvPr>
          <p:cNvSpPr txBox="1"/>
          <p:nvPr/>
        </p:nvSpPr>
        <p:spPr>
          <a:xfrm>
            <a:off x="2760364" y="1133856"/>
            <a:ext cx="1677062" cy="307777"/>
          </a:xfrm>
          <a:prstGeom prst="rect">
            <a:avLst/>
          </a:prstGeom>
          <a:noFill/>
        </p:spPr>
        <p:txBody>
          <a:bodyPr wrap="none" rtlCol="0">
            <a:spAutoFit/>
          </a:bodyPr>
          <a:lstStyle/>
          <a:p>
            <a:pPr defTabSz="457200" fontAlgn="base">
              <a:spcBef>
                <a:spcPct val="0"/>
              </a:spcBef>
              <a:spcAft>
                <a:spcPct val="0"/>
              </a:spcAft>
            </a:pPr>
            <a:r>
              <a:rPr lang="en-US" sz="1400" dirty="0">
                <a:solidFill>
                  <a:srgbClr val="005073"/>
                </a:solidFill>
                <a:latin typeface="CiscoSansTT ExtraLight"/>
                <a:ea typeface="ＭＳ Ｐゴシック" charset="0"/>
              </a:rPr>
              <a:t>OK Cupid Ethnicity</a:t>
            </a:r>
          </a:p>
        </p:txBody>
      </p:sp>
      <p:sp>
        <p:nvSpPr>
          <p:cNvPr id="31" name="TextBox 30">
            <a:extLst>
              <a:ext uri="{FF2B5EF4-FFF2-40B4-BE49-F238E27FC236}">
                <a16:creationId xmlns="" xmlns:a16="http://schemas.microsoft.com/office/drawing/2014/main" id="{FF58D26B-9F45-BA4F-8A2A-089F680EBB0D}"/>
              </a:ext>
            </a:extLst>
          </p:cNvPr>
          <p:cNvSpPr txBox="1"/>
          <p:nvPr/>
        </p:nvSpPr>
        <p:spPr>
          <a:xfrm>
            <a:off x="2247865" y="3959337"/>
            <a:ext cx="2490467" cy="338554"/>
          </a:xfrm>
          <a:prstGeom prst="rect">
            <a:avLst/>
          </a:prstGeom>
          <a:noFill/>
        </p:spPr>
        <p:txBody>
          <a:bodyPr wrap="square" rtlCol="0">
            <a:spAutoFit/>
          </a:bodyPr>
          <a:lstStyle/>
          <a:p>
            <a:pPr defTabSz="457200" fontAlgn="base">
              <a:spcBef>
                <a:spcPct val="0"/>
              </a:spcBef>
              <a:spcAft>
                <a:spcPct val="0"/>
              </a:spcAft>
            </a:pPr>
            <a:r>
              <a:rPr lang="en-US" sz="1600" dirty="0">
                <a:solidFill>
                  <a:srgbClr val="005073"/>
                </a:solidFill>
                <a:latin typeface="CiscoSansTT ExtraLight"/>
                <a:ea typeface="ＭＳ Ｐゴシック" charset="0"/>
              </a:rPr>
              <a:t>Census Data Ethnicity</a:t>
            </a:r>
          </a:p>
        </p:txBody>
      </p:sp>
      <p:sp>
        <p:nvSpPr>
          <p:cNvPr id="32" name="Rounded Rectangle 31">
            <a:extLst>
              <a:ext uri="{FF2B5EF4-FFF2-40B4-BE49-F238E27FC236}">
                <a16:creationId xmlns="" xmlns:a16="http://schemas.microsoft.com/office/drawing/2014/main" id="{2A2DA31B-A13A-4540-93F2-FD80ECA3A23F}"/>
              </a:ext>
            </a:extLst>
          </p:cNvPr>
          <p:cNvSpPr/>
          <p:nvPr/>
        </p:nvSpPr>
        <p:spPr>
          <a:xfrm>
            <a:off x="7945040" y="974240"/>
            <a:ext cx="3942160" cy="277000"/>
          </a:xfrm>
          <a:prstGeom prst="roundRect">
            <a:avLst>
              <a:gd name="adj" fmla="val 50000"/>
            </a:avLst>
          </a:prstGeom>
          <a:solidFill>
            <a:srgbClr val="00BCEB"/>
          </a:solidFill>
          <a:ln w="2540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ea typeface="+mn-ea"/>
                <a:cs typeface="+mn-cs"/>
              </a:rPr>
              <a:t>Summary &amp; Findings</a:t>
            </a:r>
          </a:p>
        </p:txBody>
      </p:sp>
      <p:sp>
        <p:nvSpPr>
          <p:cNvPr id="33" name="Rounded Rectangle 32">
            <a:extLst>
              <a:ext uri="{FF2B5EF4-FFF2-40B4-BE49-F238E27FC236}">
                <a16:creationId xmlns="" xmlns:a16="http://schemas.microsoft.com/office/drawing/2014/main" id="{557AFD4C-E3BA-034D-8000-280F92C77D8E}"/>
              </a:ext>
            </a:extLst>
          </p:cNvPr>
          <p:cNvSpPr/>
          <p:nvPr/>
        </p:nvSpPr>
        <p:spPr>
          <a:xfrm>
            <a:off x="7945040" y="3841397"/>
            <a:ext cx="4013280" cy="314043"/>
          </a:xfrm>
          <a:prstGeom prst="roundRect">
            <a:avLst>
              <a:gd name="adj" fmla="val 50000"/>
            </a:avLst>
          </a:prstGeom>
          <a:solidFill>
            <a:srgbClr val="6EBE4A"/>
          </a:solidFill>
          <a:ln w="2540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ea typeface="+mn-ea"/>
                <a:cs typeface="+mn-cs"/>
              </a:rPr>
              <a:t>Recommendation</a:t>
            </a:r>
          </a:p>
        </p:txBody>
      </p:sp>
      <p:sp>
        <p:nvSpPr>
          <p:cNvPr id="34" name="TextBox 33">
            <a:extLst>
              <a:ext uri="{FF2B5EF4-FFF2-40B4-BE49-F238E27FC236}">
                <a16:creationId xmlns="" xmlns:a16="http://schemas.microsoft.com/office/drawing/2014/main" id="{207A3B12-A40A-3D4A-9CB3-9660E14006B9}"/>
              </a:ext>
            </a:extLst>
          </p:cNvPr>
          <p:cNvSpPr txBox="1"/>
          <p:nvPr/>
        </p:nvSpPr>
        <p:spPr>
          <a:xfrm>
            <a:off x="7758556" y="1345834"/>
            <a:ext cx="4433444" cy="2185214"/>
          </a:xfrm>
          <a:prstGeom prst="rect">
            <a:avLst/>
          </a:prstGeom>
          <a:noFill/>
        </p:spPr>
        <p:txBody>
          <a:bodyPr wrap="square" rtlCol="0">
            <a:spAutoFit/>
          </a:bodyPr>
          <a:lstStyle/>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High white population of users, in line with census data</a:t>
            </a:r>
          </a:p>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Tend to be more male users in minority groups, except in black population. White population has more females.</a:t>
            </a:r>
          </a:p>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About 15% of users as Asian, significantly lower than census data as a %</a:t>
            </a:r>
          </a:p>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 of Hispanic users in relation to census data is also low</a:t>
            </a:r>
          </a:p>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Largest Total Addressable Markets (TAM) in California are White, Asian and Hispanic groups</a:t>
            </a:r>
          </a:p>
          <a:p>
            <a:pPr marL="171450" indent="-171450" defTabSz="457200" fontAlgn="base">
              <a:spcBef>
                <a:spcPct val="0"/>
              </a:spcBef>
              <a:spcAft>
                <a:spcPct val="0"/>
              </a:spcAft>
              <a:buFont typeface="Arial" panose="020B0604020202020204" pitchFamily="34" charset="0"/>
              <a:buChar char="•"/>
            </a:pPr>
            <a:endParaRPr lang="en-US" sz="1000" dirty="0">
              <a:solidFill>
                <a:srgbClr val="282828"/>
              </a:solidFill>
              <a:latin typeface="CiscoSansTT ExtraLight"/>
              <a:ea typeface="ＭＳ Ｐゴシック" charset="0"/>
            </a:endParaRPr>
          </a:p>
        </p:txBody>
      </p:sp>
      <p:sp>
        <p:nvSpPr>
          <p:cNvPr id="35" name="TextBox 34">
            <a:extLst>
              <a:ext uri="{FF2B5EF4-FFF2-40B4-BE49-F238E27FC236}">
                <a16:creationId xmlns="" xmlns:a16="http://schemas.microsoft.com/office/drawing/2014/main" id="{175BDAF6-80B5-354E-81EB-D33CA901B25F}"/>
              </a:ext>
            </a:extLst>
          </p:cNvPr>
          <p:cNvSpPr txBox="1"/>
          <p:nvPr/>
        </p:nvSpPr>
        <p:spPr>
          <a:xfrm>
            <a:off x="7699398" y="4161118"/>
            <a:ext cx="4433444" cy="1323439"/>
          </a:xfrm>
          <a:prstGeom prst="rect">
            <a:avLst/>
          </a:prstGeom>
          <a:solidFill>
            <a:schemeClr val="bg1"/>
          </a:solidFill>
        </p:spPr>
        <p:txBody>
          <a:bodyPr wrap="square" rtlCol="0">
            <a:spAutoFit/>
          </a:bodyPr>
          <a:lstStyle/>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Adjust marketing campaign to attract more white males</a:t>
            </a:r>
          </a:p>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Aggressively pursue Asian &amp; Hispanic markets as there is room to grow significantly there</a:t>
            </a:r>
          </a:p>
          <a:p>
            <a:pPr marL="171450" indent="-171450" defTabSz="457200" fontAlgn="base">
              <a:spcBef>
                <a:spcPct val="0"/>
              </a:spcBef>
              <a:spcAft>
                <a:spcPct val="0"/>
              </a:spcAft>
              <a:buFont typeface="Arial" panose="020B0604020202020204" pitchFamily="34" charset="0"/>
              <a:buChar char="•"/>
            </a:pPr>
            <a:r>
              <a:rPr lang="en-US" sz="1400" dirty="0">
                <a:solidFill>
                  <a:srgbClr val="282828"/>
                </a:solidFill>
                <a:ea typeface="ＭＳ Ｐゴシック" charset="0"/>
              </a:rPr>
              <a:t>Don’t invest in ethnic marketing outside of White, Black &amp; Asian groups as TAM is low in other group.</a:t>
            </a:r>
          </a:p>
          <a:p>
            <a:pPr marL="171450" indent="-171450" defTabSz="457200" fontAlgn="base">
              <a:spcBef>
                <a:spcPct val="0"/>
              </a:spcBef>
              <a:spcAft>
                <a:spcPct val="0"/>
              </a:spcAft>
              <a:buFont typeface="Arial" panose="020B0604020202020204" pitchFamily="34" charset="0"/>
              <a:buChar char="•"/>
            </a:pPr>
            <a:endParaRPr lang="en-US" sz="1000" dirty="0">
              <a:solidFill>
                <a:srgbClr val="282828"/>
              </a:solidFill>
              <a:latin typeface="CiscoSansTT ExtraLight"/>
              <a:ea typeface="ＭＳ Ｐゴシック" charset="0"/>
            </a:endParaRPr>
          </a:p>
        </p:txBody>
      </p:sp>
    </p:spTree>
    <p:extLst>
      <p:ext uri="{BB962C8B-B14F-4D97-AF65-F5344CB8AC3E}">
        <p14:creationId xmlns:p14="http://schemas.microsoft.com/office/powerpoint/2010/main" val="6394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Gender </a:t>
            </a:r>
            <a:r>
              <a:rPr lang="en-US" sz="2750" dirty="0" smtClean="0">
                <a:solidFill>
                  <a:srgbClr val="005073"/>
                </a:solidFill>
                <a:ea typeface="CiscoSansTT Thin" charset="0"/>
                <a:cs typeface="CiscoSansTT Thin" charset="0"/>
              </a:rPr>
              <a:t>Disparity</a:t>
            </a:r>
            <a:endParaRPr lang="en-US" sz="2750" dirty="0">
              <a:solidFill>
                <a:srgbClr val="005073"/>
              </a:solidFill>
              <a:ea typeface="CiscoSansTT Thin" charset="0"/>
              <a:cs typeface="CiscoSansTT Thin" charset="0"/>
            </a:endParaRPr>
          </a:p>
        </p:txBody>
      </p:sp>
      <p:sp>
        <p:nvSpPr>
          <p:cNvPr id="3" name="Content Placeholder 2"/>
          <p:cNvSpPr>
            <a:spLocks noGrp="1"/>
          </p:cNvSpPr>
          <p:nvPr>
            <p:ph idx="1"/>
          </p:nvPr>
        </p:nvSpPr>
        <p:spPr/>
        <p:txBody>
          <a:bodyPr/>
          <a:lstStyle/>
          <a:p>
            <a:r>
              <a:rPr lang="en-US" dirty="0" smtClean="0"/>
              <a:t>Taking a look at the gender ratio of the total population, we see our distribution of genders on </a:t>
            </a:r>
            <a:r>
              <a:rPr lang="en-US" dirty="0" err="1" smtClean="0"/>
              <a:t>OkCupid</a:t>
            </a:r>
            <a:r>
              <a:rPr lang="en-US" dirty="0" smtClean="0"/>
              <a:t> shown below </a:t>
            </a:r>
          </a:p>
          <a:p>
            <a:pPr lvl="1"/>
            <a:r>
              <a:rPr lang="en-US" dirty="0" smtClean="0"/>
              <a:t>Male ♂ count is </a:t>
            </a:r>
            <a:r>
              <a:rPr lang="is-IS" b="1" dirty="0" smtClean="0"/>
              <a:t>35,829 </a:t>
            </a:r>
            <a:r>
              <a:rPr lang="is-IS" dirty="0" smtClean="0"/>
              <a:t>(~60% of the user base)</a:t>
            </a:r>
            <a:endParaRPr lang="is-IS" b="1" dirty="0" smtClean="0"/>
          </a:p>
          <a:p>
            <a:pPr lvl="1"/>
            <a:r>
              <a:rPr lang="en-US" dirty="0" smtClean="0"/>
              <a:t>Female ♀</a:t>
            </a:r>
            <a:r>
              <a:rPr lang="en-US" dirty="0"/>
              <a:t> </a:t>
            </a:r>
            <a:r>
              <a:rPr lang="en-US" dirty="0" smtClean="0"/>
              <a:t>count is </a:t>
            </a:r>
            <a:r>
              <a:rPr lang="is-IS" b="1" dirty="0" smtClean="0"/>
              <a:t>24,117 </a:t>
            </a:r>
            <a:r>
              <a:rPr lang="is-IS" dirty="0" smtClean="0"/>
              <a:t>(~40% of the user base)</a:t>
            </a:r>
          </a:p>
          <a:p>
            <a:pPr lvl="1"/>
            <a:endParaRPr lang="en-US" b="1" dirty="0" smtClean="0"/>
          </a:p>
          <a:p>
            <a:r>
              <a:rPr lang="en-US" dirty="0" smtClean="0"/>
              <a:t>Given the target of </a:t>
            </a:r>
            <a:r>
              <a:rPr lang="en-US" dirty="0" err="1" smtClean="0"/>
              <a:t>OkCupid</a:t>
            </a:r>
            <a:r>
              <a:rPr lang="en-US" dirty="0" smtClean="0"/>
              <a:t> is to (supposedly) match one male user with one female user, there is a clear lack of female users on the system </a:t>
            </a:r>
            <a:r>
              <a:rPr lang="mr-IN" dirty="0" smtClean="0"/>
              <a:t>–</a:t>
            </a:r>
            <a:r>
              <a:rPr lang="en-US" dirty="0" smtClean="0"/>
              <a:t> which is an approachable market to build</a:t>
            </a:r>
            <a:endParaRPr lang="en-US" dirty="0"/>
          </a:p>
        </p:txBody>
      </p:sp>
    </p:spTree>
    <p:extLst>
      <p:ext uri="{BB962C8B-B14F-4D97-AF65-F5344CB8AC3E}">
        <p14:creationId xmlns:p14="http://schemas.microsoft.com/office/powerpoint/2010/main" val="2105395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3898900" cy="4356100"/>
          </a:xfrm>
          <a:prstGeom prst="rect">
            <a:avLst/>
          </a:prstGeom>
        </p:spPr>
      </p:pic>
      <p:sp>
        <p:nvSpPr>
          <p:cNvPr id="2" name="Title 1"/>
          <p:cNvSpPr>
            <a:spLocks noGrp="1"/>
          </p:cNvSpPr>
          <p:nvPr>
            <p:ph type="title"/>
          </p:nvPr>
        </p:nvSpPr>
        <p:spPr/>
        <p:txBody>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Deep Dive: Location (California)</a:t>
            </a:r>
          </a:p>
        </p:txBody>
      </p:sp>
      <p:sp>
        <p:nvSpPr>
          <p:cNvPr id="3" name="Content Placeholder 2"/>
          <p:cNvSpPr>
            <a:spLocks noGrp="1"/>
          </p:cNvSpPr>
          <p:nvPr>
            <p:ph idx="1"/>
          </p:nvPr>
        </p:nvSpPr>
        <p:spPr>
          <a:xfrm>
            <a:off x="4739424" y="1825625"/>
            <a:ext cx="6614375" cy="4351338"/>
          </a:xfrm>
        </p:spPr>
        <p:txBody>
          <a:bodyPr/>
          <a:lstStyle/>
          <a:p>
            <a:r>
              <a:rPr lang="en-US" dirty="0" smtClean="0"/>
              <a:t>The initial deep dive will be to target where users in this data set are</a:t>
            </a:r>
          </a:p>
          <a:p>
            <a:r>
              <a:rPr lang="en-US" dirty="0" smtClean="0"/>
              <a:t>Remove the inactive users (users who have not logged on since a year of the most recent date </a:t>
            </a:r>
            <a:r>
              <a:rPr lang="en-US" dirty="0" err="1" smtClean="0"/>
              <a:t>last_online</a:t>
            </a:r>
            <a:r>
              <a:rPr lang="en-US" dirty="0" smtClean="0"/>
              <a:t> date - </a:t>
            </a:r>
            <a:r>
              <a:rPr lang="hu-HU" dirty="0" smtClean="0"/>
              <a:t>2012-07-01</a:t>
            </a:r>
            <a:r>
              <a:rPr lang="en-US" dirty="0" smtClean="0"/>
              <a:t>)</a:t>
            </a:r>
          </a:p>
          <a:p>
            <a:r>
              <a:rPr lang="en-US" dirty="0" smtClean="0"/>
              <a:t>We see that most users reside in the state of California with a large aggregation in the Bay Area</a:t>
            </a:r>
            <a:endParaRPr lang="en-US" dirty="0"/>
          </a:p>
        </p:txBody>
      </p:sp>
    </p:spTree>
    <p:extLst>
      <p:ext uri="{BB962C8B-B14F-4D97-AF65-F5344CB8AC3E}">
        <p14:creationId xmlns:p14="http://schemas.microsoft.com/office/powerpoint/2010/main" val="581653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Deep Dive: The Bay Area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9" y="1523263"/>
            <a:ext cx="6649474" cy="475526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67145401"/>
              </p:ext>
            </p:extLst>
          </p:nvPr>
        </p:nvGraphicFramePr>
        <p:xfrm>
          <a:off x="6907054" y="1523263"/>
          <a:ext cx="5188586" cy="2966720"/>
        </p:xfrm>
        <a:graphic>
          <a:graphicData uri="http://schemas.openxmlformats.org/drawingml/2006/table">
            <a:tbl>
              <a:tblPr firstRow="1" bandRow="1">
                <a:tableStyleId>{5C22544A-7EE6-4342-B048-85BDC9FD1C3A}</a:tableStyleId>
              </a:tblPr>
              <a:tblGrid>
                <a:gridCol w="2200085"/>
                <a:gridCol w="2988501"/>
              </a:tblGrid>
              <a:tr h="370840">
                <a:tc>
                  <a:txBody>
                    <a:bodyPr/>
                    <a:lstStyle/>
                    <a:p>
                      <a:r>
                        <a:rPr lang="en-US" dirty="0" smtClean="0"/>
                        <a:t>Bay</a:t>
                      </a:r>
                      <a:r>
                        <a:rPr lang="en-US" baseline="0" dirty="0" smtClean="0"/>
                        <a:t> Area County</a:t>
                      </a:r>
                      <a:endParaRPr lang="en-US" dirty="0"/>
                    </a:p>
                  </a:txBody>
                  <a:tcPr/>
                </a:tc>
                <a:tc>
                  <a:txBody>
                    <a:bodyPr/>
                    <a:lstStyle/>
                    <a:p>
                      <a:r>
                        <a:rPr lang="en-US" dirty="0" smtClean="0"/>
                        <a:t>Total</a:t>
                      </a:r>
                      <a:r>
                        <a:rPr lang="en-US" baseline="0" dirty="0" smtClean="0"/>
                        <a:t> Number of Active Users</a:t>
                      </a:r>
                      <a:endParaRPr lang="en-US" dirty="0"/>
                    </a:p>
                  </a:txBody>
                  <a:tcPr/>
                </a:tc>
              </a:tr>
              <a:tr h="370840">
                <a:tc>
                  <a:txBody>
                    <a:bodyPr/>
                    <a:lstStyle/>
                    <a:p>
                      <a:r>
                        <a:rPr lang="en-US" dirty="0" smtClean="0"/>
                        <a:t>San Francisco County</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27,209</a:t>
                      </a:r>
                    </a:p>
                  </a:txBody>
                  <a:tcPr/>
                </a:tc>
              </a:tr>
              <a:tr h="370840">
                <a:tc>
                  <a:txBody>
                    <a:bodyPr/>
                    <a:lstStyle/>
                    <a:p>
                      <a:r>
                        <a:rPr lang="en-US" dirty="0" smtClean="0"/>
                        <a:t>Alameda County </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13,208</a:t>
                      </a:r>
                    </a:p>
                  </a:txBody>
                  <a:tcPr/>
                </a:tc>
              </a:tr>
              <a:tr h="370840">
                <a:tc>
                  <a:txBody>
                    <a:bodyPr/>
                    <a:lstStyle/>
                    <a:p>
                      <a:r>
                        <a:rPr lang="en-US" dirty="0" smtClean="0"/>
                        <a:t>San Mateo County </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4,793</a:t>
                      </a:r>
                    </a:p>
                  </a:txBody>
                  <a:tcPr/>
                </a:tc>
              </a:tr>
              <a:tr h="370840">
                <a:tc>
                  <a:txBody>
                    <a:bodyPr/>
                    <a:lstStyle/>
                    <a:p>
                      <a:r>
                        <a:rPr lang="en-US" dirty="0" smtClean="0"/>
                        <a:t>Contra Costa County</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2,728</a:t>
                      </a:r>
                    </a:p>
                  </a:txBody>
                  <a:tcPr/>
                </a:tc>
              </a:tr>
              <a:tr h="370840">
                <a:tc>
                  <a:txBody>
                    <a:bodyPr/>
                    <a:lstStyle/>
                    <a:p>
                      <a:r>
                        <a:rPr lang="en-US" dirty="0" smtClean="0"/>
                        <a:t>Marin County</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1,590</a:t>
                      </a:r>
                    </a:p>
                  </a:txBody>
                  <a:tcPr/>
                </a:tc>
              </a:tr>
              <a:tr h="370840">
                <a:tc>
                  <a:txBody>
                    <a:bodyPr/>
                    <a:lstStyle/>
                    <a:p>
                      <a:r>
                        <a:rPr lang="en-US" dirty="0" smtClean="0"/>
                        <a:t>Solano County</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674</a:t>
                      </a:r>
                    </a:p>
                  </a:txBody>
                  <a:tcPr/>
                </a:tc>
              </a:tr>
              <a:tr h="370840">
                <a:tc>
                  <a:txBody>
                    <a:bodyPr/>
                    <a:lstStyle/>
                    <a:p>
                      <a:r>
                        <a:rPr lang="en-US" dirty="0" smtClean="0"/>
                        <a:t>Santa Clara County </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348</a:t>
                      </a:r>
                    </a:p>
                  </a:txBody>
                  <a:tcPr/>
                </a:tc>
              </a:tr>
            </a:tbl>
          </a:graphicData>
        </a:graphic>
      </p:graphicFrame>
      <p:sp>
        <p:nvSpPr>
          <p:cNvPr id="10" name="TextBox 9"/>
          <p:cNvSpPr txBox="1"/>
          <p:nvPr/>
        </p:nvSpPr>
        <p:spPr>
          <a:xfrm>
            <a:off x="6907054" y="4615189"/>
            <a:ext cx="5050896" cy="1477328"/>
          </a:xfrm>
          <a:prstGeom prst="rect">
            <a:avLst/>
          </a:prstGeom>
          <a:noFill/>
        </p:spPr>
        <p:txBody>
          <a:bodyPr wrap="square" rtlCol="0">
            <a:spAutoFit/>
          </a:bodyPr>
          <a:lstStyle/>
          <a:p>
            <a:r>
              <a:rPr lang="en-US" dirty="0" smtClean="0"/>
              <a:t>Above is an analysis of the seven most active user populations in the Bay Area</a:t>
            </a:r>
          </a:p>
          <a:p>
            <a:endParaRPr lang="en-US" dirty="0" smtClean="0"/>
          </a:p>
          <a:p>
            <a:r>
              <a:rPr lang="en-US" dirty="0"/>
              <a:t>T</a:t>
            </a:r>
            <a:r>
              <a:rPr lang="en-US" dirty="0" smtClean="0"/>
              <a:t>he total active users in San Francisco is nearly twice the size of the next largest active user pool</a:t>
            </a:r>
            <a:endParaRPr lang="en-US" dirty="0"/>
          </a:p>
        </p:txBody>
      </p:sp>
    </p:spTree>
    <p:extLst>
      <p:ext uri="{BB962C8B-B14F-4D97-AF65-F5344CB8AC3E}">
        <p14:creationId xmlns:p14="http://schemas.microsoft.com/office/powerpoint/2010/main" val="55041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Deep Dive: The Bay Area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9" y="1523263"/>
            <a:ext cx="6649474" cy="475526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52285912"/>
              </p:ext>
            </p:extLst>
          </p:nvPr>
        </p:nvGraphicFramePr>
        <p:xfrm>
          <a:off x="6907054" y="1523263"/>
          <a:ext cx="4619672" cy="2595880"/>
        </p:xfrm>
        <a:graphic>
          <a:graphicData uri="http://schemas.openxmlformats.org/drawingml/2006/table">
            <a:tbl>
              <a:tblPr firstRow="1" bandRow="1">
                <a:tableStyleId>{5C22544A-7EE6-4342-B048-85BDC9FD1C3A}</a:tableStyleId>
              </a:tblPr>
              <a:tblGrid>
                <a:gridCol w="1644650"/>
                <a:gridCol w="2975022"/>
              </a:tblGrid>
              <a:tr h="370840">
                <a:tc>
                  <a:txBody>
                    <a:bodyPr/>
                    <a:lstStyle/>
                    <a:p>
                      <a:r>
                        <a:rPr lang="en-US" baseline="0" dirty="0" smtClean="0"/>
                        <a:t>Bay Area Cities</a:t>
                      </a:r>
                      <a:endParaRPr lang="en-US" dirty="0"/>
                    </a:p>
                  </a:txBody>
                  <a:tcPr/>
                </a:tc>
                <a:tc>
                  <a:txBody>
                    <a:bodyPr/>
                    <a:lstStyle/>
                    <a:p>
                      <a:r>
                        <a:rPr lang="en-US" dirty="0" smtClean="0"/>
                        <a:t>Total</a:t>
                      </a:r>
                      <a:r>
                        <a:rPr lang="en-US" baseline="0" dirty="0" smtClean="0"/>
                        <a:t> Number of Active Users</a:t>
                      </a:r>
                      <a:endParaRPr lang="en-US" dirty="0"/>
                    </a:p>
                  </a:txBody>
                  <a:tcPr/>
                </a:tc>
              </a:tr>
              <a:tr h="370840">
                <a:tc>
                  <a:txBody>
                    <a:bodyPr/>
                    <a:lstStyle/>
                    <a:p>
                      <a:r>
                        <a:rPr lang="en-US" dirty="0" smtClean="0"/>
                        <a:t>San Francisco</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27,209</a:t>
                      </a:r>
                    </a:p>
                  </a:txBody>
                  <a:tcPr/>
                </a:tc>
              </a:tr>
              <a:tr h="370840">
                <a:tc>
                  <a:txBody>
                    <a:bodyPr/>
                    <a:lstStyle/>
                    <a:p>
                      <a:pPr lvl="0"/>
                      <a:r>
                        <a:rPr lang="en-US" dirty="0" smtClean="0"/>
                        <a:t>Oakland</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is-IS" dirty="0" smtClean="0"/>
                        <a:t>6,278</a:t>
                      </a:r>
                      <a:endParaRPr lang="en-US" b="0" dirty="0" smtClean="0"/>
                    </a:p>
                  </a:txBody>
                  <a:tcPr/>
                </a:tc>
              </a:tr>
              <a:tr h="370840">
                <a:tc>
                  <a:txBody>
                    <a:bodyPr/>
                    <a:lstStyle/>
                    <a:p>
                      <a:pPr lvl="0"/>
                      <a:r>
                        <a:rPr lang="en-US" dirty="0" smtClean="0"/>
                        <a:t>Berkeley</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is-IS" dirty="0" smtClean="0"/>
                        <a:t>3,711</a:t>
                      </a:r>
                      <a:endParaRPr lang="en-US" b="0" dirty="0" smtClean="0"/>
                    </a:p>
                  </a:txBody>
                  <a:tcPr/>
                </a:tc>
              </a:tr>
              <a:tr h="370840">
                <a:tc>
                  <a:txBody>
                    <a:bodyPr/>
                    <a:lstStyle/>
                    <a:p>
                      <a:r>
                        <a:rPr lang="en-US" smtClean="0"/>
                        <a:t>San Mateo</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1,145</a:t>
                      </a:r>
                    </a:p>
                  </a:txBody>
                  <a:tcPr/>
                </a:tc>
              </a:tr>
              <a:tr h="370840">
                <a:tc>
                  <a:txBody>
                    <a:bodyPr/>
                    <a:lstStyle/>
                    <a:p>
                      <a:r>
                        <a:rPr lang="en-US" dirty="0" smtClean="0"/>
                        <a:t>Palo Alto</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922</a:t>
                      </a:r>
                    </a:p>
                  </a:txBody>
                  <a:tcPr/>
                </a:tc>
              </a:tr>
              <a:tr h="370840">
                <a:tc>
                  <a:txBody>
                    <a:bodyPr/>
                    <a:lstStyle/>
                    <a:p>
                      <a:r>
                        <a:rPr lang="en-US" dirty="0" smtClean="0"/>
                        <a:t>Alameda</a:t>
                      </a:r>
                      <a:endParaRPr 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b="0" dirty="0" smtClean="0"/>
                        <a:t>814</a:t>
                      </a:r>
                    </a:p>
                  </a:txBody>
                  <a:tcPr/>
                </a:tc>
              </a:tr>
            </a:tbl>
          </a:graphicData>
        </a:graphic>
      </p:graphicFrame>
      <p:sp>
        <p:nvSpPr>
          <p:cNvPr id="10" name="TextBox 9"/>
          <p:cNvSpPr txBox="1"/>
          <p:nvPr/>
        </p:nvSpPr>
        <p:spPr>
          <a:xfrm>
            <a:off x="6907054" y="4634298"/>
            <a:ext cx="5050896" cy="923330"/>
          </a:xfrm>
          <a:prstGeom prst="rect">
            <a:avLst/>
          </a:prstGeom>
          <a:noFill/>
        </p:spPr>
        <p:txBody>
          <a:bodyPr wrap="square" rtlCol="0">
            <a:spAutoFit/>
          </a:bodyPr>
          <a:lstStyle/>
          <a:p>
            <a:r>
              <a:rPr lang="en-US" dirty="0" smtClean="0"/>
              <a:t>More specifically </a:t>
            </a:r>
            <a:r>
              <a:rPr lang="mr-IN" dirty="0" smtClean="0"/>
              <a:t>–</a:t>
            </a:r>
            <a:r>
              <a:rPr lang="en-US" dirty="0" smtClean="0"/>
              <a:t> we can target specific cities to better understand the patterns of each individual Bay Area city.</a:t>
            </a:r>
          </a:p>
        </p:txBody>
      </p:sp>
    </p:spTree>
    <p:extLst>
      <p:ext uri="{BB962C8B-B14F-4D97-AF65-F5344CB8AC3E}">
        <p14:creationId xmlns:p14="http://schemas.microsoft.com/office/powerpoint/2010/main" val="1642595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City to City Comparisons</a:t>
            </a:r>
          </a:p>
        </p:txBody>
      </p:sp>
      <p:grpSp>
        <p:nvGrpSpPr>
          <p:cNvPr id="13" name="Group 12"/>
          <p:cNvGrpSpPr/>
          <p:nvPr/>
        </p:nvGrpSpPr>
        <p:grpSpPr>
          <a:xfrm>
            <a:off x="5027143" y="1690688"/>
            <a:ext cx="6851382" cy="4937474"/>
            <a:chOff x="2670309" y="1449016"/>
            <a:chExt cx="6851382" cy="493747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309" y="1449016"/>
              <a:ext cx="6851382" cy="4937474"/>
            </a:xfrm>
            <a:prstGeom prst="rect">
              <a:avLst/>
            </a:prstGeom>
          </p:spPr>
        </p:pic>
        <p:cxnSp>
          <p:nvCxnSpPr>
            <p:cNvPr id="6" name="Straight Arrow Connector 5"/>
            <p:cNvCxnSpPr/>
            <p:nvPr/>
          </p:nvCxnSpPr>
          <p:spPr>
            <a:xfrm flipV="1">
              <a:off x="5100034" y="3917753"/>
              <a:ext cx="1094704" cy="19060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463048" y="2761700"/>
              <a:ext cx="401392" cy="7896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70309" y="3696237"/>
              <a:ext cx="2429726" cy="914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San Francisco</a:t>
              </a:r>
              <a:r>
                <a:rPr lang="en-US" dirty="0" smtClean="0"/>
                <a:t>:</a:t>
              </a:r>
            </a:p>
            <a:p>
              <a:pPr algn="ctr"/>
              <a:r>
                <a:rPr lang="en-US" dirty="0" smtClean="0"/>
                <a:t>Female User Proportion (39.6%)</a:t>
              </a:r>
              <a:endParaRPr lang="en-US" dirty="0"/>
            </a:p>
          </p:txBody>
        </p:sp>
        <p:sp>
          <p:nvSpPr>
            <p:cNvPr id="12" name="Rectangle 11"/>
            <p:cNvSpPr/>
            <p:nvPr/>
          </p:nvSpPr>
          <p:spPr>
            <a:xfrm>
              <a:off x="6557582" y="1835963"/>
              <a:ext cx="2429726" cy="914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Oakland</a:t>
              </a:r>
              <a:r>
                <a:rPr lang="en-US" dirty="0" smtClean="0"/>
                <a:t>:</a:t>
              </a:r>
            </a:p>
            <a:p>
              <a:pPr algn="ctr"/>
              <a:r>
                <a:rPr lang="en-US" dirty="0" smtClean="0"/>
                <a:t>Female User Proportion (48.4%)</a:t>
              </a:r>
              <a:endParaRPr lang="en-US" dirty="0"/>
            </a:p>
          </p:txBody>
        </p:sp>
      </p:grpSp>
      <p:sp>
        <p:nvSpPr>
          <p:cNvPr id="14" name="TextBox 13"/>
          <p:cNvSpPr txBox="1"/>
          <p:nvPr/>
        </p:nvSpPr>
        <p:spPr>
          <a:xfrm>
            <a:off x="965916" y="2266987"/>
            <a:ext cx="3526844" cy="2585323"/>
          </a:xfrm>
          <a:prstGeom prst="rect">
            <a:avLst/>
          </a:prstGeom>
          <a:noFill/>
        </p:spPr>
        <p:txBody>
          <a:bodyPr wrap="square" rtlCol="0">
            <a:spAutoFit/>
          </a:bodyPr>
          <a:lstStyle/>
          <a:p>
            <a:r>
              <a:rPr lang="en-US" dirty="0" smtClean="0"/>
              <a:t>Comparing the female user proportions, we see a notable difference in two Bay Area cities: San Francisco and Oakland</a:t>
            </a:r>
          </a:p>
          <a:p>
            <a:endParaRPr lang="en-US" dirty="0"/>
          </a:p>
          <a:p>
            <a:pPr marL="0" lvl="1"/>
            <a:r>
              <a:rPr lang="en-US" dirty="0" smtClean="0"/>
              <a:t>These two cities also represent the two highest user group populations (</a:t>
            </a:r>
            <a:r>
              <a:rPr lang="en-US" b="0" dirty="0" smtClean="0"/>
              <a:t>27,209</a:t>
            </a:r>
            <a:r>
              <a:rPr lang="en-US" dirty="0"/>
              <a:t> </a:t>
            </a:r>
            <a:r>
              <a:rPr lang="en-US" dirty="0" smtClean="0"/>
              <a:t>for SF and 6,278 for Oakland)</a:t>
            </a:r>
            <a:endParaRPr lang="en-US" b="0" dirty="0" smtClean="0"/>
          </a:p>
        </p:txBody>
      </p:sp>
    </p:spTree>
    <p:extLst>
      <p:ext uri="{BB962C8B-B14F-4D97-AF65-F5344CB8AC3E}">
        <p14:creationId xmlns:p14="http://schemas.microsoft.com/office/powerpoint/2010/main" val="11888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684213" fontAlgn="base">
              <a:lnSpc>
                <a:spcPct val="80000"/>
              </a:lnSpc>
              <a:spcAft>
                <a:spcPct val="0"/>
              </a:spcAft>
              <a:defRPr/>
            </a:pPr>
            <a:r>
              <a:rPr lang="en-US" sz="2750" dirty="0">
                <a:solidFill>
                  <a:srgbClr val="005073"/>
                </a:solidFill>
                <a:ea typeface="CiscoSansTT Thin" charset="0"/>
                <a:cs typeface="CiscoSansTT Thin" charset="0"/>
              </a:rPr>
              <a:t>San Francisco vs. Oakland</a:t>
            </a:r>
          </a:p>
        </p:txBody>
      </p:sp>
      <p:sp>
        <p:nvSpPr>
          <p:cNvPr id="3" name="Content Placeholder 2"/>
          <p:cNvSpPr>
            <a:spLocks noGrp="1"/>
          </p:cNvSpPr>
          <p:nvPr>
            <p:ph idx="1"/>
          </p:nvPr>
        </p:nvSpPr>
        <p:spPr>
          <a:xfrm>
            <a:off x="838200" y="1690688"/>
            <a:ext cx="5190186" cy="4351338"/>
          </a:xfrm>
        </p:spPr>
        <p:txBody>
          <a:bodyPr/>
          <a:lstStyle/>
          <a:p>
            <a:r>
              <a:rPr lang="en-US" dirty="0" smtClean="0"/>
              <a:t>Only </a:t>
            </a:r>
            <a:r>
              <a:rPr lang="en-US" b="1" dirty="0" smtClean="0"/>
              <a:t>12.6 miles </a:t>
            </a:r>
            <a:r>
              <a:rPr lang="en-US" dirty="0" smtClean="0"/>
              <a:t>apart separated by a bridge (and 13 minutes by Public Transportation)</a:t>
            </a:r>
          </a:p>
          <a:p>
            <a:r>
              <a:rPr lang="en-US" dirty="0" smtClean="0"/>
              <a:t>Why are the populations so different?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488" y="1825625"/>
            <a:ext cx="5454420" cy="3328551"/>
          </a:xfrm>
          <a:prstGeom prst="rect">
            <a:avLst/>
          </a:prstGeom>
        </p:spPr>
      </p:pic>
    </p:spTree>
    <p:extLst>
      <p:ext uri="{BB962C8B-B14F-4D97-AF65-F5344CB8AC3E}">
        <p14:creationId xmlns:p14="http://schemas.microsoft.com/office/powerpoint/2010/main" val="166391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1135</Words>
  <Application>Microsoft Macintosh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Calibri Light</vt:lpstr>
      <vt:lpstr>CiscoSansTT ExtraLight</vt:lpstr>
      <vt:lpstr>CiscoSansTT Thin</vt:lpstr>
      <vt:lpstr>Mangal</vt:lpstr>
      <vt:lpstr>ＭＳ Ｐゴシック</vt:lpstr>
      <vt:lpstr>Wingdings</vt:lpstr>
      <vt:lpstr>Arial</vt:lpstr>
      <vt:lpstr>Office Theme</vt:lpstr>
      <vt:lpstr>PowerPoint Presentation</vt:lpstr>
      <vt:lpstr>OkCupid : Summary</vt:lpstr>
      <vt:lpstr>PowerPoint Presentation</vt:lpstr>
      <vt:lpstr>Gender Disparity</vt:lpstr>
      <vt:lpstr>Deep Dive: Location (California)</vt:lpstr>
      <vt:lpstr>Deep Dive: The Bay Area</vt:lpstr>
      <vt:lpstr>Deep Dive: The Bay Area</vt:lpstr>
      <vt:lpstr>City to City Comparisons</vt:lpstr>
      <vt:lpstr>San Francisco vs. Oakland</vt:lpstr>
      <vt:lpstr>San Francisco vs. Oakland</vt:lpstr>
      <vt:lpstr>San Francisco vs. Oakland</vt:lpstr>
      <vt:lpstr>Age Distribution</vt:lpstr>
      <vt:lpstr>PowerPoint Presentation</vt:lpstr>
      <vt:lpstr>PowerPoint Presentation</vt:lpstr>
      <vt:lpstr>PowerPoint Presentation</vt:lpstr>
      <vt:lpstr>Summary of Recommendations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OkCupid Analysis</dc:title>
  <dc:creator>Jim Lee</dc:creator>
  <cp:lastModifiedBy>Jim Lee</cp:lastModifiedBy>
  <cp:revision>25</cp:revision>
  <dcterms:created xsi:type="dcterms:W3CDTF">2019-02-20T21:16:20Z</dcterms:created>
  <dcterms:modified xsi:type="dcterms:W3CDTF">2019-02-22T02:56:20Z</dcterms:modified>
</cp:coreProperties>
</file>