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6c76ca8b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6c76ca8b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70ca5a65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70ca5a65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6c76ca8b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6c76ca8b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-Multicollinearity: </a:t>
            </a:r>
            <a:r>
              <a:rPr lang="en">
                <a:highlight>
                  <a:srgbClr val="FFFFFF"/>
                </a:highlight>
              </a:rPr>
              <a:t>is assessed by computing a score called the variance inflation factor (or VIF), which measures how much the variance of a regression coefficient. So, the smallest possible value of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variance inflation factor</a:t>
            </a:r>
            <a:r>
              <a:rPr lang="en">
                <a:highlight>
                  <a:srgbClr val="FFFFFF"/>
                </a:highlight>
              </a:rPr>
              <a:t> is one without </a:t>
            </a:r>
            <a:r>
              <a:rPr b="1" lang="en">
                <a:highlight>
                  <a:srgbClr val="FFFFFF"/>
                </a:highlight>
              </a:rPr>
              <a:t>multicollinearity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70ca5a6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70ca5a6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-Cutoff: increased threshold from a standard 0.5 to 0.75. </a:t>
            </a:r>
            <a:r>
              <a:rPr lang="en">
                <a:highlight>
                  <a:srgbClr val="FCFCFC"/>
                </a:highlight>
              </a:rPr>
              <a:t>we’re making a balance between the false positive rate (FPR) and false negative rate (FNR). we’re trying to minimize the number of mistakes we’re making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-Caret 10-fold cross validation is a </a:t>
            </a:r>
            <a:r>
              <a:rPr lang="en">
                <a:highlight>
                  <a:srgbClr val="FFFFFF"/>
                </a:highlight>
              </a:rPr>
              <a:t>technique involves randomly dividing the dataset into groups or </a:t>
            </a:r>
            <a:r>
              <a:rPr b="1" lang="en">
                <a:highlight>
                  <a:srgbClr val="FFFFFF"/>
                </a:highlight>
              </a:rPr>
              <a:t>folds </a:t>
            </a:r>
            <a:r>
              <a:rPr lang="en">
                <a:highlight>
                  <a:srgbClr val="FFFFFF"/>
                </a:highlight>
              </a:rPr>
              <a:t>of approximately equal size for better accuracy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c76ca8b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6c76ca8b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-Linear</a:t>
            </a:r>
            <a:r>
              <a:rPr lang="en"/>
              <a:t>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Regression: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is a very widely used statistical tool to establish a relationship model between two variables.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-GLM</a:t>
            </a:r>
            <a:r>
              <a:rPr lang="en"/>
              <a:t>: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measures the relationship between the categorical dependent variable and one or more independent variables by estimating probabilities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15725d1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15725d1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15725d17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15725d17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c76ca8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c76ca8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Sample, Examine, Modify, Model, Assess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6c76ca8b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6c76ca8b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Prospective Customers (1,000)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Previous Customer Marketing Results (4,000)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91225997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91225997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Explain our data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Where we got our training data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How we distilled down our data frame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Why our variables are important, why we chose to exclude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Explain thought process behind our strategy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6c76ca8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6c76ca8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6c76ca8b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6c76ca8b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91225997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91225997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p: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control the size of the decision tree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cp will measure the size of the tree compared to its </a:t>
            </a:r>
            <a:r>
              <a:rPr lang="en"/>
              <a:t>ability</a:t>
            </a:r>
            <a:r>
              <a:rPr lang="en"/>
              <a:t> to </a:t>
            </a:r>
            <a:r>
              <a:rPr lang="en"/>
              <a:t>separate</a:t>
            </a:r>
            <a:r>
              <a:rPr lang="en"/>
              <a:t> the data. The tree will grow until the next split doesn’t reduce the cp parameter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6c76ca8b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6c76ca8b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70ca5a6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70ca5a6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National City Bank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 E-96: Case Study #2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F: AJ Rivera, </a:t>
            </a:r>
            <a:r>
              <a:rPr lang="en"/>
              <a:t>Michael Frick, </a:t>
            </a:r>
            <a:r>
              <a:rPr lang="en"/>
              <a:t>Jim Lee, Vidur </a:t>
            </a:r>
            <a:r>
              <a:rPr lang="en" sz="2600"/>
              <a:t>Nayyar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5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</a:t>
            </a:r>
            <a:r>
              <a:rPr lang="en"/>
              <a:t> Random Forests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56950"/>
            <a:ext cx="8839202" cy="3896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832619"/>
            <a:ext cx="3306980" cy="158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284075" y="8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Random Forest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 b="0" l="1273" r="0" t="1029"/>
          <a:stretch/>
        </p:blipFill>
        <p:spPr>
          <a:xfrm>
            <a:off x="3742000" y="828475"/>
            <a:ext cx="5288471" cy="396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/>
        </p:nvSpPr>
        <p:spPr>
          <a:xfrm>
            <a:off x="151875" y="828475"/>
            <a:ext cx="3362400" cy="3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Customers details like recent balance, </a:t>
            </a:r>
            <a:r>
              <a:rPr lang="en" sz="1600">
                <a:solidFill>
                  <a:schemeClr val="dk2"/>
                </a:solidFill>
              </a:rPr>
              <a:t>age</a:t>
            </a:r>
            <a:r>
              <a:rPr lang="en" sz="1600">
                <a:solidFill>
                  <a:schemeClr val="dk2"/>
                </a:solidFill>
              </a:rPr>
              <a:t> and last contact date are most predictive in determining the propensity of the customer to buy a new product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Additional variables mined from the web about the cars slightly improve the gini score of the model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Accuracy of </a:t>
            </a:r>
            <a:r>
              <a:rPr b="1" lang="en" sz="1800">
                <a:solidFill>
                  <a:schemeClr val="dk2"/>
                </a:solidFill>
              </a:rPr>
              <a:t>74.1%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284075" y="4760825"/>
            <a:ext cx="61083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External data: https://www.carqueryapi.com/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Logistic Regression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</a:t>
            </a:r>
            <a:r>
              <a:rPr lang="en" sz="1600"/>
              <a:t>s a popular and powerful </a:t>
            </a:r>
            <a:r>
              <a:rPr i="1" lang="en" sz="1600"/>
              <a:t>classification</a:t>
            </a:r>
            <a:r>
              <a:rPr lang="en" sz="1600"/>
              <a:t> method but also can be used for prediction in the sense that we predict the </a:t>
            </a:r>
            <a:r>
              <a:rPr i="1" lang="en" sz="1600"/>
              <a:t>probability</a:t>
            </a:r>
            <a:r>
              <a:rPr lang="en" sz="1600"/>
              <a:t> of a categorical outcome. 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Relies on a specific model relating the predictors with the outcome - must specify the predictors to include as well as their form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Applicable in </a:t>
            </a:r>
            <a:r>
              <a:rPr lang="en" sz="1600"/>
              <a:t>situations</a:t>
            </a:r>
            <a:r>
              <a:rPr lang="en" sz="1600"/>
              <a:t> where the outcome variable “Y_AcceptedOffer” is categorical and focuses on binary classification “Yes=1” or “No=0”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be used to classify new records where its class is unknown, into one of the classes based on the values of its predictor variables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Cons: </a:t>
            </a:r>
            <a:r>
              <a:rPr lang="en" sz="1600"/>
              <a:t>Susceptible to multicollinearity and may need to be analyzed to remove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Logistic Regression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396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Goal</a:t>
            </a:r>
            <a:r>
              <a:rPr lang="en"/>
              <a:t>: to predict which class  “Y_AcceptedOffer” will belong to, or simply to classify the record into one of the classes, “Yes” or “No”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</a:t>
            </a:r>
            <a:r>
              <a:rPr lang="en"/>
              <a:t>a </a:t>
            </a:r>
            <a:r>
              <a:rPr lang="en"/>
              <a:t>cutoff of 0.75 for best results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Caret on a 10 fold cross validation to get better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 is an accuracy of </a:t>
            </a:r>
            <a:r>
              <a:rPr b="1" lang="en"/>
              <a:t>79.75%</a:t>
            </a:r>
            <a:r>
              <a:rPr lang="en"/>
              <a:t> after running model on test set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6925" y="1117400"/>
            <a:ext cx="3806925" cy="305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44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Highest accuracy of all of our models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Difference between linear regression and logistic regression highlighted on the right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model gives us a more precise </a:t>
            </a:r>
            <a:r>
              <a:rPr lang="en" sz="2000"/>
              <a:t>indication</a:t>
            </a:r>
            <a:r>
              <a:rPr lang="en" sz="2000"/>
              <a:t> as to who the bank should contact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We Chose: Logistic Regression</a:t>
            </a:r>
            <a:endParaRPr/>
          </a:p>
        </p:txBody>
      </p:sp>
      <p:pic>
        <p:nvPicPr>
          <p:cNvPr descr="Image result for logistic regression"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475" y="1700037"/>
            <a:ext cx="4331525" cy="23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/>
        </p:nvSpPr>
        <p:spPr>
          <a:xfrm>
            <a:off x="444150" y="4619325"/>
            <a:ext cx="42171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Results above show 20 of the top 100 prospective customers we identified</a:t>
            </a:r>
            <a:endParaRPr i="1"/>
          </a:p>
        </p:txBody>
      </p:sp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Top 100 Prospective Customers</a:t>
            </a:r>
            <a:endParaRPr/>
          </a:p>
        </p:txBody>
      </p:sp>
      <p:pic>
        <p:nvPicPr>
          <p:cNvPr descr="Image result for prospect customer"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900" y="1549725"/>
            <a:ext cx="4217076" cy="226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957375"/>
            <a:ext cx="403860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goliath national bank"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5"/>
            <a:ext cx="9144000" cy="514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22425" y="1152475"/>
            <a:ext cx="840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</a:t>
            </a:r>
            <a:r>
              <a:rPr lang="en"/>
              <a:t>s: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Your team has been asked to create a customer propensity model for a new product, specifically a line of credit against a household’s </a:t>
            </a:r>
            <a:r>
              <a:rPr i="1" lang="en" sz="1800"/>
              <a:t>used</a:t>
            </a:r>
            <a:r>
              <a:rPr lang="en" sz="1800"/>
              <a:t> car.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You are asked to identify the next 100 customers from a prospective customer list to contact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Steps: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Examine the historical data from 4000 previous calls and mailings for the line of credit offer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Using this historical data, and any supplemental data, create a propensity model, evaluate it and identify by uniqueID the top 100 households to contact from the prospective customer list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6674588" y="-731988"/>
            <a:ext cx="1216950" cy="29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Provided: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Data Dictionary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AutoNum type="alphaLcPeriod"/>
            </a:pPr>
            <a:r>
              <a:rPr lang="en">
                <a:solidFill>
                  <a:srgbClr val="38761D"/>
                </a:solidFill>
              </a:rPr>
              <a:t>Prospective Customers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AutoNum type="alphaLcPeriod"/>
            </a:pPr>
            <a:r>
              <a:rPr lang="en">
                <a:solidFill>
                  <a:srgbClr val="1155CC"/>
                </a:solidFill>
              </a:rPr>
              <a:t>Previous Customer Marketing Results</a:t>
            </a:r>
            <a:endParaRPr>
              <a:solidFill>
                <a:srgbClr val="1155C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Supplemental Information</a:t>
            </a:r>
            <a:r>
              <a:rPr lang="en"/>
              <a:t>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Household Axiom Data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Household Credit Data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Household Vehicle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Training Data:</a:t>
            </a:r>
            <a:r>
              <a:rPr lang="en"/>
              <a:t> 80% of previous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Testing Data:</a:t>
            </a:r>
            <a:r>
              <a:rPr lang="en"/>
              <a:t> 20%</a:t>
            </a:r>
            <a:r>
              <a:rPr lang="en"/>
              <a:t> of previous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Predictive Modeling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600" y="1017725"/>
            <a:ext cx="342900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211700" y="1152475"/>
            <a:ext cx="46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29 overall variables</a:t>
            </a:r>
            <a:r>
              <a:rPr lang="en"/>
              <a:t>, including dependent variable, when joining the supplemental with the training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24 </a:t>
            </a:r>
            <a:r>
              <a:rPr b="1" i="1" lang="en"/>
              <a:t>usable</a:t>
            </a:r>
            <a:r>
              <a:rPr b="1" lang="en"/>
              <a:t> independent variables</a:t>
            </a:r>
            <a:r>
              <a:rPr lang="en"/>
              <a:t> of the combined training and supplemental 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"dataID" and "HHuniqueID" are NOT useful for prediction (internal IDs)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"CallStart" and "CallEnd" are NOT available in the Prospective Customer file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67199" cy="3318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03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700" lvl="0" marL="457200" rtl="0" algn="l">
              <a:spcBef>
                <a:spcPts val="160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Decision Tree - Jim Lee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K Nearest Neighbor (KNN) - Michael Frick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Random Forest - Vidur Nayyar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Logistic Regression - AJ Rivera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7078"/>
            <a:ext cx="4572000" cy="328179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</a:t>
            </a:r>
            <a:r>
              <a:rPr lang="en"/>
              <a:t> </a:t>
            </a:r>
            <a:r>
              <a:rPr lang="en"/>
              <a:t>Decision</a:t>
            </a:r>
            <a:r>
              <a:rPr lang="en"/>
              <a:t> Tree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4211700" y="1152475"/>
            <a:ext cx="480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Pros: </a:t>
            </a:r>
            <a:r>
              <a:rPr lang="en"/>
              <a:t>Tree based model that will split data into sections and create easy to follow rules for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Cons: </a:t>
            </a:r>
            <a:r>
              <a:rPr lang="en"/>
              <a:t>Prone to overfitting, should be carefully tested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recursive partitioning to repeatedly split records to two sections (branches) around decision nodes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Pruning the tree (as shown on the left) to simply the tree is a possible solution to avoid overfitting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Decision Tree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143425" y="1329175"/>
            <a:ext cx="442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R library Caret, generated a model with an optimal Complexity Parameter of 0.01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variables: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Communication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DaysPassed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headOfhouseholdGender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PetsPurchases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AffluencePurchases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 is an accuracy of </a:t>
            </a:r>
            <a:r>
              <a:rPr b="1" lang="en"/>
              <a:t>74.5%</a:t>
            </a:r>
            <a:r>
              <a:rPr lang="en"/>
              <a:t> after running model on test set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29175"/>
            <a:ext cx="4267200" cy="3063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K Nearest Neighbor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435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Stands for K-Nearest-Neighbor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Classifies a certain K-Value based on nearby records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Pros</a:t>
            </a:r>
            <a:r>
              <a:rPr lang="en"/>
              <a:t>: Intuitive, </a:t>
            </a:r>
            <a:r>
              <a:rPr lang="en"/>
              <a:t>simple to use model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Cons: Takes a long time to run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Euclidean distance to measure the nearest neighbors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on the right shows a k=3 would indicate the red is Classe B, while k=6 the red is Classe 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800" y="1170125"/>
            <a:ext cx="4174800" cy="3121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Model: K Nearest Neighbor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394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Fitted the KNN model with Y_Accepted_Offer as being the dependant variable, and all other 24 variables as </a:t>
            </a:r>
            <a:r>
              <a:rPr lang="en"/>
              <a:t>independent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KNN allows for a large number of variables and classifies the dependant variable relative to those variables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Accuracy: </a:t>
            </a:r>
            <a:r>
              <a:rPr b="1" lang="en"/>
              <a:t>72.88%</a:t>
            </a:r>
            <a:r>
              <a:rPr lang="en"/>
              <a:t> after running model on test set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0" l="1048" r="1835" t="0"/>
          <a:stretch/>
        </p:blipFill>
        <p:spPr>
          <a:xfrm>
            <a:off x="4749175" y="1509975"/>
            <a:ext cx="4229100" cy="257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