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95" r:id="rId11"/>
    <p:sldId id="296" r:id="rId12"/>
    <p:sldId id="267" r:id="rId13"/>
    <p:sldId id="268" r:id="rId14"/>
    <p:sldId id="272" r:id="rId15"/>
    <p:sldId id="277" r:id="rId16"/>
    <p:sldId id="292" r:id="rId17"/>
    <p:sldId id="289" r:id="rId18"/>
    <p:sldId id="265" r:id="rId19"/>
    <p:sldId id="278" r:id="rId20"/>
    <p:sldId id="290" r:id="rId21"/>
    <p:sldId id="269" r:id="rId22"/>
    <p:sldId id="270" r:id="rId23"/>
    <p:sldId id="294" r:id="rId24"/>
    <p:sldId id="293" r:id="rId25"/>
    <p:sldId id="291" r:id="rId26"/>
    <p:sldId id="271" r:id="rId27"/>
    <p:sldId id="276" r:id="rId28"/>
    <p:sldId id="273" r:id="rId29"/>
    <p:sldId id="274" r:id="rId30"/>
    <p:sldId id="275" r:id="rId31"/>
    <p:sldId id="288" r:id="rId32"/>
    <p:sldId id="281" r:id="rId33"/>
    <p:sldId id="286" r:id="rId34"/>
    <p:sldId id="280" r:id="rId35"/>
    <p:sldId id="287" r:id="rId36"/>
    <p:sldId id="279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3191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0F43-FB3A-6049-97B5-CF6E3D4263F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FBF-26F3-2D40-A05E-8947602A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FBF-26F3-2D40-A05E-8947602A1D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4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7BDF-6CE8-1D4D-AACA-0B488CBE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4C025-C18C-8C40-9160-BF1D059F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26EC-18EF-0B47-9E4D-7B8AFBA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FCB3-2CD8-5943-ABCA-CE06D55B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AA5B-0342-4549-8B9B-F086B80B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1C9-4BD7-9241-A0FF-C7131E24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1C9F-5C2A-9443-82E3-936F7BE5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0562-8027-5844-ABEC-6C5E5B38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C27F-5949-E441-9939-CB77DA30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1CED-3706-2D4A-8643-5AEB514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FAAA7-DE25-3649-93B1-643F5F6E9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ADF1-8D54-FA43-BE13-6CB616270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D9A5-44A4-5043-95EA-74C1B600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9417-2F05-3F4C-8B4E-B77664E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B0D5-800F-9046-913A-72EF581F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F771-3B48-9C48-9A4D-8007EDA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C1B7-BE6C-584C-AD58-4BC305D9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5C0D-1408-374A-9518-098D6DC0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2237-531F-3846-BE3B-76F567DF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3BF9-8D11-7E43-A1CF-F8962593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4C4-9648-CC4E-B934-F405BD19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5BE5-13CE-8445-882E-505030D2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D6FB-7F13-E74B-9DF9-618EFD0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4E94-9568-6547-89ED-E99BB5DA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BC90-81A1-0149-96D0-83DFEE32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626D-8FA3-1643-B0FA-1C8A0C5E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918F-CE75-B54E-97B8-51A8E0FC2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0DB10-AB72-674A-BDC8-705197DCE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A525-F96C-6E46-ABC8-F6400A16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C3377-6436-F242-83C3-642823AD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DA3E-90DD-2745-8CD3-6C4F42C7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B9BD-078C-A446-8ACB-F4F0F4F6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9CBD-E70E-8F40-87BF-E24AE6B2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525A5-7004-644F-B9FB-3C7E09E1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F9307-B975-884E-9A0E-09ECEB5C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243C-B276-1340-B87F-351F901FE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EBC3A-3737-2B4D-A705-948F233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03469-6ADE-4842-8AE0-4C00515F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C0A13-BA8A-6A4D-981C-501F2EC8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8A8C-7029-8449-B1FC-61E64965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29495-FA18-6843-8F3E-339B61F9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D8D22-DAC4-534E-B184-57F835CE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43F5-C597-E946-9E27-504C0DCE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BE8CA-22ED-EA4B-8AA5-888DC186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3463E-CE3D-E94D-BB29-A51AD6F7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FA81-FA03-454F-8595-1F1B5499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6B4-32F1-A24E-B3F4-7BA97D4F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9A0C-A4CE-7441-8480-59A096B1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BBE6A-05F7-6647-9F6E-ADB4857D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507FB-72D0-974F-839B-51486778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A6E8-86B2-BA47-84CA-623D1ACE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1FB5-DB95-DF40-A8D7-CBEDF398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B929-E025-8045-B529-24A53B98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9E58B-BF75-F046-A192-11164B244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D9754-F26D-0C4F-A92C-4C0B9A5B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34E16-0207-5F45-A480-1C0976B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53F7-895A-A74A-9090-471FAB2E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2B2F-7B26-C146-9C90-FB84B1E4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E90EC-F757-C941-9DA8-FEB55FD7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671D-5925-E54B-B574-DBDE242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9564-5484-E543-A367-5309068EC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E0D7-42B6-DE44-A5B2-3696D3EC7D4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9F76-2D44-0F49-B0B9-9EDD9A32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F678-C7F8-FA47-9E3F-13E1C989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A210-FFE1-6046-B76C-FA9EF8FE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su-cedar-comp-hub/cfRNA-seq-pipeline/blob/master/rules/align_rmdp.sm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su-cedar-comp-hub/Bulk-RNA-seq-pipeline-PE/blob/master/rules/deseq.sm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snakefiles/rules.html#external-scrip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su-cedar-comp-hub/cfRNA-seq-pipeline/blob/master/cluster.json" TargetMode="External"/><Relationship Id="rId2" Type="http://schemas.openxmlformats.org/officeDocument/2006/relationships/hyperlink" Target="https://github.com/ohsu-cedar-comp-hub/cfRNA-seq-pipeline/blob/master/omic_config.ya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nakemake.readthedocs.io/en/stable/tutorial/advanced.html#step-2-config-fil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" TargetMode="External"/><Relationship Id="rId2" Type="http://schemas.openxmlformats.org/officeDocument/2006/relationships/hyperlink" Target="https://snakemake.readthedocs.io/en/stable/snakefiles/report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port.html" TargetMode="External"/><Relationship Id="rId4" Type="http://schemas.openxmlformats.org/officeDocument/2006/relationships/hyperlink" Target="https://github.com/ohsu-cedar-comp-hu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su-cedar-comp-hub/Bulk-RNA-seq-pipeline-PE/blob/master/rules/align_rmdp.sm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su-cedar-comp-hub/Bulk-RNA-seq-pipeline-PE/blob/master/rules/align_rmdp.sm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6549-1779-4E41-95A1-5D632E0CD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– how-to, tips &amp;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EE8C6-2F58-0A42-BDE3-E010C3AD2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Originally by Breeshey </a:t>
            </a:r>
            <a:r>
              <a:rPr lang="en-US" dirty="0" err="1"/>
              <a:t>Roskams-Heiter</a:t>
            </a:r>
            <a:r>
              <a:rPr lang="en-US" dirty="0"/>
              <a:t> </a:t>
            </a:r>
          </a:p>
          <a:p>
            <a:r>
              <a:rPr lang="en-US" dirty="0"/>
              <a:t>Updated by Aaron Doe for Comp Hub Meeting 6/5/23</a:t>
            </a:r>
          </a:p>
        </p:txBody>
      </p:sp>
    </p:spTree>
    <p:extLst>
      <p:ext uri="{BB962C8B-B14F-4D97-AF65-F5344CB8AC3E}">
        <p14:creationId xmlns:p14="http://schemas.microsoft.com/office/powerpoint/2010/main" val="164718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F1B5-EBCF-41E0-9035-3903AEEF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7FCA-59A3-435A-9E53-3859B355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Wildcards can be set in a number of ways, but most commonly through the </a:t>
            </a:r>
            <a:r>
              <a:rPr lang="en-US" dirty="0" err="1"/>
              <a:t>Snakefile</a:t>
            </a:r>
            <a:r>
              <a:rPr lang="en-US" dirty="0"/>
              <a:t> or config file.</a:t>
            </a:r>
          </a:p>
          <a:p>
            <a:r>
              <a:rPr lang="en-US" dirty="0" err="1"/>
              <a:t>Snakefile</a:t>
            </a:r>
            <a:r>
              <a:rPr lang="en-US" dirty="0"/>
              <a:t> example:</a:t>
            </a:r>
          </a:p>
          <a:p>
            <a:pPr lvl="1"/>
            <a:r>
              <a:rPr lang="en-US" dirty="0"/>
              <a:t>SAMPLES, = </a:t>
            </a:r>
            <a:r>
              <a:rPr lang="en-US" dirty="0" err="1"/>
              <a:t>glob_wildcards</a:t>
            </a:r>
            <a:r>
              <a:rPr lang="en-US" dirty="0"/>
              <a:t>("samples/raw/{sample}_R1.fastq.gz")</a:t>
            </a:r>
          </a:p>
          <a:p>
            <a:pPr lvl="2"/>
            <a:r>
              <a:rPr lang="en-US" dirty="0"/>
              <a:t>This takes all files matching the string _R1.fastq.gz in the samples/raw/ directory and sets all of the strings that fall in the {sample} part of the filename as the wildcards</a:t>
            </a:r>
          </a:p>
          <a:p>
            <a:pPr lvl="3"/>
            <a:r>
              <a:rPr lang="en-US" dirty="0"/>
              <a:t>E.g. samples/raw/cell1_R1.fastq.gz and samples/raw/cell2_R1.fastq.gz would set cell1 and cell2 as wildcards to iterate over throughout the pipeline.</a:t>
            </a:r>
          </a:p>
          <a:p>
            <a:r>
              <a:rPr lang="en-US" dirty="0"/>
              <a:t>Config example:</a:t>
            </a:r>
          </a:p>
          <a:p>
            <a:pPr lvl="1"/>
            <a:r>
              <a:rPr lang="de-DE" dirty="0"/>
              <a:t>win_sizes:</a:t>
            </a:r>
          </a:p>
          <a:p>
            <a:pPr marL="457200" lvl="1" indent="0">
              <a:buNone/>
            </a:pPr>
            <a:r>
              <a:rPr lang="de-DE" dirty="0"/>
              <a:t>	 - 100</a:t>
            </a:r>
          </a:p>
          <a:p>
            <a:pPr marL="457200" lvl="1" indent="0">
              <a:buNone/>
            </a:pPr>
            <a:r>
              <a:rPr lang="de-DE" dirty="0"/>
              <a:t> 	- 200</a:t>
            </a:r>
          </a:p>
          <a:p>
            <a:pPr marL="457200" lvl="1" indent="0">
              <a:buNone/>
            </a:pPr>
            <a:r>
              <a:rPr lang="de-DE" dirty="0"/>
              <a:t> 	- 500</a:t>
            </a:r>
          </a:p>
          <a:p>
            <a:pPr lvl="1"/>
            <a:r>
              <a:rPr lang="de-DE" dirty="0"/>
              <a:t>Sets 100, 200, and 500 as wildcards to iterate over throughout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7AEE-7DB7-4F60-99FC-7A9B89B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A2AC-1EF8-46E4-B38B-5342529D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4171"/>
            <a:ext cx="10515600" cy="13727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rule all:</a:t>
            </a:r>
          </a:p>
          <a:p>
            <a:pPr marL="0" indent="0">
              <a:buNone/>
            </a:pPr>
            <a:r>
              <a:rPr lang="en-US" sz="1800" dirty="0"/>
              <a:t>    input:</a:t>
            </a:r>
          </a:p>
          <a:p>
            <a:pPr marL="0" indent="0">
              <a:buNone/>
            </a:pPr>
            <a:r>
              <a:rPr lang="en-US" sz="1800" dirty="0"/>
              <a:t>        expand("vocab/</a:t>
            </a:r>
            <a:r>
              <a:rPr lang="en-US" sz="1800" dirty="0" err="1"/>
              <a:t>CLRNormT</a:t>
            </a:r>
            <a:r>
              <a:rPr lang="en-US" sz="1800" dirty="0"/>
              <a:t>_{</a:t>
            </a:r>
            <a:r>
              <a:rPr lang="en-US" sz="1800" dirty="0" err="1"/>
              <a:t>win_size</a:t>
            </a:r>
            <a:r>
              <a:rPr lang="en-US" sz="1800" dirty="0"/>
              <a:t>}kb_2000Feats_Model/</a:t>
            </a:r>
            <a:r>
              <a:rPr lang="en-US" sz="1800" dirty="0" err="1"/>
              <a:t>vocab_matrix.rds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win_size</a:t>
            </a:r>
            <a:r>
              <a:rPr lang="en-US" sz="1800" dirty="0"/>
              <a:t> = config["</a:t>
            </a:r>
            <a:r>
              <a:rPr lang="en-US" sz="1800" dirty="0" err="1"/>
              <a:t>win_sizes</a:t>
            </a:r>
            <a:r>
              <a:rPr lang="en-US" sz="1800" dirty="0"/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997DB-7E7B-4ADE-8F1B-E267123BC46B}"/>
              </a:ext>
            </a:extLst>
          </p:cNvPr>
          <p:cNvSpPr txBox="1"/>
          <p:nvPr/>
        </p:nvSpPr>
        <p:spPr>
          <a:xfrm>
            <a:off x="838200" y="2636837"/>
            <a:ext cx="6463244" cy="1477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SAMPLES, = </a:t>
            </a:r>
            <a:r>
              <a:rPr lang="en-US" dirty="0" err="1"/>
              <a:t>glob_wildcards</a:t>
            </a:r>
            <a:r>
              <a:rPr lang="en-US" dirty="0"/>
              <a:t>(“path/to/input/{sample}_R1.fastq”)</a:t>
            </a:r>
          </a:p>
          <a:p>
            <a:endParaRPr lang="en-US" dirty="0"/>
          </a:p>
          <a:p>
            <a:r>
              <a:rPr lang="en-US" dirty="0"/>
              <a:t>rule all:</a:t>
            </a:r>
          </a:p>
          <a:p>
            <a:r>
              <a:rPr lang="en-US" dirty="0"/>
              <a:t>    input:</a:t>
            </a:r>
          </a:p>
          <a:p>
            <a:r>
              <a:rPr lang="en-US" dirty="0"/>
              <a:t>        expand(“path/to/{sample}_output_rule2”, sample = SAMPLES)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F9C7-A668-4467-AD0E-CA773441EAE9}"/>
              </a:ext>
            </a:extLst>
          </p:cNvPr>
          <p:cNvSpPr txBox="1"/>
          <p:nvPr/>
        </p:nvSpPr>
        <p:spPr>
          <a:xfrm>
            <a:off x="838200" y="1936749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call wildcards set in the </a:t>
            </a:r>
            <a:r>
              <a:rPr lang="en-US" dirty="0" err="1"/>
              <a:t>Snakefile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C1850-4532-4250-A291-BD51368BBBBE}"/>
              </a:ext>
            </a:extLst>
          </p:cNvPr>
          <p:cNvSpPr txBox="1"/>
          <p:nvPr/>
        </p:nvSpPr>
        <p:spPr>
          <a:xfrm>
            <a:off x="838200" y="4274502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call wildcards set in the config:</a:t>
            </a:r>
          </a:p>
        </p:txBody>
      </p:sp>
    </p:spTree>
    <p:extLst>
      <p:ext uri="{BB962C8B-B14F-4D97-AF65-F5344CB8AC3E}">
        <p14:creationId xmlns:p14="http://schemas.microsoft.com/office/powerpoint/2010/main" val="179972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4FB9-A31C-B845-AB16-47C7800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1C) Run rule with multiple input files and one output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08A1-99EB-844F-9946-63B5869F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rule </a:t>
            </a:r>
            <a:r>
              <a:rPr lang="en-US" sz="2500" dirty="0" err="1"/>
              <a:t>compile_counts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r>
              <a:rPr lang="en-US" sz="2500" dirty="0"/>
              <a:t>    input: </a:t>
            </a:r>
          </a:p>
          <a:p>
            <a:pPr marL="0" indent="0">
              <a:buNone/>
            </a:pPr>
            <a:r>
              <a:rPr lang="en-US" sz="2500" dirty="0"/>
              <a:t>        expand(“path/to/{sample}_</a:t>
            </a:r>
            <a:r>
              <a:rPr lang="en-US" sz="2500" dirty="0" err="1"/>
              <a:t>htseq_count.txt</a:t>
            </a:r>
            <a:r>
              <a:rPr lang="en-US" sz="2500" dirty="0"/>
              <a:t>”, sample = SAMPLES)</a:t>
            </a:r>
          </a:p>
          <a:p>
            <a:pPr marL="0" indent="0">
              <a:buNone/>
            </a:pPr>
            <a:r>
              <a:rPr lang="en-US" sz="2500" dirty="0"/>
              <a:t>    output:</a:t>
            </a:r>
          </a:p>
          <a:p>
            <a:pPr marL="0" indent="0">
              <a:buNone/>
            </a:pPr>
            <a:r>
              <a:rPr lang="en-US" sz="2500" dirty="0"/>
              <a:t>        “results/</a:t>
            </a:r>
            <a:r>
              <a:rPr lang="en-US" sz="2500" dirty="0" err="1"/>
              <a:t>compiled_counts.txt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script:</a:t>
            </a:r>
          </a:p>
          <a:p>
            <a:pPr marL="0" indent="0">
              <a:buNone/>
            </a:pPr>
            <a:r>
              <a:rPr lang="en-US" sz="2500" dirty="0"/>
              <a:t>        “../scripts/</a:t>
            </a:r>
            <a:r>
              <a:rPr lang="en-US" sz="2500" dirty="0" err="1"/>
              <a:t>compile_counts.py</a:t>
            </a:r>
            <a:r>
              <a:rPr lang="en-US" sz="2500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36C2-AC26-134D-BDDB-4E0CFB4362FE}"/>
              </a:ext>
            </a:extLst>
          </p:cNvPr>
          <p:cNvSpPr txBox="1"/>
          <p:nvPr/>
        </p:nvSpPr>
        <p:spPr>
          <a:xfrm>
            <a:off x="242371" y="6224530"/>
            <a:ext cx="48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“results/</a:t>
            </a:r>
            <a:r>
              <a:rPr lang="en-US" dirty="0" err="1">
                <a:solidFill>
                  <a:srgbClr val="FF0000"/>
                </a:solidFill>
              </a:rPr>
              <a:t>compiled_counts.txt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is written in rule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7A8F0-6124-A342-8D91-E162C8E7B878}"/>
              </a:ext>
            </a:extLst>
          </p:cNvPr>
          <p:cNvSpPr txBox="1"/>
          <p:nvPr/>
        </p:nvSpPr>
        <p:spPr>
          <a:xfrm>
            <a:off x="330123" y="6533272"/>
            <a:ext cx="6311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https://github.com/ohsu-cedar-comp-hub/cfRNA-seq-pipeline/blob/master/rules/align_rmdp.smk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43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4FB9-A31C-B845-AB16-47C7800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1D) Run rule with variable input – write a function to define this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08A1-99EB-844F-9946-63B5869F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659"/>
            <a:ext cx="7759390" cy="4211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dirty="0"/>
              <a:t>def </a:t>
            </a:r>
            <a:r>
              <a:rPr lang="en-US" sz="2500" dirty="0" err="1"/>
              <a:t>get_contrast</a:t>
            </a:r>
            <a:r>
              <a:rPr lang="en-US" sz="2500" dirty="0"/>
              <a:t>(wildcards):</a:t>
            </a:r>
          </a:p>
          <a:p>
            <a:pPr marL="0" indent="0">
              <a:buNone/>
            </a:pPr>
            <a:r>
              <a:rPr lang="en-US" sz="2500" dirty="0"/>
              <a:t>    """Return each contrast provided in the configuration file"""</a:t>
            </a:r>
          </a:p>
          <a:p>
            <a:pPr marL="0" indent="0">
              <a:buNone/>
            </a:pPr>
            <a:r>
              <a:rPr lang="en-US" sz="2500" dirty="0"/>
              <a:t>    return config["</a:t>
            </a:r>
            <a:r>
              <a:rPr lang="en-US" sz="2500" dirty="0" err="1"/>
              <a:t>diffexp</a:t>
            </a:r>
            <a:r>
              <a:rPr lang="en-US" sz="2500" dirty="0"/>
              <a:t>"]["contrasts"][</a:t>
            </a:r>
            <a:r>
              <a:rPr lang="en-US" sz="2500" dirty="0" err="1"/>
              <a:t>wildcards.contrast</a:t>
            </a:r>
            <a:r>
              <a:rPr lang="en-US" sz="2500" dirty="0"/>
              <a:t>]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r</a:t>
            </a:r>
            <a:r>
              <a:rPr lang="en-US" sz="2500" dirty="0">
                <a:effectLst/>
              </a:rPr>
              <a:t>ule deseq2_pairwise: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    input</a:t>
            </a:r>
            <a:r>
              <a:rPr lang="en-US" sz="2500" dirty="0">
                <a:effectLst/>
              </a:rPr>
              <a:t>: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>
                <a:effectLst/>
              </a:rPr>
              <a:t>        </a:t>
            </a:r>
            <a:r>
              <a:rPr lang="en-US" sz="2500" dirty="0" err="1">
                <a:effectLst/>
              </a:rPr>
              <a:t>get_contrast</a:t>
            </a:r>
            <a:endParaRPr lang="en-US" sz="2500" dirty="0"/>
          </a:p>
          <a:p>
            <a:pPr marL="0" indent="0">
              <a:buNone/>
            </a:pPr>
            <a:r>
              <a:rPr lang="en-US" sz="2500" dirty="0">
                <a:effectLst/>
              </a:rPr>
              <a:t>    output: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        ”path/to/deseq2_results/DEG.{contrast}.txt" </a:t>
            </a:r>
          </a:p>
          <a:p>
            <a:pPr marL="0" indent="0">
              <a:buNone/>
            </a:pPr>
            <a:r>
              <a:rPr lang="en-US" sz="2500" dirty="0">
                <a:effectLst/>
              </a:rPr>
              <a:t>    script: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        ”../scripts/run_deseq2_pairwise.R”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36C2-AC26-134D-BDDB-4E0CFB4362FE}"/>
              </a:ext>
            </a:extLst>
          </p:cNvPr>
          <p:cNvSpPr txBox="1"/>
          <p:nvPr/>
        </p:nvSpPr>
        <p:spPr>
          <a:xfrm>
            <a:off x="242371" y="6224530"/>
            <a:ext cx="91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expand(“</a:t>
            </a:r>
            <a:r>
              <a:rPr lang="en-US" dirty="0" err="1">
                <a:solidFill>
                  <a:srgbClr val="FF0000"/>
                </a:solidFill>
              </a:rPr>
              <a:t>someoutput</a:t>
            </a:r>
            <a:r>
              <a:rPr lang="en-US" dirty="0">
                <a:solidFill>
                  <a:srgbClr val="FF0000"/>
                </a:solidFill>
              </a:rPr>
              <a:t>.{contrast}.txt”, contrast = config[“</a:t>
            </a:r>
            <a:r>
              <a:rPr lang="en-US" dirty="0" err="1">
                <a:solidFill>
                  <a:srgbClr val="FF0000"/>
                </a:solidFill>
              </a:rPr>
              <a:t>diffexp</a:t>
            </a:r>
            <a:r>
              <a:rPr lang="en-US" dirty="0">
                <a:solidFill>
                  <a:srgbClr val="FF0000"/>
                </a:solidFill>
              </a:rPr>
              <a:t>”][“contrast”]) </a:t>
            </a:r>
            <a:r>
              <a:rPr lang="en-US" dirty="0"/>
              <a:t>is written in rule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CD06A-BDBE-2048-83CA-60B47B21EA94}"/>
              </a:ext>
            </a:extLst>
          </p:cNvPr>
          <p:cNvSpPr txBox="1"/>
          <p:nvPr/>
        </p:nvSpPr>
        <p:spPr>
          <a:xfrm>
            <a:off x="9836932" y="4052977"/>
            <a:ext cx="1409232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diffexp</a:t>
            </a:r>
            <a:r>
              <a:rPr lang="en-US" dirty="0"/>
              <a:t>:</a:t>
            </a:r>
          </a:p>
          <a:p>
            <a:r>
              <a:rPr lang="en-US" dirty="0"/>
              <a:t>  contrasts:</a:t>
            </a:r>
          </a:p>
          <a:p>
            <a:r>
              <a:rPr lang="en-US" dirty="0"/>
              <a:t>    </a:t>
            </a:r>
            <a:r>
              <a:rPr lang="en-US" dirty="0" err="1"/>
              <a:t>wt</a:t>
            </a:r>
            <a:r>
              <a:rPr lang="en-US" dirty="0"/>
              <a:t>-vs-</a:t>
            </a:r>
            <a:r>
              <a:rPr lang="en-US" dirty="0" err="1"/>
              <a:t>mut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wt</a:t>
            </a:r>
            <a:endParaRPr lang="en-US" dirty="0"/>
          </a:p>
          <a:p>
            <a:r>
              <a:rPr lang="en-US" dirty="0"/>
              <a:t>      - </a:t>
            </a:r>
            <a:r>
              <a:rPr lang="en-US" dirty="0" err="1"/>
              <a:t>mut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B80A5-0359-5545-B858-0A968E22521E}"/>
              </a:ext>
            </a:extLst>
          </p:cNvPr>
          <p:cNvSpPr txBox="1"/>
          <p:nvPr/>
        </p:nvSpPr>
        <p:spPr>
          <a:xfrm>
            <a:off x="8891096" y="3623063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it’s written in the config file: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3B213-4687-0740-98E9-B80891BE936A}"/>
              </a:ext>
            </a:extLst>
          </p:cNvPr>
          <p:cNvSpPr txBox="1"/>
          <p:nvPr/>
        </p:nvSpPr>
        <p:spPr>
          <a:xfrm>
            <a:off x="234178" y="6556920"/>
            <a:ext cx="6417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https://github.com/ohsu-cedar-comp-hub/Bulk-RNA-seq-pipeline-PE/blob/master/rules/deseq.smk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47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4FB9-A31C-B845-AB16-47C7800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1E) Run a rule that will output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08A1-99EB-844F-9946-63B5869F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rule DIR:</a:t>
            </a:r>
          </a:p>
          <a:p>
            <a:pPr marL="0" indent="0">
              <a:buNone/>
            </a:pPr>
            <a:r>
              <a:rPr lang="en-US" sz="2500" dirty="0"/>
              <a:t>    input: </a:t>
            </a:r>
          </a:p>
          <a:p>
            <a:pPr marL="0" indent="0">
              <a:buNone/>
            </a:pPr>
            <a:r>
              <a:rPr lang="en-US" sz="2500" dirty="0"/>
              <a:t>        “path/to/{sample}_</a:t>
            </a:r>
            <a:r>
              <a:rPr lang="en-US" sz="2500" dirty="0" err="1"/>
              <a:t>input_file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output:</a:t>
            </a:r>
          </a:p>
          <a:p>
            <a:pPr marL="0" indent="0">
              <a:buNone/>
            </a:pPr>
            <a:r>
              <a:rPr lang="en-US" sz="2500" dirty="0"/>
              <a:t>        directory(“path/to/directory/”)</a:t>
            </a:r>
          </a:p>
          <a:p>
            <a:pPr marL="0" indent="0">
              <a:buNone/>
            </a:pPr>
            <a:r>
              <a:rPr lang="en-US" sz="2500" dirty="0"/>
              <a:t>    shell:</a:t>
            </a:r>
          </a:p>
          <a:p>
            <a:pPr marL="0" indent="0">
              <a:buNone/>
            </a:pPr>
            <a:r>
              <a:rPr lang="en-US" sz="2500" dirty="0"/>
              <a:t>        “</a:t>
            </a:r>
            <a:r>
              <a:rPr lang="en-US" sz="2500" dirty="0" err="1"/>
              <a:t>somecommand</a:t>
            </a:r>
            <a:r>
              <a:rPr lang="en-US" sz="2500" dirty="0"/>
              <a:t> {input} {output}”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36C2-AC26-134D-BDDB-4E0CFB4362FE}"/>
              </a:ext>
            </a:extLst>
          </p:cNvPr>
          <p:cNvSpPr txBox="1"/>
          <p:nvPr/>
        </p:nvSpPr>
        <p:spPr>
          <a:xfrm>
            <a:off x="242371" y="6224530"/>
            <a:ext cx="38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“path/to/directory” </a:t>
            </a:r>
            <a:r>
              <a:rPr lang="en-US" dirty="0"/>
              <a:t>is written in rule all</a:t>
            </a:r>
          </a:p>
        </p:txBody>
      </p:sp>
    </p:spTree>
    <p:extLst>
      <p:ext uri="{BB962C8B-B14F-4D97-AF65-F5344CB8AC3E}">
        <p14:creationId xmlns:p14="http://schemas.microsoft.com/office/powerpoint/2010/main" val="6717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4FB9-A31C-B845-AB16-47C7800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1F) Run a sequence of rules, whose intermediate files are temporary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08A1-99EB-844F-9946-63B5869F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rule TMP:</a:t>
            </a:r>
          </a:p>
          <a:p>
            <a:pPr marL="0" indent="0">
              <a:buNone/>
            </a:pPr>
            <a:r>
              <a:rPr lang="en-US" sz="2500" dirty="0"/>
              <a:t>    input: </a:t>
            </a:r>
          </a:p>
          <a:p>
            <a:pPr marL="0" indent="0">
              <a:buNone/>
            </a:pPr>
            <a:r>
              <a:rPr lang="en-US" sz="2500" dirty="0"/>
              <a:t>        “path/to/{sample}_</a:t>
            </a:r>
            <a:r>
              <a:rPr lang="en-US" sz="2500" dirty="0" err="1"/>
              <a:t>input_file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output:</a:t>
            </a:r>
          </a:p>
          <a:p>
            <a:pPr marL="0" indent="0">
              <a:buNone/>
            </a:pPr>
            <a:r>
              <a:rPr lang="en-US" sz="2500" dirty="0"/>
              <a:t>        temp(“path/to/{sample}_</a:t>
            </a:r>
            <a:r>
              <a:rPr lang="en-US" sz="2500" dirty="0" err="1"/>
              <a:t>output_file</a:t>
            </a:r>
            <a:r>
              <a:rPr lang="en-US" sz="2500" dirty="0"/>
              <a:t>”)</a:t>
            </a:r>
          </a:p>
          <a:p>
            <a:pPr marL="0" indent="0">
              <a:buNone/>
            </a:pPr>
            <a:r>
              <a:rPr lang="en-US" sz="2500" dirty="0"/>
              <a:t>    shell:</a:t>
            </a:r>
          </a:p>
          <a:p>
            <a:pPr marL="0" indent="0">
              <a:buNone/>
            </a:pPr>
            <a:r>
              <a:rPr lang="en-US" sz="2500" dirty="0"/>
              <a:t>        “</a:t>
            </a:r>
            <a:r>
              <a:rPr lang="en-US" sz="2500" dirty="0" err="1"/>
              <a:t>somecommand</a:t>
            </a:r>
            <a:r>
              <a:rPr lang="en-US" sz="2500" dirty="0"/>
              <a:t> {input} {output}”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36C2-AC26-134D-BDDB-4E0CFB4362FE}"/>
              </a:ext>
            </a:extLst>
          </p:cNvPr>
          <p:cNvSpPr txBox="1"/>
          <p:nvPr/>
        </p:nvSpPr>
        <p:spPr>
          <a:xfrm>
            <a:off x="242371" y="6224530"/>
            <a:ext cx="101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Nothing is written in rule all, because these files will never be on the terminal nodes of your workflow tree</a:t>
            </a:r>
          </a:p>
        </p:txBody>
      </p:sp>
    </p:spTree>
    <p:extLst>
      <p:ext uri="{BB962C8B-B14F-4D97-AF65-F5344CB8AC3E}">
        <p14:creationId xmlns:p14="http://schemas.microsoft.com/office/powerpoint/2010/main" val="12703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4FB9-A31C-B845-AB16-47C7800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1E) Rule is dependent on the output of the previous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08A1-99EB-844F-9946-63B5869F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2" y="1803323"/>
            <a:ext cx="5127702" cy="3315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rule a:</a:t>
            </a:r>
          </a:p>
          <a:p>
            <a:pPr marL="0" indent="0">
              <a:buNone/>
            </a:pPr>
            <a:r>
              <a:rPr lang="en-US" sz="2500" dirty="0"/>
              <a:t>    input: </a:t>
            </a:r>
          </a:p>
          <a:p>
            <a:pPr marL="0" indent="0">
              <a:buNone/>
            </a:pPr>
            <a:r>
              <a:rPr lang="en-US" sz="2500" dirty="0"/>
              <a:t>        “path/to/{sample}_</a:t>
            </a:r>
            <a:r>
              <a:rPr lang="en-US" sz="2500" dirty="0" err="1"/>
              <a:t>input_file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output:</a:t>
            </a:r>
          </a:p>
          <a:p>
            <a:pPr marL="0" indent="0">
              <a:buNone/>
            </a:pPr>
            <a:r>
              <a:rPr lang="en-US" sz="2500" dirty="0"/>
              <a:t>        “path/to/{sample}_</a:t>
            </a:r>
            <a:r>
              <a:rPr lang="en-US" sz="2500" dirty="0" err="1"/>
              <a:t>output_file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shell:</a:t>
            </a:r>
          </a:p>
          <a:p>
            <a:pPr marL="0" indent="0">
              <a:buNone/>
            </a:pPr>
            <a:r>
              <a:rPr lang="en-US" sz="2500" dirty="0"/>
              <a:t>        “</a:t>
            </a:r>
            <a:r>
              <a:rPr lang="en-US" sz="2500" dirty="0" err="1"/>
              <a:t>somecommand</a:t>
            </a:r>
            <a:r>
              <a:rPr lang="en-US" sz="2500" dirty="0"/>
              <a:t> {input} {output}”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36C2-AC26-134D-BDDB-4E0CFB4362FE}"/>
              </a:ext>
            </a:extLst>
          </p:cNvPr>
          <p:cNvSpPr txBox="1"/>
          <p:nvPr/>
        </p:nvSpPr>
        <p:spPr>
          <a:xfrm>
            <a:off x="242371" y="6224530"/>
            <a:ext cx="533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“path/to/{sample}_</a:t>
            </a:r>
            <a:r>
              <a:rPr lang="en-US" dirty="0" err="1">
                <a:solidFill>
                  <a:srgbClr val="FF0000"/>
                </a:solidFill>
              </a:rPr>
              <a:t>output_rule_b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is written in rule 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74491-4BEB-C74D-842C-FF04C5AD43B0}"/>
              </a:ext>
            </a:extLst>
          </p:cNvPr>
          <p:cNvSpPr txBox="1">
            <a:spLocks/>
          </p:cNvSpPr>
          <p:nvPr/>
        </p:nvSpPr>
        <p:spPr>
          <a:xfrm>
            <a:off x="6408233" y="1803323"/>
            <a:ext cx="5523571" cy="331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rule b: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    input: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        </a:t>
            </a:r>
            <a:r>
              <a:rPr lang="en-US" sz="2500" dirty="0" err="1"/>
              <a:t>rules.a.output</a:t>
            </a:r>
            <a:endParaRPr lang="en-US" sz="2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    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        “path/to/{sample}_</a:t>
            </a:r>
            <a:r>
              <a:rPr lang="en-US" sz="2500" dirty="0" err="1"/>
              <a:t>output_rule_b</a:t>
            </a:r>
            <a:r>
              <a:rPr lang="en-US" sz="2500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    shell: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        “</a:t>
            </a:r>
            <a:r>
              <a:rPr lang="en-US" sz="2500" dirty="0" err="1"/>
              <a:t>somecommand</a:t>
            </a:r>
            <a:r>
              <a:rPr lang="en-US" sz="2500" dirty="0"/>
              <a:t> {input} {output}”</a:t>
            </a:r>
          </a:p>
        </p:txBody>
      </p:sp>
    </p:spTree>
    <p:extLst>
      <p:ext uri="{BB962C8B-B14F-4D97-AF65-F5344CB8AC3E}">
        <p14:creationId xmlns:p14="http://schemas.microsoft.com/office/powerpoint/2010/main" val="326670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30A2-C99B-9C4B-8D22-DCC1C2F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a </a:t>
            </a:r>
            <a:r>
              <a:rPr lang="en-US" sz="3200" dirty="0" err="1"/>
              <a:t>snakemake</a:t>
            </a:r>
            <a:r>
              <a:rPr lang="en-US" sz="3200" dirty="0"/>
              <a:t>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E8B78-D22A-7845-8CDC-B34192B87FC5}"/>
              </a:ext>
            </a:extLst>
          </p:cNvPr>
          <p:cNvSpPr txBox="1"/>
          <p:nvPr/>
        </p:nvSpPr>
        <p:spPr>
          <a:xfrm>
            <a:off x="924242" y="1861375"/>
            <a:ext cx="5171758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effectLst/>
              </a:rPr>
              <a:t>rule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STAR: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>
                <a:solidFill>
                  <a:srgbClr val="FF0000"/>
                </a:solidFill>
                <a:effectLst/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/>
              <a:t>        ”samples/raw/{sample}.fastq”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/>
                </a:solidFill>
              </a:rPr>
              <a:t>output:</a:t>
            </a:r>
          </a:p>
          <a:p>
            <a:r>
              <a:rPr lang="en-US" sz="2000" dirty="0"/>
              <a:t>        “samples/aligned/{sample}.aligned.bam”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effectLst/>
              </a:rPr>
              <a:t>params</a:t>
            </a:r>
            <a:r>
              <a:rPr lang="en-US" sz="2000" dirty="0">
                <a:solidFill>
                  <a:srgbClr val="00B050"/>
                </a:solidFill>
                <a:effectLst/>
              </a:rPr>
              <a:t>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gtf</a:t>
            </a:r>
            <a:r>
              <a:rPr lang="en-US" sz="2000" dirty="0"/>
              <a:t> = “/path/to/</a:t>
            </a:r>
            <a:r>
              <a:rPr lang="en-US" sz="2000" dirty="0" err="1"/>
              <a:t>gtf_file.gtf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effectLst/>
              </a:rPr>
              <a:t>conda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:</a:t>
            </a:r>
          </a:p>
          <a:p>
            <a:r>
              <a:rPr lang="en-US" sz="2000" dirty="0"/>
              <a:t>        “../</a:t>
            </a:r>
            <a:r>
              <a:rPr lang="en-US" sz="2000" dirty="0" err="1"/>
              <a:t>envs</a:t>
            </a:r>
            <a:r>
              <a:rPr lang="en-US" sz="2000" dirty="0"/>
              <a:t>/</a:t>
            </a:r>
            <a:r>
              <a:rPr lang="en-US" sz="2000" dirty="0" err="1"/>
              <a:t>STAR.yaml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rgbClr val="7030A0"/>
                </a:solidFill>
                <a:effectLst/>
              </a:rPr>
              <a:t>shell/run/script: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</a:p>
          <a:p>
            <a:r>
              <a:rPr lang="en-US" sz="2000" dirty="0"/>
              <a:t>        ”STAR {input} {output} –</a:t>
            </a:r>
            <a:r>
              <a:rPr lang="en-US" sz="2000" dirty="0" err="1"/>
              <a:t>gtf</a:t>
            </a:r>
            <a:r>
              <a:rPr lang="en-US" sz="2000" dirty="0"/>
              <a:t> {</a:t>
            </a:r>
            <a:r>
              <a:rPr lang="en-US" sz="2000" dirty="0" err="1"/>
              <a:t>params.gtf</a:t>
            </a:r>
            <a:r>
              <a:rPr lang="en-US" sz="2000" dirty="0"/>
              <a:t>}"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70ABF1-7F2A-3640-8CE9-757328B5E0A9}"/>
              </a:ext>
            </a:extLst>
          </p:cNvPr>
          <p:cNvCxnSpPr>
            <a:cxnSpLocks/>
          </p:cNvCxnSpPr>
          <p:nvPr/>
        </p:nvCxnSpPr>
        <p:spPr>
          <a:xfrm flipV="1">
            <a:off x="1999488" y="1890743"/>
            <a:ext cx="5388864" cy="48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B85DA-62C7-4843-BD2B-764AFCBCF5A2}"/>
              </a:ext>
            </a:extLst>
          </p:cNvPr>
          <p:cNvSpPr txBox="1"/>
          <p:nvPr/>
        </p:nvSpPr>
        <p:spPr>
          <a:xfrm>
            <a:off x="7595616" y="1690688"/>
            <a:ext cx="264643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input file(s)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F30814-D250-2349-8E9E-AB5911E49FFD}"/>
              </a:ext>
            </a:extLst>
          </p:cNvPr>
          <p:cNvCxnSpPr>
            <a:cxnSpLocks/>
          </p:cNvCxnSpPr>
          <p:nvPr/>
        </p:nvCxnSpPr>
        <p:spPr>
          <a:xfrm flipV="1">
            <a:off x="2170176" y="2548128"/>
            <a:ext cx="5218176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52C8C9-F5C2-4846-ADA8-C71CEB345654}"/>
              </a:ext>
            </a:extLst>
          </p:cNvPr>
          <p:cNvSpPr txBox="1"/>
          <p:nvPr/>
        </p:nvSpPr>
        <p:spPr>
          <a:xfrm>
            <a:off x="7595616" y="2308364"/>
            <a:ext cx="2808333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output file(s)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68A89-6CCF-BB48-B92D-EFB2571E55F7}"/>
              </a:ext>
            </a:extLst>
          </p:cNvPr>
          <p:cNvCxnSpPr>
            <a:cxnSpLocks/>
          </p:cNvCxnSpPr>
          <p:nvPr/>
        </p:nvCxnSpPr>
        <p:spPr>
          <a:xfrm flipV="1">
            <a:off x="2267712" y="3416360"/>
            <a:ext cx="5120640" cy="1839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F8D805-1F24-314A-826C-05FF5205193F}"/>
              </a:ext>
            </a:extLst>
          </p:cNvPr>
          <p:cNvSpPr txBox="1"/>
          <p:nvPr/>
        </p:nvSpPr>
        <p:spPr>
          <a:xfrm>
            <a:off x="7595616" y="2908529"/>
            <a:ext cx="4115315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paths to any files/directories which are used in this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Gtf</a:t>
            </a:r>
            <a:r>
              <a:rPr lang="en-US" sz="2000" dirty="0"/>
              <a:t> file, star index, etc.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4D0C05-111D-3442-AA5C-C7F7B0926FBA}"/>
              </a:ext>
            </a:extLst>
          </p:cNvPr>
          <p:cNvCxnSpPr>
            <a:cxnSpLocks/>
          </p:cNvCxnSpPr>
          <p:nvPr/>
        </p:nvCxnSpPr>
        <p:spPr>
          <a:xfrm>
            <a:off x="2170176" y="4197427"/>
            <a:ext cx="521817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DDBB07-80F2-984A-A90C-C33EA42DAC31}"/>
              </a:ext>
            </a:extLst>
          </p:cNvPr>
          <p:cNvSpPr txBox="1"/>
          <p:nvPr/>
        </p:nvSpPr>
        <p:spPr>
          <a:xfrm>
            <a:off x="7595616" y="4021354"/>
            <a:ext cx="4266540" cy="7078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 to any </a:t>
            </a:r>
            <a:r>
              <a:rPr lang="en-US" sz="2000" dirty="0" err="1"/>
              <a:t>conda</a:t>
            </a:r>
            <a:r>
              <a:rPr lang="en-US" sz="2000" dirty="0"/>
              <a:t> environments with software used in this rule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F6305-9A65-A943-B126-46F4F0F6C659}"/>
              </a:ext>
            </a:extLst>
          </p:cNvPr>
          <p:cNvCxnSpPr>
            <a:cxnSpLocks/>
          </p:cNvCxnSpPr>
          <p:nvPr/>
        </p:nvCxnSpPr>
        <p:spPr>
          <a:xfrm>
            <a:off x="3051672" y="4815694"/>
            <a:ext cx="4336680" cy="97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415EAA-0919-4145-A172-DD13DD29B479}"/>
              </a:ext>
            </a:extLst>
          </p:cNvPr>
          <p:cNvSpPr txBox="1"/>
          <p:nvPr/>
        </p:nvSpPr>
        <p:spPr>
          <a:xfrm>
            <a:off x="7595616" y="4815694"/>
            <a:ext cx="3877938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where you define your code. There are a few options here.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6635-2AE8-9C40-83D4-1E57BAD54FB2}"/>
              </a:ext>
            </a:extLst>
          </p:cNvPr>
          <p:cNvSpPr/>
          <p:nvPr/>
        </p:nvSpPr>
        <p:spPr>
          <a:xfrm>
            <a:off x="1170432" y="3416360"/>
            <a:ext cx="3986784" cy="692344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2B4-38A6-E545-993C-499042F2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2. </a:t>
            </a:r>
            <a:r>
              <a:rPr lang="en-US" sz="3200" dirty="0" err="1">
                <a:solidFill>
                  <a:schemeClr val="accent6"/>
                </a:solidFill>
              </a:rPr>
              <a:t>params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1DA1-9CB1-4E40-9F70-37E29DA3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32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params</a:t>
            </a:r>
            <a:r>
              <a:rPr lang="en-US" dirty="0"/>
              <a:t> portion of a rule is designed to reference things like the path to a file needed in that rule or a string that might be variable from project-to-project (can also be constant)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 path to a </a:t>
            </a:r>
            <a:r>
              <a:rPr lang="en-US" dirty="0" err="1"/>
              <a:t>gtf</a:t>
            </a:r>
            <a:r>
              <a:rPr lang="en-US" dirty="0"/>
              <a:t> file used for gene counting</a:t>
            </a:r>
          </a:p>
          <a:p>
            <a:pPr lvl="1"/>
            <a:r>
              <a:rPr lang="en-US" dirty="0"/>
              <a:t>The path to a built index for alignment</a:t>
            </a:r>
          </a:p>
          <a:p>
            <a:pPr lvl="1"/>
            <a:r>
              <a:rPr lang="en-US" dirty="0"/>
              <a:t>The column name in your metadata file of which to run DE analysis on (“Condition”, “Genotype”)</a:t>
            </a:r>
          </a:p>
          <a:p>
            <a:pPr lvl="1"/>
            <a:r>
              <a:rPr lang="en-US" dirty="0"/>
              <a:t>The biotypes you would like to include in your final counts table (passed to a script that filters your counts table to include only genes of a specific biotype)</a:t>
            </a:r>
          </a:p>
          <a:p>
            <a:r>
              <a:rPr lang="en-US" dirty="0"/>
              <a:t>Generally points to a variable in your </a:t>
            </a:r>
            <a:r>
              <a:rPr lang="en-US" dirty="0" err="1"/>
              <a:t>config.yaml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0784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2331-3BD3-2F4E-BB2B-553431A3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reference things in the config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CF58C-1207-9D46-9A4D-F07AB8509D6A}"/>
              </a:ext>
            </a:extLst>
          </p:cNvPr>
          <p:cNvSpPr txBox="1"/>
          <p:nvPr/>
        </p:nvSpPr>
        <p:spPr>
          <a:xfrm>
            <a:off x="6533922" y="2438569"/>
            <a:ext cx="4361761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params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gtf</a:t>
            </a:r>
            <a:r>
              <a:rPr lang="en-US" dirty="0"/>
              <a:t> = config[“</a:t>
            </a:r>
            <a:r>
              <a:rPr lang="en-US" dirty="0" err="1"/>
              <a:t>gtf_file</a:t>
            </a:r>
            <a:r>
              <a:rPr lang="en-US" dirty="0"/>
              <a:t>”]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D2849-C7B6-E94A-93D2-364812C3FF9C}"/>
              </a:ext>
            </a:extLst>
          </p:cNvPr>
          <p:cNvSpPr txBox="1"/>
          <p:nvPr/>
        </p:nvSpPr>
        <p:spPr>
          <a:xfrm>
            <a:off x="6533923" y="4342651"/>
            <a:ext cx="436176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params</a:t>
            </a:r>
            <a:r>
              <a:rPr lang="en-US" dirty="0"/>
              <a:t>:</a:t>
            </a:r>
          </a:p>
          <a:p>
            <a:r>
              <a:rPr lang="en-US" dirty="0"/>
              <a:t>    contrast = config[“</a:t>
            </a:r>
            <a:r>
              <a:rPr lang="en-US" dirty="0" err="1"/>
              <a:t>diffexp</a:t>
            </a:r>
            <a:r>
              <a:rPr lang="en-US" dirty="0"/>
              <a:t>”][“contrast”]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82816-F5DE-E345-A555-6979E02D7360}"/>
              </a:ext>
            </a:extLst>
          </p:cNvPr>
          <p:cNvSpPr txBox="1"/>
          <p:nvPr/>
        </p:nvSpPr>
        <p:spPr>
          <a:xfrm>
            <a:off x="1090669" y="2438569"/>
            <a:ext cx="1841594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gtf_file</a:t>
            </a:r>
            <a:r>
              <a:rPr lang="en-US" dirty="0"/>
              <a:t>:</a:t>
            </a:r>
          </a:p>
          <a:p>
            <a:r>
              <a:rPr lang="en-US" dirty="0"/>
              <a:t>  /path/to/</a:t>
            </a:r>
            <a:r>
              <a:rPr lang="en-US" dirty="0" err="1"/>
              <a:t>gtf_file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1461D-EDD5-2247-98EE-34C5D5AE70EF}"/>
              </a:ext>
            </a:extLst>
          </p:cNvPr>
          <p:cNvSpPr txBox="1"/>
          <p:nvPr/>
        </p:nvSpPr>
        <p:spPr>
          <a:xfrm>
            <a:off x="1090669" y="4342650"/>
            <a:ext cx="1409232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diffexp</a:t>
            </a:r>
            <a:r>
              <a:rPr lang="en-US" dirty="0"/>
              <a:t>:</a:t>
            </a:r>
          </a:p>
          <a:p>
            <a:r>
              <a:rPr lang="en-US" dirty="0"/>
              <a:t>  contrasts:</a:t>
            </a:r>
          </a:p>
          <a:p>
            <a:r>
              <a:rPr lang="en-US" dirty="0"/>
              <a:t>    </a:t>
            </a:r>
            <a:r>
              <a:rPr lang="en-US" dirty="0" err="1"/>
              <a:t>wt</a:t>
            </a:r>
            <a:r>
              <a:rPr lang="en-US" dirty="0"/>
              <a:t>-vs-</a:t>
            </a:r>
            <a:r>
              <a:rPr lang="en-US" dirty="0" err="1"/>
              <a:t>mut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wt</a:t>
            </a:r>
            <a:endParaRPr lang="en-US" dirty="0"/>
          </a:p>
          <a:p>
            <a:r>
              <a:rPr lang="en-US" dirty="0"/>
              <a:t>      - </a:t>
            </a:r>
            <a:r>
              <a:rPr lang="en-US" dirty="0" err="1"/>
              <a:t>mut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C82E6-6271-094B-8B10-B0E84BF8E350}"/>
              </a:ext>
            </a:extLst>
          </p:cNvPr>
          <p:cNvSpPr txBox="1"/>
          <p:nvPr/>
        </p:nvSpPr>
        <p:spPr>
          <a:xfrm>
            <a:off x="838200" y="1685287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config.yaml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B43E3-3378-DD49-8E50-AD04156E763F}"/>
              </a:ext>
            </a:extLst>
          </p:cNvPr>
          <p:cNvSpPr txBox="1"/>
          <p:nvPr/>
        </p:nvSpPr>
        <p:spPr>
          <a:xfrm>
            <a:off x="6203416" y="1688153"/>
            <a:ext cx="19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snakemake</a:t>
            </a:r>
            <a:r>
              <a:rPr lang="en-US" dirty="0"/>
              <a:t> rule: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2B66834-2F04-264B-893F-81B89700792F}"/>
              </a:ext>
            </a:extLst>
          </p:cNvPr>
          <p:cNvSpPr/>
          <p:nvPr/>
        </p:nvSpPr>
        <p:spPr>
          <a:xfrm>
            <a:off x="616940" y="1425018"/>
            <a:ext cx="3569465" cy="4869455"/>
          </a:xfrm>
          <a:prstGeom prst="frame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C6E30-4A3D-9849-A197-9FC6FDEB1EA3}"/>
              </a:ext>
            </a:extLst>
          </p:cNvPr>
          <p:cNvSpPr/>
          <p:nvPr/>
        </p:nvSpPr>
        <p:spPr>
          <a:xfrm>
            <a:off x="6101511" y="1425018"/>
            <a:ext cx="5275701" cy="4869455"/>
          </a:xfrm>
          <a:prstGeom prst="frame">
            <a:avLst>
              <a:gd name="adj1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5AF0F5-02BC-A741-BFAE-69DCEFC2A5A9}"/>
              </a:ext>
            </a:extLst>
          </p:cNvPr>
          <p:cNvCxnSpPr/>
          <p:nvPr/>
        </p:nvCxnSpPr>
        <p:spPr>
          <a:xfrm>
            <a:off x="3200401" y="2759535"/>
            <a:ext cx="3133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BB77F-47BF-AC44-8E60-AD3606070280}"/>
              </a:ext>
            </a:extLst>
          </p:cNvPr>
          <p:cNvCxnSpPr>
            <a:cxnSpLocks/>
          </p:cNvCxnSpPr>
          <p:nvPr/>
        </p:nvCxnSpPr>
        <p:spPr>
          <a:xfrm>
            <a:off x="2776654" y="4707282"/>
            <a:ext cx="3557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354C4-3D24-334E-B2AC-3490B3363CAF}"/>
              </a:ext>
            </a:extLst>
          </p:cNvPr>
          <p:cNvSpPr txBox="1"/>
          <p:nvPr/>
        </p:nvSpPr>
        <p:spPr>
          <a:xfrm>
            <a:off x="65045" y="6415419"/>
            <a:ext cx="623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The </a:t>
            </a:r>
            <a:r>
              <a:rPr lang="en-US" dirty="0" err="1"/>
              <a:t>config.yaml</a:t>
            </a:r>
            <a:r>
              <a:rPr lang="en-US" dirty="0"/>
              <a:t> file is read in as a key-value dictionary pairing</a:t>
            </a:r>
          </a:p>
        </p:txBody>
      </p:sp>
    </p:spTree>
    <p:extLst>
      <p:ext uri="{BB962C8B-B14F-4D97-AF65-F5344CB8AC3E}">
        <p14:creationId xmlns:p14="http://schemas.microsoft.com/office/powerpoint/2010/main" val="38123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5BCC-E9CF-1342-BCD4-F709B8AC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structure of </a:t>
            </a:r>
            <a:r>
              <a:rPr lang="en-US" sz="3200" dirty="0" err="1"/>
              <a:t>snakemake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78DA-D8E1-E943-9038-9E4351CB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6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Snakemake</a:t>
            </a:r>
            <a:r>
              <a:rPr lang="en-US" sz="2400" dirty="0"/>
              <a:t> is a workflow management system that builds its workflow tree from the “top-down” by looking at defined input/output files, and how those are linked to upstream input files (Generates a DAG)</a:t>
            </a:r>
          </a:p>
          <a:p>
            <a:r>
              <a:rPr lang="en-US" sz="2400" dirty="0"/>
              <a:t>Allows uniform data processing of large datasets in parallel</a:t>
            </a:r>
          </a:p>
          <a:p>
            <a:r>
              <a:rPr lang="en-US" sz="2400" dirty="0"/>
              <a:t>Python-based, but is configured to implement many languages, such as bash, R and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8C05F-A785-6746-98CE-8F3C3F78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54" y="4057279"/>
            <a:ext cx="9870195" cy="25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30A2-C99B-9C4B-8D22-DCC1C2F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a </a:t>
            </a:r>
            <a:r>
              <a:rPr lang="en-US" sz="3200" dirty="0" err="1"/>
              <a:t>snakemake</a:t>
            </a:r>
            <a:r>
              <a:rPr lang="en-US" sz="3200" dirty="0"/>
              <a:t>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E8B78-D22A-7845-8CDC-B34192B87FC5}"/>
              </a:ext>
            </a:extLst>
          </p:cNvPr>
          <p:cNvSpPr txBox="1"/>
          <p:nvPr/>
        </p:nvSpPr>
        <p:spPr>
          <a:xfrm>
            <a:off x="924242" y="1861375"/>
            <a:ext cx="5171758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effectLst/>
              </a:rPr>
              <a:t>rule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STAR: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>
                <a:solidFill>
                  <a:srgbClr val="FF0000"/>
                </a:solidFill>
                <a:effectLst/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/>
              <a:t>        ”samples/raw/{sample}.fastq”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/>
                </a:solidFill>
              </a:rPr>
              <a:t>output:</a:t>
            </a:r>
          </a:p>
          <a:p>
            <a:r>
              <a:rPr lang="en-US" sz="2000" dirty="0"/>
              <a:t>        “samples/aligned/{sample}.aligned.bam”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effectLst/>
              </a:rPr>
              <a:t>params</a:t>
            </a:r>
            <a:r>
              <a:rPr lang="en-US" sz="2000" dirty="0">
                <a:solidFill>
                  <a:srgbClr val="00B050"/>
                </a:solidFill>
                <a:effectLst/>
              </a:rPr>
              <a:t>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gtf</a:t>
            </a:r>
            <a:r>
              <a:rPr lang="en-US" sz="2000" dirty="0"/>
              <a:t> = “/path/to/</a:t>
            </a:r>
            <a:r>
              <a:rPr lang="en-US" sz="2000" dirty="0" err="1"/>
              <a:t>gtf_file.gtf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effectLst/>
              </a:rPr>
              <a:t>conda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:</a:t>
            </a:r>
          </a:p>
          <a:p>
            <a:r>
              <a:rPr lang="en-US" sz="2000" dirty="0"/>
              <a:t>        “../</a:t>
            </a:r>
            <a:r>
              <a:rPr lang="en-US" sz="2000" dirty="0" err="1"/>
              <a:t>envs</a:t>
            </a:r>
            <a:r>
              <a:rPr lang="en-US" sz="2000" dirty="0"/>
              <a:t>/</a:t>
            </a:r>
            <a:r>
              <a:rPr lang="en-US" sz="2000" dirty="0" err="1"/>
              <a:t>STAR.yaml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rgbClr val="7030A0"/>
                </a:solidFill>
                <a:effectLst/>
              </a:rPr>
              <a:t>shell/run/script: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</a:p>
          <a:p>
            <a:r>
              <a:rPr lang="en-US" sz="2000" dirty="0"/>
              <a:t>        ”STAR {input} {output} –</a:t>
            </a:r>
            <a:r>
              <a:rPr lang="en-US" sz="2000" dirty="0" err="1"/>
              <a:t>gtf</a:t>
            </a:r>
            <a:r>
              <a:rPr lang="en-US" sz="2000" dirty="0"/>
              <a:t> {</a:t>
            </a:r>
            <a:r>
              <a:rPr lang="en-US" sz="2000" dirty="0" err="1"/>
              <a:t>params.gtf</a:t>
            </a:r>
            <a:r>
              <a:rPr lang="en-US" sz="2000" dirty="0"/>
              <a:t>}"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70ABF1-7F2A-3640-8CE9-757328B5E0A9}"/>
              </a:ext>
            </a:extLst>
          </p:cNvPr>
          <p:cNvCxnSpPr>
            <a:cxnSpLocks/>
          </p:cNvCxnSpPr>
          <p:nvPr/>
        </p:nvCxnSpPr>
        <p:spPr>
          <a:xfrm flipV="1">
            <a:off x="1999488" y="1890743"/>
            <a:ext cx="5388864" cy="48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B85DA-62C7-4843-BD2B-764AFCBCF5A2}"/>
              </a:ext>
            </a:extLst>
          </p:cNvPr>
          <p:cNvSpPr txBox="1"/>
          <p:nvPr/>
        </p:nvSpPr>
        <p:spPr>
          <a:xfrm>
            <a:off x="7595616" y="1690688"/>
            <a:ext cx="264643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input file(s)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F30814-D250-2349-8E9E-AB5911E49FFD}"/>
              </a:ext>
            </a:extLst>
          </p:cNvPr>
          <p:cNvCxnSpPr>
            <a:cxnSpLocks/>
          </p:cNvCxnSpPr>
          <p:nvPr/>
        </p:nvCxnSpPr>
        <p:spPr>
          <a:xfrm flipV="1">
            <a:off x="2170176" y="2548128"/>
            <a:ext cx="5218176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52C8C9-F5C2-4846-ADA8-C71CEB345654}"/>
              </a:ext>
            </a:extLst>
          </p:cNvPr>
          <p:cNvSpPr txBox="1"/>
          <p:nvPr/>
        </p:nvSpPr>
        <p:spPr>
          <a:xfrm>
            <a:off x="7595616" y="2308364"/>
            <a:ext cx="2808333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output file(s)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68A89-6CCF-BB48-B92D-EFB2571E55F7}"/>
              </a:ext>
            </a:extLst>
          </p:cNvPr>
          <p:cNvCxnSpPr>
            <a:cxnSpLocks/>
          </p:cNvCxnSpPr>
          <p:nvPr/>
        </p:nvCxnSpPr>
        <p:spPr>
          <a:xfrm flipV="1">
            <a:off x="2267712" y="3416360"/>
            <a:ext cx="5120640" cy="1839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F8D805-1F24-314A-826C-05FF5205193F}"/>
              </a:ext>
            </a:extLst>
          </p:cNvPr>
          <p:cNvSpPr txBox="1"/>
          <p:nvPr/>
        </p:nvSpPr>
        <p:spPr>
          <a:xfrm>
            <a:off x="7595616" y="2908529"/>
            <a:ext cx="4115315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paths to any files/directories which are used in this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Gtf</a:t>
            </a:r>
            <a:r>
              <a:rPr lang="en-US" sz="2000" dirty="0"/>
              <a:t> file, star index, etc.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4D0C05-111D-3442-AA5C-C7F7B0926FBA}"/>
              </a:ext>
            </a:extLst>
          </p:cNvPr>
          <p:cNvCxnSpPr>
            <a:cxnSpLocks/>
          </p:cNvCxnSpPr>
          <p:nvPr/>
        </p:nvCxnSpPr>
        <p:spPr>
          <a:xfrm>
            <a:off x="2170176" y="4197427"/>
            <a:ext cx="521817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DDBB07-80F2-984A-A90C-C33EA42DAC31}"/>
              </a:ext>
            </a:extLst>
          </p:cNvPr>
          <p:cNvSpPr txBox="1"/>
          <p:nvPr/>
        </p:nvSpPr>
        <p:spPr>
          <a:xfrm>
            <a:off x="7595616" y="4021354"/>
            <a:ext cx="4266540" cy="7078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 to any </a:t>
            </a:r>
            <a:r>
              <a:rPr lang="en-US" sz="2000" dirty="0" err="1"/>
              <a:t>conda</a:t>
            </a:r>
            <a:r>
              <a:rPr lang="en-US" sz="2000" dirty="0"/>
              <a:t> environments with software used in this rule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F6305-9A65-A943-B126-46F4F0F6C659}"/>
              </a:ext>
            </a:extLst>
          </p:cNvPr>
          <p:cNvCxnSpPr>
            <a:cxnSpLocks/>
          </p:cNvCxnSpPr>
          <p:nvPr/>
        </p:nvCxnSpPr>
        <p:spPr>
          <a:xfrm>
            <a:off x="3051672" y="4815694"/>
            <a:ext cx="4336680" cy="97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415EAA-0919-4145-A172-DD13DD29B479}"/>
              </a:ext>
            </a:extLst>
          </p:cNvPr>
          <p:cNvSpPr txBox="1"/>
          <p:nvPr/>
        </p:nvSpPr>
        <p:spPr>
          <a:xfrm>
            <a:off x="7595616" y="4815694"/>
            <a:ext cx="3877938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where you define your code. There are a few options here.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136C5-043F-F64D-A53B-973BCCFF777A}"/>
              </a:ext>
            </a:extLst>
          </p:cNvPr>
          <p:cNvSpPr/>
          <p:nvPr/>
        </p:nvSpPr>
        <p:spPr>
          <a:xfrm>
            <a:off x="1160076" y="4072127"/>
            <a:ext cx="4059936" cy="596555"/>
          </a:xfrm>
          <a:prstGeom prst="rect">
            <a:avLst/>
          </a:prstGeom>
          <a:solidFill>
            <a:schemeClr val="accent4">
              <a:lumMod val="75000"/>
              <a:alpha val="1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DA2C-CAC3-4346-BD21-57A7977A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3.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conda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0EBE-B4D9-104A-ABC4-090E956F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“containers” for the software used in a given rule</a:t>
            </a:r>
          </a:p>
          <a:p>
            <a:r>
              <a:rPr lang="en-US" dirty="0"/>
              <a:t>Pre-build your environments and export them to a .</a:t>
            </a:r>
            <a:r>
              <a:rPr lang="en-US" dirty="0" err="1"/>
              <a:t>yaml</a:t>
            </a:r>
            <a:r>
              <a:rPr lang="en-US" dirty="0"/>
              <a:t> file can be referenced in a rule</a:t>
            </a:r>
          </a:p>
          <a:p>
            <a:r>
              <a:rPr lang="en-US" dirty="0"/>
              <a:t>All environments are built before a workflow is executed</a:t>
            </a:r>
          </a:p>
          <a:p>
            <a:r>
              <a:rPr lang="en-US" b="1" dirty="0"/>
              <a:t>TIP:</a:t>
            </a:r>
            <a:r>
              <a:rPr lang="en-US" dirty="0"/>
              <a:t> Build your environments </a:t>
            </a:r>
            <a:r>
              <a:rPr lang="en-US" i="1" dirty="0"/>
              <a:t>first</a:t>
            </a:r>
            <a:r>
              <a:rPr lang="en-US" dirty="0"/>
              <a:t> and use those while you’re writing your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0025-5F7B-9540-A5B6-FBD8A81C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Conda</a:t>
            </a:r>
            <a:r>
              <a:rPr lang="en-US" sz="3200" dirty="0"/>
              <a:t>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0ED5-AD7B-1049-BF14-BD55AF93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45"/>
            <a:ext cx="10515600" cy="49025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Create an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conda</a:t>
            </a:r>
            <a:r>
              <a:rPr lang="en-US" sz="1800" dirty="0"/>
              <a:t> create --name </a:t>
            </a:r>
            <a:r>
              <a:rPr lang="en-US" sz="1800" dirty="0" err="1"/>
              <a:t>name_of_env</a:t>
            </a:r>
            <a:r>
              <a:rPr lang="en-US" sz="1800" dirty="0"/>
              <a:t> </a:t>
            </a:r>
          </a:p>
          <a:p>
            <a:r>
              <a:rPr lang="en-US" sz="2400" dirty="0"/>
              <a:t>Activate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Conda</a:t>
            </a:r>
            <a:r>
              <a:rPr lang="en-US" sz="1800" dirty="0"/>
              <a:t> activate </a:t>
            </a:r>
            <a:r>
              <a:rPr lang="en-US" sz="1800" dirty="0" err="1"/>
              <a:t>name_of_env</a:t>
            </a:r>
            <a:endParaRPr lang="en-US" sz="1800" dirty="0"/>
          </a:p>
          <a:p>
            <a:r>
              <a:rPr lang="en-US" sz="2400" dirty="0"/>
              <a:t>Install packages into that environment (while activated)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conda</a:t>
            </a:r>
            <a:r>
              <a:rPr lang="en-US" sz="1800" dirty="0"/>
              <a:t> install –c </a:t>
            </a:r>
            <a:r>
              <a:rPr lang="en-US" sz="1800" dirty="0" err="1"/>
              <a:t>name_of_channel</a:t>
            </a:r>
            <a:r>
              <a:rPr lang="en-US" sz="1800" dirty="0"/>
              <a:t> </a:t>
            </a:r>
            <a:r>
              <a:rPr lang="en-US" sz="1800" dirty="0" err="1"/>
              <a:t>name_of_package</a:t>
            </a:r>
            <a:endParaRPr lang="en-US" sz="1800" dirty="0"/>
          </a:p>
          <a:p>
            <a:r>
              <a:rPr lang="en-US" sz="2400" dirty="0"/>
              <a:t>Export environment to a .</a:t>
            </a:r>
            <a:r>
              <a:rPr lang="en-US" sz="2400" dirty="0" err="1"/>
              <a:t>yaml</a:t>
            </a:r>
            <a:r>
              <a:rPr lang="en-US" sz="2400" dirty="0"/>
              <a:t> file (while activated)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conda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 export --no-builds &gt; </a:t>
            </a:r>
            <a:r>
              <a:rPr lang="en-US" sz="1800" dirty="0" err="1"/>
              <a:t>name_of_env.yaml</a:t>
            </a:r>
            <a:endParaRPr lang="en-US" sz="1800" dirty="0"/>
          </a:p>
          <a:p>
            <a:r>
              <a:rPr lang="en-US" sz="2400" dirty="0"/>
              <a:t>Deactivate an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conda</a:t>
            </a:r>
            <a:r>
              <a:rPr lang="en-US" sz="1800" dirty="0"/>
              <a:t> deactivate </a:t>
            </a:r>
            <a:r>
              <a:rPr lang="en-US" sz="1800" dirty="0" err="1"/>
              <a:t>name_of_env</a:t>
            </a:r>
            <a:endParaRPr lang="en-US" sz="1800" dirty="0"/>
          </a:p>
          <a:p>
            <a:r>
              <a:rPr lang="en-US" sz="2400" dirty="0"/>
              <a:t>Remove an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conda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 remove --name </a:t>
            </a:r>
            <a:r>
              <a:rPr lang="en-US" sz="1800" dirty="0" err="1"/>
              <a:t>name_of_env</a:t>
            </a:r>
            <a:endParaRPr lang="en-US" sz="1800" dirty="0"/>
          </a:p>
          <a:p>
            <a:pPr lvl="1">
              <a:buFont typeface="Wingdings" pitchFamily="2" charset="2"/>
              <a:buChar char="Ø"/>
            </a:pPr>
            <a:endParaRPr lang="en-US" sz="1800" dirty="0"/>
          </a:p>
          <a:p>
            <a:r>
              <a:rPr lang="en-US" sz="2400" dirty="0"/>
              <a:t>Best way (Thanks Joey!) to create a new environment without any conflicts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conda</a:t>
            </a:r>
            <a:r>
              <a:rPr lang="en-US" sz="1800" dirty="0"/>
              <a:t> create --name </a:t>
            </a:r>
            <a:r>
              <a:rPr lang="en-US" sz="1800" dirty="0" err="1"/>
              <a:t>name_of_env</a:t>
            </a:r>
            <a:r>
              <a:rPr lang="en-US" sz="1800" dirty="0"/>
              <a:t> name_of_package1 name_of_package2 name_of_package3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B1B9B-2DCB-2648-9459-A70C9834F2F4}"/>
              </a:ext>
            </a:extLst>
          </p:cNvPr>
          <p:cNvSpPr txBox="1"/>
          <p:nvPr/>
        </p:nvSpPr>
        <p:spPr>
          <a:xfrm>
            <a:off x="7788924" y="825583"/>
            <a:ext cx="42084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Best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only essentials in your base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keep your environments relatively small, this will reduce the chance of creating environments with conflicts in them</a:t>
            </a:r>
          </a:p>
        </p:txBody>
      </p:sp>
    </p:spTree>
    <p:extLst>
      <p:ext uri="{BB962C8B-B14F-4D97-AF65-F5344CB8AC3E}">
        <p14:creationId xmlns:p14="http://schemas.microsoft.com/office/powerpoint/2010/main" val="10270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73FE-6809-1047-98A4-5AACF3BE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 .</a:t>
            </a:r>
            <a:r>
              <a:rPr lang="en-US" sz="3200" dirty="0" err="1"/>
              <a:t>condarc</a:t>
            </a:r>
            <a:r>
              <a:rPr lang="en-US" sz="3200" dirty="0"/>
              <a:t> file (in same directory as </a:t>
            </a:r>
            <a:r>
              <a:rPr lang="en-US" sz="3200" dirty="0" err="1"/>
              <a:t>conda</a:t>
            </a:r>
            <a:r>
              <a:rPr lang="en-US" sz="3200" dirty="0"/>
              <a:t> installation)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3BFF3-9561-0546-A868-BFC00E77F6D1}"/>
              </a:ext>
            </a:extLst>
          </p:cNvPr>
          <p:cNvSpPr txBox="1"/>
          <p:nvPr/>
        </p:nvSpPr>
        <p:spPr>
          <a:xfrm>
            <a:off x="959005" y="1690688"/>
            <a:ext cx="567597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channels:</a:t>
            </a:r>
          </a:p>
          <a:p>
            <a:r>
              <a:rPr lang="en-US" dirty="0"/>
              <a:t>  - </a:t>
            </a:r>
            <a:r>
              <a:rPr lang="en-US" dirty="0" err="1"/>
              <a:t>bioconda</a:t>
            </a:r>
            <a:endParaRPr lang="en-US" dirty="0"/>
          </a:p>
          <a:p>
            <a:r>
              <a:rPr lang="en-US" dirty="0"/>
              <a:t>  - </a:t>
            </a:r>
            <a:r>
              <a:rPr lang="en-US" dirty="0" err="1"/>
              <a:t>conda</a:t>
            </a:r>
            <a:r>
              <a:rPr lang="en-US" dirty="0"/>
              <a:t>-forge</a:t>
            </a:r>
          </a:p>
          <a:p>
            <a:r>
              <a:rPr lang="en-US" dirty="0"/>
              <a:t>  - defaults</a:t>
            </a:r>
          </a:p>
        </p:txBody>
      </p:sp>
    </p:spTree>
    <p:extLst>
      <p:ext uri="{BB962C8B-B14F-4D97-AF65-F5344CB8AC3E}">
        <p14:creationId xmlns:p14="http://schemas.microsoft.com/office/powerpoint/2010/main" val="2110083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20B0-82ED-3847-89CF-CDD3BF80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if </a:t>
            </a:r>
            <a:r>
              <a:rPr lang="en-US" sz="3200" dirty="0" err="1"/>
              <a:t>conda</a:t>
            </a:r>
            <a:r>
              <a:rPr lang="en-US" sz="3200" dirty="0"/>
              <a:t> doesn’t have your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ABDD-AD81-274C-ADFA-B41E0E85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69"/>
            <a:ext cx="10156902" cy="215536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required.packages</a:t>
            </a:r>
            <a:r>
              <a:rPr lang="en-US" sz="2000" dirty="0"/>
              <a:t> &lt;- "</a:t>
            </a:r>
            <a:r>
              <a:rPr lang="en-US" sz="2000" dirty="0" err="1"/>
              <a:t>data.table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new.packages</a:t>
            </a:r>
            <a:r>
              <a:rPr lang="en-US" sz="2000" dirty="0"/>
              <a:t> &lt;- </a:t>
            </a:r>
            <a:r>
              <a:rPr lang="en-US" sz="2000" dirty="0" err="1"/>
              <a:t>required.packages</a:t>
            </a:r>
            <a:r>
              <a:rPr lang="en-US" sz="2000" dirty="0"/>
              <a:t>[!(</a:t>
            </a:r>
            <a:r>
              <a:rPr lang="en-US" sz="2000" dirty="0" err="1"/>
              <a:t>required.packages</a:t>
            </a:r>
            <a:r>
              <a:rPr lang="en-US" sz="2000" dirty="0"/>
              <a:t> %in% </a:t>
            </a:r>
            <a:r>
              <a:rPr lang="en-US" sz="2000" dirty="0" err="1"/>
              <a:t>installed.packages</a:t>
            </a:r>
            <a:r>
              <a:rPr lang="en-US" sz="2000" dirty="0"/>
              <a:t>()[,"Package"])]</a:t>
            </a:r>
            <a:br>
              <a:rPr lang="en-US" sz="2000" dirty="0"/>
            </a:br>
            <a:r>
              <a:rPr lang="en-US" sz="2000" dirty="0"/>
              <a:t>if(length(</a:t>
            </a:r>
            <a:r>
              <a:rPr lang="en-US" sz="2000" dirty="0" err="1"/>
              <a:t>new.packages</a:t>
            </a:r>
            <a:r>
              <a:rPr lang="en-US" sz="2000" dirty="0"/>
              <a:t>)){</a:t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 err="1"/>
              <a:t>install.packages</a:t>
            </a:r>
            <a:r>
              <a:rPr lang="en-US" sz="2000" dirty="0"/>
              <a:t>(</a:t>
            </a:r>
            <a:r>
              <a:rPr lang="en-US" sz="2000" dirty="0" err="1"/>
              <a:t>new.packages</a:t>
            </a:r>
            <a:r>
              <a:rPr lang="en-US" sz="2000" dirty="0"/>
              <a:t>, repos='</a:t>
            </a:r>
            <a:r>
              <a:rPr lang="en-US" sz="2000" dirty="0">
                <a:hlinkClick r:id="rId2"/>
              </a:rPr>
              <a:t>http://cran.us.r-project.org</a:t>
            </a:r>
            <a:r>
              <a:rPr lang="en-US" sz="2000" dirty="0"/>
              <a:t>')</a:t>
            </a:r>
            <a:br>
              <a:rPr lang="en-US" sz="2000" dirty="0"/>
            </a:br>
            <a:r>
              <a:rPr lang="en-US" sz="2000" dirty="0"/>
              <a:t>}else{</a:t>
            </a:r>
            <a:br>
              <a:rPr lang="en-US" sz="2000" dirty="0"/>
            </a:br>
            <a:r>
              <a:rPr lang="en-US" sz="2000" dirty="0"/>
              <a:t> library(</a:t>
            </a:r>
            <a:r>
              <a:rPr lang="en-US" sz="2000" dirty="0" err="1"/>
              <a:t>data.table</a:t>
            </a:r>
            <a:r>
              <a:rPr lang="en-US" sz="2000" dirty="0"/>
              <a:t>) 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65AA6-6625-BA4B-B49B-6EEDE29916B3}"/>
              </a:ext>
            </a:extLst>
          </p:cNvPr>
          <p:cNvSpPr txBox="1"/>
          <p:nvPr/>
        </p:nvSpPr>
        <p:spPr>
          <a:xfrm>
            <a:off x="189571" y="6244683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Ashley!</a:t>
            </a:r>
          </a:p>
        </p:txBody>
      </p:sp>
    </p:spTree>
    <p:extLst>
      <p:ext uri="{BB962C8B-B14F-4D97-AF65-F5344CB8AC3E}">
        <p14:creationId xmlns:p14="http://schemas.microsoft.com/office/powerpoint/2010/main" val="1297784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30A2-C99B-9C4B-8D22-DCC1C2F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a </a:t>
            </a:r>
            <a:r>
              <a:rPr lang="en-US" sz="3200" dirty="0" err="1"/>
              <a:t>snakemake</a:t>
            </a:r>
            <a:r>
              <a:rPr lang="en-US" sz="3200" dirty="0"/>
              <a:t>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E8B78-D22A-7845-8CDC-B34192B87FC5}"/>
              </a:ext>
            </a:extLst>
          </p:cNvPr>
          <p:cNvSpPr txBox="1"/>
          <p:nvPr/>
        </p:nvSpPr>
        <p:spPr>
          <a:xfrm>
            <a:off x="924242" y="1861375"/>
            <a:ext cx="5171758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effectLst/>
              </a:rPr>
              <a:t>rule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STAR: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>
                <a:solidFill>
                  <a:srgbClr val="FF0000"/>
                </a:solidFill>
                <a:effectLst/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/>
              <a:t>        ”samples/raw/{sample}.fastq”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/>
                </a:solidFill>
              </a:rPr>
              <a:t>output:</a:t>
            </a:r>
          </a:p>
          <a:p>
            <a:r>
              <a:rPr lang="en-US" sz="2000" dirty="0"/>
              <a:t>        “samples/aligned/{sample}.aligned.bam”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effectLst/>
              </a:rPr>
              <a:t>params</a:t>
            </a:r>
            <a:r>
              <a:rPr lang="en-US" sz="2000" dirty="0">
                <a:solidFill>
                  <a:srgbClr val="00B050"/>
                </a:solidFill>
                <a:effectLst/>
              </a:rPr>
              <a:t>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gtf</a:t>
            </a:r>
            <a:r>
              <a:rPr lang="en-US" sz="2000" dirty="0"/>
              <a:t> = “/path/to/</a:t>
            </a:r>
            <a:r>
              <a:rPr lang="en-US" sz="2000" dirty="0" err="1"/>
              <a:t>gtf_file.gtf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effectLst/>
              </a:rPr>
              <a:t>conda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:</a:t>
            </a:r>
          </a:p>
          <a:p>
            <a:r>
              <a:rPr lang="en-US" sz="2000" dirty="0"/>
              <a:t>        “../</a:t>
            </a:r>
            <a:r>
              <a:rPr lang="en-US" sz="2000" dirty="0" err="1"/>
              <a:t>envs</a:t>
            </a:r>
            <a:r>
              <a:rPr lang="en-US" sz="2000" dirty="0"/>
              <a:t>/</a:t>
            </a:r>
            <a:r>
              <a:rPr lang="en-US" sz="2000" dirty="0" err="1"/>
              <a:t>STAR.yaml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rgbClr val="7030A0"/>
                </a:solidFill>
                <a:effectLst/>
              </a:rPr>
              <a:t>shell/run/script: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</a:p>
          <a:p>
            <a:r>
              <a:rPr lang="en-US" sz="2000" dirty="0"/>
              <a:t>        ”STAR {input} {output} –</a:t>
            </a:r>
            <a:r>
              <a:rPr lang="en-US" sz="2000" dirty="0" err="1"/>
              <a:t>gtf</a:t>
            </a:r>
            <a:r>
              <a:rPr lang="en-US" sz="2000" dirty="0"/>
              <a:t> {</a:t>
            </a:r>
            <a:r>
              <a:rPr lang="en-US" sz="2000" dirty="0" err="1"/>
              <a:t>params.gtf</a:t>
            </a:r>
            <a:r>
              <a:rPr lang="en-US" sz="2000" dirty="0"/>
              <a:t>}"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70ABF1-7F2A-3640-8CE9-757328B5E0A9}"/>
              </a:ext>
            </a:extLst>
          </p:cNvPr>
          <p:cNvCxnSpPr>
            <a:cxnSpLocks/>
          </p:cNvCxnSpPr>
          <p:nvPr/>
        </p:nvCxnSpPr>
        <p:spPr>
          <a:xfrm flipV="1">
            <a:off x="1999488" y="1890743"/>
            <a:ext cx="5388864" cy="48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B85DA-62C7-4843-BD2B-764AFCBCF5A2}"/>
              </a:ext>
            </a:extLst>
          </p:cNvPr>
          <p:cNvSpPr txBox="1"/>
          <p:nvPr/>
        </p:nvSpPr>
        <p:spPr>
          <a:xfrm>
            <a:off x="7595616" y="1690688"/>
            <a:ext cx="264643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input file(s)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F30814-D250-2349-8E9E-AB5911E49FFD}"/>
              </a:ext>
            </a:extLst>
          </p:cNvPr>
          <p:cNvCxnSpPr>
            <a:cxnSpLocks/>
          </p:cNvCxnSpPr>
          <p:nvPr/>
        </p:nvCxnSpPr>
        <p:spPr>
          <a:xfrm flipV="1">
            <a:off x="2170176" y="2548128"/>
            <a:ext cx="5218176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52C8C9-F5C2-4846-ADA8-C71CEB345654}"/>
              </a:ext>
            </a:extLst>
          </p:cNvPr>
          <p:cNvSpPr txBox="1"/>
          <p:nvPr/>
        </p:nvSpPr>
        <p:spPr>
          <a:xfrm>
            <a:off x="7595616" y="2308364"/>
            <a:ext cx="2808333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output file(s)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68A89-6CCF-BB48-B92D-EFB2571E55F7}"/>
              </a:ext>
            </a:extLst>
          </p:cNvPr>
          <p:cNvCxnSpPr>
            <a:cxnSpLocks/>
          </p:cNvCxnSpPr>
          <p:nvPr/>
        </p:nvCxnSpPr>
        <p:spPr>
          <a:xfrm flipV="1">
            <a:off x="2267712" y="3416360"/>
            <a:ext cx="5120640" cy="1839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F8D805-1F24-314A-826C-05FF5205193F}"/>
              </a:ext>
            </a:extLst>
          </p:cNvPr>
          <p:cNvSpPr txBox="1"/>
          <p:nvPr/>
        </p:nvSpPr>
        <p:spPr>
          <a:xfrm>
            <a:off x="7595616" y="2908529"/>
            <a:ext cx="4115315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paths to any files/directories which are used in this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Gtf</a:t>
            </a:r>
            <a:r>
              <a:rPr lang="en-US" sz="2000" dirty="0"/>
              <a:t> file, star index, etc.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4D0C05-111D-3442-AA5C-C7F7B0926FBA}"/>
              </a:ext>
            </a:extLst>
          </p:cNvPr>
          <p:cNvCxnSpPr>
            <a:cxnSpLocks/>
          </p:cNvCxnSpPr>
          <p:nvPr/>
        </p:nvCxnSpPr>
        <p:spPr>
          <a:xfrm>
            <a:off x="2170176" y="4197427"/>
            <a:ext cx="521817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DDBB07-80F2-984A-A90C-C33EA42DAC31}"/>
              </a:ext>
            </a:extLst>
          </p:cNvPr>
          <p:cNvSpPr txBox="1"/>
          <p:nvPr/>
        </p:nvSpPr>
        <p:spPr>
          <a:xfrm>
            <a:off x="7595616" y="4021354"/>
            <a:ext cx="4266540" cy="7078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 to any </a:t>
            </a:r>
            <a:r>
              <a:rPr lang="en-US" sz="2000" dirty="0" err="1"/>
              <a:t>conda</a:t>
            </a:r>
            <a:r>
              <a:rPr lang="en-US" sz="2000" dirty="0"/>
              <a:t> environments with software used in this rule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F6305-9A65-A943-B126-46F4F0F6C659}"/>
              </a:ext>
            </a:extLst>
          </p:cNvPr>
          <p:cNvCxnSpPr>
            <a:cxnSpLocks/>
          </p:cNvCxnSpPr>
          <p:nvPr/>
        </p:nvCxnSpPr>
        <p:spPr>
          <a:xfrm>
            <a:off x="3051672" y="4815694"/>
            <a:ext cx="4336680" cy="97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415EAA-0919-4145-A172-DD13DD29B479}"/>
              </a:ext>
            </a:extLst>
          </p:cNvPr>
          <p:cNvSpPr txBox="1"/>
          <p:nvPr/>
        </p:nvSpPr>
        <p:spPr>
          <a:xfrm>
            <a:off x="7595616" y="4826402"/>
            <a:ext cx="3877938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where you define your code. There are a few options here.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795BD-09E8-C944-9F09-BA9B95DD1F70}"/>
              </a:ext>
            </a:extLst>
          </p:cNvPr>
          <p:cNvSpPr/>
          <p:nvPr/>
        </p:nvSpPr>
        <p:spPr>
          <a:xfrm>
            <a:off x="1158240" y="4668279"/>
            <a:ext cx="4693920" cy="670971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E836-E42E-CF41-89B8-5276EF3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4. shell / script /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5519-77BC-634B-A309-5AEAC4E9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run parameter will allow for python scripting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shell parameter will allow for bash scripting</a:t>
            </a:r>
          </a:p>
          <a:p>
            <a:pPr lvl="1"/>
            <a:r>
              <a:rPr lang="en-US" dirty="0"/>
              <a:t>Can be multi-line, just use triple quotes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script parameter</a:t>
            </a:r>
          </a:p>
          <a:p>
            <a:pPr lvl="1"/>
            <a:r>
              <a:rPr lang="en-US" dirty="0"/>
              <a:t>Will run a script that is in </a:t>
            </a:r>
            <a:r>
              <a:rPr lang="en-US" dirty="0" err="1"/>
              <a:t>snakemake</a:t>
            </a:r>
            <a:r>
              <a:rPr lang="en-US" dirty="0"/>
              <a:t> format – either python or R</a:t>
            </a:r>
          </a:p>
        </p:txBody>
      </p:sp>
    </p:spTree>
    <p:extLst>
      <p:ext uri="{BB962C8B-B14F-4D97-AF65-F5344CB8AC3E}">
        <p14:creationId xmlns:p14="http://schemas.microsoft.com/office/powerpoint/2010/main" val="39566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8AD5-6BF1-9B44-8D25-F7493A5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4A)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9ADAE-87C8-8941-9920-4A7E48289167}"/>
              </a:ext>
            </a:extLst>
          </p:cNvPr>
          <p:cNvSpPr txBox="1"/>
          <p:nvPr/>
        </p:nvSpPr>
        <p:spPr>
          <a:xfrm>
            <a:off x="989682" y="1575412"/>
            <a:ext cx="102126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rule star:</a:t>
            </a:r>
          </a:p>
          <a:p>
            <a:r>
              <a:rPr lang="en-US" sz="1500" dirty="0"/>
              <a:t>    input: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fwd</a:t>
            </a:r>
            <a:r>
              <a:rPr lang="en-US" sz="1500" dirty="0"/>
              <a:t> = "samples/trimmed/{sample}_R1_t.fq",</a:t>
            </a:r>
          </a:p>
          <a:p>
            <a:r>
              <a:rPr lang="en-US" sz="1500" dirty="0"/>
              <a:t>        rev = "samples/trimmed/{sample}_R2_t.fq"</a:t>
            </a:r>
          </a:p>
          <a:p>
            <a:r>
              <a:rPr lang="en-US" sz="1500" dirty="0"/>
              <a:t>    output: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rgbClr val="FF0000"/>
                </a:solidFill>
              </a:rPr>
              <a:t>"samples/star/{sample}_bam/</a:t>
            </a:r>
            <a:r>
              <a:rPr lang="en-US" sz="1500" dirty="0" err="1">
                <a:solidFill>
                  <a:srgbClr val="FF0000"/>
                </a:solidFill>
              </a:rPr>
              <a:t>Aligned.sortedByCoord.out.bam</a:t>
            </a:r>
            <a:endParaRPr lang="en-US" sz="1500" dirty="0">
              <a:solidFill>
                <a:srgbClr val="FF0000"/>
              </a:solidFill>
            </a:endParaRPr>
          </a:p>
          <a:p>
            <a:r>
              <a:rPr lang="en-US" sz="1500" dirty="0"/>
              <a:t>    </a:t>
            </a:r>
            <a:r>
              <a:rPr lang="en-US" sz="1500" dirty="0" err="1"/>
              <a:t>params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gtf</a:t>
            </a:r>
            <a:r>
              <a:rPr lang="en-US" sz="1500" dirty="0"/>
              <a:t>=config["</a:t>
            </a:r>
            <a:r>
              <a:rPr lang="en-US" sz="1500" dirty="0" err="1"/>
              <a:t>gtf_file</a:t>
            </a:r>
            <a:r>
              <a:rPr lang="en-US" sz="1500" dirty="0"/>
              <a:t>"]</a:t>
            </a:r>
          </a:p>
          <a:p>
            <a:r>
              <a:rPr lang="en-US" sz="1500" dirty="0"/>
              <a:t>    run:</a:t>
            </a:r>
          </a:p>
          <a:p>
            <a:r>
              <a:rPr lang="en-US" sz="1500" dirty="0"/>
              <a:t>         STAR=config["</a:t>
            </a:r>
            <a:r>
              <a:rPr lang="en-US" sz="1500" dirty="0" err="1"/>
              <a:t>star_tool</a:t>
            </a:r>
            <a:r>
              <a:rPr lang="en-US" sz="1500" dirty="0"/>
              <a:t>"],</a:t>
            </a:r>
          </a:p>
          <a:p>
            <a:r>
              <a:rPr lang="en-US" sz="1500" dirty="0"/>
              <a:t>         </a:t>
            </a:r>
            <a:r>
              <a:rPr lang="en-US" sz="1500" dirty="0" err="1"/>
              <a:t>pathToGenomeIndex</a:t>
            </a:r>
            <a:r>
              <a:rPr lang="en-US" sz="1500" dirty="0"/>
              <a:t> = config["</a:t>
            </a:r>
            <a:r>
              <a:rPr lang="en-US" sz="1500" dirty="0" err="1"/>
              <a:t>star_index</a:t>
            </a:r>
            <a:r>
              <a:rPr lang="en-US" sz="1500" dirty="0"/>
              <a:t>"]</a:t>
            </a:r>
          </a:p>
          <a:p>
            <a:r>
              <a:rPr lang="en-US" sz="1500" dirty="0"/>
              <a:t>         shell("""</a:t>
            </a:r>
          </a:p>
          <a:p>
            <a:r>
              <a:rPr lang="en-US" sz="1500" dirty="0"/>
              <a:t>                {STAR} --</a:t>
            </a:r>
            <a:r>
              <a:rPr lang="en-US" sz="1500" dirty="0" err="1"/>
              <a:t>runThreadN</a:t>
            </a:r>
            <a:r>
              <a:rPr lang="en-US" sz="1500" dirty="0"/>
              <a:t> {threads} --</a:t>
            </a:r>
            <a:r>
              <a:rPr lang="en-US" sz="1500" dirty="0" err="1"/>
              <a:t>runMode</a:t>
            </a:r>
            <a:r>
              <a:rPr lang="en-US" sz="1500" dirty="0"/>
              <a:t> </a:t>
            </a:r>
            <a:r>
              <a:rPr lang="en-US" sz="1500" dirty="0" err="1"/>
              <a:t>alignReads</a:t>
            </a:r>
            <a:r>
              <a:rPr lang="en-US" sz="1500" dirty="0"/>
              <a:t> --</a:t>
            </a:r>
            <a:r>
              <a:rPr lang="en-US" sz="1500" dirty="0" err="1"/>
              <a:t>genomeDir</a:t>
            </a:r>
            <a:r>
              <a:rPr lang="en-US" sz="1500" dirty="0"/>
              <a:t> {</a:t>
            </a:r>
            <a:r>
              <a:rPr lang="en-US" sz="1500" dirty="0" err="1"/>
              <a:t>pathToGenomeIndex</a:t>
            </a:r>
            <a:r>
              <a:rPr lang="en-US" sz="1500" dirty="0"/>
              <a:t>} \</a:t>
            </a:r>
          </a:p>
          <a:p>
            <a:r>
              <a:rPr lang="en-US" sz="1500" dirty="0"/>
              <a:t>                --</a:t>
            </a:r>
            <a:r>
              <a:rPr lang="en-US" sz="1500" dirty="0" err="1"/>
              <a:t>readFilesIn</a:t>
            </a:r>
            <a:r>
              <a:rPr lang="en-US" sz="1500" dirty="0"/>
              <a:t> {</a:t>
            </a:r>
            <a:r>
              <a:rPr lang="en-US" sz="1500" dirty="0" err="1"/>
              <a:t>input.fwd</a:t>
            </a:r>
            <a:r>
              <a:rPr lang="en-US" sz="1500" dirty="0"/>
              <a:t>} {</a:t>
            </a:r>
            <a:r>
              <a:rPr lang="en-US" sz="1500" dirty="0" err="1"/>
              <a:t>input.rev</a:t>
            </a:r>
            <a:r>
              <a:rPr lang="en-US" sz="1500" dirty="0"/>
              <a:t>} \</a:t>
            </a:r>
          </a:p>
          <a:p>
            <a:r>
              <a:rPr lang="en-US" sz="1500" dirty="0"/>
              <a:t>                --</a:t>
            </a:r>
            <a:r>
              <a:rPr lang="en-US" sz="1500" dirty="0" err="1"/>
              <a:t>outFileNamePrefix</a:t>
            </a:r>
            <a:r>
              <a:rPr lang="en-US" sz="1500" dirty="0"/>
              <a:t> samples/star/{</a:t>
            </a:r>
            <a:r>
              <a:rPr lang="en-US" sz="1500" dirty="0" err="1"/>
              <a:t>wildcards.sample</a:t>
            </a:r>
            <a:r>
              <a:rPr lang="en-US" sz="1500" dirty="0"/>
              <a:t>}_bam/ \</a:t>
            </a:r>
          </a:p>
          <a:p>
            <a:r>
              <a:rPr lang="en-US" sz="1500" dirty="0"/>
              <a:t>                --</a:t>
            </a:r>
            <a:r>
              <a:rPr lang="en-US" sz="1500" dirty="0" err="1"/>
              <a:t>sjdbGTFfile</a:t>
            </a:r>
            <a:r>
              <a:rPr lang="en-US" sz="1500" dirty="0"/>
              <a:t> {</a:t>
            </a:r>
            <a:r>
              <a:rPr lang="en-US" sz="1500" dirty="0" err="1"/>
              <a:t>params.gtf</a:t>
            </a:r>
            <a:r>
              <a:rPr lang="en-US" sz="1500" dirty="0"/>
              <a:t>} --</a:t>
            </a:r>
            <a:r>
              <a:rPr lang="en-US" sz="1500" dirty="0" err="1"/>
              <a:t>quantMode</a:t>
            </a:r>
            <a:r>
              <a:rPr lang="en-US" sz="1500" dirty="0"/>
              <a:t> </a:t>
            </a:r>
            <a:r>
              <a:rPr lang="en-US" sz="1500" dirty="0" err="1"/>
              <a:t>GeneCounts</a:t>
            </a:r>
            <a:r>
              <a:rPr lang="en-US" sz="1500" dirty="0"/>
              <a:t> \</a:t>
            </a:r>
          </a:p>
          <a:p>
            <a:r>
              <a:rPr lang="en-US" sz="1500" dirty="0"/>
              <a:t>                --</a:t>
            </a:r>
            <a:r>
              <a:rPr lang="en-US" sz="1500" dirty="0" err="1"/>
              <a:t>sjdbGTFtagExonParentGene</a:t>
            </a:r>
            <a:r>
              <a:rPr lang="en-US" sz="1500" dirty="0"/>
              <a:t> </a:t>
            </a:r>
            <a:r>
              <a:rPr lang="en-US" sz="1500" dirty="0" err="1"/>
              <a:t>gene_name</a:t>
            </a:r>
            <a:r>
              <a:rPr lang="en-US" sz="1500" dirty="0"/>
              <a:t> \</a:t>
            </a:r>
          </a:p>
          <a:p>
            <a:r>
              <a:rPr lang="en-US" sz="1500" dirty="0"/>
              <a:t>                --</a:t>
            </a:r>
            <a:r>
              <a:rPr lang="en-US" sz="1500" dirty="0" err="1"/>
              <a:t>outSAMtype</a:t>
            </a:r>
            <a:r>
              <a:rPr lang="en-US" sz="1500" dirty="0"/>
              <a:t> BAM </a:t>
            </a:r>
            <a:r>
              <a:rPr lang="en-US" sz="1500" dirty="0" err="1"/>
              <a:t>SortedByCoordinate</a:t>
            </a:r>
            <a:r>
              <a:rPr lang="en-US" sz="1500" dirty="0"/>
              <a:t> \</a:t>
            </a:r>
          </a:p>
          <a:p>
            <a:r>
              <a:rPr lang="en-US" sz="1500" dirty="0"/>
              <a:t>                --</a:t>
            </a:r>
            <a:r>
              <a:rPr lang="en-US" sz="1500" dirty="0" err="1"/>
              <a:t>twopassMode</a:t>
            </a:r>
            <a:r>
              <a:rPr lang="en-US" sz="1500" dirty="0"/>
              <a:t> Basic</a:t>
            </a:r>
          </a:p>
          <a:p>
            <a:r>
              <a:rPr lang="en-US" sz="1500" dirty="0"/>
              <a:t>                """)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66C190-AC82-D14A-AB10-55C201EF0885}"/>
              </a:ext>
            </a:extLst>
          </p:cNvPr>
          <p:cNvCxnSpPr/>
          <p:nvPr/>
        </p:nvCxnSpPr>
        <p:spPr>
          <a:xfrm flipH="1">
            <a:off x="5023692" y="3866918"/>
            <a:ext cx="3966072" cy="35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1FA739-B7A3-3E48-A6E1-EBBE718C5612}"/>
              </a:ext>
            </a:extLst>
          </p:cNvPr>
          <p:cNvSpPr txBox="1"/>
          <p:nvPr/>
        </p:nvSpPr>
        <p:spPr>
          <a:xfrm>
            <a:off x="9221118" y="3304524"/>
            <a:ext cx="2566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run shell() for </a:t>
            </a:r>
            <a:r>
              <a:rPr lang="en-US" dirty="0" err="1"/>
              <a:t>linux</a:t>
            </a:r>
            <a:r>
              <a:rPr lang="en-US" dirty="0"/>
              <a:t> commands in a ”run”</a:t>
            </a:r>
          </a:p>
          <a:p>
            <a:r>
              <a:rPr lang="en-US" i="1" dirty="0"/>
              <a:t>** Cannot have “run” and “</a:t>
            </a:r>
            <a:r>
              <a:rPr lang="en-US" i="1" dirty="0" err="1"/>
              <a:t>conda</a:t>
            </a:r>
            <a:r>
              <a:rPr lang="en-US" i="1" dirty="0"/>
              <a:t>” in the same rule</a:t>
            </a:r>
          </a:p>
        </p:txBody>
      </p:sp>
    </p:spTree>
    <p:extLst>
      <p:ext uri="{BB962C8B-B14F-4D97-AF65-F5344CB8AC3E}">
        <p14:creationId xmlns:p14="http://schemas.microsoft.com/office/powerpoint/2010/main" val="344120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7121-FF05-3A4C-967E-630B7B2B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4B) shell (most common)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CDA-E142-4648-8ED2-FF73B54754F0}"/>
              </a:ext>
            </a:extLst>
          </p:cNvPr>
          <p:cNvSpPr txBox="1"/>
          <p:nvPr/>
        </p:nvSpPr>
        <p:spPr>
          <a:xfrm>
            <a:off x="958467" y="1465243"/>
            <a:ext cx="977196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rule </a:t>
            </a:r>
            <a:r>
              <a:rPr lang="en-US" sz="1500" dirty="0" err="1"/>
              <a:t>genecount</a:t>
            </a:r>
            <a:r>
              <a:rPr lang="en-US" sz="1500" dirty="0"/>
              <a:t>:</a:t>
            </a:r>
          </a:p>
          <a:p>
            <a:r>
              <a:rPr lang="en-US" sz="1500" dirty="0"/>
              <a:t>    input: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rgbClr val="FF0000"/>
                </a:solidFill>
              </a:rPr>
              <a:t>"samples/star/{sample}_bam/</a:t>
            </a:r>
            <a:r>
              <a:rPr lang="en-US" sz="1500" dirty="0" err="1">
                <a:solidFill>
                  <a:srgbClr val="FF0000"/>
                </a:solidFill>
              </a:rPr>
              <a:t>Aligned.sortedByCoord.out.bam</a:t>
            </a:r>
            <a:r>
              <a:rPr lang="en-US" sz="1500" dirty="0">
                <a:solidFill>
                  <a:srgbClr val="FF0000"/>
                </a:solidFill>
              </a:rPr>
              <a:t>”</a:t>
            </a:r>
          </a:p>
          <a:p>
            <a:r>
              <a:rPr lang="en-US" sz="1500" dirty="0"/>
              <a:t>    output: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500" dirty="0">
                <a:solidFill>
                  <a:srgbClr val="00B0F0"/>
                </a:solidFill>
              </a:rPr>
              <a:t>"samples/</a:t>
            </a:r>
            <a:r>
              <a:rPr lang="en-US" sz="1500" dirty="0" err="1">
                <a:solidFill>
                  <a:srgbClr val="00B0F0"/>
                </a:solidFill>
              </a:rPr>
              <a:t>htseq_count</a:t>
            </a:r>
            <a:r>
              <a:rPr lang="en-US" sz="1500" dirty="0">
                <a:solidFill>
                  <a:srgbClr val="00B0F0"/>
                </a:solidFill>
              </a:rPr>
              <a:t>/{sample}_</a:t>
            </a:r>
            <a:r>
              <a:rPr lang="en-US" sz="1500" dirty="0" err="1">
                <a:solidFill>
                  <a:srgbClr val="00B0F0"/>
                </a:solidFill>
              </a:rPr>
              <a:t>htseq_gene_count.txt</a:t>
            </a:r>
            <a:r>
              <a:rPr lang="en-US" sz="1500" dirty="0">
                <a:solidFill>
                  <a:srgbClr val="00B0F0"/>
                </a:solidFill>
              </a:rPr>
              <a:t>"</a:t>
            </a:r>
            <a:r>
              <a:rPr lang="en-US" sz="1500" dirty="0"/>
              <a:t>,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params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gtf</a:t>
            </a:r>
            <a:r>
              <a:rPr lang="en-US" sz="1500" dirty="0"/>
              <a:t> = config["</a:t>
            </a:r>
            <a:r>
              <a:rPr lang="en-US" sz="1500" dirty="0" err="1"/>
              <a:t>gtf_file</a:t>
            </a:r>
            <a:r>
              <a:rPr lang="en-US" sz="1500" dirty="0"/>
              <a:t>"]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conda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"../</a:t>
            </a:r>
            <a:r>
              <a:rPr lang="en-US" sz="1500" dirty="0" err="1"/>
              <a:t>envs</a:t>
            </a:r>
            <a:r>
              <a:rPr lang="en-US" sz="1500" dirty="0"/>
              <a:t>/</a:t>
            </a:r>
            <a:r>
              <a:rPr lang="en-US" sz="1500" dirty="0" err="1"/>
              <a:t>omic_qc_wf.yaml</a:t>
            </a:r>
            <a:r>
              <a:rPr lang="en-US" sz="1500" dirty="0"/>
              <a:t>"</a:t>
            </a:r>
          </a:p>
          <a:p>
            <a:r>
              <a:rPr lang="en-US" sz="1500" dirty="0"/>
              <a:t>    shell:</a:t>
            </a:r>
          </a:p>
          <a:p>
            <a:r>
              <a:rPr lang="en-US" sz="1500" dirty="0"/>
              <a:t>        """</a:t>
            </a:r>
            <a:r>
              <a:rPr lang="en-US" sz="1500" dirty="0" err="1"/>
              <a:t>htseq</a:t>
            </a:r>
            <a:r>
              <a:rPr lang="en-US" sz="1500" dirty="0"/>
              <a:t>-count \</a:t>
            </a:r>
          </a:p>
          <a:p>
            <a:r>
              <a:rPr lang="en-US" sz="1500" dirty="0"/>
              <a:t>                -f bam \</a:t>
            </a:r>
          </a:p>
          <a:p>
            <a:r>
              <a:rPr lang="en-US" sz="1500" dirty="0"/>
              <a:t>                -r name \</a:t>
            </a:r>
          </a:p>
          <a:p>
            <a:r>
              <a:rPr lang="en-US" sz="1500" dirty="0"/>
              <a:t>                -s reverse \</a:t>
            </a:r>
          </a:p>
          <a:p>
            <a:r>
              <a:rPr lang="en-US" sz="1500" dirty="0"/>
              <a:t>                -m intersection-strict \</a:t>
            </a:r>
          </a:p>
          <a:p>
            <a:r>
              <a:rPr lang="en-US" sz="1500" dirty="0"/>
              <a:t>                {input} \</a:t>
            </a:r>
          </a:p>
          <a:p>
            <a:r>
              <a:rPr lang="en-US" sz="1500" dirty="0"/>
              <a:t>                {</a:t>
            </a:r>
            <a:r>
              <a:rPr lang="en-US" sz="1500" dirty="0" err="1"/>
              <a:t>params.gtf</a:t>
            </a:r>
            <a:r>
              <a:rPr lang="en-US" sz="1500" dirty="0"/>
              <a:t>} &gt; {output}"""</a:t>
            </a:r>
          </a:p>
        </p:txBody>
      </p:sp>
    </p:spTree>
    <p:extLst>
      <p:ext uri="{BB962C8B-B14F-4D97-AF65-F5344CB8AC3E}">
        <p14:creationId xmlns:p14="http://schemas.microsoft.com/office/powerpoint/2010/main" val="344816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7477-EE7C-AE42-94E8-35EF8D12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4C)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AE8DC-41DA-A144-B39A-14A0C6084C69}"/>
              </a:ext>
            </a:extLst>
          </p:cNvPr>
          <p:cNvSpPr txBox="1"/>
          <p:nvPr/>
        </p:nvSpPr>
        <p:spPr>
          <a:xfrm>
            <a:off x="838200" y="1690688"/>
            <a:ext cx="100795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rule </a:t>
            </a:r>
            <a:r>
              <a:rPr lang="en-US" sz="1500" dirty="0" err="1"/>
              <a:t>compile_counts</a:t>
            </a:r>
            <a:r>
              <a:rPr lang="en-US" sz="1500" dirty="0"/>
              <a:t>:</a:t>
            </a:r>
          </a:p>
          <a:p>
            <a:r>
              <a:rPr lang="en-US" sz="1500" dirty="0"/>
              <a:t>    input:</a:t>
            </a:r>
          </a:p>
          <a:p>
            <a:r>
              <a:rPr lang="en-US" sz="1500" dirty="0"/>
              <a:t>        expand(</a:t>
            </a:r>
            <a:r>
              <a:rPr lang="en-US" sz="1500" dirty="0">
                <a:solidFill>
                  <a:srgbClr val="00B0F0"/>
                </a:solidFill>
              </a:rPr>
              <a:t>"samples/</a:t>
            </a:r>
            <a:r>
              <a:rPr lang="en-US" sz="1500" dirty="0" err="1">
                <a:solidFill>
                  <a:srgbClr val="00B0F0"/>
                </a:solidFill>
              </a:rPr>
              <a:t>htseq_count</a:t>
            </a:r>
            <a:r>
              <a:rPr lang="en-US" sz="1500" dirty="0">
                <a:solidFill>
                  <a:srgbClr val="00B0F0"/>
                </a:solidFill>
              </a:rPr>
              <a:t>/{sample}_</a:t>
            </a:r>
            <a:r>
              <a:rPr lang="en-US" sz="1500" dirty="0" err="1">
                <a:solidFill>
                  <a:srgbClr val="00B0F0"/>
                </a:solidFill>
              </a:rPr>
              <a:t>htseq_gene_count.txt</a:t>
            </a:r>
            <a:r>
              <a:rPr lang="en-US" sz="1500" dirty="0">
                <a:solidFill>
                  <a:srgbClr val="00B0F0"/>
                </a:solidFill>
              </a:rPr>
              <a:t>"</a:t>
            </a:r>
            <a:r>
              <a:rPr lang="en-US" sz="1500" dirty="0"/>
              <a:t>, sample=SAMPLES)</a:t>
            </a:r>
          </a:p>
          <a:p>
            <a:r>
              <a:rPr lang="en-US" sz="1500" dirty="0"/>
              <a:t>    output:</a:t>
            </a:r>
          </a:p>
          <a:p>
            <a:r>
              <a:rPr lang="en-US" sz="1500" dirty="0"/>
              <a:t>        "data/{</a:t>
            </a:r>
            <a:r>
              <a:rPr lang="en-US" sz="1500" dirty="0" err="1"/>
              <a:t>project_id</a:t>
            </a:r>
            <a:r>
              <a:rPr lang="en-US" sz="1500" dirty="0"/>
              <a:t>}_</a:t>
            </a:r>
            <a:r>
              <a:rPr lang="en-US" sz="1500" dirty="0" err="1"/>
              <a:t>counts.txt".format</a:t>
            </a:r>
            <a:r>
              <a:rPr lang="en-US" sz="1500" dirty="0"/>
              <a:t>(</a:t>
            </a:r>
            <a:r>
              <a:rPr lang="en-US" sz="1500" dirty="0" err="1"/>
              <a:t>project_id</a:t>
            </a:r>
            <a:r>
              <a:rPr lang="en-US" sz="1500" dirty="0"/>
              <a:t>=config["</a:t>
            </a:r>
            <a:r>
              <a:rPr lang="en-US" sz="1500" dirty="0" err="1"/>
              <a:t>project_id</a:t>
            </a:r>
            <a:r>
              <a:rPr lang="en-US" sz="1500" dirty="0"/>
              <a:t>"])</a:t>
            </a:r>
          </a:p>
          <a:p>
            <a:r>
              <a:rPr lang="en-US" sz="1500" dirty="0"/>
              <a:t>    script:</a:t>
            </a:r>
          </a:p>
          <a:p>
            <a:r>
              <a:rPr lang="en-US" sz="1500" dirty="0"/>
              <a:t>        "../scripts/</a:t>
            </a:r>
            <a:r>
              <a:rPr lang="en-US" sz="1500" u="sng" dirty="0" err="1"/>
              <a:t>compile_counts_table.py</a:t>
            </a:r>
            <a:r>
              <a:rPr lang="en-US" sz="1500" dirty="0"/>
              <a:t>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37D24-2FE0-C441-B777-DE42D7996CBE}"/>
              </a:ext>
            </a:extLst>
          </p:cNvPr>
          <p:cNvSpPr txBox="1"/>
          <p:nvPr/>
        </p:nvSpPr>
        <p:spPr>
          <a:xfrm>
            <a:off x="838200" y="4395730"/>
            <a:ext cx="10058400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import pandas as </a:t>
            </a:r>
            <a:r>
              <a:rPr lang="en-US" sz="1500" dirty="0" err="1"/>
              <a:t>pd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tables = [</a:t>
            </a:r>
            <a:r>
              <a:rPr lang="en-US" sz="1500" dirty="0" err="1"/>
              <a:t>pd.read_csv</a:t>
            </a:r>
            <a:r>
              <a:rPr lang="en-US" sz="1500" dirty="0"/>
              <a:t>(</a:t>
            </a:r>
            <a:r>
              <a:rPr lang="en-US" sz="1500" dirty="0" err="1"/>
              <a:t>fh</a:t>
            </a:r>
            <a:r>
              <a:rPr lang="en-US" sz="1500" dirty="0"/>
              <a:t>, </a:t>
            </a:r>
            <a:r>
              <a:rPr lang="en-US" sz="1500" dirty="0" err="1"/>
              <a:t>sep</a:t>
            </a:r>
            <a:r>
              <a:rPr lang="en-US" sz="1500" dirty="0"/>
              <a:t>='\t', </a:t>
            </a:r>
            <a:r>
              <a:rPr lang="en-US" sz="1500" dirty="0" err="1"/>
              <a:t>index_col</a:t>
            </a:r>
            <a:r>
              <a:rPr lang="en-US" sz="1500" dirty="0"/>
              <a:t>=0, names=[</a:t>
            </a:r>
            <a:r>
              <a:rPr lang="en-US" sz="1500" dirty="0" err="1"/>
              <a:t>fh.split</a:t>
            </a:r>
            <a:r>
              <a:rPr lang="en-US" sz="1500" dirty="0"/>
              <a:t>('/')[-1].split('_')[0]]) for </a:t>
            </a:r>
            <a:r>
              <a:rPr lang="en-US" sz="1500" dirty="0" err="1"/>
              <a:t>fh</a:t>
            </a:r>
            <a:r>
              <a:rPr lang="en-US" sz="1500" dirty="0"/>
              <a:t> in </a:t>
            </a:r>
            <a:r>
              <a:rPr lang="en-US" sz="1500" dirty="0" err="1">
                <a:solidFill>
                  <a:srgbClr val="FF0000"/>
                </a:solidFill>
              </a:rPr>
              <a:t>snakemake.input</a:t>
            </a:r>
            <a:r>
              <a:rPr lang="en-US" sz="1500" dirty="0"/>
              <a:t>]</a:t>
            </a:r>
          </a:p>
          <a:p>
            <a:r>
              <a:rPr lang="en-US" sz="1500" dirty="0" err="1"/>
              <a:t>joined_table</a:t>
            </a:r>
            <a:r>
              <a:rPr lang="en-US" sz="1500" dirty="0"/>
              <a:t> = </a:t>
            </a:r>
            <a:r>
              <a:rPr lang="en-US" sz="1500" dirty="0" err="1"/>
              <a:t>pd.concat</a:t>
            </a:r>
            <a:r>
              <a:rPr lang="en-US" sz="1500" dirty="0"/>
              <a:t>(tables, axis=1)</a:t>
            </a:r>
          </a:p>
          <a:p>
            <a:r>
              <a:rPr lang="en-US" sz="1500" dirty="0" err="1"/>
              <a:t>filtered_joined</a:t>
            </a:r>
            <a:r>
              <a:rPr lang="en-US" sz="1500" dirty="0"/>
              <a:t> = </a:t>
            </a:r>
            <a:r>
              <a:rPr lang="en-US" sz="1500" dirty="0" err="1"/>
              <a:t>joined_table.iloc</a:t>
            </a:r>
            <a:r>
              <a:rPr lang="en-US" sz="1500" dirty="0"/>
              <a:t>[:-5, :]</a:t>
            </a:r>
          </a:p>
          <a:p>
            <a:r>
              <a:rPr lang="en-US" sz="1500" dirty="0" err="1"/>
              <a:t>filtered_joined_sorted</a:t>
            </a:r>
            <a:r>
              <a:rPr lang="en-US" sz="1500" dirty="0"/>
              <a:t> = </a:t>
            </a:r>
            <a:r>
              <a:rPr lang="en-US" sz="1500" dirty="0" err="1"/>
              <a:t>filtered_joined.reindex</a:t>
            </a:r>
            <a:r>
              <a:rPr lang="en-US" sz="1500" dirty="0"/>
              <a:t>(sorted(</a:t>
            </a:r>
            <a:r>
              <a:rPr lang="en-US" sz="1500" dirty="0" err="1"/>
              <a:t>filtered_joined.columns</a:t>
            </a:r>
            <a:r>
              <a:rPr lang="en-US" sz="1500" dirty="0"/>
              <a:t>), axis = 1)</a:t>
            </a:r>
          </a:p>
          <a:p>
            <a:r>
              <a:rPr lang="en-US" sz="1500" dirty="0" err="1"/>
              <a:t>filtered_joined_sorted.to_csv</a:t>
            </a:r>
            <a:r>
              <a:rPr lang="en-US" sz="1500" dirty="0"/>
              <a:t>(</a:t>
            </a:r>
            <a:r>
              <a:rPr lang="en-US" sz="1500" dirty="0" err="1">
                <a:solidFill>
                  <a:srgbClr val="FF0000"/>
                </a:solidFill>
              </a:rPr>
              <a:t>snakemake.output</a:t>
            </a:r>
            <a:r>
              <a:rPr lang="en-US" sz="1500" dirty="0">
                <a:solidFill>
                  <a:srgbClr val="FF0000"/>
                </a:solidFill>
              </a:rPr>
              <a:t>[0]</a:t>
            </a:r>
            <a:r>
              <a:rPr lang="en-US" sz="1500" dirty="0"/>
              <a:t>, </a:t>
            </a:r>
            <a:r>
              <a:rPr lang="en-US" sz="1500" dirty="0" err="1"/>
              <a:t>sep</a:t>
            </a:r>
            <a:r>
              <a:rPr lang="en-US" sz="1500" dirty="0"/>
              <a:t>='\t')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31737C2-BB3F-224D-94DE-2DF869A3422B}"/>
              </a:ext>
            </a:extLst>
          </p:cNvPr>
          <p:cNvSpPr/>
          <p:nvPr/>
        </p:nvSpPr>
        <p:spPr>
          <a:xfrm rot="5400000">
            <a:off x="2668835" y="2883810"/>
            <a:ext cx="826265" cy="1966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0BE54-E840-6E4C-9A95-2568C3E69485}"/>
              </a:ext>
            </a:extLst>
          </p:cNvPr>
          <p:cNvSpPr txBox="1"/>
          <p:nvPr/>
        </p:nvSpPr>
        <p:spPr>
          <a:xfrm>
            <a:off x="8216289" y="877527"/>
            <a:ext cx="3568087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”</a:t>
            </a:r>
            <a:r>
              <a:rPr lang="en-US" dirty="0" err="1"/>
              <a:t>Snakemake</a:t>
            </a:r>
            <a:r>
              <a:rPr lang="en-US" dirty="0"/>
              <a:t>” 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 input/output/</a:t>
            </a:r>
            <a:r>
              <a:rPr lang="en-US" dirty="0" err="1"/>
              <a:t>params</a:t>
            </a:r>
            <a:r>
              <a:rPr lang="en-US" dirty="0"/>
              <a:t> of a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is dependent on the language of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Python scripts: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snakemake.input</a:t>
            </a:r>
            <a:r>
              <a:rPr lang="en-US" dirty="0"/>
              <a:t>[0]</a:t>
            </a:r>
          </a:p>
          <a:p>
            <a:r>
              <a:rPr lang="en-US" dirty="0"/>
              <a:t>R scripts: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snakemake@input</a:t>
            </a:r>
            <a:r>
              <a:rPr lang="en-US" dirty="0"/>
              <a:t>[[1]]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3CE94-3AEC-0E4C-AEE9-5832B5D27742}"/>
              </a:ext>
            </a:extLst>
          </p:cNvPr>
          <p:cNvSpPr txBox="1"/>
          <p:nvPr/>
        </p:nvSpPr>
        <p:spPr>
          <a:xfrm>
            <a:off x="198304" y="6378766"/>
            <a:ext cx="797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https://snakemake.readthedocs.io/en/stable/snakefiles/rules.html#external-scripts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4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8440D-8493-EF44-B711-78610C4E95EF}"/>
              </a:ext>
            </a:extLst>
          </p:cNvPr>
          <p:cNvSpPr txBox="1"/>
          <p:nvPr/>
        </p:nvSpPr>
        <p:spPr>
          <a:xfrm>
            <a:off x="338918" y="1035585"/>
            <a:ext cx="11713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Snakefile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Define wildcards, define functions/variables, specify rules to be included and rule all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Cluster.json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Define allocation of CPUs and memory for each command (“rule”)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itchFamily="2" charset="2"/>
              </a:rPr>
              <a:t>Config.yaml</a:t>
            </a:r>
            <a:r>
              <a:rPr lang="en-US" sz="2000" dirty="0">
                <a:sym typeface="Wingdings" pitchFamily="2" charset="2"/>
              </a:rPr>
              <a:t>  Define paths to files used in your workflow that may be variable (ex: star index/</a:t>
            </a:r>
            <a:r>
              <a:rPr lang="en-US" sz="2000" dirty="0" err="1">
                <a:sym typeface="Wingdings" pitchFamily="2" charset="2"/>
              </a:rPr>
              <a:t>gtf</a:t>
            </a:r>
            <a:r>
              <a:rPr lang="en-US" sz="2000" dirty="0">
                <a:sym typeface="Wingdings" pitchFamily="2" charset="2"/>
              </a:rPr>
              <a:t> or specific comparisons you might run)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itchFamily="2" charset="2"/>
              </a:rPr>
              <a:t>Submit_snakemake.sh</a:t>
            </a:r>
            <a:r>
              <a:rPr lang="en-US" sz="2000" dirty="0">
                <a:sym typeface="Wingdings" pitchFamily="2" charset="2"/>
              </a:rPr>
              <a:t>  bash script to submit </a:t>
            </a:r>
            <a:r>
              <a:rPr lang="en-US" sz="2000" dirty="0" err="1">
                <a:sym typeface="Wingdings" pitchFamily="2" charset="2"/>
              </a:rPr>
              <a:t>snakemake</a:t>
            </a:r>
            <a:r>
              <a:rPr lang="en-US" sz="2000" dirty="0">
                <a:sym typeface="Wingdings" pitchFamily="2" charset="2"/>
              </a:rPr>
              <a:t> workflow to the cluster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1210F-3DD7-124C-AFAF-0259C316B6C0}"/>
              </a:ext>
            </a:extLst>
          </p:cNvPr>
          <p:cNvSpPr txBox="1"/>
          <p:nvPr/>
        </p:nvSpPr>
        <p:spPr>
          <a:xfrm>
            <a:off x="5051333" y="512015"/>
            <a:ext cx="248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directory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5CC9C-F1E9-0945-B566-4D498AF28036}"/>
              </a:ext>
            </a:extLst>
          </p:cNvPr>
          <p:cNvCxnSpPr/>
          <p:nvPr/>
        </p:nvCxnSpPr>
        <p:spPr>
          <a:xfrm flipH="1">
            <a:off x="2280492" y="2953585"/>
            <a:ext cx="2710149" cy="81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F486CF-0B9A-9249-9EAF-37CD60A6A7DC}"/>
              </a:ext>
            </a:extLst>
          </p:cNvPr>
          <p:cNvCxnSpPr>
            <a:cxnSpLocks/>
          </p:cNvCxnSpPr>
          <p:nvPr/>
        </p:nvCxnSpPr>
        <p:spPr>
          <a:xfrm>
            <a:off x="6195686" y="2953585"/>
            <a:ext cx="0" cy="81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2D92A7-6D9C-CC4B-B4D0-4197E09FF36B}"/>
              </a:ext>
            </a:extLst>
          </p:cNvPr>
          <p:cNvCxnSpPr>
            <a:cxnSpLocks/>
          </p:cNvCxnSpPr>
          <p:nvPr/>
        </p:nvCxnSpPr>
        <p:spPr>
          <a:xfrm>
            <a:off x="7480452" y="2953585"/>
            <a:ext cx="2522863" cy="81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1C51B-98CC-8E48-BB61-8A7F91259B4C}"/>
              </a:ext>
            </a:extLst>
          </p:cNvPr>
          <p:cNvSpPr txBox="1"/>
          <p:nvPr/>
        </p:nvSpPr>
        <p:spPr>
          <a:xfrm>
            <a:off x="786407" y="392200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Rules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64366-C9B0-DD4C-91A0-FD120EBAE11B}"/>
              </a:ext>
            </a:extLst>
          </p:cNvPr>
          <p:cNvSpPr txBox="1"/>
          <p:nvPr/>
        </p:nvSpPr>
        <p:spPr>
          <a:xfrm>
            <a:off x="5177361" y="3922002"/>
            <a:ext cx="226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Scripts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D77CE-3DE9-1443-8D47-2A9514AEF484}"/>
              </a:ext>
            </a:extLst>
          </p:cNvPr>
          <p:cNvSpPr txBox="1"/>
          <p:nvPr/>
        </p:nvSpPr>
        <p:spPr>
          <a:xfrm>
            <a:off x="9308166" y="3938262"/>
            <a:ext cx="1988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Envs</a:t>
            </a:r>
            <a:r>
              <a:rPr lang="en-US" sz="2400" b="1" dirty="0"/>
              <a:t> directory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E6AE5-E96D-EE4F-87CD-E168FDC96CD2}"/>
              </a:ext>
            </a:extLst>
          </p:cNvPr>
          <p:cNvSpPr txBox="1"/>
          <p:nvPr/>
        </p:nvSpPr>
        <p:spPr>
          <a:xfrm>
            <a:off x="220337" y="4583018"/>
            <a:ext cx="3591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Rule files (.</a:t>
            </a:r>
            <a:r>
              <a:rPr lang="en-US" sz="2000" dirty="0" err="1"/>
              <a:t>smk</a:t>
            </a:r>
            <a:r>
              <a:rPr lang="en-US" sz="2000" dirty="0"/>
              <a:t>) which contain the individual rules, each pertaining to a specific step of data processing in your workflow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5C68FD-5ABC-5E43-8292-BABA9E7F80F3}"/>
              </a:ext>
            </a:extLst>
          </p:cNvPr>
          <p:cNvSpPr txBox="1"/>
          <p:nvPr/>
        </p:nvSpPr>
        <p:spPr>
          <a:xfrm>
            <a:off x="4421969" y="4583017"/>
            <a:ext cx="3591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Scripts (R, python, bash), which can be executed via the rules, written either in standard format, or </a:t>
            </a:r>
            <a:r>
              <a:rPr lang="en-US" sz="2000" dirty="0" err="1"/>
              <a:t>snakemake</a:t>
            </a:r>
            <a:r>
              <a:rPr lang="en-US" sz="2000" dirty="0"/>
              <a:t> format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88466-7BB1-E84D-A331-390F691E7EF7}"/>
              </a:ext>
            </a:extLst>
          </p:cNvPr>
          <p:cNvSpPr txBox="1"/>
          <p:nvPr/>
        </p:nvSpPr>
        <p:spPr>
          <a:xfrm>
            <a:off x="8488261" y="4583017"/>
            <a:ext cx="3591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Conda</a:t>
            </a:r>
            <a:r>
              <a:rPr lang="en-US" sz="2000" dirty="0"/>
              <a:t> environment files in .</a:t>
            </a:r>
            <a:r>
              <a:rPr lang="en-US" sz="2000" dirty="0" err="1"/>
              <a:t>yaml</a:t>
            </a:r>
            <a:r>
              <a:rPr lang="en-US" sz="2000" dirty="0"/>
              <a:t> format which include the software used in specific rules, and are pointed to there</a:t>
            </a:r>
          </a:p>
        </p:txBody>
      </p:sp>
    </p:spTree>
    <p:extLst>
      <p:ext uri="{BB962C8B-B14F-4D97-AF65-F5344CB8AC3E}">
        <p14:creationId xmlns:p14="http://schemas.microsoft.com/office/powerpoint/2010/main" val="97091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BC0C-C870-534E-9812-6C449D48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9" y="89703"/>
            <a:ext cx="5419381" cy="483174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Example workflow for </a:t>
            </a:r>
            <a:r>
              <a:rPr lang="en-US" sz="2500" dirty="0" err="1"/>
              <a:t>cfRNA</a:t>
            </a:r>
            <a:r>
              <a:rPr lang="en-US" sz="2500" dirty="0"/>
              <a:t>-</a:t>
            </a:r>
            <a:r>
              <a:rPr lang="en-US" sz="2500" dirty="0" err="1"/>
              <a:t>seq</a:t>
            </a:r>
            <a:r>
              <a:rPr lang="en-US" sz="2500" dirty="0"/>
              <a:t>-pipeline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411B6-CB70-8F4E-9E23-4D611D728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80" y="561860"/>
            <a:ext cx="10520191" cy="633057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EF4333-12F9-DA49-AB09-575B984B6B8E}"/>
              </a:ext>
            </a:extLst>
          </p:cNvPr>
          <p:cNvSpPr/>
          <p:nvPr/>
        </p:nvSpPr>
        <p:spPr>
          <a:xfrm>
            <a:off x="882965" y="5750805"/>
            <a:ext cx="9485523" cy="483628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DDB4C-D6AB-2147-AF75-3339C8457D32}"/>
              </a:ext>
            </a:extLst>
          </p:cNvPr>
          <p:cNvSpPr txBox="1"/>
          <p:nvPr/>
        </p:nvSpPr>
        <p:spPr>
          <a:xfrm>
            <a:off x="243289" y="3014156"/>
            <a:ext cx="290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**The outputs of these rules are the only things that need to be in your rule 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67885-7826-454F-943A-E24063754EAB}"/>
              </a:ext>
            </a:extLst>
          </p:cNvPr>
          <p:cNvCxnSpPr/>
          <p:nvPr/>
        </p:nvCxnSpPr>
        <p:spPr>
          <a:xfrm>
            <a:off x="2314001" y="4023946"/>
            <a:ext cx="638978" cy="159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94FB-B20E-D543-84E2-A6A99EF9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9" y="89703"/>
            <a:ext cx="2092287" cy="483174"/>
          </a:xfrm>
        </p:spPr>
        <p:txBody>
          <a:bodyPr>
            <a:normAutofit/>
          </a:bodyPr>
          <a:lstStyle/>
          <a:p>
            <a:r>
              <a:rPr lang="en-US" sz="2500" dirty="0"/>
              <a:t>Example DAG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9599F-FC20-BB4F-87CD-615807CF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882650"/>
            <a:ext cx="11137900" cy="509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D45D5-8E59-184C-AF57-BF56BC20D5DA}"/>
              </a:ext>
            </a:extLst>
          </p:cNvPr>
          <p:cNvSpPr txBox="1"/>
          <p:nvPr/>
        </p:nvSpPr>
        <p:spPr>
          <a:xfrm>
            <a:off x="197462" y="6367750"/>
            <a:ext cx="434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**A node for every job that will be launched</a:t>
            </a:r>
          </a:p>
        </p:txBody>
      </p:sp>
    </p:spTree>
    <p:extLst>
      <p:ext uri="{BB962C8B-B14F-4D97-AF65-F5344CB8AC3E}">
        <p14:creationId xmlns:p14="http://schemas.microsoft.com/office/powerpoint/2010/main" val="4263196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EFE3-2543-F84F-904C-992581D4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Other files used in these workflows and their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5523-FC74-FB42-8CC2-F62CC183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261"/>
            <a:ext cx="10515600" cy="1983036"/>
          </a:xfrm>
        </p:spPr>
        <p:txBody>
          <a:bodyPr/>
          <a:lstStyle/>
          <a:p>
            <a:r>
              <a:rPr lang="en-US" dirty="0">
                <a:hlinkClick r:id="rId2"/>
              </a:rPr>
              <a:t>config.yaml</a:t>
            </a:r>
            <a:endParaRPr lang="en-US" dirty="0"/>
          </a:p>
          <a:p>
            <a:pPr lvl="1"/>
            <a:r>
              <a:rPr lang="en-US" dirty="0"/>
              <a:t>Spacing defines your “blocks” of code</a:t>
            </a:r>
          </a:p>
          <a:p>
            <a:r>
              <a:rPr lang="en-US" dirty="0">
                <a:hlinkClick r:id="rId3"/>
              </a:rPr>
              <a:t>cluster.json</a:t>
            </a:r>
            <a:endParaRPr lang="en-US" dirty="0"/>
          </a:p>
          <a:p>
            <a:pPr lvl="1"/>
            <a:r>
              <a:rPr lang="en-US" dirty="0"/>
              <a:t>Name must exactly match the name of your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1AB2F-6316-B642-927E-9078F9E4D440}"/>
              </a:ext>
            </a:extLst>
          </p:cNvPr>
          <p:cNvSpPr txBox="1"/>
          <p:nvPr/>
        </p:nvSpPr>
        <p:spPr>
          <a:xfrm>
            <a:off x="838200" y="3536415"/>
            <a:ext cx="823969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json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with open('</a:t>
            </a:r>
            <a:r>
              <a:rPr lang="en-US" sz="1600" dirty="0" err="1"/>
              <a:t>cluster.json</a:t>
            </a:r>
            <a:r>
              <a:rPr lang="en-US" sz="1600" dirty="0"/>
              <a:t>') as </a:t>
            </a:r>
            <a:r>
              <a:rPr lang="en-US" sz="1600" dirty="0" err="1"/>
              <a:t>json_file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json_dict</a:t>
            </a:r>
            <a:r>
              <a:rPr lang="en-US" sz="1600" dirty="0"/>
              <a:t> = </a:t>
            </a:r>
            <a:r>
              <a:rPr lang="en-US" sz="1600" dirty="0" err="1"/>
              <a:t>json.load</a:t>
            </a:r>
            <a:r>
              <a:rPr lang="en-US" sz="1600" dirty="0"/>
              <a:t>(</a:t>
            </a:r>
            <a:r>
              <a:rPr lang="en-US" sz="1600" dirty="0" err="1"/>
              <a:t>json_file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rule_dirs</a:t>
            </a:r>
            <a:r>
              <a:rPr lang="en-US" sz="1600" dirty="0"/>
              <a:t> = list(</a:t>
            </a:r>
            <a:r>
              <a:rPr lang="en-US" sz="1600" dirty="0" err="1"/>
              <a:t>json_dict.keys</a:t>
            </a:r>
            <a:r>
              <a:rPr lang="en-US" sz="1600" dirty="0"/>
              <a:t>())</a:t>
            </a:r>
          </a:p>
          <a:p>
            <a:endParaRPr lang="en-US" sz="1600" dirty="0"/>
          </a:p>
          <a:p>
            <a:r>
              <a:rPr lang="en-US" sz="1600" dirty="0"/>
              <a:t>for rule in </a:t>
            </a:r>
            <a:r>
              <a:rPr lang="en-US" sz="1600" dirty="0" err="1"/>
              <a:t>rule_dirs</a:t>
            </a:r>
            <a:r>
              <a:rPr lang="en-US" sz="1600" dirty="0"/>
              <a:t>:</a:t>
            </a:r>
          </a:p>
          <a:p>
            <a:r>
              <a:rPr lang="en-US" sz="1600" dirty="0"/>
              <a:t>    if not </a:t>
            </a:r>
            <a:r>
              <a:rPr lang="en-US" sz="1600" dirty="0" err="1"/>
              <a:t>os.path.exists</a:t>
            </a:r>
            <a:r>
              <a:rPr lang="en-US" sz="1600" dirty="0"/>
              <a:t>(</a:t>
            </a:r>
            <a:r>
              <a:rPr lang="en-US" sz="1600" dirty="0" err="1"/>
              <a:t>os.path.join</a:t>
            </a:r>
            <a:r>
              <a:rPr lang="en-US" sz="1600" dirty="0"/>
              <a:t>(</a:t>
            </a:r>
            <a:r>
              <a:rPr lang="en-US" sz="1600" dirty="0" err="1"/>
              <a:t>os.getcwd</a:t>
            </a:r>
            <a:r>
              <a:rPr lang="en-US" sz="1600" dirty="0"/>
              <a:t>(),'</a:t>
            </a:r>
            <a:r>
              <a:rPr lang="en-US" sz="1600" dirty="0" err="1"/>
              <a:t>logs',rule</a:t>
            </a:r>
            <a:r>
              <a:rPr lang="en-US" sz="1600" dirty="0"/>
              <a:t>)):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log_out</a:t>
            </a:r>
            <a:r>
              <a:rPr lang="en-US" sz="1600" dirty="0"/>
              <a:t> = </a:t>
            </a:r>
            <a:r>
              <a:rPr lang="en-US" sz="1600" dirty="0" err="1"/>
              <a:t>os.path.join</a:t>
            </a:r>
            <a:r>
              <a:rPr lang="en-US" sz="1600" dirty="0"/>
              <a:t>(</a:t>
            </a:r>
            <a:r>
              <a:rPr lang="en-US" sz="1600" dirty="0" err="1"/>
              <a:t>os.getcwd</a:t>
            </a:r>
            <a:r>
              <a:rPr lang="en-US" sz="1600" dirty="0"/>
              <a:t>(), 'logs', rule)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os.makedirs</a:t>
            </a:r>
            <a:r>
              <a:rPr lang="en-US" sz="1600" dirty="0"/>
              <a:t>(</a:t>
            </a:r>
            <a:r>
              <a:rPr lang="en-US" sz="1600" dirty="0" err="1"/>
              <a:t>log_out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print(</a:t>
            </a:r>
            <a:r>
              <a:rPr lang="en-US" sz="1600" dirty="0" err="1"/>
              <a:t>log_out</a:t>
            </a:r>
            <a:r>
              <a:rPr lang="en-US" sz="1600" dirty="0"/>
              <a:t>)</a:t>
            </a: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6655827F-87BF-9446-89DB-0EB4C1260081}"/>
              </a:ext>
            </a:extLst>
          </p:cNvPr>
          <p:cNvSpPr/>
          <p:nvPr/>
        </p:nvSpPr>
        <p:spPr>
          <a:xfrm>
            <a:off x="8014771" y="3018622"/>
            <a:ext cx="1250415" cy="1894901"/>
          </a:xfrm>
          <a:prstGeom prst="curvedLeftArrow">
            <a:avLst>
              <a:gd name="adj1" fmla="val 10887"/>
              <a:gd name="adj2" fmla="val 31350"/>
              <a:gd name="adj3" fmla="val 15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84C7C-3CA6-2641-8EFC-0B19B04E2E61}"/>
              </a:ext>
            </a:extLst>
          </p:cNvPr>
          <p:cNvSpPr txBox="1"/>
          <p:nvPr/>
        </p:nvSpPr>
        <p:spPr>
          <a:xfrm>
            <a:off x="9474507" y="2836574"/>
            <a:ext cx="2203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this in your </a:t>
            </a:r>
            <a:r>
              <a:rPr lang="en-US" dirty="0" err="1"/>
              <a:t>Snakefile</a:t>
            </a:r>
            <a:r>
              <a:rPr lang="en-US" dirty="0"/>
              <a:t>, and it will loop through your </a:t>
            </a:r>
            <a:r>
              <a:rPr lang="en-US" dirty="0" err="1"/>
              <a:t>cluster.json</a:t>
            </a:r>
            <a:r>
              <a:rPr lang="en-US" dirty="0"/>
              <a:t> file and create a directory for each rules log files</a:t>
            </a:r>
          </a:p>
        </p:txBody>
      </p:sp>
    </p:spTree>
    <p:extLst>
      <p:ext uri="{BB962C8B-B14F-4D97-AF65-F5344CB8AC3E}">
        <p14:creationId xmlns:p14="http://schemas.microsoft.com/office/powerpoint/2010/main" val="20652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3693-6A11-594F-80A7-D5BC3B20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Your best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56C8-E86B-F04A-A834-BDC8E805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“dry-run”</a:t>
            </a:r>
          </a:p>
          <a:p>
            <a:pPr lvl="1"/>
            <a:r>
              <a:rPr lang="en-US" dirty="0" err="1"/>
              <a:t>snakemake</a:t>
            </a:r>
            <a:r>
              <a:rPr lang="en-US" dirty="0"/>
              <a:t> will build your DAG, ensure all your syntax is correct, and report the number of jobs it is expecting to launch for each rule</a:t>
            </a:r>
          </a:p>
          <a:p>
            <a:pPr lvl="1"/>
            <a:r>
              <a:rPr lang="en-US" dirty="0"/>
              <a:t>Easiest way to debug surface-level errors</a:t>
            </a:r>
          </a:p>
          <a:p>
            <a:pPr lvl="1"/>
            <a:r>
              <a:rPr lang="en-US" dirty="0"/>
              <a:t>This does not mean your workflow will run without errors, but it will help you to debug the majority of the issues you will run into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snakemake</a:t>
            </a:r>
            <a:r>
              <a:rPr lang="en-US" dirty="0"/>
              <a:t> -np --verbose</a:t>
            </a:r>
          </a:p>
        </p:txBody>
      </p:sp>
    </p:spTree>
    <p:extLst>
      <p:ext uri="{BB962C8B-B14F-4D97-AF65-F5344CB8AC3E}">
        <p14:creationId xmlns:p14="http://schemas.microsoft.com/office/powerpoint/2010/main" val="3750626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5932-AC5D-4D45-812D-0F8164CB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errors you will run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8E95-8C26-8C40-9C95-F30E3820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242"/>
            <a:ext cx="10515600" cy="49780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Missing input files for rule all</a:t>
            </a:r>
          </a:p>
          <a:p>
            <a:pPr lvl="1"/>
            <a:r>
              <a:rPr lang="en-US" dirty="0"/>
              <a:t>There is a mismatch between how the input / output is specified in your rule all vs. your rule</a:t>
            </a:r>
          </a:p>
          <a:p>
            <a:r>
              <a:rPr lang="en-US" dirty="0"/>
              <a:t>Cannot resolve wildcards</a:t>
            </a:r>
          </a:p>
          <a:p>
            <a:pPr lvl="1"/>
            <a:r>
              <a:rPr lang="en-US" dirty="0"/>
              <a:t>There is a mismatch between the input for a rule and your wildcard definition</a:t>
            </a:r>
          </a:p>
          <a:p>
            <a:r>
              <a:rPr lang="en-US" dirty="0"/>
              <a:t>Jobs hanging and never finishing OR jobs saying they are “submitted” in your </a:t>
            </a:r>
            <a:r>
              <a:rPr lang="en-US" dirty="0" err="1"/>
              <a:t>workflow_submission.log</a:t>
            </a:r>
            <a:r>
              <a:rPr lang="en-US" dirty="0"/>
              <a:t> file, but do not show up running on </a:t>
            </a:r>
            <a:r>
              <a:rPr lang="en-US" dirty="0" err="1"/>
              <a:t>exacloud</a:t>
            </a:r>
            <a:endParaRPr lang="en-US" dirty="0"/>
          </a:p>
          <a:p>
            <a:pPr lvl="1"/>
            <a:r>
              <a:rPr lang="en-US" dirty="0"/>
              <a:t>The proper logs directory is not getting created for that rule</a:t>
            </a:r>
          </a:p>
          <a:p>
            <a:r>
              <a:rPr lang="en-US" dirty="0"/>
              <a:t>Increase latency-wait time</a:t>
            </a:r>
          </a:p>
          <a:p>
            <a:pPr lvl="1"/>
            <a:r>
              <a:rPr lang="en-US" dirty="0"/>
              <a:t>Sometimes there is a lag between </a:t>
            </a:r>
            <a:r>
              <a:rPr lang="en-US" dirty="0" err="1"/>
              <a:t>exacloud</a:t>
            </a:r>
            <a:r>
              <a:rPr lang="en-US" dirty="0"/>
              <a:t> and </a:t>
            </a:r>
            <a:r>
              <a:rPr lang="en-US" dirty="0" err="1"/>
              <a:t>snakemake</a:t>
            </a:r>
            <a:r>
              <a:rPr lang="en-US" dirty="0"/>
              <a:t>, and </a:t>
            </a:r>
            <a:r>
              <a:rPr lang="en-US" dirty="0" err="1"/>
              <a:t>snakemake</a:t>
            </a:r>
            <a:r>
              <a:rPr lang="en-US" dirty="0"/>
              <a:t> thinks that some rules have not created the proper output, but they are there. Just re-submit your workflow if your output files are there.</a:t>
            </a:r>
          </a:p>
          <a:p>
            <a:r>
              <a:rPr lang="en-US" dirty="0"/>
              <a:t>Multi-line EOF statement OR syntax error</a:t>
            </a:r>
          </a:p>
          <a:p>
            <a:pPr lvl="1"/>
            <a:r>
              <a:rPr lang="en-US" dirty="0"/>
              <a:t>Missing commas</a:t>
            </a:r>
          </a:p>
        </p:txBody>
      </p:sp>
    </p:spTree>
    <p:extLst>
      <p:ext uri="{BB962C8B-B14F-4D97-AF65-F5344CB8AC3E}">
        <p14:creationId xmlns:p14="http://schemas.microsoft.com/office/powerpoint/2010/main" val="3162495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41AA-0E3D-544B-9DE2-D207EFF9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track down your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7CD6-CCBB-4F48-9F13-0CB27E3F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328"/>
            <a:ext cx="10515600" cy="4656635"/>
          </a:xfrm>
        </p:spPr>
        <p:txBody>
          <a:bodyPr/>
          <a:lstStyle/>
          <a:p>
            <a:r>
              <a:rPr lang="en-US" dirty="0"/>
              <a:t>logs/</a:t>
            </a:r>
            <a:r>
              <a:rPr lang="en-US" dirty="0" err="1"/>
              <a:t>workflow_submission.log</a:t>
            </a:r>
            <a:endParaRPr lang="en-US" dirty="0"/>
          </a:p>
          <a:p>
            <a:pPr lvl="1"/>
            <a:r>
              <a:rPr lang="en-US" dirty="0"/>
              <a:t>This tracks the launching of your jobs and the success/failure of your overall </a:t>
            </a:r>
            <a:r>
              <a:rPr lang="en-US" i="1" dirty="0" err="1"/>
              <a:t>snakemake</a:t>
            </a:r>
            <a:r>
              <a:rPr lang="en-US" i="1" dirty="0"/>
              <a:t> workflow</a:t>
            </a:r>
            <a:r>
              <a:rPr lang="en-US" dirty="0"/>
              <a:t>, not individual jobs</a:t>
            </a:r>
          </a:p>
          <a:p>
            <a:pPr lvl="1"/>
            <a:r>
              <a:rPr lang="en-US" dirty="0"/>
              <a:t>Will tell you if a job fails </a:t>
            </a:r>
            <a:r>
              <a:rPr lang="en-US" dirty="0">
                <a:sym typeface="Wingdings" pitchFamily="2" charset="2"/>
              </a:rPr>
              <a:t> once ONE job fails, the workflow stops launching new jobs, but will let currently running jobs finish</a:t>
            </a:r>
          </a:p>
          <a:p>
            <a:r>
              <a:rPr lang="en-US" dirty="0"/>
              <a:t>logs/{rule}/{rule}_{</a:t>
            </a:r>
            <a:r>
              <a:rPr lang="en-US" dirty="0" err="1"/>
              <a:t>jobID</a:t>
            </a:r>
            <a:r>
              <a:rPr lang="en-US" dirty="0"/>
              <a:t>}.err</a:t>
            </a:r>
          </a:p>
          <a:p>
            <a:pPr lvl="1"/>
            <a:r>
              <a:rPr lang="en-US" dirty="0"/>
              <a:t>For each rule, there will be a unique standard error and standard out file (marked by the job submission ID)</a:t>
            </a:r>
          </a:p>
          <a:p>
            <a:pPr lvl="1"/>
            <a:r>
              <a:rPr lang="en-US" dirty="0"/>
              <a:t>This tracks the error for a given node on the DAG of a workflow</a:t>
            </a:r>
          </a:p>
        </p:txBody>
      </p:sp>
    </p:spTree>
    <p:extLst>
      <p:ext uri="{BB962C8B-B14F-4D97-AF65-F5344CB8AC3E}">
        <p14:creationId xmlns:p14="http://schemas.microsoft.com/office/powerpoint/2010/main" val="756314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89A6-332A-0E4F-94BE-9939474C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Unique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1F885-4E81-3445-A8DE-27671508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56"/>
            <a:ext cx="10515600" cy="45685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You want to run a rule only after a certain output has been created, but you don’t necessarily need that input in your shell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you forcibly cancel your workflow (via </a:t>
            </a:r>
            <a:r>
              <a:rPr lang="en-US" sz="2400" dirty="0" err="1"/>
              <a:t>scancel</a:t>
            </a:r>
            <a:r>
              <a:rPr lang="en-US" sz="2400" dirty="0"/>
              <a:t>) or you are kicked off of the node it is launched on, your </a:t>
            </a:r>
            <a:r>
              <a:rPr lang="en-US" sz="2400" dirty="0" err="1"/>
              <a:t>snakemake</a:t>
            </a:r>
            <a:r>
              <a:rPr lang="en-US" sz="2400" dirty="0"/>
              <a:t> workflow will be “locked”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snakemake</a:t>
            </a:r>
            <a:r>
              <a:rPr lang="en-US" sz="2000" dirty="0"/>
              <a:t> --unlock (before re-submitting)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You want to define your wildcards in the config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hlinkClick r:id="rId2"/>
              </a:rPr>
              <a:t>https://snakemake.readthedocs.io/en/stable/tutorial/advanced.html#step-2-config-files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Debugging a </a:t>
            </a:r>
            <a:r>
              <a:rPr lang="en-US" sz="2400" dirty="0" err="1"/>
              <a:t>snakemake</a:t>
            </a:r>
            <a:r>
              <a:rPr lang="en-US" sz="2400" dirty="0"/>
              <a:t> script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Every time </a:t>
            </a:r>
            <a:r>
              <a:rPr lang="en-US" sz="2000" dirty="0" err="1"/>
              <a:t>snakemake</a:t>
            </a:r>
            <a:r>
              <a:rPr lang="en-US" sz="2000" dirty="0"/>
              <a:t> launches a rule with a </a:t>
            </a:r>
            <a:r>
              <a:rPr lang="en-US" sz="2000" dirty="0" err="1"/>
              <a:t>snakemake</a:t>
            </a:r>
            <a:r>
              <a:rPr lang="en-US" sz="2000" dirty="0"/>
              <a:t> script, it creates a temporary script, but this is deleted once the rule is finished / errors out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Run </a:t>
            </a:r>
            <a:r>
              <a:rPr lang="en-US" sz="2000" dirty="0" err="1"/>
              <a:t>snakemake</a:t>
            </a:r>
            <a:r>
              <a:rPr lang="en-US" sz="2000" dirty="0"/>
              <a:t> interactively in one window (with --verbose specification), copy over the </a:t>
            </a:r>
            <a:r>
              <a:rPr lang="en-US" sz="2000" dirty="0" err="1"/>
              <a:t>tmp</a:t>
            </a:r>
            <a:r>
              <a:rPr lang="en-US" sz="2000" dirty="0"/>
              <a:t> script in another window, and run that with your environment activated to debug</a:t>
            </a:r>
          </a:p>
        </p:txBody>
      </p:sp>
    </p:spTree>
    <p:extLst>
      <p:ext uri="{BB962C8B-B14F-4D97-AF65-F5344CB8AC3E}">
        <p14:creationId xmlns:p14="http://schemas.microsoft.com/office/powerpoint/2010/main" val="3223466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71E2-DCD0-FC45-BF79-1CED00F3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7C33-11F5-1F4F-A363-49D72A6B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77"/>
            <a:ext cx="10515600" cy="46896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Visualizing the DAG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snakemake</a:t>
            </a:r>
            <a:r>
              <a:rPr lang="en-US" dirty="0"/>
              <a:t> --</a:t>
            </a:r>
            <a:r>
              <a:rPr lang="en-US" dirty="0" err="1"/>
              <a:t>dag</a:t>
            </a:r>
            <a:r>
              <a:rPr lang="en-US" dirty="0"/>
              <a:t> | dot -</a:t>
            </a:r>
            <a:r>
              <a:rPr lang="en-US" dirty="0" err="1"/>
              <a:t>Tsvg</a:t>
            </a:r>
            <a:r>
              <a:rPr lang="en-US" dirty="0"/>
              <a:t> &gt; </a:t>
            </a:r>
            <a:r>
              <a:rPr lang="en-US" dirty="0" err="1"/>
              <a:t>dag.svg</a:t>
            </a:r>
            <a:endParaRPr lang="en-US" dirty="0"/>
          </a:p>
          <a:p>
            <a:r>
              <a:rPr lang="en-US" dirty="0"/>
              <a:t>Generating a report to summarize your successful ”run”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snakemake</a:t>
            </a:r>
            <a:r>
              <a:rPr lang="en-US" dirty="0"/>
              <a:t> --report </a:t>
            </a:r>
            <a:r>
              <a:rPr lang="en-US" dirty="0" err="1"/>
              <a:t>report.html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https://snakemake.readthedocs.io/en/stable/snakefiles/reporting.html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You can use your environments built by </a:t>
            </a:r>
            <a:r>
              <a:rPr lang="en-US" dirty="0" err="1"/>
              <a:t>snakemake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snakemake</a:t>
            </a:r>
            <a:r>
              <a:rPr lang="en-US" dirty="0"/>
              <a:t> --list-</a:t>
            </a:r>
            <a:r>
              <a:rPr lang="en-US" dirty="0" err="1"/>
              <a:t>conda</a:t>
            </a:r>
            <a:r>
              <a:rPr lang="en-US" dirty="0"/>
              <a:t>-</a:t>
            </a:r>
            <a:r>
              <a:rPr lang="en-US" dirty="0" err="1"/>
              <a:t>envs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https://snakemake.readthedocs.io/en/stable/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https://github.com/ohsu-cedar-comp-hub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7EFD7-E3F8-C84E-B19E-472097499000}"/>
              </a:ext>
            </a:extLst>
          </p:cNvPr>
          <p:cNvSpPr txBox="1"/>
          <p:nvPr/>
        </p:nvSpPr>
        <p:spPr>
          <a:xfrm>
            <a:off x="133815" y="6322741"/>
            <a:ext cx="28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report: </a:t>
            </a:r>
            <a:r>
              <a:rPr lang="en-US" dirty="0">
                <a:hlinkClick r:id="rId5"/>
              </a:rPr>
              <a:t>report.html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3509D-1B13-D24C-ACA5-0DF39F3B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do you define wildcards, what are they, and how do you make sure your ”rules” are running on the correct ones?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2F124-267E-9642-B986-2100FFE8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369"/>
            <a:ext cx="10515600" cy="14904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They are essentially a list of strings which you want to pass iteratively through a rule (like a list of sample IDs)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You define your wildcards in your </a:t>
            </a:r>
            <a:r>
              <a:rPr lang="en-US" dirty="0" err="1"/>
              <a:t>Snakefile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6CEA8-F03E-0442-865C-ED369F9C63EC}"/>
              </a:ext>
            </a:extLst>
          </p:cNvPr>
          <p:cNvSpPr txBox="1"/>
          <p:nvPr/>
        </p:nvSpPr>
        <p:spPr>
          <a:xfrm>
            <a:off x="1057614" y="3478440"/>
            <a:ext cx="631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SAMPLES, = </a:t>
            </a:r>
            <a:r>
              <a:rPr lang="en-US" dirty="0" err="1">
                <a:solidFill>
                  <a:srgbClr val="FF0000"/>
                </a:solidFill>
              </a:rPr>
              <a:t>glob_wildcards</a:t>
            </a:r>
            <a:r>
              <a:rPr lang="en-US" dirty="0">
                <a:solidFill>
                  <a:srgbClr val="FF0000"/>
                </a:solidFill>
              </a:rPr>
              <a:t>(“samples/raw/{sample}_R1.fastq.gz”)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1F8D4-746A-D649-B04E-DCBA03EB69F9}"/>
              </a:ext>
            </a:extLst>
          </p:cNvPr>
          <p:cNvSpPr txBox="1"/>
          <p:nvPr/>
        </p:nvSpPr>
        <p:spPr>
          <a:xfrm>
            <a:off x="1057614" y="4310900"/>
            <a:ext cx="855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CONTRASTS = [‘Treatment1-vs-Control’, ‘Treatment2-vs-Control’, ‘Treatment3-vs-Control’]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10505-87F3-1C4B-8D5D-E573DC78E32E}"/>
              </a:ext>
            </a:extLst>
          </p:cNvPr>
          <p:cNvSpPr txBox="1"/>
          <p:nvPr/>
        </p:nvSpPr>
        <p:spPr>
          <a:xfrm>
            <a:off x="837282" y="3128789"/>
            <a:ext cx="735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You can define your wildcards by matching a pattern in a specific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47145-3A0B-1143-9106-E7BCF3C9BAC3}"/>
              </a:ext>
            </a:extLst>
          </p:cNvPr>
          <p:cNvSpPr txBox="1"/>
          <p:nvPr/>
        </p:nvSpPr>
        <p:spPr>
          <a:xfrm>
            <a:off x="848299" y="3944169"/>
            <a:ext cx="774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You can define your wildcards by explicitly writing out each element in the list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AA019-59DB-B845-B0F7-C3A6B5CD97FE}"/>
              </a:ext>
            </a:extLst>
          </p:cNvPr>
          <p:cNvSpPr txBox="1"/>
          <p:nvPr/>
        </p:nvSpPr>
        <p:spPr>
          <a:xfrm>
            <a:off x="837282" y="4671259"/>
            <a:ext cx="10366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do you reference them correctly?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You specify them in your ”rule all”, which pieces together your workflow by mapping backwards from the terminal nodes of your workflow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some cases where you specify them in your rule, and we will go over this later </a:t>
            </a:r>
          </a:p>
        </p:txBody>
      </p:sp>
    </p:spTree>
    <p:extLst>
      <p:ext uri="{BB962C8B-B14F-4D97-AF65-F5344CB8AC3E}">
        <p14:creationId xmlns:p14="http://schemas.microsoft.com/office/powerpoint/2010/main" val="5767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>
            <a:extLst>
              <a:ext uri="{FF2B5EF4-FFF2-40B4-BE49-F238E27FC236}">
                <a16:creationId xmlns:a16="http://schemas.microsoft.com/office/drawing/2014/main" id="{6CF54EDB-64EF-A04B-A541-8AF3DA8DB33F}"/>
              </a:ext>
            </a:extLst>
          </p:cNvPr>
          <p:cNvSpPr/>
          <p:nvPr/>
        </p:nvSpPr>
        <p:spPr>
          <a:xfrm rot="2010562">
            <a:off x="7555813" y="2560733"/>
            <a:ext cx="473725" cy="3649244"/>
          </a:xfrm>
          <a:prstGeom prst="downArrow">
            <a:avLst/>
          </a:prstGeom>
          <a:solidFill>
            <a:schemeClr val="accent4">
              <a:lumMod val="7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C6B3-8F2B-C74E-85E5-C16C5F21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do rules relate to each other and to the rule all?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AD021-7A4A-9943-B703-DA445593BBBC}"/>
              </a:ext>
            </a:extLst>
          </p:cNvPr>
          <p:cNvSpPr txBox="1"/>
          <p:nvPr/>
        </p:nvSpPr>
        <p:spPr>
          <a:xfrm>
            <a:off x="838200" y="1325958"/>
            <a:ext cx="5047366" cy="2031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rule RULE1</a:t>
            </a:r>
          </a:p>
          <a:p>
            <a:r>
              <a:rPr lang="en-US" dirty="0"/>
              <a:t>    input: </a:t>
            </a:r>
          </a:p>
          <a:p>
            <a:r>
              <a:rPr lang="en-US" dirty="0"/>
              <a:t>        input1 = “path/to/input/{sample}.</a:t>
            </a:r>
            <a:r>
              <a:rPr lang="en-US" dirty="0" err="1"/>
              <a:t>fastq</a:t>
            </a:r>
            <a:r>
              <a:rPr lang="en-US" dirty="0"/>
              <a:t>”</a:t>
            </a:r>
          </a:p>
          <a:p>
            <a:r>
              <a:rPr lang="en-US" dirty="0"/>
              <a:t>    output:</a:t>
            </a:r>
          </a:p>
          <a:p>
            <a:r>
              <a:rPr lang="en-US" dirty="0"/>
              <a:t>        “path/to/{sample}_output_rule1”</a:t>
            </a:r>
          </a:p>
          <a:p>
            <a:r>
              <a:rPr lang="en-US" dirty="0"/>
              <a:t>    shell:</a:t>
            </a:r>
          </a:p>
          <a:p>
            <a:r>
              <a:rPr lang="en-US" dirty="0"/>
              <a:t>        “</a:t>
            </a:r>
            <a:r>
              <a:rPr lang="en-US" dirty="0" err="1"/>
              <a:t>somecommand</a:t>
            </a:r>
            <a:r>
              <a:rPr lang="en-US" dirty="0"/>
              <a:t> {input} {output}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F81F7-6E27-5C4A-9537-1834A9206098}"/>
              </a:ext>
            </a:extLst>
          </p:cNvPr>
          <p:cNvSpPr txBox="1"/>
          <p:nvPr/>
        </p:nvSpPr>
        <p:spPr>
          <a:xfrm>
            <a:off x="6371420" y="1325958"/>
            <a:ext cx="4226805" cy="2031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rule RULE2</a:t>
            </a:r>
          </a:p>
          <a:p>
            <a:r>
              <a:rPr lang="en-US" dirty="0"/>
              <a:t>    input: </a:t>
            </a:r>
          </a:p>
          <a:p>
            <a:r>
              <a:rPr lang="en-US" dirty="0"/>
              <a:t>        “path/to/{sample}_output_rule1</a:t>
            </a:r>
          </a:p>
          <a:p>
            <a:r>
              <a:rPr lang="en-US" dirty="0"/>
              <a:t>    output:</a:t>
            </a:r>
          </a:p>
          <a:p>
            <a:r>
              <a:rPr lang="en-US" dirty="0"/>
              <a:t>        “path/to/{sample}_output_rule2”</a:t>
            </a:r>
          </a:p>
          <a:p>
            <a:r>
              <a:rPr lang="en-US" dirty="0"/>
              <a:t>    shell:</a:t>
            </a:r>
          </a:p>
          <a:p>
            <a:r>
              <a:rPr lang="en-US" dirty="0"/>
              <a:t>        “</a:t>
            </a:r>
            <a:r>
              <a:rPr lang="en-US" dirty="0" err="1"/>
              <a:t>somecommand</a:t>
            </a:r>
            <a:r>
              <a:rPr lang="en-US" dirty="0"/>
              <a:t> {input} {output}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8F5E6-BE4C-E947-B810-289C8750B93E}"/>
              </a:ext>
            </a:extLst>
          </p:cNvPr>
          <p:cNvSpPr txBox="1"/>
          <p:nvPr/>
        </p:nvSpPr>
        <p:spPr>
          <a:xfrm>
            <a:off x="759588" y="4227197"/>
            <a:ext cx="6118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Then your </a:t>
            </a:r>
            <a:r>
              <a:rPr lang="en-US" sz="2200" dirty="0" err="1"/>
              <a:t>Snakefile</a:t>
            </a:r>
            <a:r>
              <a:rPr lang="en-US" sz="2200" dirty="0"/>
              <a:t> might look something like this…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4BDBD-812B-104C-8107-A5609B8642A9}"/>
              </a:ext>
            </a:extLst>
          </p:cNvPr>
          <p:cNvSpPr txBox="1"/>
          <p:nvPr/>
        </p:nvSpPr>
        <p:spPr>
          <a:xfrm>
            <a:off x="838200" y="4807775"/>
            <a:ext cx="6463244" cy="1477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SAMPLES, = </a:t>
            </a:r>
            <a:r>
              <a:rPr lang="en-US" dirty="0" err="1"/>
              <a:t>glob_wildcards</a:t>
            </a:r>
            <a:r>
              <a:rPr lang="en-US" dirty="0"/>
              <a:t>(“path/to/input/{sample}_R1.fastq”)</a:t>
            </a:r>
          </a:p>
          <a:p>
            <a:endParaRPr lang="en-US" dirty="0"/>
          </a:p>
          <a:p>
            <a:r>
              <a:rPr lang="en-US" dirty="0"/>
              <a:t>rule all:</a:t>
            </a:r>
          </a:p>
          <a:p>
            <a:r>
              <a:rPr lang="en-US" dirty="0"/>
              <a:t>    input:</a:t>
            </a:r>
          </a:p>
          <a:p>
            <a:r>
              <a:rPr lang="en-US" dirty="0"/>
              <a:t>        expand(“path/to/{sample}_output_rule2”, sample = SAMPLES)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B31E0-F46B-BD46-BB1A-E9C59702A233}"/>
              </a:ext>
            </a:extLst>
          </p:cNvPr>
          <p:cNvGrpSpPr/>
          <p:nvPr/>
        </p:nvGrpSpPr>
        <p:grpSpPr>
          <a:xfrm>
            <a:off x="8386247" y="3688579"/>
            <a:ext cx="3661109" cy="2596524"/>
            <a:chOff x="7703201" y="3953271"/>
            <a:chExt cx="3661109" cy="2596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58C80-BBF6-9E43-A3CF-E7507D8E7B18}"/>
                </a:ext>
              </a:extLst>
            </p:cNvPr>
            <p:cNvSpPr txBox="1"/>
            <p:nvPr/>
          </p:nvSpPr>
          <p:spPr>
            <a:xfrm>
              <a:off x="7855027" y="6180463"/>
              <a:ext cx="3357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“path/to/{sample}_output_rule2”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84FDD9-64FB-1749-BC7C-4390BFEFBADF}"/>
                </a:ext>
              </a:extLst>
            </p:cNvPr>
            <p:cNvSpPr txBox="1"/>
            <p:nvPr/>
          </p:nvSpPr>
          <p:spPr>
            <a:xfrm>
              <a:off x="7837159" y="4625087"/>
              <a:ext cx="3457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“path/to/input/{sample}_R1.fastq”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381EDE-46C2-9A48-8672-5221B131F43A}"/>
                </a:ext>
              </a:extLst>
            </p:cNvPr>
            <p:cNvSpPr txBox="1"/>
            <p:nvPr/>
          </p:nvSpPr>
          <p:spPr>
            <a:xfrm>
              <a:off x="7855027" y="5402775"/>
              <a:ext cx="3357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“path/to/{sample}_output_rule1”</a:t>
              </a:r>
            </a:p>
          </p:txBody>
        </p:sp>
        <p:sp>
          <p:nvSpPr>
            <p:cNvPr id="12" name="Up Arrow 11">
              <a:extLst>
                <a:ext uri="{FF2B5EF4-FFF2-40B4-BE49-F238E27FC236}">
                  <a16:creationId xmlns:a16="http://schemas.microsoft.com/office/drawing/2014/main" id="{59F12E10-33E8-DB4A-A09E-AFCC1D567908}"/>
                </a:ext>
              </a:extLst>
            </p:cNvPr>
            <p:cNvSpPr/>
            <p:nvPr/>
          </p:nvSpPr>
          <p:spPr>
            <a:xfrm>
              <a:off x="9323370" y="5772107"/>
              <a:ext cx="484742" cy="4083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>
              <a:extLst>
                <a:ext uri="{FF2B5EF4-FFF2-40B4-BE49-F238E27FC236}">
                  <a16:creationId xmlns:a16="http://schemas.microsoft.com/office/drawing/2014/main" id="{C5AAF521-84CA-764A-870E-8AE2B5C9F8E1}"/>
                </a:ext>
              </a:extLst>
            </p:cNvPr>
            <p:cNvSpPr/>
            <p:nvPr/>
          </p:nvSpPr>
          <p:spPr>
            <a:xfrm>
              <a:off x="9323370" y="4994419"/>
              <a:ext cx="484742" cy="4083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116660-B885-5C44-A1D0-AE505833B0B7}"/>
                </a:ext>
              </a:extLst>
            </p:cNvPr>
            <p:cNvSpPr txBox="1"/>
            <p:nvPr/>
          </p:nvSpPr>
          <p:spPr>
            <a:xfrm>
              <a:off x="7703201" y="3953271"/>
              <a:ext cx="3661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Snakemake</a:t>
              </a:r>
              <a:r>
                <a:rPr lang="en-US" dirty="0"/>
                <a:t> generates your workflow tree like:</a:t>
              </a:r>
            </a:p>
          </p:txBody>
        </p:sp>
      </p:grpSp>
      <p:sp>
        <p:nvSpPr>
          <p:cNvPr id="3" name="Down Arrow 2">
            <a:extLst>
              <a:ext uri="{FF2B5EF4-FFF2-40B4-BE49-F238E27FC236}">
                <a16:creationId xmlns:a16="http://schemas.microsoft.com/office/drawing/2014/main" id="{81D21C9C-6480-D643-92F2-4D242AC45CF1}"/>
              </a:ext>
            </a:extLst>
          </p:cNvPr>
          <p:cNvSpPr/>
          <p:nvPr/>
        </p:nvSpPr>
        <p:spPr>
          <a:xfrm>
            <a:off x="3018622" y="2178001"/>
            <a:ext cx="473725" cy="352539"/>
          </a:xfrm>
          <a:prstGeom prst="downArrow">
            <a:avLst/>
          </a:prstGeom>
          <a:solidFill>
            <a:schemeClr val="accent4">
              <a:lumMod val="7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D7572CE-216B-2648-98CE-7103586FEF53}"/>
              </a:ext>
            </a:extLst>
          </p:cNvPr>
          <p:cNvSpPr/>
          <p:nvPr/>
        </p:nvSpPr>
        <p:spPr>
          <a:xfrm>
            <a:off x="8596462" y="2159137"/>
            <a:ext cx="473725" cy="352539"/>
          </a:xfrm>
          <a:prstGeom prst="downArrow">
            <a:avLst/>
          </a:prstGeom>
          <a:solidFill>
            <a:schemeClr val="accent4">
              <a:lumMod val="7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767943E-7E90-064D-B22D-37FB9096D6D8}"/>
              </a:ext>
            </a:extLst>
          </p:cNvPr>
          <p:cNvSpPr/>
          <p:nvPr/>
        </p:nvSpPr>
        <p:spPr>
          <a:xfrm rot="15202477">
            <a:off x="5358391" y="1158418"/>
            <a:ext cx="473725" cy="2212174"/>
          </a:xfrm>
          <a:prstGeom prst="downArrow">
            <a:avLst/>
          </a:prstGeom>
          <a:solidFill>
            <a:schemeClr val="accent4">
              <a:lumMod val="7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64017E-010A-9247-B65F-2CE1B016ED05}"/>
              </a:ext>
            </a:extLst>
          </p:cNvPr>
          <p:cNvCxnSpPr/>
          <p:nvPr/>
        </p:nvCxnSpPr>
        <p:spPr>
          <a:xfrm flipV="1">
            <a:off x="6722871" y="2733227"/>
            <a:ext cx="1873591" cy="277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6D147-13B7-CA41-A6FA-55EFBE532341}"/>
              </a:ext>
            </a:extLst>
          </p:cNvPr>
          <p:cNvCxnSpPr>
            <a:cxnSpLocks/>
          </p:cNvCxnSpPr>
          <p:nvPr/>
        </p:nvCxnSpPr>
        <p:spPr>
          <a:xfrm flipV="1">
            <a:off x="8542239" y="2178001"/>
            <a:ext cx="0" cy="31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5B47C-A4B3-CD4A-89C0-E0A4896F4630}"/>
              </a:ext>
            </a:extLst>
          </p:cNvPr>
          <p:cNvCxnSpPr/>
          <p:nvPr/>
        </p:nvCxnSpPr>
        <p:spPr>
          <a:xfrm flipH="1">
            <a:off x="4467636" y="1732095"/>
            <a:ext cx="1903784" cy="56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9A7CD5-9E3E-314E-A2A5-CDFDF86AE08F}"/>
              </a:ext>
            </a:extLst>
          </p:cNvPr>
          <p:cNvCxnSpPr/>
          <p:nvPr/>
        </p:nvCxnSpPr>
        <p:spPr>
          <a:xfrm flipV="1">
            <a:off x="3624549" y="2189018"/>
            <a:ext cx="0" cy="31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3C53D6-33C5-A64C-AF20-AD980003E918}"/>
              </a:ext>
            </a:extLst>
          </p:cNvPr>
          <p:cNvSpPr txBox="1"/>
          <p:nvPr/>
        </p:nvSpPr>
        <p:spPr>
          <a:xfrm>
            <a:off x="73228" y="6403909"/>
            <a:ext cx="1104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**If a rule has MULTIPLE outputs, you do not need to list all of these in your rule all, only the one that is created last</a:t>
            </a:r>
          </a:p>
        </p:txBody>
      </p:sp>
    </p:spTree>
    <p:extLst>
      <p:ext uri="{BB962C8B-B14F-4D97-AF65-F5344CB8AC3E}">
        <p14:creationId xmlns:p14="http://schemas.microsoft.com/office/powerpoint/2010/main" val="40799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30A2-C99B-9C4B-8D22-DCC1C2F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a </a:t>
            </a:r>
            <a:r>
              <a:rPr lang="en-US" sz="3200" dirty="0" err="1"/>
              <a:t>snakemake</a:t>
            </a:r>
            <a:r>
              <a:rPr lang="en-US" sz="3200" dirty="0"/>
              <a:t>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E8B78-D22A-7845-8CDC-B34192B87FC5}"/>
              </a:ext>
            </a:extLst>
          </p:cNvPr>
          <p:cNvSpPr txBox="1"/>
          <p:nvPr/>
        </p:nvSpPr>
        <p:spPr>
          <a:xfrm>
            <a:off x="924242" y="1861375"/>
            <a:ext cx="5171758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effectLst/>
              </a:rPr>
              <a:t>rule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STAR: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>
                <a:solidFill>
                  <a:srgbClr val="FF0000"/>
                </a:solidFill>
                <a:effectLst/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/>
              <a:t>        ”samples/raw/{sample}.fastq”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/>
                </a:solidFill>
              </a:rPr>
              <a:t>output:</a:t>
            </a:r>
          </a:p>
          <a:p>
            <a:r>
              <a:rPr lang="en-US" sz="2000" dirty="0"/>
              <a:t>        “samples/aligned/{sample}.aligned.bam”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effectLst/>
              </a:rPr>
              <a:t>params</a:t>
            </a:r>
            <a:r>
              <a:rPr lang="en-US" sz="2000" dirty="0">
                <a:solidFill>
                  <a:srgbClr val="00B050"/>
                </a:solidFill>
                <a:effectLst/>
              </a:rPr>
              <a:t>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gtf</a:t>
            </a:r>
            <a:r>
              <a:rPr lang="en-US" sz="2000" dirty="0"/>
              <a:t> = “/path/to/</a:t>
            </a:r>
            <a:r>
              <a:rPr lang="en-US" sz="2000" dirty="0" err="1"/>
              <a:t>gtf_file.gtf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effectLst/>
              </a:rPr>
              <a:t>conda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:</a:t>
            </a:r>
          </a:p>
          <a:p>
            <a:r>
              <a:rPr lang="en-US" sz="2000" dirty="0"/>
              <a:t>        “../</a:t>
            </a:r>
            <a:r>
              <a:rPr lang="en-US" sz="2000" dirty="0" err="1"/>
              <a:t>envs</a:t>
            </a:r>
            <a:r>
              <a:rPr lang="en-US" sz="2000" dirty="0"/>
              <a:t>/</a:t>
            </a:r>
            <a:r>
              <a:rPr lang="en-US" sz="2000" dirty="0" err="1"/>
              <a:t>STAR.yaml</a:t>
            </a:r>
            <a:r>
              <a:rPr lang="en-US" sz="2000" dirty="0"/>
              <a:t>”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rgbClr val="7030A0"/>
                </a:solidFill>
                <a:effectLst/>
              </a:rPr>
              <a:t>shell/run/script: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</a:p>
          <a:p>
            <a:r>
              <a:rPr lang="en-US" sz="2000" dirty="0"/>
              <a:t>        ”STAR {input} {output} –</a:t>
            </a:r>
            <a:r>
              <a:rPr lang="en-US" sz="2000" dirty="0" err="1"/>
              <a:t>gtf</a:t>
            </a:r>
            <a:r>
              <a:rPr lang="en-US" sz="2000" dirty="0"/>
              <a:t> {</a:t>
            </a:r>
            <a:r>
              <a:rPr lang="en-US" sz="2000" dirty="0" err="1"/>
              <a:t>params.gtf</a:t>
            </a:r>
            <a:r>
              <a:rPr lang="en-US" sz="2000" dirty="0"/>
              <a:t>}"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70ABF1-7F2A-3640-8CE9-757328B5E0A9}"/>
              </a:ext>
            </a:extLst>
          </p:cNvPr>
          <p:cNvCxnSpPr>
            <a:cxnSpLocks/>
          </p:cNvCxnSpPr>
          <p:nvPr/>
        </p:nvCxnSpPr>
        <p:spPr>
          <a:xfrm flipV="1">
            <a:off x="1999488" y="1890743"/>
            <a:ext cx="5388864" cy="48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B85DA-62C7-4843-BD2B-764AFCBCF5A2}"/>
              </a:ext>
            </a:extLst>
          </p:cNvPr>
          <p:cNvSpPr txBox="1"/>
          <p:nvPr/>
        </p:nvSpPr>
        <p:spPr>
          <a:xfrm>
            <a:off x="7595616" y="1690688"/>
            <a:ext cx="264643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input file(s)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F30814-D250-2349-8E9E-AB5911E49FFD}"/>
              </a:ext>
            </a:extLst>
          </p:cNvPr>
          <p:cNvCxnSpPr>
            <a:cxnSpLocks/>
          </p:cNvCxnSpPr>
          <p:nvPr/>
        </p:nvCxnSpPr>
        <p:spPr>
          <a:xfrm flipV="1">
            <a:off x="2170176" y="2548128"/>
            <a:ext cx="5218176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52C8C9-F5C2-4846-ADA8-C71CEB345654}"/>
              </a:ext>
            </a:extLst>
          </p:cNvPr>
          <p:cNvSpPr txBox="1"/>
          <p:nvPr/>
        </p:nvSpPr>
        <p:spPr>
          <a:xfrm>
            <a:off x="7595616" y="2308364"/>
            <a:ext cx="2808333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Define your output file(s)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68A89-6CCF-BB48-B92D-EFB2571E55F7}"/>
              </a:ext>
            </a:extLst>
          </p:cNvPr>
          <p:cNvCxnSpPr>
            <a:cxnSpLocks/>
          </p:cNvCxnSpPr>
          <p:nvPr/>
        </p:nvCxnSpPr>
        <p:spPr>
          <a:xfrm flipV="1">
            <a:off x="2267712" y="3416360"/>
            <a:ext cx="5120640" cy="1839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F8D805-1F24-314A-826C-05FF5205193F}"/>
              </a:ext>
            </a:extLst>
          </p:cNvPr>
          <p:cNvSpPr txBox="1"/>
          <p:nvPr/>
        </p:nvSpPr>
        <p:spPr>
          <a:xfrm>
            <a:off x="7595616" y="2908529"/>
            <a:ext cx="4115315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paths to any files/directories which are used in this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Gtf</a:t>
            </a:r>
            <a:r>
              <a:rPr lang="en-US" sz="2000" dirty="0"/>
              <a:t> file, star index, etc.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4D0C05-111D-3442-AA5C-C7F7B0926FBA}"/>
              </a:ext>
            </a:extLst>
          </p:cNvPr>
          <p:cNvCxnSpPr>
            <a:cxnSpLocks/>
          </p:cNvCxnSpPr>
          <p:nvPr/>
        </p:nvCxnSpPr>
        <p:spPr>
          <a:xfrm>
            <a:off x="2170176" y="4197427"/>
            <a:ext cx="521817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DDBB07-80F2-984A-A90C-C33EA42DAC31}"/>
              </a:ext>
            </a:extLst>
          </p:cNvPr>
          <p:cNvSpPr txBox="1"/>
          <p:nvPr/>
        </p:nvSpPr>
        <p:spPr>
          <a:xfrm>
            <a:off x="7595616" y="4021354"/>
            <a:ext cx="4266540" cy="7078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path to any </a:t>
            </a:r>
            <a:r>
              <a:rPr lang="en-US" sz="2000" dirty="0" err="1"/>
              <a:t>conda</a:t>
            </a:r>
            <a:r>
              <a:rPr lang="en-US" sz="2000" dirty="0"/>
              <a:t> environments with software used in this rule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F6305-9A65-A943-B126-46F4F0F6C659}"/>
              </a:ext>
            </a:extLst>
          </p:cNvPr>
          <p:cNvCxnSpPr>
            <a:cxnSpLocks/>
          </p:cNvCxnSpPr>
          <p:nvPr/>
        </p:nvCxnSpPr>
        <p:spPr>
          <a:xfrm>
            <a:off x="3051672" y="4815694"/>
            <a:ext cx="4336680" cy="97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415EAA-0919-4145-A172-DD13DD29B479}"/>
              </a:ext>
            </a:extLst>
          </p:cNvPr>
          <p:cNvSpPr txBox="1"/>
          <p:nvPr/>
        </p:nvSpPr>
        <p:spPr>
          <a:xfrm>
            <a:off x="7595616" y="4815694"/>
            <a:ext cx="3877938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where you define your code. There are a few options here.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15C17-727E-9B4D-AF52-9A165382A8D2}"/>
              </a:ext>
            </a:extLst>
          </p:cNvPr>
          <p:cNvSpPr/>
          <p:nvPr/>
        </p:nvSpPr>
        <p:spPr>
          <a:xfrm>
            <a:off x="1146048" y="2219093"/>
            <a:ext cx="4764098" cy="119726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71A4-871E-7649-B4AC-EDBC77CF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input/</a:t>
            </a:r>
            <a:r>
              <a:rPr lang="en-US" sz="3200" dirty="0">
                <a:solidFill>
                  <a:schemeClr val="accent5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A62A-1ED9-F043-86BE-2D2D5FD1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Run rule once with one input file and one output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Run rule in parallel across many samples (</a:t>
            </a:r>
            <a:r>
              <a:rPr lang="en-US" dirty="0" err="1"/>
              <a:t>ie</a:t>
            </a:r>
            <a:r>
              <a:rPr lang="en-US" dirty="0"/>
              <a:t>. wildcards)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Run rule with multiple input files and one output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Run rule with variable input – write a function to define this input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Run a rule that will output a directory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Run a sequence of rules, whose intermediate files are temporary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Rule is dependent on the output of the previous rule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9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6A0-F2C9-BB45-AC8C-B8BBBB5E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1A) Run rule once with one input file and one output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CE09-4AF1-9446-910E-B53C2E30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rule </a:t>
            </a:r>
            <a:r>
              <a:rPr lang="en-US" sz="2500" dirty="0" err="1"/>
              <a:t>filter_counts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r>
              <a:rPr lang="en-US" sz="2500" dirty="0"/>
              <a:t>    input: </a:t>
            </a:r>
          </a:p>
          <a:p>
            <a:pPr marL="0" indent="0">
              <a:buNone/>
            </a:pPr>
            <a:r>
              <a:rPr lang="en-US" sz="2500" dirty="0"/>
              <a:t>        “path/to/</a:t>
            </a:r>
            <a:r>
              <a:rPr lang="en-US" sz="2500" dirty="0" err="1"/>
              <a:t>counts_file.txt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output:</a:t>
            </a:r>
          </a:p>
          <a:p>
            <a:pPr marL="0" indent="0">
              <a:buNone/>
            </a:pPr>
            <a:r>
              <a:rPr lang="en-US" sz="2500" dirty="0"/>
              <a:t>        “path/to/</a:t>
            </a:r>
            <a:r>
              <a:rPr lang="en-US" sz="2500" dirty="0" err="1"/>
              <a:t>filtered_counts_file.txt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script:</a:t>
            </a:r>
          </a:p>
          <a:p>
            <a:pPr marL="0" indent="0">
              <a:buNone/>
            </a:pPr>
            <a:r>
              <a:rPr lang="en-US" sz="2500" dirty="0"/>
              <a:t>        “../scripts/</a:t>
            </a:r>
            <a:r>
              <a:rPr lang="en-US" sz="2500" dirty="0" err="1"/>
              <a:t>filter_counts.R</a:t>
            </a:r>
            <a:r>
              <a:rPr lang="en-US" sz="2500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75588-891C-E44B-BC96-9FEE8AA1D007}"/>
              </a:ext>
            </a:extLst>
          </p:cNvPr>
          <p:cNvSpPr txBox="1"/>
          <p:nvPr/>
        </p:nvSpPr>
        <p:spPr>
          <a:xfrm>
            <a:off x="242371" y="6224530"/>
            <a:ext cx="51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“path/to/</a:t>
            </a:r>
            <a:r>
              <a:rPr lang="en-US" dirty="0" err="1">
                <a:solidFill>
                  <a:srgbClr val="FF0000"/>
                </a:solidFill>
              </a:rPr>
              <a:t>filtered_counts_file.txt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is written in rule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A7539-C6E6-3D4C-AF62-9BCAACD5EABB}"/>
              </a:ext>
            </a:extLst>
          </p:cNvPr>
          <p:cNvSpPr txBox="1"/>
          <p:nvPr/>
        </p:nvSpPr>
        <p:spPr>
          <a:xfrm>
            <a:off x="334537" y="6555574"/>
            <a:ext cx="671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https://github.com/ohsu-cedar-comp-hub/Bulk-RNA-seq-pipeline-PE/blob/master/rules/align_rmdp.smk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93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4FB9-A31C-B845-AB16-47C7800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1B) Run rule in parallel across many samples (</a:t>
            </a:r>
            <a:r>
              <a:rPr lang="en-US" sz="3200" dirty="0" err="1"/>
              <a:t>ie</a:t>
            </a:r>
            <a:r>
              <a:rPr lang="en-US" sz="3200" dirty="0"/>
              <a:t>. wildcards)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08A1-99EB-844F-9946-63B5869F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rule </a:t>
            </a:r>
            <a:r>
              <a:rPr lang="en-US" sz="2500" dirty="0" err="1"/>
              <a:t>fastqc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r>
              <a:rPr lang="en-US" sz="2500" dirty="0"/>
              <a:t>    input: </a:t>
            </a:r>
          </a:p>
          <a:p>
            <a:pPr marL="0" indent="0">
              <a:buNone/>
            </a:pPr>
            <a:r>
              <a:rPr lang="en-US" sz="2500" dirty="0"/>
              <a:t>        “path/to/{sample}.</a:t>
            </a:r>
            <a:r>
              <a:rPr lang="en-US" sz="2500" dirty="0" err="1"/>
              <a:t>fastq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output:</a:t>
            </a:r>
          </a:p>
          <a:p>
            <a:pPr marL="0" indent="0">
              <a:buNone/>
            </a:pPr>
            <a:r>
              <a:rPr lang="en-US" sz="2500" dirty="0"/>
              <a:t>        “path/to/</a:t>
            </a:r>
            <a:r>
              <a:rPr lang="en-US" sz="2500" dirty="0" err="1"/>
              <a:t>output_directory</a:t>
            </a:r>
            <a:r>
              <a:rPr lang="en-US" sz="2500" dirty="0"/>
              <a:t>/{sample}_</a:t>
            </a:r>
            <a:r>
              <a:rPr lang="en-US" sz="2500" dirty="0" err="1"/>
              <a:t>fastqc.zip</a:t>
            </a:r>
            <a:r>
              <a:rPr lang="en-US" sz="2500" dirty="0"/>
              <a:t>”</a:t>
            </a:r>
          </a:p>
          <a:p>
            <a:pPr marL="0" indent="0">
              <a:buNone/>
            </a:pPr>
            <a:r>
              <a:rPr lang="en-US" sz="2500" dirty="0"/>
              <a:t>    shell:</a:t>
            </a:r>
          </a:p>
          <a:p>
            <a:pPr marL="0" indent="0">
              <a:buNone/>
            </a:pPr>
            <a:r>
              <a:rPr lang="en-US" sz="2500" dirty="0"/>
              <a:t>        “</a:t>
            </a:r>
            <a:r>
              <a:rPr lang="en-US" sz="2500" dirty="0" err="1"/>
              <a:t>fastqc</a:t>
            </a:r>
            <a:r>
              <a:rPr lang="en-US" sz="2500" dirty="0"/>
              <a:t> {input} path/to/</a:t>
            </a:r>
            <a:r>
              <a:rPr lang="en-US" sz="2500" dirty="0" err="1"/>
              <a:t>output_directory</a:t>
            </a:r>
            <a:r>
              <a:rPr lang="en-US" sz="2500" dirty="0"/>
              <a:t>/{</a:t>
            </a:r>
            <a:r>
              <a:rPr lang="en-US" sz="2500" dirty="0" err="1"/>
              <a:t>wildcards.sample</a:t>
            </a:r>
            <a:r>
              <a:rPr lang="en-US" sz="2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17EAF-D7DF-9B43-8B9F-F4BE729A8FD2}"/>
              </a:ext>
            </a:extLst>
          </p:cNvPr>
          <p:cNvSpPr txBox="1"/>
          <p:nvPr/>
        </p:nvSpPr>
        <p:spPr>
          <a:xfrm>
            <a:off x="242371" y="6224530"/>
            <a:ext cx="922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expand(“path/to/</a:t>
            </a:r>
            <a:r>
              <a:rPr lang="en-US" dirty="0" err="1">
                <a:solidFill>
                  <a:srgbClr val="FF0000"/>
                </a:solidFill>
              </a:rPr>
              <a:t>output_directory</a:t>
            </a:r>
            <a:r>
              <a:rPr lang="en-US" dirty="0">
                <a:solidFill>
                  <a:srgbClr val="FF0000"/>
                </a:solidFill>
              </a:rPr>
              <a:t>/{sample}_</a:t>
            </a:r>
            <a:r>
              <a:rPr lang="en-US" dirty="0" err="1">
                <a:solidFill>
                  <a:srgbClr val="FF0000"/>
                </a:solidFill>
              </a:rPr>
              <a:t>fastqc.zip</a:t>
            </a:r>
            <a:r>
              <a:rPr lang="en-US" dirty="0">
                <a:solidFill>
                  <a:srgbClr val="FF0000"/>
                </a:solidFill>
              </a:rPr>
              <a:t>”, sample = SAMPLES) </a:t>
            </a:r>
            <a:r>
              <a:rPr lang="en-US" dirty="0"/>
              <a:t>is written in rule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8022D-A617-A542-872A-EF2674678914}"/>
              </a:ext>
            </a:extLst>
          </p:cNvPr>
          <p:cNvSpPr txBox="1"/>
          <p:nvPr/>
        </p:nvSpPr>
        <p:spPr>
          <a:xfrm>
            <a:off x="9330706" y="1778058"/>
            <a:ext cx="251242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want to reference the wildcard string in your shell command, you must reference it by {</a:t>
            </a:r>
            <a:r>
              <a:rPr lang="en-US" dirty="0" err="1"/>
              <a:t>wildcards.sample</a:t>
            </a:r>
            <a:r>
              <a:rPr lang="en-US" dirty="0"/>
              <a:t>}, rather than just {sample}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4F041-4E56-334A-8553-AA8B8F9DEFE4}"/>
              </a:ext>
            </a:extLst>
          </p:cNvPr>
          <p:cNvCxnSpPr>
            <a:cxnSpLocks/>
          </p:cNvCxnSpPr>
          <p:nvPr/>
        </p:nvCxnSpPr>
        <p:spPr>
          <a:xfrm flipH="1">
            <a:off x="8934680" y="3667321"/>
            <a:ext cx="396026" cy="87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89EC73-AD4C-B74D-8172-F75DD5422F26}"/>
              </a:ext>
            </a:extLst>
          </p:cNvPr>
          <p:cNvSpPr txBox="1"/>
          <p:nvPr/>
        </p:nvSpPr>
        <p:spPr>
          <a:xfrm>
            <a:off x="256480" y="6555574"/>
            <a:ext cx="671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https://github.com/ohsu-cedar-comp-hub/Bulk-RNA-seq-pipeline-PE/blob/master/rules/align_rmdp.smk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56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4245</Words>
  <Application>Microsoft Office PowerPoint</Application>
  <PresentationFormat>Widescreen</PresentationFormat>
  <Paragraphs>442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Snakemake – how-to, tips &amp; tricks</vt:lpstr>
      <vt:lpstr>General structure of snakemake</vt:lpstr>
      <vt:lpstr>PowerPoint Presentation</vt:lpstr>
      <vt:lpstr>How do you define wildcards, what are they, and how do you make sure your ”rules” are running on the correct ones?</vt:lpstr>
      <vt:lpstr>How do rules relate to each other and to the rule all?</vt:lpstr>
      <vt:lpstr>Structure of a snakemake rule</vt:lpstr>
      <vt:lpstr>1. input/output</vt:lpstr>
      <vt:lpstr>1A) Run rule once with one input file and one output file</vt:lpstr>
      <vt:lpstr>1B) Run rule in parallel across many samples (ie. wildcards) </vt:lpstr>
      <vt:lpstr>Setting wildcards</vt:lpstr>
      <vt:lpstr>Calling wildcards</vt:lpstr>
      <vt:lpstr>1C) Run rule with multiple input files and one output file</vt:lpstr>
      <vt:lpstr>1D) Run rule with variable input – write a function to define this input</vt:lpstr>
      <vt:lpstr>1E) Run a rule that will output a directory</vt:lpstr>
      <vt:lpstr>1F) Run a sequence of rules, whose intermediate files are temporary</vt:lpstr>
      <vt:lpstr>1E) Rule is dependent on the output of the previous rule</vt:lpstr>
      <vt:lpstr>Structure of a snakemake rule</vt:lpstr>
      <vt:lpstr>2. params</vt:lpstr>
      <vt:lpstr>How to reference things in the config file</vt:lpstr>
      <vt:lpstr>Structure of a snakemake rule</vt:lpstr>
      <vt:lpstr>3. conda</vt:lpstr>
      <vt:lpstr>Conda cheat sheet</vt:lpstr>
      <vt:lpstr>My .condarc file (in same directory as conda installation)</vt:lpstr>
      <vt:lpstr>What if conda doesn’t have your package?</vt:lpstr>
      <vt:lpstr>Structure of a snakemake rule</vt:lpstr>
      <vt:lpstr>4. shell / script / run</vt:lpstr>
      <vt:lpstr>4A) run</vt:lpstr>
      <vt:lpstr>4B) shell (most common)</vt:lpstr>
      <vt:lpstr>4C) script</vt:lpstr>
      <vt:lpstr>Example workflow for cfRNA-seq-pipeline</vt:lpstr>
      <vt:lpstr>Example DAG</vt:lpstr>
      <vt:lpstr>Other files used in these workflows and their format</vt:lpstr>
      <vt:lpstr>Your best friend</vt:lpstr>
      <vt:lpstr>Common errors you will run into</vt:lpstr>
      <vt:lpstr>How to track down your errors</vt:lpstr>
      <vt:lpstr>Unique scenarios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 – how-to, tips &amp; tricks</dc:title>
  <dc:creator>Breeshey Roskams-Hieter</dc:creator>
  <cp:lastModifiedBy>Aaron Doe</cp:lastModifiedBy>
  <cp:revision>79</cp:revision>
  <dcterms:created xsi:type="dcterms:W3CDTF">2019-10-30T21:09:32Z</dcterms:created>
  <dcterms:modified xsi:type="dcterms:W3CDTF">2023-06-05T22:26:51Z</dcterms:modified>
</cp:coreProperties>
</file>