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25"/>
  </p:notesMasterIdLst>
  <p:sldIdLst>
    <p:sldId id="290" r:id="rId2"/>
    <p:sldId id="291" r:id="rId3"/>
    <p:sldId id="292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7" r:id="rId14"/>
    <p:sldId id="303" r:id="rId15"/>
    <p:sldId id="304" r:id="rId16"/>
    <p:sldId id="305" r:id="rId17"/>
    <p:sldId id="306" r:id="rId18"/>
    <p:sldId id="308" r:id="rId19"/>
    <p:sldId id="309" r:id="rId20"/>
    <p:sldId id="310" r:id="rId21"/>
    <p:sldId id="311" r:id="rId22"/>
    <p:sldId id="312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429" autoAdjust="0"/>
  </p:normalViewPr>
  <p:slideViewPr>
    <p:cSldViewPr snapToGrid="0">
      <p:cViewPr>
        <p:scale>
          <a:sx n="75" d="100"/>
          <a:sy n="75" d="100"/>
        </p:scale>
        <p:origin x="-965" y="-3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7C580-8BFE-4E50-8C3B-B73977F00FC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554DE-EF77-44FA-8D27-6D0FE73D8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1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78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2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1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6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1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7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5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3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3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8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9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9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749273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874" tIns="60937" rIns="121874" bIns="6093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749273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874" tIns="60937" rIns="121874" bIns="6093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54047" y="1825058"/>
            <a:ext cx="5919617" cy="1646560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21875" tIns="60938" rIns="121875" bIns="60938" rtlCol="0" anchor="ctr">
            <a:spAutoFit/>
          </a:bodyPr>
          <a:lstStyle/>
          <a:p>
            <a:pPr>
              <a:tabLst>
                <a:tab pos="169035" algn="l"/>
              </a:tabLst>
            </a:pPr>
            <a:r>
              <a:rPr lang="en-US" altLang="zh-TW" sz="9900" b="1" dirty="0" smtClean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CCAR</a:t>
            </a:r>
            <a:endParaRPr lang="en-US" sz="9900" b="1" dirty="0">
              <a:solidFill>
                <a:schemeClr val="tx1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54048" y="3393443"/>
            <a:ext cx="4573968" cy="104639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21875" tIns="60938" rIns="121875" bIns="60938" rtlCol="0" anchor="ctr">
            <a:spAutoFit/>
          </a:bodyPr>
          <a:lstStyle/>
          <a:p>
            <a:pPr>
              <a:tabLst>
                <a:tab pos="169035" algn="l"/>
              </a:tabLst>
            </a:pPr>
            <a:r>
              <a:rPr lang="en-US" altLang="zh-TW" sz="20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resented </a:t>
            </a:r>
            <a:r>
              <a:rPr lang="en-US" sz="20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by: </a:t>
            </a:r>
            <a:r>
              <a:rPr lang="en-US" altLang="zh-TW" sz="2000" dirty="0" smtClean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James Lee</a:t>
            </a:r>
          </a:p>
          <a:p>
            <a:pPr>
              <a:tabLst>
                <a:tab pos="169035" algn="l"/>
              </a:tabLst>
            </a:pPr>
            <a:r>
              <a:rPr lang="en-US" sz="20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			    </a:t>
            </a:r>
            <a:r>
              <a:rPr lang="en-US" sz="2000" dirty="0" err="1" smtClean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Danjun</a:t>
            </a:r>
            <a:r>
              <a:rPr lang="en-US" sz="2000" dirty="0" smtClean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 Lu</a:t>
            </a:r>
          </a:p>
          <a:p>
            <a:pPr>
              <a:tabLst>
                <a:tab pos="169035" algn="l"/>
              </a:tabLst>
            </a:pPr>
            <a:r>
              <a:rPr lang="en-US" sz="20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			    </a:t>
            </a:r>
            <a:r>
              <a:rPr lang="en-US" sz="2000" dirty="0" err="1" smtClean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Soumya</a:t>
            </a:r>
            <a:r>
              <a:rPr lang="en-US" sz="2000" dirty="0" smtClean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Bhmidipaty</a:t>
            </a:r>
            <a:endParaRPr lang="en-US" sz="2000" dirty="0">
              <a:solidFill>
                <a:schemeClr val="tx1"/>
              </a:solidFill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905526" y="1992828"/>
            <a:ext cx="2548522" cy="2608802"/>
            <a:chOff x="2835275" y="1704975"/>
            <a:chExt cx="4329113" cy="4329113"/>
          </a:xfrm>
          <a:noFill/>
        </p:grpSpPr>
        <p:sp>
          <p:nvSpPr>
            <p:cNvPr id="15" name="Line 1"/>
            <p:cNvSpPr>
              <a:spLocks noChangeShapeType="1"/>
            </p:cNvSpPr>
            <p:nvPr/>
          </p:nvSpPr>
          <p:spPr bwMode="auto">
            <a:xfrm flipH="1">
              <a:off x="3035300" y="1939925"/>
              <a:ext cx="3906838" cy="3892550"/>
            </a:xfrm>
            <a:prstGeom prst="line">
              <a:avLst/>
            </a:prstGeom>
            <a:grpFill/>
            <a:ln w="127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6546850" y="1884363"/>
              <a:ext cx="438150" cy="439737"/>
            </a:xfrm>
            <a:custGeom>
              <a:avLst/>
              <a:gdLst>
                <a:gd name="T0" fmla="*/ 0 w 1219"/>
                <a:gd name="T1" fmla="*/ 0 h 1220"/>
                <a:gd name="T2" fmla="*/ 1218 w 1219"/>
                <a:gd name="T3" fmla="*/ 0 h 1220"/>
                <a:gd name="T4" fmla="*/ 1218 w 1219"/>
                <a:gd name="T5" fmla="*/ 1219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9" h="1220">
                  <a:moveTo>
                    <a:pt x="0" y="0"/>
                  </a:moveTo>
                  <a:lnTo>
                    <a:pt x="1218" y="0"/>
                  </a:lnTo>
                  <a:lnTo>
                    <a:pt x="1218" y="1219"/>
                  </a:lnTo>
                </a:path>
              </a:pathLst>
            </a:custGeom>
            <a:grpFill/>
            <a:ln w="127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3014663" y="5416550"/>
              <a:ext cx="439737" cy="438150"/>
            </a:xfrm>
            <a:custGeom>
              <a:avLst/>
              <a:gdLst>
                <a:gd name="T0" fmla="*/ 1219 w 1220"/>
                <a:gd name="T1" fmla="*/ 1218 h 1219"/>
                <a:gd name="T2" fmla="*/ 0 w 1220"/>
                <a:gd name="T3" fmla="*/ 1218 h 1219"/>
                <a:gd name="T4" fmla="*/ 0 w 1220"/>
                <a:gd name="T5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0" h="1219">
                  <a:moveTo>
                    <a:pt x="1219" y="1218"/>
                  </a:moveTo>
                  <a:lnTo>
                    <a:pt x="0" y="1218"/>
                  </a:lnTo>
                  <a:lnTo>
                    <a:pt x="0" y="0"/>
                  </a:lnTo>
                </a:path>
              </a:pathLst>
            </a:custGeom>
            <a:grpFill/>
            <a:ln w="127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4"/>
            <p:cNvSpPr>
              <a:spLocks noChangeShapeType="1"/>
            </p:cNvSpPr>
            <p:nvPr/>
          </p:nvSpPr>
          <p:spPr bwMode="auto">
            <a:xfrm>
              <a:off x="3273425" y="2143125"/>
              <a:ext cx="3452813" cy="3452813"/>
            </a:xfrm>
            <a:prstGeom prst="line">
              <a:avLst/>
            </a:prstGeom>
            <a:grpFill/>
            <a:ln w="127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6726238" y="5595938"/>
              <a:ext cx="438150" cy="438150"/>
            </a:xfrm>
            <a:custGeom>
              <a:avLst/>
              <a:gdLst>
                <a:gd name="T0" fmla="*/ 0 w 1219"/>
                <a:gd name="T1" fmla="*/ 1218 h 1219"/>
                <a:gd name="T2" fmla="*/ 0 w 1219"/>
                <a:gd name="T3" fmla="*/ 0 h 1219"/>
                <a:gd name="T4" fmla="*/ 1218 w 1219"/>
                <a:gd name="T5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9" h="1219">
                  <a:moveTo>
                    <a:pt x="0" y="1218"/>
                  </a:moveTo>
                  <a:lnTo>
                    <a:pt x="0" y="0"/>
                  </a:lnTo>
                  <a:lnTo>
                    <a:pt x="1218" y="0"/>
                  </a:lnTo>
                </a:path>
              </a:pathLst>
            </a:custGeom>
            <a:grpFill/>
            <a:ln w="127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2835275" y="1704975"/>
              <a:ext cx="439738" cy="439738"/>
            </a:xfrm>
            <a:custGeom>
              <a:avLst/>
              <a:gdLst>
                <a:gd name="T0" fmla="*/ 1219 w 1220"/>
                <a:gd name="T1" fmla="*/ 0 h 1220"/>
                <a:gd name="T2" fmla="*/ 1219 w 1220"/>
                <a:gd name="T3" fmla="*/ 1219 h 1220"/>
                <a:gd name="T4" fmla="*/ 0 w 1220"/>
                <a:gd name="T5" fmla="*/ 1219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0" h="1220">
                  <a:moveTo>
                    <a:pt x="1219" y="0"/>
                  </a:moveTo>
                  <a:lnTo>
                    <a:pt x="1219" y="1219"/>
                  </a:lnTo>
                  <a:lnTo>
                    <a:pt x="0" y="1219"/>
                  </a:lnTo>
                </a:path>
              </a:pathLst>
            </a:custGeom>
            <a:grpFill/>
            <a:ln w="127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4162425" y="2479675"/>
              <a:ext cx="1665288" cy="282575"/>
            </a:xfrm>
            <a:custGeom>
              <a:avLst/>
              <a:gdLst>
                <a:gd name="T0" fmla="*/ 4624 w 4625"/>
                <a:gd name="T1" fmla="*/ 750 h 783"/>
                <a:gd name="T2" fmla="*/ 4624 w 4625"/>
                <a:gd name="T3" fmla="*/ 750 h 783"/>
                <a:gd name="T4" fmla="*/ 2312 w 4625"/>
                <a:gd name="T5" fmla="*/ 0 h 783"/>
                <a:gd name="T6" fmla="*/ 0 w 4625"/>
                <a:gd name="T7" fmla="*/ 78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5" h="783">
                  <a:moveTo>
                    <a:pt x="4624" y="750"/>
                  </a:moveTo>
                  <a:lnTo>
                    <a:pt x="4624" y="750"/>
                  </a:lnTo>
                  <a:cubicBezTo>
                    <a:pt x="3999" y="282"/>
                    <a:pt x="3186" y="0"/>
                    <a:pt x="2312" y="0"/>
                  </a:cubicBezTo>
                  <a:cubicBezTo>
                    <a:pt x="1437" y="0"/>
                    <a:pt x="656" y="282"/>
                    <a:pt x="0" y="782"/>
                  </a:cubicBezTo>
                </a:path>
              </a:pathLst>
            </a:custGeom>
            <a:grpFill/>
            <a:ln w="127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6097588" y="3009900"/>
              <a:ext cx="292100" cy="1698625"/>
            </a:xfrm>
            <a:custGeom>
              <a:avLst/>
              <a:gdLst>
                <a:gd name="T0" fmla="*/ 31 w 813"/>
                <a:gd name="T1" fmla="*/ 4718 h 4719"/>
                <a:gd name="T2" fmla="*/ 31 w 813"/>
                <a:gd name="T3" fmla="*/ 4718 h 4719"/>
                <a:gd name="T4" fmla="*/ 812 w 813"/>
                <a:gd name="T5" fmla="*/ 2375 h 4719"/>
                <a:gd name="T6" fmla="*/ 0 w 813"/>
                <a:gd name="T7" fmla="*/ 0 h 4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3" h="4719">
                  <a:moveTo>
                    <a:pt x="31" y="4718"/>
                  </a:moveTo>
                  <a:lnTo>
                    <a:pt x="31" y="4718"/>
                  </a:lnTo>
                  <a:cubicBezTo>
                    <a:pt x="531" y="4062"/>
                    <a:pt x="812" y="3249"/>
                    <a:pt x="812" y="2375"/>
                  </a:cubicBezTo>
                  <a:cubicBezTo>
                    <a:pt x="812" y="1500"/>
                    <a:pt x="500" y="656"/>
                    <a:pt x="0" y="0"/>
                  </a:cubicBezTo>
                </a:path>
              </a:pathLst>
            </a:custGeom>
            <a:grpFill/>
            <a:ln w="127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3611563" y="3021013"/>
              <a:ext cx="293687" cy="1676400"/>
            </a:xfrm>
            <a:custGeom>
              <a:avLst/>
              <a:gdLst>
                <a:gd name="T0" fmla="*/ 813 w 814"/>
                <a:gd name="T1" fmla="*/ 0 h 4657"/>
                <a:gd name="T2" fmla="*/ 813 w 814"/>
                <a:gd name="T3" fmla="*/ 0 h 4657"/>
                <a:gd name="T4" fmla="*/ 0 w 814"/>
                <a:gd name="T5" fmla="*/ 2344 h 4657"/>
                <a:gd name="T6" fmla="*/ 750 w 814"/>
                <a:gd name="T7" fmla="*/ 4656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4" h="4657">
                  <a:moveTo>
                    <a:pt x="813" y="0"/>
                  </a:moveTo>
                  <a:lnTo>
                    <a:pt x="813" y="0"/>
                  </a:lnTo>
                  <a:cubicBezTo>
                    <a:pt x="282" y="657"/>
                    <a:pt x="0" y="1469"/>
                    <a:pt x="0" y="2344"/>
                  </a:cubicBezTo>
                  <a:cubicBezTo>
                    <a:pt x="0" y="3218"/>
                    <a:pt x="282" y="4031"/>
                    <a:pt x="750" y="4656"/>
                  </a:cubicBezTo>
                </a:path>
              </a:pathLst>
            </a:custGeom>
            <a:grpFill/>
            <a:ln w="127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4140200" y="4967288"/>
              <a:ext cx="1709738" cy="292100"/>
            </a:xfrm>
            <a:custGeom>
              <a:avLst/>
              <a:gdLst>
                <a:gd name="T0" fmla="*/ 0 w 4750"/>
                <a:gd name="T1" fmla="*/ 0 h 813"/>
                <a:gd name="T2" fmla="*/ 0 w 4750"/>
                <a:gd name="T3" fmla="*/ 0 h 813"/>
                <a:gd name="T4" fmla="*/ 2375 w 4750"/>
                <a:gd name="T5" fmla="*/ 812 h 813"/>
                <a:gd name="T6" fmla="*/ 4749 w 4750"/>
                <a:gd name="T7" fmla="*/ 0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50" h="813">
                  <a:moveTo>
                    <a:pt x="0" y="0"/>
                  </a:moveTo>
                  <a:lnTo>
                    <a:pt x="0" y="0"/>
                  </a:lnTo>
                  <a:cubicBezTo>
                    <a:pt x="656" y="500"/>
                    <a:pt x="1500" y="812"/>
                    <a:pt x="2375" y="812"/>
                  </a:cubicBezTo>
                  <a:cubicBezTo>
                    <a:pt x="3280" y="812"/>
                    <a:pt x="4093" y="500"/>
                    <a:pt x="4749" y="0"/>
                  </a:cubicBezTo>
                </a:path>
              </a:pathLst>
            </a:custGeom>
            <a:grpFill/>
            <a:ln w="127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02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79701" y="383371"/>
            <a:ext cx="4967047" cy="969486"/>
          </a:xfrm>
          <a:prstGeom prst="rect">
            <a:avLst/>
          </a:prstGeom>
          <a:noFill/>
        </p:spPr>
        <p:txBody>
          <a:bodyPr wrap="none" lIns="45711" tIns="22855" rIns="45711" bIns="22855" rtlCol="0">
            <a:spAutoFit/>
          </a:bodyPr>
          <a:lstStyle/>
          <a:p>
            <a:r>
              <a:rPr lang="en-US" sz="6000" b="1" dirty="0" smtClean="0">
                <a:latin typeface="Montserrat Semi" charset="0"/>
                <a:ea typeface="Montserrat Semi" charset="0"/>
                <a:cs typeface="Montserrat Semi" charset="0"/>
              </a:rPr>
              <a:t>Results: EAD</a:t>
            </a:r>
            <a:endParaRPr lang="en-US" sz="6000" b="1" dirty="0"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64" y="1442309"/>
            <a:ext cx="6306496" cy="4621604"/>
          </a:xfrm>
          <a:prstGeom prst="rect">
            <a:avLst/>
          </a:prstGeom>
        </p:spPr>
      </p:pic>
      <p:sp>
        <p:nvSpPr>
          <p:cNvPr id="6" name="TextBox 17"/>
          <p:cNvSpPr txBox="1"/>
          <p:nvPr/>
        </p:nvSpPr>
        <p:spPr>
          <a:xfrm>
            <a:off x="6396581" y="6063913"/>
            <a:ext cx="5643019" cy="692487"/>
          </a:xfrm>
          <a:prstGeom prst="rect">
            <a:avLst/>
          </a:prstGeom>
          <a:noFill/>
        </p:spPr>
        <p:txBody>
          <a:bodyPr wrap="square" lIns="45711" tIns="22855" rIns="45711" bIns="2285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Montserrat Semi" charset="0"/>
                <a:ea typeface="Montserrat Semi" charset="0"/>
                <a:cs typeface="Montserrat Semi" charset="0"/>
              </a:rPr>
              <a:t>Decreasing linearly over time…</a:t>
            </a:r>
          </a:p>
        </p:txBody>
      </p:sp>
    </p:spTree>
    <p:extLst>
      <p:ext uri="{BB962C8B-B14F-4D97-AF65-F5344CB8AC3E}">
        <p14:creationId xmlns:p14="http://schemas.microsoft.com/office/powerpoint/2010/main" val="402257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142756" y="1352857"/>
            <a:ext cx="5483430" cy="3462476"/>
          </a:xfrm>
          <a:prstGeom prst="rect">
            <a:avLst/>
          </a:prstGeom>
          <a:noFill/>
        </p:spPr>
        <p:txBody>
          <a:bodyPr wrap="square" lIns="45711" tIns="22855" rIns="45711" bIns="2285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Montserrat Semi" charset="0"/>
                <a:ea typeface="Montserrat Semi" charset="0"/>
                <a:cs typeface="Montserrat Semi" charset="0"/>
              </a:rPr>
              <a:t>Notes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Costs = 4046.61 + 159.26*HPI + 0.039*</a:t>
            </a:r>
            <a:r>
              <a:rPr lang="en-US" sz="2000" dirty="0" err="1">
                <a:latin typeface="Montserrat Light" charset="0"/>
                <a:ea typeface="Montserrat Light" charset="0"/>
                <a:cs typeface="Montserrat Light" charset="0"/>
              </a:rPr>
              <a:t>orig_amount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 - 2159.37*Unemployment + 7367.74*cluster1 + 1920.48*cluster2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HPI: House </a:t>
            </a: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Price Index</a:t>
            </a:r>
            <a:endParaRPr lang="en-US" sz="20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Cluster 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‘State’ </a:t>
            </a: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using K-means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, 0-1 value.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9701" y="383371"/>
            <a:ext cx="10133525" cy="877153"/>
          </a:xfrm>
          <a:prstGeom prst="rect">
            <a:avLst/>
          </a:prstGeom>
          <a:noFill/>
        </p:spPr>
        <p:txBody>
          <a:bodyPr wrap="none" lIns="45711" tIns="22855" rIns="45711" bIns="22855" rtlCol="0">
            <a:spAutoFit/>
          </a:bodyPr>
          <a:lstStyle/>
          <a:p>
            <a:r>
              <a:rPr lang="en-US" sz="5400" b="1" dirty="0" smtClean="0">
                <a:latin typeface="Montserrat Semi" charset="0"/>
                <a:ea typeface="Montserrat Semi" charset="0"/>
                <a:cs typeface="Montserrat Semi" charset="0"/>
              </a:rPr>
              <a:t>Method: LGD/Cost Regression</a:t>
            </a:r>
            <a:endParaRPr lang="en-US" sz="5400" b="1" dirty="0"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94" y="1278518"/>
            <a:ext cx="4544167" cy="557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9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142756" y="1352857"/>
            <a:ext cx="5483430" cy="5262969"/>
          </a:xfrm>
          <a:prstGeom prst="rect">
            <a:avLst/>
          </a:prstGeom>
          <a:noFill/>
        </p:spPr>
        <p:txBody>
          <a:bodyPr wrap="square" lIns="45711" tIns="22855" rIns="45711" bIns="2285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Montserrat Semi" charset="0"/>
                <a:ea typeface="Montserrat Semi" charset="0"/>
                <a:cs typeface="Montserrat Semi" charset="0"/>
              </a:rPr>
              <a:t>Notes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Montserrat Light" charset="0"/>
                <a:ea typeface="Montserrat Light" charset="0"/>
                <a:cs typeface="Montserrat Light" charset="0"/>
              </a:rPr>
              <a:t>Proceeds = -81416 + 297.84*</a:t>
            </a:r>
            <a:r>
              <a:rPr lang="en-US" sz="1600" dirty="0" err="1">
                <a:latin typeface="Montserrat Light" charset="0"/>
                <a:ea typeface="Montserrat Light" charset="0"/>
                <a:cs typeface="Montserrat Light" charset="0"/>
              </a:rPr>
              <a:t>oltv</a:t>
            </a:r>
            <a:r>
              <a:rPr lang="en-US" sz="1600" dirty="0">
                <a:latin typeface="Montserrat Light" charset="0"/>
                <a:ea typeface="Montserrat Light" charset="0"/>
                <a:cs typeface="Montserrat Light" charset="0"/>
              </a:rPr>
              <a:t> + 0.9*</a:t>
            </a:r>
            <a:r>
              <a:rPr lang="en-US" sz="1600" dirty="0" err="1">
                <a:latin typeface="Montserrat Light" charset="0"/>
                <a:ea typeface="Montserrat Light" charset="0"/>
                <a:cs typeface="Montserrat Light" charset="0"/>
              </a:rPr>
              <a:t>orig_amount</a:t>
            </a:r>
            <a:r>
              <a:rPr lang="en-US" sz="1600" dirty="0">
                <a:latin typeface="Montserrat Light" charset="0"/>
                <a:ea typeface="Montserrat Light" charset="0"/>
                <a:cs typeface="Montserrat Light" charset="0"/>
              </a:rPr>
              <a:t> + 926.5*</a:t>
            </a:r>
            <a:r>
              <a:rPr lang="en-US" sz="1600" dirty="0" err="1">
                <a:latin typeface="Montserrat Light" charset="0"/>
                <a:ea typeface="Montserrat Light" charset="0"/>
                <a:cs typeface="Montserrat Light" charset="0"/>
              </a:rPr>
              <a:t>mi_pct</a:t>
            </a:r>
            <a:r>
              <a:rPr lang="en-US" sz="1600" dirty="0">
                <a:latin typeface="Montserrat Light" charset="0"/>
                <a:ea typeface="Montserrat Light" charset="0"/>
                <a:cs typeface="Montserrat Light" charset="0"/>
              </a:rPr>
              <a:t> + 131.03*HPI + 19341*</a:t>
            </a:r>
            <a:r>
              <a:rPr lang="en-US" sz="1600" dirty="0" err="1">
                <a:latin typeface="Montserrat Light" charset="0"/>
                <a:ea typeface="Montserrat Light" charset="0"/>
                <a:cs typeface="Montserrat Light" charset="0"/>
              </a:rPr>
              <a:t>Purpose_Purchase</a:t>
            </a:r>
            <a:r>
              <a:rPr lang="en-US" sz="1600" dirty="0">
                <a:latin typeface="Montserrat Light" charset="0"/>
                <a:ea typeface="Montserrat Light" charset="0"/>
                <a:cs typeface="Montserrat Light" charset="0"/>
              </a:rPr>
              <a:t> – 8928.11*</a:t>
            </a:r>
            <a:r>
              <a:rPr lang="en-US" sz="1600" dirty="0" err="1">
                <a:latin typeface="Montserrat Light" charset="0"/>
                <a:ea typeface="Montserrat Light" charset="0"/>
                <a:cs typeface="Montserrat Light" charset="0"/>
              </a:rPr>
              <a:t>prop_typ_SingleF</a:t>
            </a:r>
            <a:r>
              <a:rPr lang="en-US" sz="1600" dirty="0">
                <a:latin typeface="Montserrat Light" charset="0"/>
                <a:ea typeface="Montserrat Light" charset="0"/>
                <a:cs typeface="Montserrat Light" charset="0"/>
              </a:rPr>
              <a:t> – 22600*</a:t>
            </a:r>
            <a:r>
              <a:rPr lang="en-US" sz="1600" dirty="0" err="1">
                <a:latin typeface="Montserrat Light" charset="0"/>
                <a:ea typeface="Montserrat Light" charset="0"/>
                <a:cs typeface="Montserrat Light" charset="0"/>
              </a:rPr>
              <a:t>prop_typ_Condo</a:t>
            </a:r>
            <a:r>
              <a:rPr lang="en-US" sz="1600" dirty="0">
                <a:latin typeface="Montserrat Light" charset="0"/>
                <a:ea typeface="Montserrat Light" charset="0"/>
                <a:cs typeface="Montserrat Light" charset="0"/>
              </a:rPr>
              <a:t> + 15677*</a:t>
            </a:r>
            <a:r>
              <a:rPr lang="en-US" sz="1600" dirty="0" err="1">
                <a:latin typeface="Montserrat Light" charset="0"/>
                <a:ea typeface="Montserrat Light" charset="0"/>
                <a:cs typeface="Montserrat Light" charset="0"/>
              </a:rPr>
              <a:t>occ_stat_principal</a:t>
            </a:r>
            <a:endParaRPr lang="en-US" sz="16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Montserrat Light" charset="0"/>
                <a:ea typeface="Montserrat Light" charset="0"/>
                <a:cs typeface="Montserrat Light" charset="0"/>
              </a:rPr>
              <a:t>Oltv</a:t>
            </a:r>
            <a:r>
              <a:rPr lang="en-US" sz="1600" dirty="0"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US" sz="1600" dirty="0" smtClean="0">
                <a:latin typeface="Montserrat Light" charset="0"/>
                <a:ea typeface="Montserrat Light" charset="0"/>
                <a:cs typeface="Montserrat Light" charset="0"/>
              </a:rPr>
              <a:t>original </a:t>
            </a:r>
            <a:r>
              <a:rPr lang="en-US" sz="1600" dirty="0">
                <a:latin typeface="Montserrat Light" charset="0"/>
                <a:ea typeface="Montserrat Light" charset="0"/>
                <a:cs typeface="Montserrat Light" charset="0"/>
              </a:rPr>
              <a:t>loan to value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Montserrat Light" charset="0"/>
                <a:ea typeface="Montserrat Light" charset="0"/>
                <a:cs typeface="Montserrat Light" charset="0"/>
              </a:rPr>
              <a:t>Mi_pct</a:t>
            </a:r>
            <a:r>
              <a:rPr lang="en-US" sz="1600" dirty="0">
                <a:latin typeface="Montserrat Light" charset="0"/>
                <a:ea typeface="Montserrat Light" charset="0"/>
                <a:cs typeface="Montserrat Light" charset="0"/>
              </a:rPr>
              <a:t>: mortgage insurance percentage 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Montserrat Light" charset="0"/>
                <a:ea typeface="Montserrat Light" charset="0"/>
                <a:cs typeface="Montserrat Light" charset="0"/>
              </a:rPr>
              <a:t>Purpose_Purchase</a:t>
            </a:r>
            <a:r>
              <a:rPr lang="en-US" sz="1600" dirty="0">
                <a:latin typeface="Montserrat Light" charset="0"/>
                <a:ea typeface="Montserrat Light" charset="0"/>
                <a:cs typeface="Montserrat Light" charset="0"/>
              </a:rPr>
              <a:t>: 0-1 value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Montserrat Light" charset="0"/>
                <a:ea typeface="Montserrat Light" charset="0"/>
                <a:cs typeface="Montserrat Light" charset="0"/>
              </a:rPr>
              <a:t>prop_typ_SingleF</a:t>
            </a:r>
            <a:r>
              <a:rPr lang="en-US" sz="1600" dirty="0">
                <a:latin typeface="Montserrat Light" charset="0"/>
                <a:ea typeface="Montserrat Light" charset="0"/>
                <a:cs typeface="Montserrat Light" charset="0"/>
              </a:rPr>
              <a:t>: property type - Single Family, 0-1 value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Montserrat Light" charset="0"/>
                <a:ea typeface="Montserrat Light" charset="0"/>
                <a:cs typeface="Montserrat Light" charset="0"/>
              </a:rPr>
              <a:t>prop_typ_Condo</a:t>
            </a:r>
            <a:r>
              <a:rPr lang="en-US" sz="1600" dirty="0">
                <a:latin typeface="Montserrat Light" charset="0"/>
                <a:ea typeface="Montserrat Light" charset="0"/>
                <a:cs typeface="Montserrat Light" charset="0"/>
              </a:rPr>
              <a:t>: property type – Condo, 0-1 value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Montserrat Light" charset="0"/>
                <a:ea typeface="Montserrat Light" charset="0"/>
                <a:cs typeface="Montserrat Light" charset="0"/>
              </a:rPr>
              <a:t>Occ_stat_principal</a:t>
            </a:r>
            <a:r>
              <a:rPr lang="en-US" sz="1600" dirty="0">
                <a:latin typeface="Montserrat Light" charset="0"/>
                <a:ea typeface="Montserrat Light" charset="0"/>
                <a:cs typeface="Montserrat Light" charset="0"/>
              </a:rPr>
              <a:t>: occupancy </a:t>
            </a:r>
            <a:r>
              <a:rPr lang="en-US" sz="1600" dirty="0" err="1">
                <a:latin typeface="Montserrat Light" charset="0"/>
                <a:ea typeface="Montserrat Light" charset="0"/>
                <a:cs typeface="Montserrat Light" charset="0"/>
              </a:rPr>
              <a:t>stastus</a:t>
            </a:r>
            <a:r>
              <a:rPr lang="en-US" sz="1600" dirty="0">
                <a:latin typeface="Montserrat Light" charset="0"/>
                <a:ea typeface="Montserrat Light" charset="0"/>
                <a:cs typeface="Montserrat Light" charset="0"/>
              </a:rPr>
              <a:t> – Principal, 0-1 value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9701" y="383371"/>
            <a:ext cx="11279673" cy="846375"/>
          </a:xfrm>
          <a:prstGeom prst="rect">
            <a:avLst/>
          </a:prstGeom>
          <a:noFill/>
        </p:spPr>
        <p:txBody>
          <a:bodyPr wrap="none" lIns="45711" tIns="22855" rIns="45711" bIns="22855" rtlCol="0">
            <a:spAutoFit/>
          </a:bodyPr>
          <a:lstStyle/>
          <a:p>
            <a:r>
              <a:rPr lang="en-US" sz="5200" b="1" dirty="0" smtClean="0">
                <a:latin typeface="Montserrat Semi" charset="0"/>
                <a:ea typeface="Montserrat Semi" charset="0"/>
                <a:cs typeface="Montserrat Semi" charset="0"/>
              </a:rPr>
              <a:t>Method: LGD/Proceeds Regression</a:t>
            </a:r>
            <a:endParaRPr lang="en-US" sz="5200" b="1" dirty="0"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68" y="1352857"/>
            <a:ext cx="4837277" cy="528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6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79701" y="383371"/>
            <a:ext cx="4965444" cy="969486"/>
          </a:xfrm>
          <a:prstGeom prst="rect">
            <a:avLst/>
          </a:prstGeom>
          <a:noFill/>
        </p:spPr>
        <p:txBody>
          <a:bodyPr wrap="none" lIns="45711" tIns="22855" rIns="45711" bIns="22855" rtlCol="0">
            <a:spAutoFit/>
          </a:bodyPr>
          <a:lstStyle/>
          <a:p>
            <a:r>
              <a:rPr lang="en-US" sz="6000" b="1" dirty="0" smtClean="0">
                <a:latin typeface="Montserrat Semi" charset="0"/>
                <a:ea typeface="Montserrat Semi" charset="0"/>
                <a:cs typeface="Montserrat Semi" charset="0"/>
              </a:rPr>
              <a:t>Results: LGD</a:t>
            </a:r>
            <a:endParaRPr lang="en-US" sz="6000" b="1" dirty="0"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7" name="Picture 4" descr="https://lh3.googleusercontent.com/p5tZck6N0n5ncg1H4lkyTd5pQ04X-PyrZ49HzV5VmHhIt9j9-qh3OJm_f0Rs3nkjg0NIXaAh-eDir0gaPI0NhuYXEQg1-oblEHBRyLosvW0jkxgsZs5YYc13_09l-sThtPqEHTRW3v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299" y="2032000"/>
            <a:ext cx="4050701" cy="337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lh4.googleusercontent.com/C4p_AOf0_BzI3o3MmrNsbvAzo32pGkcfg715wnDxpGrOQkalmvnyCr0yt0szBeMtgziGtXBGCKnu-A4RxEVfNl6iCyrvS4X4XXV5mMdjlAhZhystIJXijApbepr1u79j9vcMX0duOX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7627"/>
            <a:ext cx="4070347" cy="327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lh6.googleusercontent.com/cboD6dg-A29U_tKC3NqdT0297ACEgDavn6a1esjPf4SIio5hYKjmV_G78HZZRUQEhxzlRnJKuh4a9IIUNI5iFVSGCKBi6QJlu1xofnvgMNPvvFyN8A6fsBn8fcZwxVYgoVZ-LeEpbG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47" y="1973033"/>
            <a:ext cx="4133962" cy="34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7"/>
          <p:cNvSpPr txBox="1"/>
          <p:nvPr/>
        </p:nvSpPr>
        <p:spPr>
          <a:xfrm>
            <a:off x="10085369" y="6492976"/>
            <a:ext cx="2106631" cy="329375"/>
          </a:xfrm>
          <a:prstGeom prst="rect">
            <a:avLst/>
          </a:prstGeom>
          <a:noFill/>
        </p:spPr>
        <p:txBody>
          <a:bodyPr wrap="square" lIns="45711" tIns="22855" rIns="45711" bIns="2285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bg2"/>
                </a:solidFill>
                <a:latin typeface="Montserrat Semi" charset="0"/>
                <a:ea typeface="Montserrat Semi" charset="0"/>
                <a:cs typeface="Montserrat Semi" charset="0"/>
              </a:rPr>
              <a:t>Revise needed. /James </a:t>
            </a:r>
          </a:p>
        </p:txBody>
      </p:sp>
    </p:spTree>
    <p:extLst>
      <p:ext uri="{BB962C8B-B14F-4D97-AF65-F5344CB8AC3E}">
        <p14:creationId xmlns:p14="http://schemas.microsoft.com/office/powerpoint/2010/main" val="31268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142756" y="1352857"/>
            <a:ext cx="5483430" cy="612658"/>
          </a:xfrm>
          <a:prstGeom prst="rect">
            <a:avLst/>
          </a:prstGeom>
          <a:noFill/>
        </p:spPr>
        <p:txBody>
          <a:bodyPr wrap="square" lIns="45711" tIns="22855" rIns="45711" bIns="2285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Montserrat Semi" charset="0"/>
                <a:ea typeface="Montserrat Semi" charset="0"/>
                <a:cs typeface="Montserrat Semi" charset="0"/>
              </a:rPr>
              <a:t>Notes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9701" y="383371"/>
            <a:ext cx="10749078" cy="877153"/>
          </a:xfrm>
          <a:prstGeom prst="rect">
            <a:avLst/>
          </a:prstGeom>
          <a:noFill/>
        </p:spPr>
        <p:txBody>
          <a:bodyPr wrap="none" lIns="45711" tIns="22855" rIns="45711" bIns="22855" rtlCol="0">
            <a:spAutoFit/>
          </a:bodyPr>
          <a:lstStyle/>
          <a:p>
            <a:r>
              <a:rPr lang="en-US" sz="5400" b="1" dirty="0" smtClean="0">
                <a:latin typeface="Montserrat Semi" charset="0"/>
                <a:ea typeface="Montserrat Semi" charset="0"/>
                <a:cs typeface="Montserrat Semi" charset="0"/>
              </a:rPr>
              <a:t>Method: PD/Logistic Regression</a:t>
            </a:r>
            <a:endParaRPr lang="en-US" sz="5400" b="1" dirty="0"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5" name="Picture 2" descr="C:\Users\秉鈞\Desktop\parameter_estim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01" y="1352857"/>
            <a:ext cx="5112568" cy="520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6721877" y="2084263"/>
                <a:ext cx="3180037" cy="837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>
                              <a:latin typeface="Cambria Math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TW" sz="2000" i="1">
                                  <a:latin typeface="Cambria Math"/>
                                </a:rPr>
                                <m:t>(0)</m:t>
                              </m:r>
                            </m:num>
                            <m:den>
                              <m:r>
                                <a:rPr lang="en-US" altLang="zh-TW" sz="20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altLang="zh-TW" sz="20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TW" sz="2000" i="1">
                                  <a:latin typeface="Cambria Math"/>
                                </a:rPr>
                                <m:t>(0)</m:t>
                              </m:r>
                            </m:den>
                          </m:f>
                          <m:r>
                            <a:rPr lang="en-US" altLang="zh-TW" sz="20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000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877" y="2084263"/>
                <a:ext cx="3180037" cy="837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6742155" y="3179974"/>
                <a:ext cx="3049361" cy="87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altLang="zh-TW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400" i="1" smtClean="0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TW" sz="2400" i="1" smtClean="0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sup>
                          </m:sSup>
                        </m:num>
                        <m:den>
                          <m:r>
                            <a:rPr lang="en-US" altLang="zh-TW" sz="2400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155" y="3179974"/>
                <a:ext cx="3049361" cy="87145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48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79701" y="383371"/>
            <a:ext cx="7825201" cy="877153"/>
          </a:xfrm>
          <a:prstGeom prst="rect">
            <a:avLst/>
          </a:prstGeom>
          <a:noFill/>
        </p:spPr>
        <p:txBody>
          <a:bodyPr wrap="none" lIns="45711" tIns="22855" rIns="45711" bIns="22855" rtlCol="0">
            <a:spAutoFit/>
          </a:bodyPr>
          <a:lstStyle/>
          <a:p>
            <a:r>
              <a:rPr lang="en-US" sz="5400" b="1" dirty="0" smtClean="0">
                <a:latin typeface="Montserrat Semi" charset="0"/>
                <a:ea typeface="Montserrat Semi" charset="0"/>
                <a:cs typeface="Montserrat Semi" charset="0"/>
              </a:rPr>
              <a:t>Method: PD/ROC Curve</a:t>
            </a:r>
            <a:endParaRPr lang="en-US" sz="5400" b="1" dirty="0"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10" name="TextBox 17"/>
          <p:cNvSpPr txBox="1"/>
          <p:nvPr/>
        </p:nvSpPr>
        <p:spPr>
          <a:xfrm>
            <a:off x="6142756" y="1352857"/>
            <a:ext cx="5483430" cy="1800483"/>
          </a:xfrm>
          <a:prstGeom prst="rect">
            <a:avLst/>
          </a:prstGeom>
          <a:noFill/>
        </p:spPr>
        <p:txBody>
          <a:bodyPr wrap="square" lIns="45711" tIns="22855" rIns="45711" bIns="2285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Montserrat Semi" charset="0"/>
                <a:ea typeface="Montserrat Semi" charset="0"/>
                <a:cs typeface="Montserrat Semi" charset="0"/>
              </a:rPr>
              <a:t>Notes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Montserrat Light" charset="0"/>
                <a:ea typeface="Montserrat Light" charset="0"/>
                <a:cs typeface="Montserrat Light" charset="0"/>
              </a:rPr>
              <a:t>	False </a:t>
            </a: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Positive Rate=25%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Montserrat Light" charset="0"/>
                <a:ea typeface="Montserrat Light" charset="0"/>
                <a:cs typeface="Montserrat Light" charset="0"/>
              </a:rPr>
              <a:t>	False </a:t>
            </a: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Negative Rate=26.3%</a:t>
            </a:r>
          </a:p>
        </p:txBody>
      </p:sp>
      <p:pic>
        <p:nvPicPr>
          <p:cNvPr id="11" name="Picture 2" descr="C:\Users\秉鈞\Desktop\RO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01" y="1352857"/>
            <a:ext cx="494786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20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79701" y="383371"/>
            <a:ext cx="9479500" cy="877153"/>
          </a:xfrm>
          <a:prstGeom prst="rect">
            <a:avLst/>
          </a:prstGeom>
          <a:noFill/>
        </p:spPr>
        <p:txBody>
          <a:bodyPr wrap="none" lIns="45711" tIns="22855" rIns="45711" bIns="22855" rtlCol="0">
            <a:spAutoFit/>
          </a:bodyPr>
          <a:lstStyle/>
          <a:p>
            <a:r>
              <a:rPr lang="en-US" sz="5400" b="1" dirty="0" smtClean="0">
                <a:latin typeface="Montserrat Semi" charset="0"/>
                <a:ea typeface="Montserrat Semi" charset="0"/>
                <a:cs typeface="Montserrat Semi" charset="0"/>
              </a:rPr>
              <a:t>Comparison: PD Parameters</a:t>
            </a:r>
            <a:endParaRPr lang="en-US" sz="5400" b="1" dirty="0"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5" name="Picture 3" descr="C:\Users\秉鈞\Desktop\mi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56" y="1312845"/>
            <a:ext cx="5505570" cy="522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秉鈞\Desktop\parameter_estimate - 複製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792" y="1312845"/>
            <a:ext cx="2799584" cy="522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66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79701" y="383371"/>
            <a:ext cx="7863673" cy="877153"/>
          </a:xfrm>
          <a:prstGeom prst="rect">
            <a:avLst/>
          </a:prstGeom>
          <a:noFill/>
        </p:spPr>
        <p:txBody>
          <a:bodyPr wrap="none" lIns="45711" tIns="22855" rIns="45711" bIns="22855" rtlCol="0">
            <a:spAutoFit/>
          </a:bodyPr>
          <a:lstStyle/>
          <a:p>
            <a:r>
              <a:rPr lang="en-US" sz="5400" b="1" dirty="0" smtClean="0">
                <a:latin typeface="Montserrat Semi" charset="0"/>
                <a:ea typeface="Montserrat Semi" charset="0"/>
                <a:cs typeface="Montserrat Semi" charset="0"/>
              </a:rPr>
              <a:t>Results: PD/ROC Curve</a:t>
            </a:r>
            <a:endParaRPr lang="en-US" sz="5400" b="1" dirty="0"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10" name="TextBox 17"/>
          <p:cNvSpPr txBox="1"/>
          <p:nvPr/>
        </p:nvSpPr>
        <p:spPr>
          <a:xfrm>
            <a:off x="6142756" y="1352857"/>
            <a:ext cx="5483430" cy="1800483"/>
          </a:xfrm>
          <a:prstGeom prst="rect">
            <a:avLst/>
          </a:prstGeom>
          <a:noFill/>
        </p:spPr>
        <p:txBody>
          <a:bodyPr wrap="square" lIns="45711" tIns="22855" rIns="45711" bIns="2285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Montserrat Semi" charset="0"/>
                <a:ea typeface="Montserrat Semi" charset="0"/>
                <a:cs typeface="Montserrat Semi" charset="0"/>
              </a:rPr>
              <a:t>Notes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Montserrat Light" charset="0"/>
                <a:ea typeface="Montserrat Light" charset="0"/>
                <a:cs typeface="Montserrat Light" charset="0"/>
              </a:rPr>
              <a:t>	False </a:t>
            </a: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Positive Rate=25%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Montserrat Light" charset="0"/>
                <a:ea typeface="Montserrat Light" charset="0"/>
                <a:cs typeface="Montserrat Light" charset="0"/>
              </a:rPr>
              <a:t>	False </a:t>
            </a: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Negative Rate=26.3%</a:t>
            </a:r>
          </a:p>
        </p:txBody>
      </p:sp>
      <p:pic>
        <p:nvPicPr>
          <p:cNvPr id="11" name="Picture 2" descr="C:\Users\秉鈞\Desktop\RO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01" y="1352857"/>
            <a:ext cx="494786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23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79701" y="383371"/>
            <a:ext cx="4410805" cy="969486"/>
          </a:xfrm>
          <a:prstGeom prst="rect">
            <a:avLst/>
          </a:prstGeom>
          <a:noFill/>
        </p:spPr>
        <p:txBody>
          <a:bodyPr wrap="none" lIns="45711" tIns="22855" rIns="45711" bIns="22855" rtlCol="0">
            <a:spAutoFit/>
          </a:bodyPr>
          <a:lstStyle/>
          <a:p>
            <a:r>
              <a:rPr lang="en-US" sz="6000" b="1" dirty="0" smtClean="0">
                <a:latin typeface="Montserrat Semi" charset="0"/>
                <a:ea typeface="Montserrat Semi" charset="0"/>
                <a:cs typeface="Montserrat Semi" charset="0"/>
              </a:rPr>
              <a:t>Results: PD</a:t>
            </a:r>
            <a:endParaRPr lang="en-US" sz="6000" b="1" dirty="0"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11" name="TextBox 17"/>
          <p:cNvSpPr txBox="1"/>
          <p:nvPr/>
        </p:nvSpPr>
        <p:spPr>
          <a:xfrm>
            <a:off x="10085369" y="6492976"/>
            <a:ext cx="2106631" cy="329375"/>
          </a:xfrm>
          <a:prstGeom prst="rect">
            <a:avLst/>
          </a:prstGeom>
          <a:noFill/>
        </p:spPr>
        <p:txBody>
          <a:bodyPr wrap="square" lIns="45711" tIns="22855" rIns="45711" bIns="2285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bg2"/>
                </a:solidFill>
                <a:latin typeface="Montserrat Semi" charset="0"/>
                <a:ea typeface="Montserrat Semi" charset="0"/>
                <a:cs typeface="Montserrat Semi" charset="0"/>
              </a:rPr>
              <a:t>Revise needed. /James </a:t>
            </a:r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45" y="1855133"/>
            <a:ext cx="3752925" cy="3472941"/>
          </a:xfrm>
          <a:prstGeom prst="rect">
            <a:avLst/>
          </a:prstGeom>
        </p:spPr>
      </p:pic>
      <p:pic>
        <p:nvPicPr>
          <p:cNvPr id="13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570" y="1855133"/>
            <a:ext cx="4156529" cy="3472941"/>
          </a:xfrm>
          <a:prstGeom prst="rect">
            <a:avLst/>
          </a:prstGeom>
        </p:spPr>
      </p:pic>
      <p:pic>
        <p:nvPicPr>
          <p:cNvPr id="14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659" y="1855133"/>
            <a:ext cx="4259901" cy="347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2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79701" y="383371"/>
            <a:ext cx="4878882" cy="969486"/>
          </a:xfrm>
          <a:prstGeom prst="rect">
            <a:avLst/>
          </a:prstGeom>
          <a:noFill/>
        </p:spPr>
        <p:txBody>
          <a:bodyPr wrap="none" lIns="45711" tIns="22855" rIns="45711" bIns="22855" rtlCol="0">
            <a:spAutoFit/>
          </a:bodyPr>
          <a:lstStyle/>
          <a:p>
            <a:r>
              <a:rPr lang="en-US" sz="6000" b="1" dirty="0" smtClean="0">
                <a:latin typeface="Montserrat Semi" charset="0"/>
                <a:ea typeface="Montserrat Semi" charset="0"/>
                <a:cs typeface="Montserrat Semi" charset="0"/>
              </a:rPr>
              <a:t>Final Results</a:t>
            </a:r>
            <a:endParaRPr lang="en-US" sz="6000" b="1" dirty="0"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11" name="TextBox 17"/>
          <p:cNvSpPr txBox="1"/>
          <p:nvPr/>
        </p:nvSpPr>
        <p:spPr>
          <a:xfrm>
            <a:off x="10085369" y="6492976"/>
            <a:ext cx="2106631" cy="329375"/>
          </a:xfrm>
          <a:prstGeom prst="rect">
            <a:avLst/>
          </a:prstGeom>
          <a:noFill/>
        </p:spPr>
        <p:txBody>
          <a:bodyPr wrap="square" lIns="45711" tIns="22855" rIns="45711" bIns="2285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bg2"/>
                </a:solidFill>
                <a:latin typeface="Montserrat Semi" charset="0"/>
                <a:ea typeface="Montserrat Semi" charset="0"/>
                <a:cs typeface="Montserrat Semi" charset="0"/>
              </a:rPr>
              <a:t>Revise needed. /James 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763" y="1352857"/>
            <a:ext cx="3818277" cy="333454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71" y="1352857"/>
            <a:ext cx="3854192" cy="33315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50" y="1352858"/>
            <a:ext cx="3613796" cy="33315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7"/>
              <p:cNvSpPr txBox="1"/>
              <p:nvPr/>
            </p:nvSpPr>
            <p:spPr>
              <a:xfrm>
                <a:off x="1173291" y="4088348"/>
                <a:ext cx="8701179" cy="2656871"/>
              </a:xfrm>
              <a:prstGeom prst="rect">
                <a:avLst/>
              </a:prstGeom>
              <a:noFill/>
            </p:spPr>
            <p:txBody>
              <a:bodyPr wrap="square" lIns="45711" tIns="22855" rIns="45711" bIns="22855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1" i="1" smtClean="0">
                          <a:latin typeface="Cambria Math"/>
                          <a:ea typeface="Montserrat Semi" charset="0"/>
                          <a:cs typeface="Montserrat Semi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1" i="1" smtClean="0">
                              <a:latin typeface="Cambria Math"/>
                              <a:ea typeface="Montserrat Semi" charset="0"/>
                              <a:cs typeface="Montserrat Semi" charset="0"/>
                            </a:rPr>
                          </m:ctrlPr>
                        </m:dPr>
                        <m:e>
                          <m:r>
                            <a:rPr lang="en-US" altLang="zh-TW" sz="2400" b="1" i="1" smtClean="0">
                              <a:latin typeface="Cambria Math"/>
                              <a:ea typeface="Montserrat Semi" charset="0"/>
                              <a:cs typeface="Montserrat Semi" charset="0"/>
                            </a:rPr>
                            <m:t>𝑳</m:t>
                          </m:r>
                        </m:e>
                      </m:d>
                      <m:r>
                        <a:rPr lang="en-US" altLang="zh-TW" sz="2400" b="1" i="1" smtClean="0">
                          <a:latin typeface="Cambria Math"/>
                          <a:ea typeface="Montserrat Semi" charset="0"/>
                          <a:cs typeface="Montserrat Semi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1" i="1" smtClean="0">
                              <a:latin typeface="Cambria Math"/>
                            </a:rPr>
                            <m:t>𝒕</m:t>
                          </m:r>
                          <m:r>
                            <a:rPr lang="en-US" altLang="zh-TW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TW" sz="2400" b="1" i="1" smtClean="0">
                              <a:latin typeface="Cambria Math"/>
                            </a:rPr>
                            <m:t>𝑴𝒂𝒓</m:t>
                          </m:r>
                          <m:r>
                            <a:rPr lang="en-US" altLang="zh-TW" sz="2400" b="1" i="1" smtClean="0">
                              <a:latin typeface="Cambria Math"/>
                            </a:rPr>
                            <m:t>𝟏𝟔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/>
                            </a:rPr>
                            <m:t>𝑴𝒂𝒓</m:t>
                          </m:r>
                          <m:r>
                            <a:rPr lang="en-US" altLang="zh-TW" sz="2400" b="1" i="1" smtClean="0">
                              <a:latin typeface="Cambria Math"/>
                            </a:rPr>
                            <m:t>𝟏𝟖</m:t>
                          </m:r>
                        </m:sup>
                        <m:e>
                          <m:r>
                            <a:rPr lang="en-US" altLang="zh-TW" sz="2400" b="1" i="1" smtClean="0">
                              <a:latin typeface="Cambria Math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altLang="zh-TW" sz="2400" b="1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altLang="zh-TW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TW" sz="24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TW" sz="2400" b="1" i="1" smtClean="0">
                                  <a:latin typeface="Cambria Math"/>
                                </a:rPr>
                                <m:t>𝒏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 smtClean="0">
                                          <a:latin typeface="Cambria Math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zh-TW" sz="2400" b="1" i="1" smtClean="0">
                                          <a:latin typeface="Cambria Math"/>
                                        </a:rPr>
                                        <m:t>𝒊𝒕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1" i="1" smtClean="0">
                                          <a:latin typeface="Cambria Math"/>
                                        </a:rPr>
                                        <m:t>𝑫</m:t>
                                      </m:r>
                                    </m:e>
                                  </m:d>
                                  <m:r>
                                    <a:rPr lang="en-US" altLang="zh-TW" sz="2400" b="1" i="1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altLang="zh-TW" sz="2400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 smtClean="0">
                                          <a:latin typeface="Cambria Math"/>
                                          <a:ea typeface="Cambria Math"/>
                                        </a:rPr>
                                        <m:t>𝑳𝒐𝒔𝒔</m:t>
                                      </m:r>
                                    </m:e>
                                    <m:sub>
                                      <m:r>
                                        <a:rPr lang="en-US" altLang="zh-TW" sz="2400" b="1" i="1" smtClean="0">
                                          <a:latin typeface="Cambria Math"/>
                                          <a:ea typeface="Cambria Math"/>
                                        </a:rPr>
                                        <m:t>𝒊𝒕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altLang="zh-TW" sz="2400" b="1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1" dirty="0" smtClean="0">
                  <a:latin typeface="Montserrat Semi" charset="0"/>
                  <a:ea typeface="Montserrat Semi" charset="0"/>
                  <a:cs typeface="Montserrat Semi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b="1" dirty="0" smtClean="0">
                    <a:latin typeface="Montserrat Semi" charset="0"/>
                    <a:ea typeface="Montserrat Semi" charset="0"/>
                    <a:cs typeface="Montserrat Semi" charset="0"/>
                  </a:rPr>
                  <a:t>i: Loan 1 to 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b="1" dirty="0" smtClean="0">
                    <a:latin typeface="Montserrat Semi" charset="0"/>
                    <a:ea typeface="Montserrat Semi" charset="0"/>
                    <a:cs typeface="Montserrat Semi" charset="0"/>
                  </a:rPr>
                  <a:t>t: Quarter 1 to 9</a:t>
                </a:r>
              </a:p>
            </p:txBody>
          </p:sp>
        </mc:Choice>
        <mc:Fallback>
          <p:sp>
            <p:nvSpPr>
              <p:cNvPr id="16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291" y="4088348"/>
                <a:ext cx="8701179" cy="2656871"/>
              </a:xfrm>
              <a:prstGeom prst="rect">
                <a:avLst/>
              </a:prstGeom>
              <a:blipFill rotWithShape="1">
                <a:blip r:embed="rId5"/>
                <a:stretch>
                  <a:fillRect l="-1611" b="-55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62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80776" y="552508"/>
            <a:ext cx="7086584" cy="531674"/>
          </a:xfrm>
          <a:prstGeom prst="rect">
            <a:avLst/>
          </a:prstGeom>
          <a:noFill/>
        </p:spPr>
        <p:txBody>
          <a:bodyPr wrap="square" lIns="45711" tIns="22855" rIns="45711" bIns="2285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Montserrat Semi" charset="0"/>
                <a:ea typeface="Montserrat Semi" charset="0"/>
                <a:cs typeface="Montserrat Semi" charset="0"/>
              </a:rPr>
              <a:t>Project Objective</a:t>
            </a:r>
            <a:endParaRPr lang="en-US" sz="14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0776" y="1192934"/>
            <a:ext cx="7086585" cy="1892816"/>
          </a:xfrm>
          <a:prstGeom prst="rect">
            <a:avLst/>
          </a:prstGeom>
          <a:noFill/>
        </p:spPr>
        <p:txBody>
          <a:bodyPr wrap="square" lIns="45711" tIns="22855" rIns="45711" bIns="2285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Montserrat Semi" charset="0"/>
                <a:ea typeface="Montserrat Semi" charset="0"/>
                <a:cs typeface="Montserrat Semi" charset="0"/>
              </a:rPr>
              <a:t>CCAR Overview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Montserrat Light" charset="0"/>
                <a:ea typeface="Montserrat Light" charset="0"/>
                <a:cs typeface="Montserrat Light" charset="0"/>
              </a:rPr>
              <a:t>Expected Credit Loss(ECL) </a:t>
            </a:r>
            <a:endParaRPr lang="en-US" sz="1400" dirty="0" smtClean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Montserrat Light" charset="0"/>
                <a:ea typeface="Montserrat Light" charset="0"/>
                <a:cs typeface="Montserrat Light" charset="0"/>
              </a:rPr>
              <a:t>Exposure </a:t>
            </a:r>
            <a:r>
              <a:rPr lang="en-US" sz="1400" dirty="0">
                <a:latin typeface="Montserrat Light" charset="0"/>
                <a:ea typeface="Montserrat Light" charset="0"/>
                <a:cs typeface="Montserrat Light" charset="0"/>
              </a:rPr>
              <a:t>at Default(EAD) </a:t>
            </a:r>
            <a:endParaRPr lang="en-US" sz="1400" dirty="0" smtClean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Montserrat Light" charset="0"/>
                <a:ea typeface="Montserrat Light" charset="0"/>
                <a:cs typeface="Montserrat Light" charset="0"/>
              </a:rPr>
              <a:t>Loss </a:t>
            </a:r>
            <a:r>
              <a:rPr lang="en-US" sz="1400" dirty="0">
                <a:latin typeface="Montserrat Light" charset="0"/>
                <a:ea typeface="Montserrat Light" charset="0"/>
                <a:cs typeface="Montserrat Light" charset="0"/>
              </a:rPr>
              <a:t>Given default(LGD) </a:t>
            </a:r>
            <a:endParaRPr lang="en-US" sz="1400" dirty="0" smtClean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Montserrat Light" charset="0"/>
                <a:ea typeface="Montserrat Light" charset="0"/>
                <a:cs typeface="Montserrat Light" charset="0"/>
              </a:rPr>
              <a:t>Probability </a:t>
            </a:r>
            <a:r>
              <a:rPr lang="en-US" sz="1400" dirty="0">
                <a:latin typeface="Montserrat Light" charset="0"/>
                <a:ea typeface="Montserrat Light" charset="0"/>
                <a:cs typeface="Montserrat Light" charset="0"/>
              </a:rPr>
              <a:t>of default(PD</a:t>
            </a:r>
            <a:r>
              <a:rPr lang="en-US" sz="1400" dirty="0" smtClean="0">
                <a:latin typeface="Montserrat Light" charset="0"/>
                <a:ea typeface="Montserrat Light" charset="0"/>
                <a:cs typeface="Montserrat Light" charset="0"/>
              </a:rPr>
              <a:t>)</a:t>
            </a:r>
            <a:endParaRPr lang="en-US" sz="14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80777" y="3085750"/>
            <a:ext cx="7086584" cy="1569650"/>
          </a:xfrm>
          <a:prstGeom prst="rect">
            <a:avLst/>
          </a:prstGeom>
          <a:noFill/>
        </p:spPr>
        <p:txBody>
          <a:bodyPr wrap="square" lIns="45711" tIns="22855" rIns="45711" bIns="2285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Montserrat Semi" charset="0"/>
                <a:ea typeface="Montserrat Semi" charset="0"/>
                <a:cs typeface="Montserrat Semi" charset="0"/>
              </a:rPr>
              <a:t>Methods and Estimations</a:t>
            </a:r>
            <a:endParaRPr lang="en-US" sz="2000" b="1" dirty="0">
              <a:latin typeface="Montserrat Semi" charset="0"/>
              <a:ea typeface="Montserrat Semi" charset="0"/>
              <a:cs typeface="Montserrat Semi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Montserrat Light" charset="0"/>
                <a:ea typeface="Montserrat Light" charset="0"/>
                <a:cs typeface="Montserrat Light" charset="0"/>
              </a:rPr>
              <a:t>EAD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Montserrat Light" charset="0"/>
                <a:ea typeface="Montserrat Light" charset="0"/>
                <a:cs typeface="Montserrat Light" charset="0"/>
              </a:rPr>
              <a:t>LGD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Montserrat Light" charset="0"/>
                <a:ea typeface="Montserrat Light" charset="0"/>
                <a:cs typeface="Montserrat Light" charset="0"/>
              </a:rPr>
              <a:t>PD</a:t>
            </a:r>
            <a:endParaRPr lang="en-US" sz="14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80776" y="4548976"/>
            <a:ext cx="7086584" cy="531674"/>
          </a:xfrm>
          <a:prstGeom prst="rect">
            <a:avLst/>
          </a:prstGeom>
          <a:noFill/>
        </p:spPr>
        <p:txBody>
          <a:bodyPr wrap="square" lIns="45711" tIns="22855" rIns="45711" bIns="2285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Montserrat Semi" charset="0"/>
                <a:ea typeface="Montserrat Semi" charset="0"/>
                <a:cs typeface="Montserrat Semi" charset="0"/>
              </a:rPr>
              <a:t>Final Results</a:t>
            </a:r>
            <a:endParaRPr lang="en-US" sz="2000" b="1" dirty="0"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80776" y="5200251"/>
            <a:ext cx="7086584" cy="531674"/>
          </a:xfrm>
          <a:prstGeom prst="rect">
            <a:avLst/>
          </a:prstGeom>
          <a:noFill/>
        </p:spPr>
        <p:txBody>
          <a:bodyPr wrap="square" lIns="45711" tIns="22855" rIns="45711" bIns="2285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Montserrat Semi" charset="0"/>
                <a:ea typeface="Montserrat Semi" charset="0"/>
                <a:cs typeface="Montserrat Semi" charset="0"/>
              </a:rPr>
              <a:t>Implications and Notes</a:t>
            </a:r>
            <a:endParaRPr lang="en-US" sz="2000" b="1" dirty="0"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9701" y="355792"/>
            <a:ext cx="3336793" cy="1107986"/>
          </a:xfrm>
          <a:prstGeom prst="rect">
            <a:avLst/>
          </a:prstGeom>
          <a:noFill/>
        </p:spPr>
        <p:txBody>
          <a:bodyPr wrap="none" lIns="45711" tIns="22855" rIns="45711" bIns="22855" rtlCol="0">
            <a:spAutoFit/>
          </a:bodyPr>
          <a:lstStyle/>
          <a:p>
            <a:r>
              <a:rPr lang="en-US" sz="6900" b="1" dirty="0" smtClean="0">
                <a:latin typeface="Montserrat Semi" charset="0"/>
                <a:ea typeface="Montserrat Semi" charset="0"/>
                <a:cs typeface="Montserrat Semi" charset="0"/>
              </a:rPr>
              <a:t>Agenda</a:t>
            </a:r>
            <a:endParaRPr lang="en-US" sz="6900" b="1" dirty="0">
              <a:latin typeface="Montserrat Semi" charset="0"/>
              <a:ea typeface="Montserrat Semi" charset="0"/>
              <a:cs typeface="Montserrat Sem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65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79700" y="1763697"/>
            <a:ext cx="10855101" cy="1154152"/>
          </a:xfrm>
          <a:prstGeom prst="rect">
            <a:avLst/>
          </a:prstGeom>
          <a:noFill/>
        </p:spPr>
        <p:txBody>
          <a:bodyPr wrap="square" lIns="45711" tIns="22855" rIns="45711" bIns="2285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Montserrat Semi" charset="0"/>
                <a:ea typeface="Montserrat Semi" charset="0"/>
                <a:cs typeface="Montserrat Semi" charset="0"/>
              </a:rPr>
              <a:t>Risk weighted asset(RWA)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	RWA = Risk Weighted Asset = Risk weighted according to its risk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9701" y="383371"/>
            <a:ext cx="4579120" cy="969486"/>
          </a:xfrm>
          <a:prstGeom prst="rect">
            <a:avLst/>
          </a:prstGeom>
          <a:noFill/>
        </p:spPr>
        <p:txBody>
          <a:bodyPr wrap="none" lIns="45711" tIns="22855" rIns="45711" bIns="22855" rtlCol="0">
            <a:spAutoFit/>
          </a:bodyPr>
          <a:lstStyle/>
          <a:p>
            <a:r>
              <a:rPr lang="en-US" sz="6000" b="1" dirty="0" smtClean="0">
                <a:latin typeface="Montserrat Semi" charset="0"/>
                <a:ea typeface="Montserrat Semi" charset="0"/>
                <a:cs typeface="Montserrat Semi" charset="0"/>
              </a:rPr>
              <a:t>Implications</a:t>
            </a:r>
            <a:endParaRPr lang="en-US" sz="6000" b="1" dirty="0"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5" name="Shape 7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19061" y="2917849"/>
            <a:ext cx="7543800" cy="132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723" descr="屏幕快照 2017-07-27 14.59.3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061" y="4244378"/>
            <a:ext cx="6281024" cy="2421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590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79700" y="1763697"/>
            <a:ext cx="10855101" cy="1154152"/>
          </a:xfrm>
          <a:prstGeom prst="rect">
            <a:avLst/>
          </a:prstGeom>
          <a:noFill/>
        </p:spPr>
        <p:txBody>
          <a:bodyPr wrap="square" lIns="45711" tIns="22855" rIns="45711" bIns="2285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Montserrat Semi" charset="0"/>
                <a:ea typeface="Montserrat Semi" charset="0"/>
                <a:cs typeface="Montserrat Semi" charset="0"/>
              </a:rPr>
              <a:t>Tier 1 Capital </a:t>
            </a:r>
            <a:r>
              <a:rPr lang="en-US" sz="2800" b="1" dirty="0" smtClean="0">
                <a:latin typeface="Montserrat Semi" charset="0"/>
                <a:ea typeface="Montserrat Semi" charset="0"/>
                <a:cs typeface="Montserrat Semi" charset="0"/>
              </a:rPr>
              <a:t>Ratio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	Tier 1 Capital Ratio=Equity/RWA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9701" y="383371"/>
            <a:ext cx="4579120" cy="969486"/>
          </a:xfrm>
          <a:prstGeom prst="rect">
            <a:avLst/>
          </a:prstGeom>
          <a:noFill/>
        </p:spPr>
        <p:txBody>
          <a:bodyPr wrap="none" lIns="45711" tIns="22855" rIns="45711" bIns="22855" rtlCol="0">
            <a:spAutoFit/>
          </a:bodyPr>
          <a:lstStyle/>
          <a:p>
            <a:r>
              <a:rPr lang="en-US" sz="6000" b="1" dirty="0" smtClean="0">
                <a:latin typeface="Montserrat Semi" charset="0"/>
                <a:ea typeface="Montserrat Semi" charset="0"/>
                <a:cs typeface="Montserrat Semi" charset="0"/>
              </a:rPr>
              <a:t>Implications</a:t>
            </a:r>
            <a:endParaRPr lang="en-US" sz="6000" b="1" dirty="0">
              <a:latin typeface="Montserrat Semi" charset="0"/>
              <a:ea typeface="Montserrat Semi" charset="0"/>
              <a:cs typeface="Montserrat Sem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32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749273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874" tIns="60937" rIns="121874" bIns="6093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749273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874" tIns="60937" rIns="121874" bIns="6093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54047" y="1971251"/>
            <a:ext cx="5919617" cy="135417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21875" tIns="60938" rIns="121875" bIns="60938" rtlCol="0" anchor="ctr">
            <a:spAutoFit/>
          </a:bodyPr>
          <a:lstStyle/>
          <a:p>
            <a:pPr>
              <a:tabLst>
                <a:tab pos="169035" algn="l"/>
              </a:tabLst>
            </a:pPr>
            <a:r>
              <a:rPr lang="en-US" altLang="zh-TW" sz="8000" b="1" dirty="0" smtClean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THE END</a:t>
            </a:r>
            <a:endParaRPr lang="en-US" sz="8000" b="1" dirty="0">
              <a:solidFill>
                <a:schemeClr val="tx1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54048" y="3393443"/>
            <a:ext cx="4573968" cy="104639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21875" tIns="60938" rIns="121875" bIns="60938" rtlCol="0" anchor="ctr">
            <a:spAutoFit/>
          </a:bodyPr>
          <a:lstStyle/>
          <a:p>
            <a:pPr>
              <a:tabLst>
                <a:tab pos="169035" algn="l"/>
              </a:tabLst>
            </a:pPr>
            <a:r>
              <a:rPr lang="en-US" altLang="zh-TW" sz="20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resented </a:t>
            </a:r>
            <a:r>
              <a:rPr lang="en-US" sz="20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by: </a:t>
            </a:r>
            <a:r>
              <a:rPr lang="en-US" altLang="zh-TW" sz="2000" dirty="0" smtClean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James Lee</a:t>
            </a:r>
          </a:p>
          <a:p>
            <a:pPr>
              <a:tabLst>
                <a:tab pos="169035" algn="l"/>
              </a:tabLst>
            </a:pPr>
            <a:r>
              <a:rPr lang="en-US" sz="20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			    </a:t>
            </a:r>
            <a:r>
              <a:rPr lang="en-US" sz="2000" dirty="0" err="1" smtClean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Danjun</a:t>
            </a:r>
            <a:r>
              <a:rPr lang="en-US" sz="2000" dirty="0" smtClean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 Lu</a:t>
            </a:r>
          </a:p>
          <a:p>
            <a:pPr>
              <a:tabLst>
                <a:tab pos="169035" algn="l"/>
              </a:tabLst>
            </a:pPr>
            <a:r>
              <a:rPr lang="en-US" sz="20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			    </a:t>
            </a:r>
            <a:r>
              <a:rPr lang="en-US" sz="2000" dirty="0" err="1" smtClean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Soumya</a:t>
            </a:r>
            <a:r>
              <a:rPr lang="en-US" sz="2000" dirty="0" smtClean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Bhmidipaty</a:t>
            </a:r>
            <a:endParaRPr lang="en-US" sz="2000" dirty="0">
              <a:solidFill>
                <a:schemeClr val="tx1"/>
              </a:solidFill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905526" y="1992828"/>
            <a:ext cx="2548522" cy="2608802"/>
            <a:chOff x="2835275" y="1704975"/>
            <a:chExt cx="4329113" cy="4329113"/>
          </a:xfrm>
          <a:noFill/>
        </p:grpSpPr>
        <p:sp>
          <p:nvSpPr>
            <p:cNvPr id="15" name="Line 1"/>
            <p:cNvSpPr>
              <a:spLocks noChangeShapeType="1"/>
            </p:cNvSpPr>
            <p:nvPr/>
          </p:nvSpPr>
          <p:spPr bwMode="auto">
            <a:xfrm flipH="1">
              <a:off x="3035300" y="1939925"/>
              <a:ext cx="3906838" cy="3892550"/>
            </a:xfrm>
            <a:prstGeom prst="line">
              <a:avLst/>
            </a:prstGeom>
            <a:grpFill/>
            <a:ln w="127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6546850" y="1884363"/>
              <a:ext cx="438150" cy="439737"/>
            </a:xfrm>
            <a:custGeom>
              <a:avLst/>
              <a:gdLst>
                <a:gd name="T0" fmla="*/ 0 w 1219"/>
                <a:gd name="T1" fmla="*/ 0 h 1220"/>
                <a:gd name="T2" fmla="*/ 1218 w 1219"/>
                <a:gd name="T3" fmla="*/ 0 h 1220"/>
                <a:gd name="T4" fmla="*/ 1218 w 1219"/>
                <a:gd name="T5" fmla="*/ 1219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9" h="1220">
                  <a:moveTo>
                    <a:pt x="0" y="0"/>
                  </a:moveTo>
                  <a:lnTo>
                    <a:pt x="1218" y="0"/>
                  </a:lnTo>
                  <a:lnTo>
                    <a:pt x="1218" y="1219"/>
                  </a:lnTo>
                </a:path>
              </a:pathLst>
            </a:custGeom>
            <a:grpFill/>
            <a:ln w="127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3014663" y="5416550"/>
              <a:ext cx="439737" cy="438150"/>
            </a:xfrm>
            <a:custGeom>
              <a:avLst/>
              <a:gdLst>
                <a:gd name="T0" fmla="*/ 1219 w 1220"/>
                <a:gd name="T1" fmla="*/ 1218 h 1219"/>
                <a:gd name="T2" fmla="*/ 0 w 1220"/>
                <a:gd name="T3" fmla="*/ 1218 h 1219"/>
                <a:gd name="T4" fmla="*/ 0 w 1220"/>
                <a:gd name="T5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0" h="1219">
                  <a:moveTo>
                    <a:pt x="1219" y="1218"/>
                  </a:moveTo>
                  <a:lnTo>
                    <a:pt x="0" y="1218"/>
                  </a:lnTo>
                  <a:lnTo>
                    <a:pt x="0" y="0"/>
                  </a:lnTo>
                </a:path>
              </a:pathLst>
            </a:custGeom>
            <a:grpFill/>
            <a:ln w="127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4"/>
            <p:cNvSpPr>
              <a:spLocks noChangeShapeType="1"/>
            </p:cNvSpPr>
            <p:nvPr/>
          </p:nvSpPr>
          <p:spPr bwMode="auto">
            <a:xfrm>
              <a:off x="3273425" y="2143125"/>
              <a:ext cx="3452813" cy="3452813"/>
            </a:xfrm>
            <a:prstGeom prst="line">
              <a:avLst/>
            </a:prstGeom>
            <a:grpFill/>
            <a:ln w="127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6726238" y="5595938"/>
              <a:ext cx="438150" cy="438150"/>
            </a:xfrm>
            <a:custGeom>
              <a:avLst/>
              <a:gdLst>
                <a:gd name="T0" fmla="*/ 0 w 1219"/>
                <a:gd name="T1" fmla="*/ 1218 h 1219"/>
                <a:gd name="T2" fmla="*/ 0 w 1219"/>
                <a:gd name="T3" fmla="*/ 0 h 1219"/>
                <a:gd name="T4" fmla="*/ 1218 w 1219"/>
                <a:gd name="T5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9" h="1219">
                  <a:moveTo>
                    <a:pt x="0" y="1218"/>
                  </a:moveTo>
                  <a:lnTo>
                    <a:pt x="0" y="0"/>
                  </a:lnTo>
                  <a:lnTo>
                    <a:pt x="1218" y="0"/>
                  </a:lnTo>
                </a:path>
              </a:pathLst>
            </a:custGeom>
            <a:grpFill/>
            <a:ln w="127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2835275" y="1704975"/>
              <a:ext cx="439738" cy="439738"/>
            </a:xfrm>
            <a:custGeom>
              <a:avLst/>
              <a:gdLst>
                <a:gd name="T0" fmla="*/ 1219 w 1220"/>
                <a:gd name="T1" fmla="*/ 0 h 1220"/>
                <a:gd name="T2" fmla="*/ 1219 w 1220"/>
                <a:gd name="T3" fmla="*/ 1219 h 1220"/>
                <a:gd name="T4" fmla="*/ 0 w 1220"/>
                <a:gd name="T5" fmla="*/ 1219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0" h="1220">
                  <a:moveTo>
                    <a:pt x="1219" y="0"/>
                  </a:moveTo>
                  <a:lnTo>
                    <a:pt x="1219" y="1219"/>
                  </a:lnTo>
                  <a:lnTo>
                    <a:pt x="0" y="1219"/>
                  </a:lnTo>
                </a:path>
              </a:pathLst>
            </a:custGeom>
            <a:grpFill/>
            <a:ln w="127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4162425" y="2479675"/>
              <a:ext cx="1665288" cy="282575"/>
            </a:xfrm>
            <a:custGeom>
              <a:avLst/>
              <a:gdLst>
                <a:gd name="T0" fmla="*/ 4624 w 4625"/>
                <a:gd name="T1" fmla="*/ 750 h 783"/>
                <a:gd name="T2" fmla="*/ 4624 w 4625"/>
                <a:gd name="T3" fmla="*/ 750 h 783"/>
                <a:gd name="T4" fmla="*/ 2312 w 4625"/>
                <a:gd name="T5" fmla="*/ 0 h 783"/>
                <a:gd name="T6" fmla="*/ 0 w 4625"/>
                <a:gd name="T7" fmla="*/ 78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5" h="783">
                  <a:moveTo>
                    <a:pt x="4624" y="750"/>
                  </a:moveTo>
                  <a:lnTo>
                    <a:pt x="4624" y="750"/>
                  </a:lnTo>
                  <a:cubicBezTo>
                    <a:pt x="3999" y="282"/>
                    <a:pt x="3186" y="0"/>
                    <a:pt x="2312" y="0"/>
                  </a:cubicBezTo>
                  <a:cubicBezTo>
                    <a:pt x="1437" y="0"/>
                    <a:pt x="656" y="282"/>
                    <a:pt x="0" y="782"/>
                  </a:cubicBezTo>
                </a:path>
              </a:pathLst>
            </a:custGeom>
            <a:grpFill/>
            <a:ln w="127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6097588" y="3009900"/>
              <a:ext cx="292100" cy="1698625"/>
            </a:xfrm>
            <a:custGeom>
              <a:avLst/>
              <a:gdLst>
                <a:gd name="T0" fmla="*/ 31 w 813"/>
                <a:gd name="T1" fmla="*/ 4718 h 4719"/>
                <a:gd name="T2" fmla="*/ 31 w 813"/>
                <a:gd name="T3" fmla="*/ 4718 h 4719"/>
                <a:gd name="T4" fmla="*/ 812 w 813"/>
                <a:gd name="T5" fmla="*/ 2375 h 4719"/>
                <a:gd name="T6" fmla="*/ 0 w 813"/>
                <a:gd name="T7" fmla="*/ 0 h 4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3" h="4719">
                  <a:moveTo>
                    <a:pt x="31" y="4718"/>
                  </a:moveTo>
                  <a:lnTo>
                    <a:pt x="31" y="4718"/>
                  </a:lnTo>
                  <a:cubicBezTo>
                    <a:pt x="531" y="4062"/>
                    <a:pt x="812" y="3249"/>
                    <a:pt x="812" y="2375"/>
                  </a:cubicBezTo>
                  <a:cubicBezTo>
                    <a:pt x="812" y="1500"/>
                    <a:pt x="500" y="656"/>
                    <a:pt x="0" y="0"/>
                  </a:cubicBezTo>
                </a:path>
              </a:pathLst>
            </a:custGeom>
            <a:grpFill/>
            <a:ln w="127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3611563" y="3021013"/>
              <a:ext cx="293687" cy="1676400"/>
            </a:xfrm>
            <a:custGeom>
              <a:avLst/>
              <a:gdLst>
                <a:gd name="T0" fmla="*/ 813 w 814"/>
                <a:gd name="T1" fmla="*/ 0 h 4657"/>
                <a:gd name="T2" fmla="*/ 813 w 814"/>
                <a:gd name="T3" fmla="*/ 0 h 4657"/>
                <a:gd name="T4" fmla="*/ 0 w 814"/>
                <a:gd name="T5" fmla="*/ 2344 h 4657"/>
                <a:gd name="T6" fmla="*/ 750 w 814"/>
                <a:gd name="T7" fmla="*/ 4656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4" h="4657">
                  <a:moveTo>
                    <a:pt x="813" y="0"/>
                  </a:moveTo>
                  <a:lnTo>
                    <a:pt x="813" y="0"/>
                  </a:lnTo>
                  <a:cubicBezTo>
                    <a:pt x="282" y="657"/>
                    <a:pt x="0" y="1469"/>
                    <a:pt x="0" y="2344"/>
                  </a:cubicBezTo>
                  <a:cubicBezTo>
                    <a:pt x="0" y="3218"/>
                    <a:pt x="282" y="4031"/>
                    <a:pt x="750" y="4656"/>
                  </a:cubicBezTo>
                </a:path>
              </a:pathLst>
            </a:custGeom>
            <a:grpFill/>
            <a:ln w="127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4140200" y="4967288"/>
              <a:ext cx="1709738" cy="292100"/>
            </a:xfrm>
            <a:custGeom>
              <a:avLst/>
              <a:gdLst>
                <a:gd name="T0" fmla="*/ 0 w 4750"/>
                <a:gd name="T1" fmla="*/ 0 h 813"/>
                <a:gd name="T2" fmla="*/ 0 w 4750"/>
                <a:gd name="T3" fmla="*/ 0 h 813"/>
                <a:gd name="T4" fmla="*/ 2375 w 4750"/>
                <a:gd name="T5" fmla="*/ 812 h 813"/>
                <a:gd name="T6" fmla="*/ 4749 w 4750"/>
                <a:gd name="T7" fmla="*/ 0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50" h="813">
                  <a:moveTo>
                    <a:pt x="0" y="0"/>
                  </a:moveTo>
                  <a:lnTo>
                    <a:pt x="0" y="0"/>
                  </a:lnTo>
                  <a:cubicBezTo>
                    <a:pt x="656" y="500"/>
                    <a:pt x="1500" y="812"/>
                    <a:pt x="2375" y="812"/>
                  </a:cubicBezTo>
                  <a:cubicBezTo>
                    <a:pt x="3280" y="812"/>
                    <a:pt x="4093" y="500"/>
                    <a:pt x="4749" y="0"/>
                  </a:cubicBezTo>
                </a:path>
              </a:pathLst>
            </a:custGeom>
            <a:grpFill/>
            <a:ln w="127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TextBox 17"/>
          <p:cNvSpPr txBox="1"/>
          <p:nvPr/>
        </p:nvSpPr>
        <p:spPr>
          <a:xfrm>
            <a:off x="4594164" y="4617886"/>
            <a:ext cx="3576554" cy="692487"/>
          </a:xfrm>
          <a:prstGeom prst="rect">
            <a:avLst/>
          </a:prstGeom>
          <a:noFill/>
        </p:spPr>
        <p:txBody>
          <a:bodyPr wrap="square" lIns="45711" tIns="22855" rIns="45711" bIns="2285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latin typeface="Montserrat Semi" charset="0"/>
                <a:ea typeface="Montserrat Semi" charset="0"/>
                <a:cs typeface="Montserrat Semi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8706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52509" y="4520185"/>
            <a:ext cx="8534400" cy="15070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8339" y="800148"/>
            <a:ext cx="8534400" cy="36152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2" name="Picture 4" descr="https://lh3.googleusercontent.com/p5tZck6N0n5ncg1H4lkyTd5pQ04X-PyrZ49HzV5VmHhIt9j9-qh3OJm_f0Rs3nkjg0NIXaAh-eDir0gaPI0NhuYXEQg1-oblEHBRyLosvW0jkxgsZs5YYc13_09l-sThtPqEHTRW3v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027" y="0"/>
            <a:ext cx="4050701" cy="337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h4.googleusercontent.com/C4p_AOf0_BzI3o3MmrNsbvAzo32pGkcfg715wnDxpGrOQkalmvnyCr0yt0szBeMtgziGtXBGCKnu-A4RxEVfNl6iCyrvS4X4XXV5mMdjlAhZhystIJXijApbepr1u79j9vcMX0duOX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42" y="115627"/>
            <a:ext cx="4070347" cy="327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6.googleusercontent.com/cboD6dg-A29U_tKC3NqdT0297ACEgDavn6a1esjPf4SIio5hYKjmV_G78HZZRUQEhxzlRnJKuh4a9IIUNI5iFVSGCKBi6QJlu1xofnvgMNPvvFyN8A6fsBn8fcZwxVYgoVZ-LeEpbG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305" y="-48018"/>
            <a:ext cx="4133962" cy="34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lh3.googleusercontent.com/njgZ2IP4V2ZBGqQ9n_cEUjwiFUihsVdJy91-0D6hWJz0FYO_2vSDcxIS5U8jfFix0OA2TNBx6qk-g_0IaZj83yO1K4Ddq7mukAoEVQHzIY--LirjhdSGdzFJKmzLdctoDoMZhexSba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41" y="3523082"/>
            <a:ext cx="4070346" cy="320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h6.googleusercontent.com/b7PQB3HfpXSaiID-YKMGlilZ-NAHxkkO-IamKrS8OYow0XDTfkFKc6YtvyIL-TMYn5jLA7O65AyOxLqicbwRq1Y-qRhuTKgIZas4_fs-A1GxqyfN2lOtZFCHkg0kNgl43l8HpwNLVi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027" y="3457379"/>
            <a:ext cx="3960575" cy="326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6.googleusercontent.com/vkgGDmCp_fUn7jBEFrGHp7R_IyOd3l3qzs289Ppby7gTon8NmKmq7o-c2Qgby1ONNNN_ZFc3ByfM_mb2xr7MFJKoVVvwPo6LDufbo2kKrTas6gDJmLM5Wypeq2KIzl9anUpYJqBASE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305" y="3325969"/>
            <a:ext cx="4133962" cy="33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5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79701" y="2357401"/>
            <a:ext cx="11190380" cy="1085672"/>
          </a:xfrm>
          <a:prstGeom prst="rect">
            <a:avLst/>
          </a:prstGeom>
          <a:noFill/>
        </p:spPr>
        <p:txBody>
          <a:bodyPr wrap="square" lIns="45711" tIns="22855" rIns="45711" bIns="2285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Montserrat Semi" charset="0"/>
                <a:ea typeface="Montserrat Semi" charset="0"/>
                <a:cs typeface="Montserrat Semi" charset="0"/>
              </a:rPr>
              <a:t>Forecasting the </a:t>
            </a:r>
            <a:r>
              <a:rPr lang="en-US" sz="2400" b="1" dirty="0">
                <a:solidFill>
                  <a:srgbClr val="FF0000"/>
                </a:solidFill>
                <a:latin typeface="Montserrat Semi" charset="0"/>
                <a:ea typeface="Montserrat Semi" charset="0"/>
                <a:cs typeface="Montserrat Semi" charset="0"/>
              </a:rPr>
              <a:t>e</a:t>
            </a:r>
            <a:r>
              <a:rPr lang="en-US" sz="2400" b="1" dirty="0" smtClean="0">
                <a:solidFill>
                  <a:srgbClr val="FF0000"/>
                </a:solidFill>
                <a:latin typeface="Montserrat Semi" charset="0"/>
                <a:ea typeface="Montserrat Semi" charset="0"/>
                <a:cs typeface="Montserrat Semi" charset="0"/>
              </a:rPr>
              <a:t>xpected credit loss</a:t>
            </a:r>
            <a:r>
              <a:rPr lang="en-US" sz="2400" b="1" dirty="0" smtClean="0">
                <a:latin typeface="Montserrat Semi" charset="0"/>
                <a:ea typeface="Montserrat Semi" charset="0"/>
                <a:cs typeface="Montserrat Semi" charset="0"/>
              </a:rPr>
              <a:t> for 9 quarters on Fannie Mae mortgage loan datasets under </a:t>
            </a:r>
            <a:r>
              <a:rPr lang="en-US" sz="2400" b="1" dirty="0">
                <a:latin typeface="Montserrat Semi" charset="0"/>
                <a:ea typeface="Montserrat Semi" charset="0"/>
                <a:cs typeface="Montserrat Semi" charset="0"/>
              </a:rPr>
              <a:t>three </a:t>
            </a:r>
            <a:r>
              <a:rPr lang="en-US" sz="2400" b="1" dirty="0" smtClean="0">
                <a:latin typeface="Montserrat Semi" charset="0"/>
                <a:ea typeface="Montserrat Semi" charset="0"/>
                <a:cs typeface="Montserrat Semi" charset="0"/>
              </a:rPr>
              <a:t>macroeconomic scenarios. </a:t>
            </a:r>
            <a:endParaRPr lang="en-US" sz="2400" b="1" dirty="0"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9701" y="383371"/>
            <a:ext cx="7014081" cy="1061819"/>
          </a:xfrm>
          <a:prstGeom prst="rect">
            <a:avLst/>
          </a:prstGeom>
          <a:noFill/>
        </p:spPr>
        <p:txBody>
          <a:bodyPr wrap="none" lIns="45711" tIns="22855" rIns="45711" bIns="22855" rtlCol="0">
            <a:spAutoFit/>
          </a:bodyPr>
          <a:lstStyle/>
          <a:p>
            <a:r>
              <a:rPr lang="en-US" sz="6600" b="1" dirty="0" smtClean="0">
                <a:latin typeface="Montserrat Semi" charset="0"/>
                <a:ea typeface="Montserrat Semi" charset="0"/>
                <a:cs typeface="Montserrat Semi" charset="0"/>
              </a:rPr>
              <a:t>Project Objective</a:t>
            </a:r>
            <a:endParaRPr lang="en-US" sz="6600" b="1" dirty="0">
              <a:latin typeface="Montserrat Semi" charset="0"/>
              <a:ea typeface="Montserrat Semi" charset="0"/>
              <a:cs typeface="Montserrat Sem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13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616998" y="1333232"/>
            <a:ext cx="4891180" cy="369835"/>
          </a:xfrm>
          <a:prstGeom prst="rect">
            <a:avLst/>
          </a:prstGeom>
          <a:noFill/>
        </p:spPr>
        <p:txBody>
          <a:bodyPr wrap="square" lIns="45711" tIns="22855" rIns="45711" bIns="2285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Montserrat Semi" charset="0"/>
                <a:ea typeface="Montserrat Semi" charset="0"/>
                <a:cs typeface="Montserrat Semi" charset="0"/>
              </a:rPr>
              <a:t>Comprehensive Capital Analysis </a:t>
            </a:r>
            <a:r>
              <a:rPr lang="en-US" sz="1600" b="1" dirty="0" smtClean="0">
                <a:latin typeface="Montserrat Semi" charset="0"/>
                <a:ea typeface="Montserrat Semi" charset="0"/>
                <a:cs typeface="Montserrat Semi" charset="0"/>
              </a:rPr>
              <a:t>Review</a:t>
            </a:r>
            <a:endParaRPr lang="en-US" sz="1600" b="1" dirty="0"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9699" y="2088817"/>
            <a:ext cx="4632757" cy="1246485"/>
          </a:xfrm>
          <a:prstGeom prst="rect">
            <a:avLst/>
          </a:prstGeom>
          <a:noFill/>
        </p:spPr>
        <p:txBody>
          <a:bodyPr wrap="square" lIns="45711" tIns="22855" rIns="45711" bIns="2285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Montserrat Semi" charset="0"/>
                <a:ea typeface="Montserrat Semi" charset="0"/>
                <a:cs typeface="Montserrat Semi" charset="0"/>
              </a:rPr>
              <a:t>Who</a:t>
            </a:r>
            <a:r>
              <a:rPr lang="en-US" sz="2400" b="1" dirty="0" smtClean="0">
                <a:latin typeface="Montserrat Semi" charset="0"/>
                <a:ea typeface="Montserrat Semi" charset="0"/>
                <a:cs typeface="Montserrat Semi" charset="0"/>
              </a:rPr>
              <a:t> is required?</a:t>
            </a:r>
            <a:endParaRPr lang="en-US" sz="2000" b="1" dirty="0">
              <a:latin typeface="Montserrat Semi" charset="0"/>
              <a:ea typeface="Montserrat Semi" charset="0"/>
              <a:cs typeface="Montserrat Semi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Montserrat Light" charset="0"/>
                <a:ea typeface="Montserrat Light" charset="0"/>
                <a:cs typeface="Montserrat Light" charset="0"/>
              </a:rPr>
              <a:t>Stress test for large </a:t>
            </a:r>
            <a:r>
              <a:rPr lang="en-US" sz="1400" dirty="0" smtClean="0">
                <a:latin typeface="Montserrat Light" charset="0"/>
                <a:ea typeface="Montserrat Light" charset="0"/>
                <a:cs typeface="Montserrat Light" charset="0"/>
              </a:rPr>
              <a:t>bank holding companies </a:t>
            </a:r>
            <a:r>
              <a:rPr lang="en-US" sz="1400" dirty="0">
                <a:latin typeface="Montserrat Light" charset="0"/>
                <a:ea typeface="Montserrat Light" charset="0"/>
                <a:cs typeface="Montserrat Light" charset="0"/>
              </a:rPr>
              <a:t>in the </a:t>
            </a:r>
            <a:r>
              <a:rPr lang="en-US" sz="1400" dirty="0" smtClean="0">
                <a:latin typeface="Montserrat Light" charset="0"/>
                <a:ea typeface="Montserrat Light" charset="0"/>
                <a:cs typeface="Montserrat Light" charset="0"/>
              </a:rPr>
              <a:t>US with </a:t>
            </a:r>
            <a:r>
              <a:rPr lang="en-US" sz="1400" dirty="0">
                <a:solidFill>
                  <a:srgbClr val="FF0000"/>
                </a:solidFill>
                <a:latin typeface="Montserrat Light" charset="0"/>
                <a:ea typeface="Montserrat Light" charset="0"/>
                <a:cs typeface="Montserrat Light" charset="0"/>
              </a:rPr>
              <a:t>t</a:t>
            </a:r>
            <a:r>
              <a:rPr lang="en-US" sz="1400" dirty="0" smtClean="0">
                <a:solidFill>
                  <a:srgbClr val="FF0000"/>
                </a:solidFill>
                <a:latin typeface="Montserrat Light" charset="0"/>
                <a:ea typeface="Montserrat Light" charset="0"/>
                <a:cs typeface="Montserrat Light" charset="0"/>
              </a:rPr>
              <a:t>otal assets</a:t>
            </a:r>
            <a:r>
              <a:rPr lang="en-US" sz="1400" dirty="0">
                <a:solidFill>
                  <a:srgbClr val="FF0000"/>
                </a:solidFill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Montserrat Light" charset="0"/>
                <a:ea typeface="Montserrat Light" charset="0"/>
                <a:cs typeface="Montserrat Light" charset="0"/>
              </a:rPr>
              <a:t>larger than $50M</a:t>
            </a:r>
            <a:endParaRPr lang="en-US" sz="1400" dirty="0">
              <a:solidFill>
                <a:srgbClr val="FF0000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96578" y="2088817"/>
            <a:ext cx="4632757" cy="923320"/>
          </a:xfrm>
          <a:prstGeom prst="rect">
            <a:avLst/>
          </a:prstGeom>
          <a:noFill/>
        </p:spPr>
        <p:txBody>
          <a:bodyPr wrap="square" lIns="45711" tIns="22855" rIns="45711" bIns="2285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Montserrat Semi" charset="0"/>
                <a:ea typeface="Montserrat Semi" charset="0"/>
                <a:cs typeface="Montserrat Semi" charset="0"/>
              </a:rPr>
              <a:t>What is the </a:t>
            </a:r>
            <a:r>
              <a:rPr lang="en-US" sz="2400" b="1" dirty="0" smtClean="0">
                <a:solidFill>
                  <a:srgbClr val="FF0000"/>
                </a:solidFill>
                <a:latin typeface="Montserrat Semi" charset="0"/>
                <a:ea typeface="Montserrat Semi" charset="0"/>
                <a:cs typeface="Montserrat Semi" charset="0"/>
              </a:rPr>
              <a:t>goal</a:t>
            </a:r>
            <a:r>
              <a:rPr lang="en-US" sz="2400" b="1" dirty="0" smtClean="0">
                <a:latin typeface="Montserrat Semi" charset="0"/>
                <a:ea typeface="Montserrat Semi" charset="0"/>
                <a:cs typeface="Montserrat Semi" charset="0"/>
              </a:rPr>
              <a:t>?</a:t>
            </a:r>
            <a:endParaRPr lang="en-US" sz="2000" b="1" dirty="0">
              <a:latin typeface="Montserrat Semi" charset="0"/>
              <a:ea typeface="Montserrat Semi" charset="0"/>
              <a:cs typeface="Montserrat Semi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Montserrat Light" charset="0"/>
                <a:ea typeface="Montserrat Light" charset="0"/>
                <a:cs typeface="Montserrat Light" charset="0"/>
              </a:rPr>
              <a:t>Banks set aside provisions to absorb future losses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9701" y="3874449"/>
            <a:ext cx="4632757" cy="1246485"/>
          </a:xfrm>
          <a:prstGeom prst="rect">
            <a:avLst/>
          </a:prstGeom>
          <a:noFill/>
        </p:spPr>
        <p:txBody>
          <a:bodyPr wrap="square" lIns="45711" tIns="22855" rIns="45711" bIns="2285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Montserrat Semi" charset="0"/>
                <a:ea typeface="Montserrat Semi" charset="0"/>
                <a:cs typeface="Montserrat Semi" charset="0"/>
              </a:rPr>
              <a:t>What are the </a:t>
            </a:r>
            <a:r>
              <a:rPr lang="en-US" sz="2400" b="1" dirty="0" smtClean="0">
                <a:solidFill>
                  <a:srgbClr val="FF0000"/>
                </a:solidFill>
                <a:latin typeface="Montserrat Semi" charset="0"/>
                <a:ea typeface="Montserrat Semi" charset="0"/>
                <a:cs typeface="Montserrat Semi" charset="0"/>
              </a:rPr>
              <a:t>requirements</a:t>
            </a:r>
            <a:r>
              <a:rPr lang="en-US" sz="2400" b="1" dirty="0" smtClean="0">
                <a:latin typeface="Montserrat Semi" charset="0"/>
                <a:ea typeface="Montserrat Semi" charset="0"/>
                <a:cs typeface="Montserrat Semi" charset="0"/>
              </a:rPr>
              <a:t>?</a:t>
            </a:r>
            <a:endParaRPr lang="en-US" sz="2000" b="1" dirty="0">
              <a:latin typeface="Montserrat Semi" charset="0"/>
              <a:ea typeface="Montserrat Semi" charset="0"/>
              <a:cs typeface="Montserrat Semi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Montserrat Light" charset="0"/>
                <a:ea typeface="Montserrat Light" charset="0"/>
                <a:cs typeface="Montserrat Light" charset="0"/>
              </a:rPr>
              <a:t>Evaluate and report capital position under</a:t>
            </a:r>
            <a:r>
              <a:rPr lang="en-US" sz="1400" dirty="0">
                <a:solidFill>
                  <a:srgbClr val="FF0000"/>
                </a:solidFill>
                <a:latin typeface="Montserrat Light" charset="0"/>
                <a:ea typeface="Montserrat Light" charset="0"/>
                <a:cs typeface="Montserrat Light" charset="0"/>
              </a:rPr>
              <a:t> three supervisory </a:t>
            </a:r>
            <a:r>
              <a:rPr lang="en-US" sz="1400" dirty="0" smtClean="0">
                <a:solidFill>
                  <a:srgbClr val="FF0000"/>
                </a:solidFill>
                <a:latin typeface="Montserrat Light" charset="0"/>
                <a:ea typeface="Montserrat Light" charset="0"/>
                <a:cs typeface="Montserrat Light" charset="0"/>
              </a:rPr>
              <a:t>scenarios</a:t>
            </a:r>
            <a:r>
              <a:rPr lang="en-US" sz="1400" dirty="0" smtClean="0">
                <a:latin typeface="Montserrat Light" charset="0"/>
                <a:ea typeface="Montserrat Light" charset="0"/>
                <a:cs typeface="Montserrat Light" charset="0"/>
              </a:rPr>
              <a:t> (Baseline / Adverse / Severe)</a:t>
            </a:r>
            <a:endParaRPr lang="en-US" sz="14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96577" y="3874449"/>
            <a:ext cx="4632757" cy="923320"/>
          </a:xfrm>
          <a:prstGeom prst="rect">
            <a:avLst/>
          </a:prstGeom>
          <a:noFill/>
        </p:spPr>
        <p:txBody>
          <a:bodyPr wrap="square" lIns="45711" tIns="22855" rIns="45711" bIns="2285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Montserrat Semi" charset="0"/>
                <a:ea typeface="Montserrat Semi" charset="0"/>
                <a:cs typeface="Montserrat Semi" charset="0"/>
              </a:rPr>
              <a:t>Where do we look for?</a:t>
            </a:r>
            <a:endParaRPr lang="en-US" sz="2000" b="1" dirty="0">
              <a:latin typeface="Montserrat Semi" charset="0"/>
              <a:ea typeface="Montserrat Semi" charset="0"/>
              <a:cs typeface="Montserrat Semi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Montserrat Light" charset="0"/>
                <a:ea typeface="Montserrat Light" charset="0"/>
                <a:cs typeface="Montserrat Light" charset="0"/>
              </a:rPr>
              <a:t>Expected Credit Loss </a:t>
            </a:r>
            <a:r>
              <a:rPr lang="en-US" sz="1400" dirty="0" smtClean="0">
                <a:latin typeface="Montserrat Light" charset="0"/>
                <a:ea typeface="Montserrat Light" charset="0"/>
                <a:cs typeface="Montserrat Light" charset="0"/>
              </a:rPr>
              <a:t>in financial statements </a:t>
            </a:r>
            <a:endParaRPr lang="en-US" sz="14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9701" y="383371"/>
            <a:ext cx="6829737" cy="1107986"/>
          </a:xfrm>
          <a:prstGeom prst="rect">
            <a:avLst/>
          </a:prstGeom>
          <a:noFill/>
        </p:spPr>
        <p:txBody>
          <a:bodyPr wrap="none" lIns="45711" tIns="22855" rIns="45711" bIns="22855" rtlCol="0">
            <a:spAutoFit/>
          </a:bodyPr>
          <a:lstStyle/>
          <a:p>
            <a:r>
              <a:rPr lang="en-US" sz="6900" b="1" dirty="0" smtClean="0">
                <a:latin typeface="Montserrat Semi" charset="0"/>
                <a:ea typeface="Montserrat Semi" charset="0"/>
                <a:cs typeface="Montserrat Semi" charset="0"/>
              </a:rPr>
              <a:t>CCAR Overview</a:t>
            </a:r>
            <a:endParaRPr lang="en-US" sz="6900" b="1" dirty="0">
              <a:latin typeface="Montserrat Semi" charset="0"/>
              <a:ea typeface="Montserrat Semi" charset="0"/>
              <a:cs typeface="Montserrat Sem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81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79701" y="4284533"/>
            <a:ext cx="9747661" cy="669404"/>
          </a:xfrm>
          <a:prstGeom prst="rect">
            <a:avLst/>
          </a:prstGeom>
          <a:noFill/>
        </p:spPr>
        <p:txBody>
          <a:bodyPr wrap="square" lIns="45711" tIns="22855" rIns="45711" bIns="2285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700" b="1" dirty="0">
                <a:latin typeface="Montserrat Semi" charset="0"/>
                <a:ea typeface="Montserrat Semi" charset="0"/>
                <a:cs typeface="Montserrat Semi" charset="0"/>
              </a:rPr>
              <a:t>Result from possible default events over the </a:t>
            </a:r>
            <a:r>
              <a:rPr lang="en-US" sz="2700" b="1" dirty="0">
                <a:solidFill>
                  <a:srgbClr val="FF0000"/>
                </a:solidFill>
                <a:latin typeface="Montserrat Semi" charset="0"/>
                <a:ea typeface="Montserrat Semi" charset="0"/>
                <a:cs typeface="Montserrat Semi" charset="0"/>
              </a:rPr>
              <a:t>life of loan</a:t>
            </a:r>
            <a:r>
              <a:rPr lang="en-US" sz="2700" b="1" dirty="0">
                <a:latin typeface="Montserrat Semi" charset="0"/>
                <a:ea typeface="Montserrat Semi" charset="0"/>
                <a:cs typeface="Montserrat Semi" charset="0"/>
              </a:rPr>
              <a:t>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9701" y="1829784"/>
            <a:ext cx="7421019" cy="2077482"/>
          </a:xfrm>
          <a:prstGeom prst="rect">
            <a:avLst/>
          </a:prstGeom>
          <a:noFill/>
        </p:spPr>
        <p:txBody>
          <a:bodyPr wrap="square" lIns="45711" tIns="22855" rIns="45711" bIns="2285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700" b="1" dirty="0" smtClean="0">
                <a:latin typeface="Montserrat Semi" charset="0"/>
                <a:ea typeface="Montserrat Semi" charset="0"/>
                <a:cs typeface="Montserrat Semi" charset="0"/>
              </a:rPr>
              <a:t>Dismantling ECL</a:t>
            </a:r>
            <a:endParaRPr lang="en-US" sz="2700" b="1" dirty="0">
              <a:latin typeface="Montserrat Semi" charset="0"/>
              <a:ea typeface="Montserrat Semi" charset="0"/>
              <a:cs typeface="Montserrat Semi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E[L] = P(Loss)*Loss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	</a:t>
            </a: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 = 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PD*Loss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	</a:t>
            </a: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 = PD*LGD*EAD, where  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LGD = Loss/EAD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9701" y="383371"/>
            <a:ext cx="10010094" cy="969486"/>
          </a:xfrm>
          <a:prstGeom prst="rect">
            <a:avLst/>
          </a:prstGeom>
          <a:noFill/>
        </p:spPr>
        <p:txBody>
          <a:bodyPr wrap="none" lIns="45711" tIns="22855" rIns="45711" bIns="22855" rtlCol="0">
            <a:spAutoFit/>
          </a:bodyPr>
          <a:lstStyle/>
          <a:p>
            <a:r>
              <a:rPr lang="en-US" sz="6000" b="1" dirty="0">
                <a:latin typeface="Montserrat Semi" charset="0"/>
                <a:ea typeface="Montserrat Semi" charset="0"/>
                <a:cs typeface="Montserrat Semi" charset="0"/>
              </a:rPr>
              <a:t>Expected Credit Loss(ECL)</a:t>
            </a:r>
            <a:endParaRPr lang="en-US" sz="6000" b="1" dirty="0">
              <a:latin typeface="Montserrat Semi" charset="0"/>
              <a:ea typeface="Montserrat Semi" charset="0"/>
              <a:cs typeface="Montserrat Sem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43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79700" y="1763697"/>
            <a:ext cx="10855101" cy="1615817"/>
          </a:xfrm>
          <a:prstGeom prst="rect">
            <a:avLst/>
          </a:prstGeom>
          <a:noFill/>
        </p:spPr>
        <p:txBody>
          <a:bodyPr wrap="square" lIns="45711" tIns="22855" rIns="45711" bIns="2285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Montserrat Semi" charset="0"/>
                <a:ea typeface="Montserrat Semi" charset="0"/>
                <a:cs typeface="Montserrat Semi" charset="0"/>
              </a:rPr>
              <a:t>Definition</a:t>
            </a:r>
            <a:endParaRPr lang="en-US" sz="2400" b="1" dirty="0">
              <a:latin typeface="Montserrat Semi" charset="0"/>
              <a:ea typeface="Montserrat Semi" charset="0"/>
              <a:cs typeface="Montserrat Semi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The maximum total amount 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bank might </a:t>
            </a: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lose if all of  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borrowers </a:t>
            </a: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default.</a:t>
            </a:r>
            <a:endParaRPr lang="en-US" sz="20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Often 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calculated for each </a:t>
            </a: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loan. (Loan-Level)</a:t>
            </a:r>
            <a:endParaRPr lang="en-US" sz="20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700" y="3508689"/>
            <a:ext cx="10966859" cy="1615817"/>
          </a:xfrm>
          <a:prstGeom prst="rect">
            <a:avLst/>
          </a:prstGeom>
          <a:noFill/>
        </p:spPr>
        <p:txBody>
          <a:bodyPr wrap="square" lIns="45711" tIns="22855" rIns="45711" bIns="2285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Montserrat Semi" charset="0"/>
                <a:ea typeface="Montserrat Semi" charset="0"/>
                <a:cs typeface="Montserrat Semi" charset="0"/>
              </a:rPr>
              <a:t>Properties</a:t>
            </a:r>
            <a:endParaRPr lang="en-US" sz="2400" b="1" dirty="0">
              <a:latin typeface="Montserrat Semi" charset="0"/>
              <a:ea typeface="Montserrat Semi" charset="0"/>
              <a:cs typeface="Montserrat Semi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EAD </a:t>
            </a: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= Current 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outstanding amount for fixed loans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For mortgage loans, EAD 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= </a:t>
            </a: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Unpaid Balance (UPB)</a:t>
            </a:r>
            <a:endParaRPr lang="en-US" sz="20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9701" y="383371"/>
            <a:ext cx="9668654" cy="969486"/>
          </a:xfrm>
          <a:prstGeom prst="rect">
            <a:avLst/>
          </a:prstGeom>
          <a:noFill/>
        </p:spPr>
        <p:txBody>
          <a:bodyPr wrap="none" lIns="45711" tIns="22855" rIns="45711" bIns="22855" rtlCol="0">
            <a:spAutoFit/>
          </a:bodyPr>
          <a:lstStyle/>
          <a:p>
            <a:r>
              <a:rPr lang="en-US" sz="6000" b="1" dirty="0">
                <a:latin typeface="Montserrat Semi" charset="0"/>
                <a:ea typeface="Montserrat Semi" charset="0"/>
                <a:cs typeface="Montserrat Semi" charset="0"/>
              </a:rPr>
              <a:t>Exposure at Default (EAD)</a:t>
            </a:r>
            <a:endParaRPr lang="en-US" sz="6000" b="1" dirty="0">
              <a:latin typeface="Montserrat Semi" charset="0"/>
              <a:ea typeface="Montserrat Semi" charset="0"/>
              <a:cs typeface="Montserrat Sem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69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79700" y="1763697"/>
            <a:ext cx="10855101" cy="1615817"/>
          </a:xfrm>
          <a:prstGeom prst="rect">
            <a:avLst/>
          </a:prstGeom>
          <a:noFill/>
        </p:spPr>
        <p:txBody>
          <a:bodyPr wrap="square" lIns="45711" tIns="22855" rIns="45711" bIns="2285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Montserrat Semi" charset="0"/>
                <a:ea typeface="Montserrat Semi" charset="0"/>
                <a:cs typeface="Montserrat Semi" charset="0"/>
              </a:rPr>
              <a:t>Dismantling LGD</a:t>
            </a:r>
            <a:endParaRPr lang="en-US" sz="2400" b="1" dirty="0">
              <a:latin typeface="Montserrat Semi" charset="0"/>
              <a:ea typeface="Montserrat Semi" charset="0"/>
              <a:cs typeface="Montserrat Semi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LGD = Loss/EAD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Loss = EAD + Costs – Proceeds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9700" y="3508689"/>
            <a:ext cx="10966859" cy="2539147"/>
          </a:xfrm>
          <a:prstGeom prst="rect">
            <a:avLst/>
          </a:prstGeom>
          <a:noFill/>
        </p:spPr>
        <p:txBody>
          <a:bodyPr wrap="square" lIns="45711" tIns="22855" rIns="45711" bIns="2285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Montserrat Semi" charset="0"/>
                <a:ea typeface="Montserrat Semi" charset="0"/>
                <a:cs typeface="Montserrat Semi" charset="0"/>
              </a:rPr>
              <a:t>Model</a:t>
            </a:r>
            <a:endParaRPr lang="en-US" sz="2400" b="1" dirty="0">
              <a:latin typeface="Montserrat Semi" charset="0"/>
              <a:ea typeface="Montserrat Semi" charset="0"/>
              <a:cs typeface="Montserrat Semi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Linear Regression</a:t>
            </a:r>
            <a:r>
              <a:rPr lang="en-US" altLang="zh-TW" sz="2000" dirty="0" smtClean="0">
                <a:latin typeface="Montserrat Light" charset="0"/>
                <a:ea typeface="Montserrat Light" charset="0"/>
                <a:cs typeface="Montserrat Light" charset="0"/>
              </a:rPr>
              <a:t>--</a:t>
            </a:r>
            <a:endParaRPr lang="en-US" sz="2000" dirty="0" smtClean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	</a:t>
            </a: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	Costs 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= </a:t>
            </a: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b</a:t>
            </a:r>
            <a:r>
              <a:rPr lang="en-US" sz="2000" baseline="-25000" dirty="0">
                <a:latin typeface="Montserrat Light" charset="0"/>
                <a:ea typeface="Montserrat Light" charset="0"/>
                <a:cs typeface="Montserrat Light" charset="0"/>
              </a:rPr>
              <a:t>0</a:t>
            </a: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+ b</a:t>
            </a:r>
            <a:r>
              <a:rPr lang="en-US" sz="2000" baseline="-25000" dirty="0">
                <a:latin typeface="Montserrat Light" charset="0"/>
                <a:ea typeface="Montserrat Light" charset="0"/>
                <a:cs typeface="Montserrat Light" charset="0"/>
              </a:rPr>
              <a:t>1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*FICO 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+ b</a:t>
            </a:r>
            <a:r>
              <a:rPr lang="en-US" sz="2000" baseline="-25000" dirty="0">
                <a:latin typeface="Montserrat Light" charset="0"/>
                <a:ea typeface="Montserrat Light" charset="0"/>
                <a:cs typeface="Montserrat Light" charset="0"/>
              </a:rPr>
              <a:t>2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*DTI 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+ b</a:t>
            </a:r>
            <a:r>
              <a:rPr lang="en-US" sz="2000" baseline="-25000" dirty="0">
                <a:latin typeface="Montserrat Light" charset="0"/>
                <a:ea typeface="Montserrat Light" charset="0"/>
                <a:cs typeface="Montserrat Light" charset="0"/>
              </a:rPr>
              <a:t>3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*LTV 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+ … + </a:t>
            </a:r>
            <a:r>
              <a:rPr lang="en-US" sz="2000" dirty="0" err="1">
                <a:latin typeface="Montserrat Light" charset="0"/>
                <a:ea typeface="Montserrat Light" charset="0"/>
                <a:cs typeface="Montserrat Light" charset="0"/>
              </a:rPr>
              <a:t>b</a:t>
            </a:r>
            <a:r>
              <a:rPr lang="en-US" sz="2000" baseline="-25000" dirty="0" err="1">
                <a:latin typeface="Montserrat Light" charset="0"/>
                <a:ea typeface="Montserrat Light" charset="0"/>
                <a:cs typeface="Montserrat Light" charset="0"/>
              </a:rPr>
              <a:t>n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*HPI 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+ b</a:t>
            </a:r>
            <a:r>
              <a:rPr lang="en-US" sz="2000" baseline="-25000" dirty="0">
                <a:latin typeface="Montserrat Light" charset="0"/>
                <a:ea typeface="Montserrat Light" charset="0"/>
                <a:cs typeface="Montserrat Light" charset="0"/>
              </a:rPr>
              <a:t>n+1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*MR 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+ b</a:t>
            </a:r>
            <a:r>
              <a:rPr lang="en-US" sz="2000" baseline="-25000" dirty="0">
                <a:latin typeface="Montserrat Light" charset="0"/>
                <a:ea typeface="Montserrat Light" charset="0"/>
                <a:cs typeface="Montserrat Light" charset="0"/>
              </a:rPr>
              <a:t>n+2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*UR</a:t>
            </a:r>
            <a:endParaRPr lang="en-US" sz="20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      		Proceeds 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= b</a:t>
            </a:r>
            <a:r>
              <a:rPr lang="en-US" sz="2000" baseline="-25000" dirty="0">
                <a:latin typeface="Montserrat Light" charset="0"/>
                <a:ea typeface="Montserrat Light" charset="0"/>
                <a:cs typeface="Montserrat Light" charset="0"/>
              </a:rPr>
              <a:t>0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 + b</a:t>
            </a:r>
            <a:r>
              <a:rPr lang="en-US" sz="2000" baseline="-25000" dirty="0">
                <a:latin typeface="Montserrat Light" charset="0"/>
                <a:ea typeface="Montserrat Light" charset="0"/>
                <a:cs typeface="Montserrat Light" charset="0"/>
              </a:rPr>
              <a:t>1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zh-TW" alt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*</a:t>
            </a: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FICO 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+ b</a:t>
            </a:r>
            <a:r>
              <a:rPr lang="en-US" sz="2000" baseline="-25000" dirty="0">
                <a:latin typeface="Montserrat Light" charset="0"/>
                <a:ea typeface="Montserrat Light" charset="0"/>
                <a:cs typeface="Montserrat Light" charset="0"/>
              </a:rPr>
              <a:t>2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zh-TW" alt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*</a:t>
            </a: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DTI 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+ b</a:t>
            </a:r>
            <a:r>
              <a:rPr lang="en-US" sz="2000" baseline="-25000" dirty="0">
                <a:latin typeface="Montserrat Light" charset="0"/>
                <a:ea typeface="Montserrat Light" charset="0"/>
                <a:cs typeface="Montserrat Light" charset="0"/>
              </a:rPr>
              <a:t>3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zh-TW" alt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*</a:t>
            </a: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LTV 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+ … + </a:t>
            </a:r>
            <a:r>
              <a:rPr lang="en-US" sz="2000" dirty="0" err="1">
                <a:latin typeface="Montserrat Light" charset="0"/>
                <a:ea typeface="Montserrat Light" charset="0"/>
                <a:cs typeface="Montserrat Light" charset="0"/>
              </a:rPr>
              <a:t>b</a:t>
            </a:r>
            <a:r>
              <a:rPr lang="en-US" sz="2000" baseline="-25000" dirty="0" err="1">
                <a:latin typeface="Montserrat Light" charset="0"/>
                <a:ea typeface="Montserrat Light" charset="0"/>
                <a:cs typeface="Montserrat Light" charset="0"/>
              </a:rPr>
              <a:t>n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zh-TW" alt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*</a:t>
            </a: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HPI 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+ b</a:t>
            </a:r>
            <a:r>
              <a:rPr lang="en-US" sz="2000" baseline="-25000" dirty="0">
                <a:latin typeface="Montserrat Light" charset="0"/>
                <a:ea typeface="Montserrat Light" charset="0"/>
                <a:cs typeface="Montserrat Light" charset="0"/>
              </a:rPr>
              <a:t>n+1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zh-TW" alt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*</a:t>
            </a: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MR 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+ b</a:t>
            </a:r>
            <a:r>
              <a:rPr lang="en-US" sz="2000" baseline="-25000" dirty="0">
                <a:latin typeface="Montserrat Light" charset="0"/>
                <a:ea typeface="Montserrat Light" charset="0"/>
                <a:cs typeface="Montserrat Light" charset="0"/>
              </a:rPr>
              <a:t>n+2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zh-TW" alt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*</a:t>
            </a: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UR</a:t>
            </a:r>
            <a:endParaRPr lang="en-US" sz="20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9701" y="383371"/>
            <a:ext cx="9322406" cy="969486"/>
          </a:xfrm>
          <a:prstGeom prst="rect">
            <a:avLst/>
          </a:prstGeom>
          <a:noFill/>
        </p:spPr>
        <p:txBody>
          <a:bodyPr wrap="none" lIns="45711" tIns="22855" rIns="45711" bIns="22855" rtlCol="0">
            <a:spAutoFit/>
          </a:bodyPr>
          <a:lstStyle/>
          <a:p>
            <a:r>
              <a:rPr lang="en-US" sz="6000" b="1" dirty="0">
                <a:latin typeface="Montserrat Semi" charset="0"/>
                <a:ea typeface="Montserrat Semi" charset="0"/>
                <a:cs typeface="Montserrat Semi" charset="0"/>
              </a:rPr>
              <a:t>Loss Given </a:t>
            </a:r>
            <a:r>
              <a:rPr lang="en-US" sz="6000" b="1" dirty="0" smtClean="0">
                <a:latin typeface="Montserrat Semi" charset="0"/>
                <a:ea typeface="Montserrat Semi" charset="0"/>
                <a:cs typeface="Montserrat Semi" charset="0"/>
              </a:rPr>
              <a:t>Default </a:t>
            </a:r>
            <a:r>
              <a:rPr lang="en-US" sz="6000" b="1" dirty="0">
                <a:latin typeface="Montserrat Semi" charset="0"/>
                <a:ea typeface="Montserrat Semi" charset="0"/>
                <a:cs typeface="Montserrat Semi" charset="0"/>
              </a:rPr>
              <a:t>(LGD</a:t>
            </a:r>
            <a:r>
              <a:rPr lang="en-US" sz="6000" b="1" dirty="0" smtClean="0">
                <a:latin typeface="Montserrat Semi" charset="0"/>
                <a:ea typeface="Montserrat Semi" charset="0"/>
                <a:cs typeface="Montserrat Semi" charset="0"/>
              </a:rPr>
              <a:t>)</a:t>
            </a:r>
            <a:endParaRPr lang="en-US" sz="6000" b="1" dirty="0">
              <a:latin typeface="Montserrat Semi" charset="0"/>
              <a:ea typeface="Montserrat Semi" charset="0"/>
              <a:cs typeface="Montserrat Sem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53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79700" y="1763697"/>
            <a:ext cx="10855101" cy="1615817"/>
          </a:xfrm>
          <a:prstGeom prst="rect">
            <a:avLst/>
          </a:prstGeom>
          <a:noFill/>
        </p:spPr>
        <p:txBody>
          <a:bodyPr wrap="square" lIns="45711" tIns="22855" rIns="45711" bIns="2285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Montserrat Semi" charset="0"/>
                <a:ea typeface="Montserrat Semi" charset="0"/>
                <a:cs typeface="Montserrat Semi" charset="0"/>
              </a:rPr>
              <a:t>Purpose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	Estimating 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the likelihood of a default over a particular time horizon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	Understanding 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the effect of different macroeconomics </a:t>
            </a: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scenarios</a:t>
            </a:r>
            <a:endParaRPr lang="en-US" sz="20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700" y="3393163"/>
            <a:ext cx="10966859" cy="1615817"/>
          </a:xfrm>
          <a:prstGeom prst="rect">
            <a:avLst/>
          </a:prstGeom>
          <a:noFill/>
        </p:spPr>
        <p:txBody>
          <a:bodyPr wrap="square" lIns="45711" tIns="22855" rIns="45711" bIns="2285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Montserrat Semi" charset="0"/>
                <a:ea typeface="Montserrat Semi" charset="0"/>
                <a:cs typeface="Montserrat Semi" charset="0"/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Logistic Regression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9701" y="383371"/>
            <a:ext cx="9622168" cy="969486"/>
          </a:xfrm>
          <a:prstGeom prst="rect">
            <a:avLst/>
          </a:prstGeom>
          <a:noFill/>
        </p:spPr>
        <p:txBody>
          <a:bodyPr wrap="none" lIns="45711" tIns="22855" rIns="45711" bIns="22855" rtlCol="0">
            <a:spAutoFit/>
          </a:bodyPr>
          <a:lstStyle/>
          <a:p>
            <a:r>
              <a:rPr lang="en-US" sz="6000" b="1" dirty="0" smtClean="0">
                <a:latin typeface="Montserrat Semi" charset="0"/>
                <a:ea typeface="Montserrat Semi" charset="0"/>
                <a:cs typeface="Montserrat Semi" charset="0"/>
              </a:rPr>
              <a:t>Probability of Default (PD)</a:t>
            </a:r>
            <a:endParaRPr lang="en-US" sz="6000" b="1" dirty="0">
              <a:latin typeface="Montserrat Semi" charset="0"/>
              <a:ea typeface="Montserrat Semi" charset="0"/>
              <a:cs typeface="Montserrat Sem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5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879701" y="1489376"/>
                <a:ext cx="10855101" cy="2762990"/>
              </a:xfrm>
              <a:prstGeom prst="rect">
                <a:avLst/>
              </a:prstGeom>
              <a:noFill/>
            </p:spPr>
            <p:txBody>
              <a:bodyPr wrap="square" lIns="45711" tIns="22855" rIns="45711" bIns="22855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>
                    <a:latin typeface="Montserrat Semi" charset="0"/>
                    <a:ea typeface="Montserrat Semi" charset="0"/>
                    <a:cs typeface="Montserrat Semi" charset="0"/>
                  </a:rPr>
                  <a:t>Formula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Montserrat Light" charset="0"/>
                    <a:ea typeface="Montserrat Light" charset="0"/>
                    <a:cs typeface="Montserrat Light" charset="0"/>
                  </a:rPr>
                  <a:t>	</a:t>
                </a:r>
                <a:r>
                  <a:rPr lang="en-US" sz="2000" dirty="0" smtClean="0">
                    <a:latin typeface="Montserrat Light" charset="0"/>
                    <a:ea typeface="Montserrat Light" charset="0"/>
                    <a:cs typeface="Montserrat Light" charset="0"/>
                  </a:rPr>
                  <a:t>UPB</a:t>
                </a:r>
                <a:r>
                  <a:rPr lang="en-US" sz="2000" baseline="-25000" dirty="0" smtClean="0">
                    <a:latin typeface="Montserrat Light" charset="0"/>
                    <a:ea typeface="Montserrat Light" charset="0"/>
                    <a:cs typeface="Montserrat Light" charset="0"/>
                  </a:rPr>
                  <a:t>0</a:t>
                </a:r>
                <a:r>
                  <a:rPr lang="en-US" sz="2000" dirty="0" smtClean="0">
                    <a:latin typeface="Montserrat Light" charset="0"/>
                    <a:ea typeface="Montserrat Light" charset="0"/>
                    <a:cs typeface="Montserrat Light" charset="0"/>
                  </a:rPr>
                  <a:t> </a:t>
                </a:r>
                <a:r>
                  <a:rPr lang="en-US" sz="2000" dirty="0">
                    <a:latin typeface="Montserrat Light" charset="0"/>
                    <a:ea typeface="Montserrat Light" charset="0"/>
                    <a:cs typeface="Montserrat Light" charset="0"/>
                  </a:rPr>
                  <a:t>= Unpaid balance as at Dec 2015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Montserrat Light" charset="0"/>
                    <a:ea typeface="Montserrat Light" charset="0"/>
                    <a:cs typeface="Montserrat Light" charset="0"/>
                  </a:rPr>
                  <a:t>	UPB </a:t>
                </a:r>
                <a:r>
                  <a:rPr lang="en-US" sz="2000" dirty="0">
                    <a:latin typeface="Montserrat Light" charset="0"/>
                    <a:ea typeface="Montserrat Light" charset="0"/>
                    <a:cs typeface="Montserrat Light" charset="0"/>
                  </a:rPr>
                  <a:t>calculated for remaining </a:t>
                </a:r>
                <a:r>
                  <a:rPr lang="en-US" sz="2000" dirty="0" smtClean="0">
                    <a:latin typeface="Montserrat Light" charset="0"/>
                    <a:ea typeface="Montserrat Light" charset="0"/>
                    <a:cs typeface="Montserrat Light" charset="0"/>
                  </a:rPr>
                  <a:t>months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>
                    <a:solidFill>
                      <a:prstClr val="black"/>
                    </a:solidFill>
                    <a:latin typeface="Montserrat Light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TW" sz="2000" dirty="0" err="1" smtClean="0">
                    <a:solidFill>
                      <a:prstClr val="black"/>
                    </a:solidFill>
                    <a:latin typeface="Montserrat Light"/>
                    <a:ea typeface="Cambria Math" panose="02040503050406030204" pitchFamily="18" charset="0"/>
                    <a:cs typeface="Times New Roman" panose="02020603050405020304" pitchFamily="18" charset="0"/>
                  </a:rPr>
                  <a:t>UPB_t</a:t>
                </a:r>
                <a:r>
                  <a:rPr lang="en-US" altLang="zh-TW" sz="2000" dirty="0" smtClean="0">
                    <a:solidFill>
                      <a:prstClr val="black"/>
                    </a:solidFill>
                    <a:latin typeface="Montserrat Light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solidFill>
                      <a:prstClr val="black"/>
                    </a:solidFill>
                    <a:latin typeface="Montserrat Light"/>
                    <a:cs typeface="Times New Roman" panose="02020603050405020304" pitchFamily="18" charset="0"/>
                  </a:rPr>
                  <a:t>=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>
                        <a:solidFill>
                          <a:prstClr val="black"/>
                        </a:solidFill>
                        <a:latin typeface="Cambria Math"/>
                      </a:rPr>
                      <m:t>P</m:t>
                    </m:r>
                    <m:r>
                      <a:rPr lang="en-US" altLang="zh-TW" sz="2000">
                        <a:solidFill>
                          <a:prstClr val="black"/>
                        </a:solidFill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𝑟𝑒𝑚𝑎𝑖𝑛𝑖𝑛𝑔𝑀𝑜𝑛𝑡h𝑠</m:t>
                            </m:r>
                          </m:sup>
                        </m:sSup>
                      </m:num>
                      <m:den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TW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, </m:t>
                    </m:r>
                  </m:oMath>
                </a14:m>
                <a:r>
                  <a:rPr lang="en-US" sz="2000" dirty="0" smtClean="0">
                    <a:latin typeface="Montserrat Light" charset="0"/>
                    <a:ea typeface="Montserrat Light" charset="0"/>
                    <a:cs typeface="Montserrat Light" charset="0"/>
                  </a:rPr>
                  <a:t>where </a:t>
                </a:r>
                <a:r>
                  <a:rPr lang="en-US" sz="2000" dirty="0">
                    <a:latin typeface="Montserrat Light" charset="0"/>
                    <a:ea typeface="Montserrat Light" charset="0"/>
                    <a:cs typeface="Montserrat Light" charset="0"/>
                  </a:rPr>
                  <a:t>P = monthly payments(remaining)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Montserrat Light" charset="0"/>
                    <a:ea typeface="Montserrat Light" charset="0"/>
                    <a:cs typeface="Montserrat Light" charset="0"/>
                  </a:rPr>
                  <a:t> </a:t>
                </a: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01" y="1489376"/>
                <a:ext cx="10855101" cy="2762990"/>
              </a:xfrm>
              <a:prstGeom prst="rect">
                <a:avLst/>
              </a:prstGeom>
              <a:blipFill rotWithShape="1">
                <a:blip r:embed="rId2"/>
                <a:stretch>
                  <a:fillRect l="-15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879701" y="4008031"/>
            <a:ext cx="10966859" cy="2077482"/>
          </a:xfrm>
          <a:prstGeom prst="rect">
            <a:avLst/>
          </a:prstGeom>
          <a:noFill/>
        </p:spPr>
        <p:txBody>
          <a:bodyPr wrap="square" lIns="45711" tIns="22855" rIns="45711" bIns="2285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Montserrat Semi" charset="0"/>
                <a:ea typeface="Montserrat Semi" charset="0"/>
                <a:cs typeface="Montserrat Semi" charset="0"/>
              </a:rPr>
              <a:t>Notes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Fixed-rate mortgage</a:t>
            </a:r>
            <a:endParaRPr lang="en-US" sz="20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Rate changes 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over </a:t>
            </a:r>
            <a:r>
              <a:rPr lang="en-US" sz="2000" dirty="0" smtClean="0">
                <a:latin typeface="Montserrat Light" charset="0"/>
                <a:ea typeface="Montserrat Light" charset="0"/>
                <a:cs typeface="Montserrat Light" charset="0"/>
              </a:rPr>
              <a:t>period, current rate goes 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up, EAD goes down 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9701" y="383371"/>
            <a:ext cx="4922163" cy="969486"/>
          </a:xfrm>
          <a:prstGeom prst="rect">
            <a:avLst/>
          </a:prstGeom>
          <a:noFill/>
        </p:spPr>
        <p:txBody>
          <a:bodyPr wrap="none" lIns="45711" tIns="22855" rIns="45711" bIns="22855" rtlCol="0">
            <a:spAutoFit/>
          </a:bodyPr>
          <a:lstStyle/>
          <a:p>
            <a:r>
              <a:rPr lang="en-US" sz="6000" b="1" dirty="0" smtClean="0">
                <a:latin typeface="Montserrat Semi" charset="0"/>
                <a:ea typeface="Montserrat Semi" charset="0"/>
                <a:cs typeface="Montserrat Semi" charset="0"/>
              </a:rPr>
              <a:t>Method: EAD</a:t>
            </a:r>
            <a:endParaRPr lang="en-US" sz="6000" b="1" dirty="0">
              <a:latin typeface="Montserrat Semi" charset="0"/>
              <a:ea typeface="Montserrat Semi" charset="0"/>
              <a:cs typeface="Montserrat Sem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7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525</Words>
  <Application>Microsoft Office PowerPoint</Application>
  <PresentationFormat>自訂</PresentationFormat>
  <Paragraphs>116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CCAR PROJECT</dc:title>
  <dc:creator>Soumya</dc:creator>
  <cp:lastModifiedBy>李秉鈞</cp:lastModifiedBy>
  <cp:revision>79</cp:revision>
  <dcterms:created xsi:type="dcterms:W3CDTF">2017-12-08T03:52:14Z</dcterms:created>
  <dcterms:modified xsi:type="dcterms:W3CDTF">2018-02-20T08:31:19Z</dcterms:modified>
</cp:coreProperties>
</file>