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68" r:id="rId11"/>
    <p:sldId id="263" r:id="rId12"/>
    <p:sldId id="265" r:id="rId13"/>
    <p:sldId id="267" r:id="rId14"/>
    <p:sldId id="275" r:id="rId15"/>
    <p:sldId id="276" r:id="rId16"/>
    <p:sldId id="277" r:id="rId17"/>
    <p:sldId id="278" r:id="rId18"/>
    <p:sldId id="279" r:id="rId19"/>
    <p:sldId id="280" r:id="rId20"/>
    <p:sldId id="274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29" autoAdjust="0"/>
  </p:normalViewPr>
  <p:slideViewPr>
    <p:cSldViewPr snapToGrid="0">
      <p:cViewPr varScale="1">
        <p:scale>
          <a:sx n="88" d="100"/>
          <a:sy n="88" d="100"/>
        </p:scale>
        <p:origin x="-456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7C580-8BFE-4E50-8C3B-B73977F00FC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54DE-EF77-44FA-8D27-6D0FE73D8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1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Millian’s</a:t>
            </a:r>
            <a:r>
              <a:rPr lang="en-US" altLang="zh-TW" dirty="0" smtClean="0"/>
              <a:t> Report // Technical</a:t>
            </a:r>
            <a:r>
              <a:rPr lang="en-US" altLang="zh-TW" baseline="0" dirty="0" smtClean="0"/>
              <a:t> Notes: 1/-1 contrast: 0-&gt;1 1-&gt;-1   threshold=0.5(after balancing!  Note the unbalanced data)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7FE7-CF89-4CEF-A7BC-AA98C1A7070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58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4068BD-D179-442C-A925-5C2DB3944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858451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+mj-ea"/>
              </a:rPr>
              <a:t>CCAR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AEE2FC2-ED4A-403E-8E9F-A78CE79A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887" y="3234876"/>
            <a:ext cx="7304355" cy="194733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alpha val="8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Group 4</a:t>
            </a:r>
          </a:p>
          <a:p>
            <a:pPr algn="ctr"/>
            <a:r>
              <a:rPr lang="en-US" b="1" dirty="0" smtClean="0">
                <a:solidFill>
                  <a:schemeClr val="tx1">
                    <a:alpha val="8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James Lee , </a:t>
            </a:r>
            <a:r>
              <a:rPr lang="en-US" b="1" dirty="0" err="1" smtClean="0">
                <a:solidFill>
                  <a:schemeClr val="tx1">
                    <a:alpha val="8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Soumya</a:t>
            </a:r>
            <a:r>
              <a:rPr lang="en-US" b="1" dirty="0" smtClean="0">
                <a:solidFill>
                  <a:schemeClr val="tx1">
                    <a:alpha val="8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r>
              <a:rPr lang="en-US" b="1" dirty="0" err="1" smtClean="0">
                <a:solidFill>
                  <a:schemeClr val="tx1">
                    <a:alpha val="8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Bhamidipaty</a:t>
            </a:r>
            <a:r>
              <a:rPr lang="en-US" b="1" dirty="0" smtClean="0">
                <a:solidFill>
                  <a:schemeClr val="tx1">
                    <a:alpha val="8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&amp; Danjun Lu</a:t>
            </a:r>
            <a:endParaRPr lang="en-US" b="1" dirty="0">
              <a:solidFill>
                <a:schemeClr val="tx1">
                  <a:alpha val="8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30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55" y="1483847"/>
            <a:ext cx="8534400" cy="439678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LGD =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Loss/EAD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= EAD +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Proceeds</a:t>
            </a:r>
          </a:p>
          <a:p>
            <a:pPr>
              <a:spcBef>
                <a:spcPct val="0"/>
              </a:spcBef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Liner regression: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b0 + b1 FICO + b2 DTI + b3 LTV + … 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HPI + bn+1 MR + bn+2 UR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b0 + b1 FICO + b2 DTI + b3 LTV + … 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HPI + bn+1 MR + bn+2 UR</a:t>
            </a:r>
          </a:p>
          <a:p>
            <a:pPr>
              <a:spcBef>
                <a:spcPct val="0"/>
              </a:spcBef>
            </a:pPr>
            <a:endParaRPr lang="en-US" sz="2800" b="1" i="1" cap="all" dirty="0">
              <a:ln w="3175" cmpd="sng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D4935470-24B3-45EF-8102-72C9E3773059}"/>
              </a:ext>
            </a:extLst>
          </p:cNvPr>
          <p:cNvSpPr txBox="1">
            <a:spLocks/>
          </p:cNvSpPr>
          <p:nvPr/>
        </p:nvSpPr>
        <p:spPr>
          <a:xfrm>
            <a:off x="441055" y="549339"/>
            <a:ext cx="8534400" cy="10798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sz="3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3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(LGD</a:t>
            </a:r>
            <a:r>
              <a:rPr lang="en-US" sz="3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935470-24B3-45EF-8102-72C9E377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55" y="404004"/>
            <a:ext cx="8534400" cy="1079843"/>
          </a:xfrm>
        </p:spPr>
        <p:txBody>
          <a:bodyPr>
            <a:normAutofit fontScale="90000"/>
          </a:bodyPr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 regression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86BDC6-5B8B-461C-8085-F2620B520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252" y="1857714"/>
            <a:ext cx="5727319" cy="3615267"/>
          </a:xfrm>
        </p:spPr>
        <p:txBody>
          <a:bodyPr/>
          <a:lstStyle/>
          <a:p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 =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4046.61 + 159.26*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HPI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0.039*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orig_amount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2159.37*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Unemployment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+ 7367.74*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1920.48*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cluster2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HPI: House price index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Cluster1 &amp; cluster2: Cluster ‘State’ by 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0-1 value.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5" y="1338948"/>
            <a:ext cx="4837277" cy="528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935470-24B3-45EF-8102-72C9E377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55" y="404004"/>
            <a:ext cx="8534400" cy="1079843"/>
          </a:xfrm>
        </p:spPr>
        <p:txBody>
          <a:bodyPr>
            <a:normAutofit fontScale="90000"/>
          </a:bodyPr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Proceeds regression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86BDC6-5B8B-461C-8085-F2620B520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777" y="887027"/>
            <a:ext cx="5645189" cy="5420693"/>
          </a:xfrm>
        </p:spPr>
        <p:txBody>
          <a:bodyPr>
            <a:normAutofit fontScale="55000" lnSpcReduction="20000"/>
          </a:bodyPr>
          <a:lstStyle/>
          <a:p>
            <a:pPr indent="-182880">
              <a:lnSpc>
                <a:spcPct val="170000"/>
              </a:lnSpc>
              <a:spcBef>
                <a:spcPts val="600"/>
              </a:spcBef>
            </a:pPr>
            <a:r>
              <a:rPr lang="en-US" sz="4200" b="1" i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Proceeds </a:t>
            </a:r>
            <a:r>
              <a:rPr lang="en-US" sz="4200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-81416 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297.84*</a:t>
            </a:r>
            <a:r>
              <a:rPr lang="en-US" sz="4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oltv</a:t>
            </a:r>
            <a:r>
              <a:rPr lang="en-US" sz="4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0.9*</a:t>
            </a:r>
            <a:r>
              <a:rPr lang="en-US" sz="4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orig_amount</a:t>
            </a:r>
            <a:r>
              <a:rPr lang="en-US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+ 926.5*</a:t>
            </a:r>
            <a:r>
              <a:rPr lang="en-US" sz="4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mi_pct</a:t>
            </a:r>
            <a:r>
              <a:rPr lang="en-US" sz="4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131.03*</a:t>
            </a:r>
            <a:r>
              <a:rPr lang="en-US" sz="4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HPI</a:t>
            </a:r>
            <a:r>
              <a:rPr lang="en-US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19341*</a:t>
            </a:r>
            <a:r>
              <a:rPr lang="en-US" sz="4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Purpose_Purchase</a:t>
            </a:r>
            <a:r>
              <a:rPr lang="en-US" sz="4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8928.11*</a:t>
            </a:r>
            <a:r>
              <a:rPr lang="en-US" sz="42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prop_typ_SingleF</a:t>
            </a:r>
            <a:r>
              <a:rPr lang="en-US" sz="4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22600*</a:t>
            </a:r>
            <a:r>
              <a:rPr lang="en-US" sz="42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prop_typ_Condo</a:t>
            </a:r>
            <a:r>
              <a:rPr lang="en-US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+ 15677*</a:t>
            </a:r>
            <a:r>
              <a:rPr lang="en-US" sz="42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occ_stat_principal</a:t>
            </a:r>
            <a:endParaRPr lang="en-US" sz="4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9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Oltv</a:t>
            </a:r>
            <a:r>
              <a:rPr lang="en-US" sz="29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Original loan to value</a:t>
            </a:r>
          </a:p>
          <a:p>
            <a:r>
              <a:rPr lang="en-US" sz="29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Mi_pct</a:t>
            </a:r>
            <a:r>
              <a:rPr lang="en-US" sz="29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mortgage insurance percentage </a:t>
            </a:r>
          </a:p>
          <a:p>
            <a:r>
              <a:rPr lang="en-US" sz="29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Purpose_Purchase</a:t>
            </a:r>
            <a:r>
              <a:rPr lang="en-US" sz="29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0-1 value</a:t>
            </a:r>
          </a:p>
          <a:p>
            <a:r>
              <a:rPr lang="en-US" sz="29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prop_typ_SingleF</a:t>
            </a:r>
            <a:r>
              <a:rPr lang="en-US" sz="29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property type - Single Family, 0-1 value</a:t>
            </a:r>
          </a:p>
          <a:p>
            <a:r>
              <a:rPr lang="en-US" sz="29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prop_typ_Condo</a:t>
            </a:r>
            <a:r>
              <a:rPr lang="en-US" sz="29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property type – Condo, 0-1 value</a:t>
            </a:r>
          </a:p>
          <a:p>
            <a:r>
              <a:rPr lang="en-US" sz="29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Occ_stat_principal</a:t>
            </a:r>
            <a:r>
              <a:rPr lang="en-US" sz="29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occupancy </a:t>
            </a:r>
            <a:r>
              <a:rPr lang="en-US" sz="29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stastus</a:t>
            </a:r>
            <a:r>
              <a:rPr lang="en-US" sz="29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Principal, 0-1 value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5" y="1062238"/>
            <a:ext cx="4544167" cy="55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52509" y="4520185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8339" y="800148"/>
            <a:ext cx="8534400" cy="36152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2" name="Picture 4" descr="https://lh3.googleusercontent.com/p5tZck6N0n5ncg1H4lkyTd5pQ04X-PyrZ49HzV5VmHhIt9j9-qh3OJm_f0Rs3nkjg0NIXaAh-eDir0gaPI0NhuYXEQg1-oblEHBRyLosvW0jkxgsZs5YYc13_09l-sThtPqEHTRW3v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027" y="0"/>
            <a:ext cx="4050701" cy="337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4.googleusercontent.com/C4p_AOf0_BzI3o3MmrNsbvAzo32pGkcfg715wnDxpGrOQkalmvnyCr0yt0szBeMtgziGtXBGCKnu-A4RxEVfNl6iCyrvS4X4XXV5mMdjlAhZhystIJXijApbepr1u79j9vcMX0duOX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42" y="115627"/>
            <a:ext cx="4070347" cy="327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6.googleusercontent.com/cboD6dg-A29U_tKC3NqdT0297ACEgDavn6a1esjPf4SIio5hYKjmV_G78HZZRUQEhxzlRnJKuh4a9IIUNI5iFVSGCKBi6QJlu1xofnvgMNPvvFyN8A6fsBn8fcZwxVYgoVZ-LeEpb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305" y="-48018"/>
            <a:ext cx="4133962" cy="34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lh3.googleusercontent.com/njgZ2IP4V2ZBGqQ9n_cEUjwiFUihsVdJy91-0D6hWJz0FYO_2vSDcxIS5U8jfFix0OA2TNBx6qk-g_0IaZj83yO1K4Ddq7mukAoEVQHzIY--LirjhdSGdzFJKmzLdctoDoMZhexSb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41" y="3523082"/>
            <a:ext cx="4070346" cy="320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6.googleusercontent.com/b7PQB3HfpXSaiID-YKMGlilZ-NAHxkkO-IamKrS8OYow0XDTfkFKc6YtvyIL-TMYn5jLA7O65AyOxLqicbwRq1Y-qRhuTKgIZas4_fs-A1GxqyfN2lOtZFCHkg0kNgl43l8HpwNLVi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44" y="3424002"/>
            <a:ext cx="3960575" cy="326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6.googleusercontent.com/vkgGDmCp_fUn7jBEFrGHp7R_IyOd3l3qzs289Ppby7gTon8NmKmq7o-c2Qgby1ONNNN_ZFc3ByfM_mb2xr7MFJKoVVvwPo6LDufbo2kKrTas6gDJmLM5Wypeq2KIzl9anUpYJqBASE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305" y="3325969"/>
            <a:ext cx="4133962" cy="33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2453" y="332656"/>
            <a:ext cx="11045468" cy="763488"/>
          </a:xfrm>
        </p:spPr>
        <p:txBody>
          <a:bodyPr>
            <a:noAutofit/>
          </a:bodyPr>
          <a:lstStyle/>
          <a:p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Default Modeling(PD)</a:t>
            </a:r>
            <a:endParaRPr lang="zh-TW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C:\Users\秉鈞\Downloads\noun_219317_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92" y="3678300"/>
            <a:ext cx="2237712" cy="223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秉鈞\Downloads\noun_1141017_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01" y="4005068"/>
            <a:ext cx="1910944" cy="191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秉鈞\Downloads\noun_255021_c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36" y="1201336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98523" y="320956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Purpose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225882" y="320058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Modeling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031" name="Picture 7" descr="C:\Users\秉鈞\Downloads\noun_1005516_c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01" y="1201336"/>
            <a:ext cx="2060026" cy="206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166275" y="594928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Discussion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44939" y="5916012"/>
            <a:ext cx="16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Improvements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3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8710" y="877004"/>
            <a:ext cx="6984776" cy="5793507"/>
          </a:xfrm>
        </p:spPr>
        <p:txBody>
          <a:bodyPr/>
          <a:lstStyle/>
          <a:p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likelihood of a default over a particular time horizon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Logistic model</a:t>
            </a:r>
          </a:p>
          <a:p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Understanding the effect of different macroeconomics 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scanarios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Different MEVs set(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Base.Adverse.Severe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/>
          </a:p>
        </p:txBody>
      </p:sp>
      <p:pic>
        <p:nvPicPr>
          <p:cNvPr id="4" name="Picture 6" descr="C:\Users\秉鈞\Downloads\noun_255021_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95" y="712730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297094" y="2850106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Purpose</a:t>
            </a:r>
            <a:endParaRPr lang="zh-TW" altLang="en-US" sz="2800" b="1" dirty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593941" y="2441847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Modeling</a:t>
            </a:r>
            <a:endParaRPr lang="zh-TW" altLang="en-US" sz="2400" b="1" dirty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7" descr="C:\Users\秉鈞\Downloads\noun_1005516_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93" y="358199"/>
            <a:ext cx="2060026" cy="206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001839" y="3481403"/>
                <a:ext cx="3180037" cy="837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TW" sz="2000" i="1">
                                  <a:latin typeface="Cambria Math"/>
                                </a:rPr>
                                <m:t>(0)</m:t>
                              </m:r>
                            </m:num>
                            <m:den>
                              <m:r>
                                <a:rPr lang="en-US" altLang="zh-TW" sz="20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zh-TW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TW" sz="2000" i="1">
                                  <a:latin typeface="Cambria Math"/>
                                </a:rPr>
                                <m:t>(0)</m:t>
                              </m:r>
                            </m:den>
                          </m:f>
                          <m:r>
                            <a:rPr lang="en-US" altLang="zh-TW" sz="20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39" y="3481403"/>
                <a:ext cx="3180037" cy="837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22117" y="4577114"/>
                <a:ext cx="3049361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400" i="1" smtClean="0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TW" sz="240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num>
                        <m:den>
                          <m:r>
                            <a:rPr lang="en-US" altLang="zh-TW" sz="24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17" y="4577114"/>
                <a:ext cx="3049361" cy="8714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C:\Users\秉鈞\Desktop\parameter_estima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38" y="714282"/>
            <a:ext cx="5112568" cy="520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7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秉鈞\Desktop\R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64" y="842081"/>
            <a:ext cx="494786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400164" y="2774909"/>
            <a:ext cx="1670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Modeling</a:t>
            </a:r>
            <a:endParaRPr lang="zh-TW" altLang="en-US" sz="2400" b="1" dirty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Picture 7" descr="C:\Users\秉鈞\Downloads\noun_1005516_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06" y="517077"/>
            <a:ext cx="2257832" cy="225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52232" y="5092294"/>
            <a:ext cx="522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Rate=25% 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Rate=26.3%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秉鈞\Desktop\mi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310" y="1772816"/>
            <a:ext cx="4814691" cy="45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秉鈞\Desktop\parameter_estimate - 複製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772816"/>
            <a:ext cx="2448272" cy="45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秉鈞\Downloads\noun_219317_c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27" y="552303"/>
            <a:ext cx="2237712" cy="223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1132551" y="2877784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Discussion</a:t>
            </a:r>
            <a:endParaRPr lang="zh-TW" altLang="en-US" sz="2400" b="1" dirty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秉鈞\Downloads\noun_1141017_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86" y="778009"/>
            <a:ext cx="2121504" cy="212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950742" y="3008496"/>
            <a:ext cx="223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Improvements</a:t>
            </a:r>
            <a:endParaRPr lang="zh-TW" altLang="en-US" sz="2400" b="1" dirty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575720" y="1271682"/>
            <a:ext cx="6635080" cy="4854482"/>
          </a:xfrm>
        </p:spPr>
        <p:txBody>
          <a:bodyPr/>
          <a:lstStyle/>
          <a:p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on the Model</a:t>
            </a:r>
          </a:p>
          <a:p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R^2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Alternative Method?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”Obscure”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estimate on probability of default 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7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3521" y="312834"/>
            <a:ext cx="5735411" cy="928748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53521" y="1606895"/>
                <a:ext cx="6400800" cy="4526089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of the project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CCAR Overview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Credit Loss(ECL) overview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Exposure at Default(EAD) &amp; estimation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Given default(LGD) &amp; estimation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of default(PD) &amp; estimation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ECL and final results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RWA and Tier1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Capital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Ratio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Sub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53521" y="1606895"/>
                <a:ext cx="6400800" cy="4526089"/>
              </a:xfrm>
              <a:blipFill rotWithShape="1">
                <a:blip r:embed="rId2"/>
                <a:stretch>
                  <a:fillRect l="-1238"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" y="1830603"/>
            <a:ext cx="3752925" cy="3472941"/>
          </a:xfr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10D0DBDC-104A-4296-8CBB-21D96066391C}"/>
              </a:ext>
            </a:extLst>
          </p:cNvPr>
          <p:cNvSpPr txBox="1">
            <a:spLocks/>
          </p:cNvSpPr>
          <p:nvPr/>
        </p:nvSpPr>
        <p:spPr>
          <a:xfrm>
            <a:off x="472265" y="187679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Probability default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70" y="1855133"/>
            <a:ext cx="4156529" cy="34729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099" y="1855133"/>
            <a:ext cx="4259901" cy="34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4000">
              <a:schemeClr val="bg2">
                <a:tint val="97000"/>
                <a:hueMod val="92000"/>
                <a:satMod val="169000"/>
                <a:lumMod val="164000"/>
              </a:schemeClr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0" y="1682530"/>
            <a:ext cx="8540610" cy="1752690"/>
          </a:xfr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10D0DBDC-104A-4296-8CBB-21D96066391C}"/>
              </a:ext>
            </a:extLst>
          </p:cNvPr>
          <p:cNvSpPr txBox="1">
            <a:spLocks/>
          </p:cNvSpPr>
          <p:nvPr/>
        </p:nvSpPr>
        <p:spPr>
          <a:xfrm>
            <a:off x="478321" y="22401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Credit Loss (ECL)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03" y="3435219"/>
            <a:ext cx="4446063" cy="33345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11" y="3435219"/>
            <a:ext cx="3854192" cy="33315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0" y="3435220"/>
            <a:ext cx="3613796" cy="333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4000">
              <a:schemeClr val="bg2">
                <a:tint val="97000"/>
                <a:hueMod val="92000"/>
                <a:satMod val="169000"/>
                <a:lumMod val="164000"/>
              </a:schemeClr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4862" y="1641652"/>
            <a:ext cx="869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RWA = Risk Weighted Asset = Risk weighted according to its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10D0DBDC-104A-4296-8CBB-21D96066391C}"/>
              </a:ext>
            </a:extLst>
          </p:cNvPr>
          <p:cNvSpPr txBox="1">
            <a:spLocks/>
          </p:cNvSpPr>
          <p:nvPr/>
        </p:nvSpPr>
        <p:spPr>
          <a:xfrm>
            <a:off x="478321" y="22401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Weighted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 (RWA)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Shape 7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3621" y="2237949"/>
            <a:ext cx="7543800" cy="132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23" descr="屏幕快照 2017-07-27 14.59.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621" y="3564478"/>
            <a:ext cx="5487735" cy="21151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880085" y="5818944"/>
            <a:ext cx="73434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dirty="0" smtClean="0">
                <a:latin typeface="Roboto"/>
                <a:ea typeface="Roboto"/>
                <a:cs typeface="Roboto"/>
                <a:sym typeface="Roboto"/>
              </a:rPr>
              <a:t>Where,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dirty="0" smtClean="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: Correlation factor for Residential Mortgages=0.15</a:t>
            </a:r>
          </a:p>
        </p:txBody>
      </p:sp>
    </p:spTree>
    <p:extLst>
      <p:ext uri="{BB962C8B-B14F-4D97-AF65-F5344CB8AC3E}">
        <p14:creationId xmlns:p14="http://schemas.microsoft.com/office/powerpoint/2010/main" val="88248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33823" y="690453"/>
                <a:ext cx="8534400" cy="150706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Tier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Capital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Ratio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3823" y="690453"/>
                <a:ext cx="8534400" cy="15070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84320" y="2725032"/>
                <a:ext cx="7544952" cy="1127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smtClean="0">
                          <a:effectLst/>
                          <a:latin typeface="Cambria Math" panose="02040503050406030204" pitchFamily="18" charset="0"/>
                        </a:rPr>
                        <m:t>Tier</m:t>
                      </m:r>
                      <m:r>
                        <a:rPr lang="en-US" sz="3600" smtClean="0">
                          <a:effectLst/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sz="3600" smtClean="0">
                          <a:effectLst/>
                          <a:latin typeface="Cambria Math" panose="02040503050406030204" pitchFamily="18" charset="0"/>
                        </a:rPr>
                        <m:t>Capital</m:t>
                      </m:r>
                      <m:r>
                        <a:rPr lang="en-US" sz="360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smtClean="0">
                          <a:effectLst/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US" sz="360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effectLst/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>
                              <a:effectLst/>
                              <a:latin typeface="Cambria Math" panose="02040503050406030204" pitchFamily="18" charset="0"/>
                            </a:rPr>
                            <m:t>Equity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>
                              <a:effectLst/>
                              <a:latin typeface="Cambria Math" panose="02040503050406030204" pitchFamily="18" charset="0"/>
                            </a:rPr>
                            <m:t>RWA</m:t>
                          </m:r>
                        </m:den>
                      </m:f>
                    </m:oMath>
                  </m:oMathPara>
                </a14:m>
                <a:endParaRPr lang="en-US" sz="3600" dirty="0">
                  <a:latin typeface="Times New Roman Symbol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20" y="2725032"/>
                <a:ext cx="7544952" cy="1127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1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78" y="222252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A237103-462D-4323-A392-028D09A7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958" y="500348"/>
            <a:ext cx="8534401" cy="849142"/>
          </a:xfrm>
        </p:spPr>
        <p:txBody>
          <a:bodyPr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the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B82CD29-E9E8-46AB-BC7E-BF729C7C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0" y="1645920"/>
            <a:ext cx="8707844" cy="3193366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 nine-quarter Expected Loss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portfolio of mortgage loans from Freddie and Fannie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Mae(2009Q1)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three CCAR economic scenarios – Baseline, Adverse and Severely adverse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3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6E5221-6522-490D-AF37-ECCD1184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563" y="404653"/>
            <a:ext cx="8534401" cy="937316"/>
          </a:xfrm>
        </p:spPr>
        <p:txBody>
          <a:bodyPr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CCAR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8EBB48-9EDE-4D07-B41C-E9BECF42E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9204" y="1483128"/>
            <a:ext cx="9036565" cy="3488788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Capital Analysis Review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 test for large Bank Holding Companies in the 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assets&gt;$50M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Banks set aside provisions to absorb future losses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report capital position under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supervisory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Baseline, adverse, and severely adverse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Background for  a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99" y="4687203"/>
            <a:ext cx="4311601" cy="220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8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989EA-76AD-48BB-A942-18EECCCB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76" y="513139"/>
            <a:ext cx="8534400" cy="1507067"/>
          </a:xfrm>
        </p:spPr>
        <p:txBody>
          <a:bodyPr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do we look for ?</a:t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D51DFA-6F49-4C48-B464-C6990F2C6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056" y="1459078"/>
            <a:ext cx="8534400" cy="928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4BAF472-23A0-4744-9ADB-A6C66F935D34}"/>
              </a:ext>
            </a:extLst>
          </p:cNvPr>
          <p:cNvSpPr/>
          <p:nvPr/>
        </p:nvSpPr>
        <p:spPr>
          <a:xfrm>
            <a:off x="1271682" y="3063039"/>
            <a:ext cx="7632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Which metric in financial statement ? </a:t>
            </a:r>
            <a:endParaRPr lang="en-US" sz="3600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506EB64-D575-4269-B89F-E8C84097D6ED}"/>
              </a:ext>
            </a:extLst>
          </p:cNvPr>
          <p:cNvSpPr/>
          <p:nvPr/>
        </p:nvSpPr>
        <p:spPr>
          <a:xfrm>
            <a:off x="2156109" y="403968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Credit Loss</a:t>
            </a:r>
          </a:p>
        </p:txBody>
      </p:sp>
      <p:pic>
        <p:nvPicPr>
          <p:cNvPr id="6" name="Picture 2" descr="Image result for Background for  a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99" y="4687203"/>
            <a:ext cx="4311601" cy="220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5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D0DBDC-104A-4296-8CBB-21D96066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87" y="462575"/>
            <a:ext cx="8534400" cy="1249167"/>
          </a:xfrm>
        </p:spPr>
        <p:txBody>
          <a:bodyPr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Credit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Loss(ECL)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48CB8E-3E55-4659-AACE-D935056F5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181" y="1475338"/>
            <a:ext cx="8534400" cy="465275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from possible default events over the life of loan.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credit losses with probability of default(PD) as weight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E[L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P(Loss)*Loss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ECL = PD*Loss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ECL =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PD*LGD*EAD  (as per industry standards defined by regulators)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where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LGD = Loss/EAD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935470-24B3-45EF-8102-72C9E3773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1138" y="538514"/>
            <a:ext cx="9025396" cy="7986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at Default (EAD)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7678" y="2030700"/>
            <a:ext cx="8036580" cy="29663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max amount bank might lose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all borrowers default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 calculated for each loan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EAD – current outstanding amount for fixed loans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EAD = UPB(for mortgage loans)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4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456121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 Estimation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sz="half" idx="2"/>
          </p:nvPr>
        </p:nvSpPr>
        <p:spPr>
          <a:xfrm>
            <a:off x="672735" y="1522725"/>
            <a:ext cx="4832796" cy="361526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Fixed-rate mortgages considered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rates change over a period- several factors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EAD = UPB is a  Future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current rates go up, EAD goes down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505531" y="1160176"/>
                <a:ext cx="5849863" cy="3615266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UPB_0 = Unpaid balance as at Dec 2015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UPB calculated for remaining months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UPB_t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eqArr>
                              <m:eqArr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𝑟𝑒𝑚𝑎𝑖𝑛𝑖𝑛𝑔𝑀𝑜𝑛𝑡h𝑠</m:t>
                                </m:r>
                              </m:e>
                              <m:e/>
                            </m:eqAr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4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where P = monthly payments(remaining)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                  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505531" y="1160176"/>
                <a:ext cx="5849863" cy="3615266"/>
              </a:xfrm>
              <a:blipFill rotWithShape="1">
                <a:blip r:embed="rId2"/>
                <a:stretch>
                  <a:fillRect l="-1354" r="-7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2620" y="1534052"/>
            <a:ext cx="4937655" cy="364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05531" y="1539323"/>
            <a:ext cx="5865168" cy="364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6171"/>
            <a:ext cx="8534400" cy="1087065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 Results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3284" y="1324154"/>
            <a:ext cx="4645398" cy="452596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85241" y="1502248"/>
            <a:ext cx="5389562" cy="394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257</TotalTime>
  <Words>654</Words>
  <Application>Microsoft Office PowerPoint</Application>
  <PresentationFormat>自訂</PresentationFormat>
  <Paragraphs>109</Paragraphs>
  <Slides>24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高階主管</vt:lpstr>
      <vt:lpstr>CCAR PROJECT</vt:lpstr>
      <vt:lpstr>AGENDA</vt:lpstr>
      <vt:lpstr>Goal of the Project</vt:lpstr>
      <vt:lpstr>CCAR  Overview</vt:lpstr>
      <vt:lpstr>Where do we look for ? </vt:lpstr>
      <vt:lpstr>Expected Credit Loss(ECL)</vt:lpstr>
      <vt:lpstr>      Exposure at Default (EAD)</vt:lpstr>
      <vt:lpstr>EAD Estimation</vt:lpstr>
      <vt:lpstr>EAD Results</vt:lpstr>
      <vt:lpstr>PowerPoint 簡報</vt:lpstr>
      <vt:lpstr>Costs regression  </vt:lpstr>
      <vt:lpstr>Proceeds regression  </vt:lpstr>
      <vt:lpstr>PowerPoint 簡報</vt:lpstr>
      <vt:lpstr>Probability of Default Modeling(PD)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Tier 1 Capital Ratio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CCAR PROJECT</dc:title>
  <dc:creator>Soumya</dc:creator>
  <cp:lastModifiedBy>李秉鈞</cp:lastModifiedBy>
  <cp:revision>67</cp:revision>
  <dcterms:created xsi:type="dcterms:W3CDTF">2017-12-08T03:52:14Z</dcterms:created>
  <dcterms:modified xsi:type="dcterms:W3CDTF">2018-01-16T19:20:09Z</dcterms:modified>
</cp:coreProperties>
</file>