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70" r:id="rId13"/>
    <p:sldId id="287" r:id="rId14"/>
    <p:sldId id="269" r:id="rId15"/>
    <p:sldId id="271" r:id="rId16"/>
    <p:sldId id="288" r:id="rId17"/>
    <p:sldId id="272" r:id="rId18"/>
    <p:sldId id="274" r:id="rId19"/>
    <p:sldId id="273" r:id="rId20"/>
    <p:sldId id="289" r:id="rId21"/>
    <p:sldId id="276" r:id="rId22"/>
    <p:sldId id="275" r:id="rId23"/>
    <p:sldId id="278" r:id="rId24"/>
    <p:sldId id="279"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2F6D19-A544-4108-B810-EF364992D0BB}">
          <p14:sldIdLst>
            <p14:sldId id="256"/>
          </p14:sldIdLst>
        </p14:section>
        <p14:section name="Project Details" id="{EA132C03-15ED-4A2A-8A97-28913DE5590B}">
          <p14:sldIdLst>
            <p14:sldId id="258"/>
          </p14:sldIdLst>
        </p14:section>
        <p14:section name="Business Statement" id="{5E54E561-93E4-4253-94B9-7F6CDA3991CB}">
          <p14:sldIdLst>
            <p14:sldId id="259"/>
          </p14:sldIdLst>
        </p14:section>
        <p14:section name="Requirements" id="{A913655A-7F41-43D3-8D19-EA33B0AF807F}">
          <p14:sldIdLst>
            <p14:sldId id="260"/>
            <p14:sldId id="261"/>
            <p14:sldId id="262"/>
          </p14:sldIdLst>
        </p14:section>
        <p14:section name="Use Cases" id="{A93B0B12-FC16-41A9-ABCF-104C79EDAD65}">
          <p14:sldIdLst>
            <p14:sldId id="263"/>
            <p14:sldId id="264"/>
            <p14:sldId id="265"/>
            <p14:sldId id="266"/>
          </p14:sldIdLst>
        </p14:section>
        <p14:section name="Use Case 1 Secure Login" id="{692F5141-6171-4239-A035-1447441BF873}">
          <p14:sldIdLst>
            <p14:sldId id="267"/>
            <p14:sldId id="270"/>
            <p14:sldId id="287"/>
          </p14:sldIdLst>
        </p14:section>
        <p14:section name="Use Case 2" id="{A8355991-3934-4D95-A2C7-76E95EC33973}">
          <p14:sldIdLst>
            <p14:sldId id="269"/>
            <p14:sldId id="271"/>
            <p14:sldId id="288"/>
          </p14:sldIdLst>
        </p14:section>
        <p14:section name="Use Case 3 - Prescribe Medication" id="{111208B9-C003-4A3A-8225-7DC81C2BDC95}">
          <p14:sldIdLst>
            <p14:sldId id="272"/>
            <p14:sldId id="274"/>
          </p14:sldIdLst>
        </p14:section>
        <p14:section name="Use Case 4 -  Schedule Medical Appointments" id="{309209B9-3180-4C7D-8FA0-A84D5CC5C978}">
          <p14:sldIdLst>
            <p14:sldId id="273"/>
            <p14:sldId id="289"/>
          </p14:sldIdLst>
        </p14:section>
        <p14:section name="Use Case 5 View Test Results" id="{FB3DFEBC-69FE-43F9-8B2D-952937B12614}">
          <p14:sldIdLst>
            <p14:sldId id="276"/>
          </p14:sldIdLst>
        </p14:section>
        <p14:section name="UC6" id="{5D9B8851-F1F4-4B1C-93C1-861F4E45396D}">
          <p14:sldIdLst>
            <p14:sldId id="275"/>
          </p14:sldIdLst>
        </p14:section>
        <p14:section name="Domain Model" id="{E85B9455-4185-44F2-9AA5-17C742658395}">
          <p14:sldIdLst>
            <p14:sldId id="278"/>
            <p14:sldId id="279"/>
          </p14:sldIdLst>
        </p14:section>
        <p14:section name="Class Diagram" id="{7A570D5A-E3E2-4B47-80FE-B6F9A5B956C3}">
          <p14:sldIdLst>
            <p14:sldId id="281"/>
          </p14:sldIdLst>
        </p14:section>
        <p14:section name="Component Diagram" id="{F4818F1E-73FA-4C7D-96C6-D3AC17FAF442}">
          <p14:sldIdLst>
            <p14:sldId id="282"/>
          </p14:sldIdLst>
        </p14:section>
        <p14:section name="Deployment Diagram" id="{CB6E36FB-B898-488A-A079-D63CD68DA1D2}">
          <p14:sldIdLst>
            <p14:sldId id="283"/>
          </p14:sldIdLst>
        </p14:section>
        <p14:section name="Design Principles &amp; Patterns" id="{203891CD-010F-4DC0-A8FC-8245693A0687}">
          <p14:sldIdLst>
            <p14:sldId id="284"/>
            <p14:sldId id="285"/>
          </p14:sldIdLst>
        </p14:section>
        <p14:section name="Conclusions and Next Steps" id="{2701F108-F53C-4E8B-B9E7-1533AE854882}">
          <p14:sldIdLst>
            <p14:sldId id="28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 Lee" initials="JL" lastIdx="1" clrIdx="0">
    <p:extLst>
      <p:ext uri="{19B8F6BF-5375-455C-9EA6-DF929625EA0E}">
        <p15:presenceInfo xmlns:p15="http://schemas.microsoft.com/office/powerpoint/2012/main" userId="5e9928eadd53cd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5" d="100"/>
          <a:sy n="105" d="100"/>
        </p:scale>
        <p:origin x="174"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 Lee" userId="5e9928eadd53cd22" providerId="LiveId" clId="{7256AD38-56B7-4935-83F9-AAFD94D33151}"/>
    <pc:docChg chg="custSel addSld modSld">
      <pc:chgData name="Jin Lee" userId="5e9928eadd53cd22" providerId="LiveId" clId="{7256AD38-56B7-4935-83F9-AAFD94D33151}" dt="2024-08-11T15:04:59.574" v="6" actId="1076"/>
      <pc:docMkLst>
        <pc:docMk/>
      </pc:docMkLst>
      <pc:sldChg chg="addSp delSp modSp add mod">
        <pc:chgData name="Jin Lee" userId="5e9928eadd53cd22" providerId="LiveId" clId="{7256AD38-56B7-4935-83F9-AAFD94D33151}" dt="2024-08-11T15:04:59.574" v="6" actId="1076"/>
        <pc:sldMkLst>
          <pc:docMk/>
          <pc:sldMk cId="3347253787" sldId="288"/>
        </pc:sldMkLst>
        <pc:spChg chg="del">
          <ac:chgData name="Jin Lee" userId="5e9928eadd53cd22" providerId="LiveId" clId="{7256AD38-56B7-4935-83F9-AAFD94D33151}" dt="2024-08-11T15:04:52.950" v="2" actId="478"/>
          <ac:spMkLst>
            <pc:docMk/>
            <pc:sldMk cId="3347253787" sldId="288"/>
            <ac:spMk id="4" creationId="{4A8480CD-0571-FE79-5C21-9C8AE942CD06}"/>
          </ac:spMkLst>
        </pc:spChg>
        <pc:spChg chg="del">
          <ac:chgData name="Jin Lee" userId="5e9928eadd53cd22" providerId="LiveId" clId="{7256AD38-56B7-4935-83F9-AAFD94D33151}" dt="2024-08-11T15:04:54.652" v="3" actId="478"/>
          <ac:spMkLst>
            <pc:docMk/>
            <pc:sldMk cId="3347253787" sldId="288"/>
            <ac:spMk id="5" creationId="{D363C8C2-671F-09A7-A5AF-63CD6374BFDD}"/>
          </ac:spMkLst>
        </pc:spChg>
        <pc:spChg chg="del">
          <ac:chgData name="Jin Lee" userId="5e9928eadd53cd22" providerId="LiveId" clId="{7256AD38-56B7-4935-83F9-AAFD94D33151}" dt="2024-08-11T15:04:56.224" v="4" actId="478"/>
          <ac:spMkLst>
            <pc:docMk/>
            <pc:sldMk cId="3347253787" sldId="288"/>
            <ac:spMk id="6" creationId="{B80A7EE1-537D-897A-D7CD-E2C04D564CFA}"/>
          </ac:spMkLst>
        </pc:spChg>
        <pc:picChg chg="del">
          <ac:chgData name="Jin Lee" userId="5e9928eadd53cd22" providerId="LiveId" clId="{7256AD38-56B7-4935-83F9-AAFD94D33151}" dt="2024-08-11T15:04:50.307" v="1" actId="478"/>
          <ac:picMkLst>
            <pc:docMk/>
            <pc:sldMk cId="3347253787" sldId="288"/>
            <ac:picMk id="3" creationId="{DB180BF7-4E05-2A6C-B73B-250DD4C2B083}"/>
          </ac:picMkLst>
        </pc:picChg>
        <pc:picChg chg="add mod">
          <ac:chgData name="Jin Lee" userId="5e9928eadd53cd22" providerId="LiveId" clId="{7256AD38-56B7-4935-83F9-AAFD94D33151}" dt="2024-08-11T15:04:59.574" v="6" actId="1076"/>
          <ac:picMkLst>
            <pc:docMk/>
            <pc:sldMk cId="3347253787" sldId="288"/>
            <ac:picMk id="7" creationId="{540F4E32-BCEB-C05E-E2D3-CF53A4FC546E}"/>
          </ac:picMkLst>
        </pc:picChg>
      </pc:sldChg>
    </pc:docChg>
  </pc:docChgLst>
  <pc:docChgLst>
    <pc:chgData name="Jin Lee" userId="5e9928eadd53cd22" providerId="LiveId" clId="{258C4F2E-DD15-4B3E-A62D-66859D7285CE}"/>
    <pc:docChg chg="undo custSel addSld delSld modSld modSection">
      <pc:chgData name="Jin Lee" userId="5e9928eadd53cd22" providerId="LiveId" clId="{258C4F2E-DD15-4B3E-A62D-66859D7285CE}" dt="2024-08-11T17:35:36.007" v="563" actId="20577"/>
      <pc:docMkLst>
        <pc:docMk/>
      </pc:docMkLst>
      <pc:sldChg chg="modSp mod">
        <pc:chgData name="Jin Lee" userId="5e9928eadd53cd22" providerId="LiveId" clId="{258C4F2E-DD15-4B3E-A62D-66859D7285CE}" dt="2024-08-11T15:34:09.183" v="12" actId="20577"/>
        <pc:sldMkLst>
          <pc:docMk/>
          <pc:sldMk cId="2255218581" sldId="259"/>
        </pc:sldMkLst>
        <pc:spChg chg="mod">
          <ac:chgData name="Jin Lee" userId="5e9928eadd53cd22" providerId="LiveId" clId="{258C4F2E-DD15-4B3E-A62D-66859D7285CE}" dt="2024-08-11T15:34:09.183" v="12" actId="20577"/>
          <ac:spMkLst>
            <pc:docMk/>
            <pc:sldMk cId="2255218581" sldId="259"/>
            <ac:spMk id="2" creationId="{264B45A1-A79E-FC00-FE1C-A207C98F94A5}"/>
          </ac:spMkLst>
        </pc:spChg>
      </pc:sldChg>
      <pc:sldChg chg="modSp mod">
        <pc:chgData name="Jin Lee" userId="5e9928eadd53cd22" providerId="LiveId" clId="{258C4F2E-DD15-4B3E-A62D-66859D7285CE}" dt="2024-08-11T15:45:41.584" v="184" actId="20577"/>
        <pc:sldMkLst>
          <pc:docMk/>
          <pc:sldMk cId="2459064503" sldId="264"/>
        </pc:sldMkLst>
        <pc:graphicFrameChg chg="modGraphic">
          <ac:chgData name="Jin Lee" userId="5e9928eadd53cd22" providerId="LiveId" clId="{258C4F2E-DD15-4B3E-A62D-66859D7285CE}" dt="2024-08-11T15:45:41.584" v="184" actId="20577"/>
          <ac:graphicFrameMkLst>
            <pc:docMk/>
            <pc:sldMk cId="2459064503" sldId="264"/>
            <ac:graphicFrameMk id="7" creationId="{992456A8-90F9-484B-E6A1-E34517A4EF13}"/>
          </ac:graphicFrameMkLst>
        </pc:graphicFrameChg>
      </pc:sldChg>
      <pc:sldChg chg="addSp delSp modSp mod">
        <pc:chgData name="Jin Lee" userId="5e9928eadd53cd22" providerId="LiveId" clId="{258C4F2E-DD15-4B3E-A62D-66859D7285CE}" dt="2024-08-11T16:03:35.483" v="246" actId="1076"/>
        <pc:sldMkLst>
          <pc:docMk/>
          <pc:sldMk cId="1743614159" sldId="273"/>
        </pc:sldMkLst>
        <pc:spChg chg="mod">
          <ac:chgData name="Jin Lee" userId="5e9928eadd53cd22" providerId="LiveId" clId="{258C4F2E-DD15-4B3E-A62D-66859D7285CE}" dt="2024-08-11T16:01:27.496" v="191" actId="1076"/>
          <ac:spMkLst>
            <pc:docMk/>
            <pc:sldMk cId="1743614159" sldId="273"/>
            <ac:spMk id="7" creationId="{0CB8392A-7F47-739E-C6BC-C1BE6CF84441}"/>
          </ac:spMkLst>
        </pc:spChg>
        <pc:spChg chg="mod">
          <ac:chgData name="Jin Lee" userId="5e9928eadd53cd22" providerId="LiveId" clId="{258C4F2E-DD15-4B3E-A62D-66859D7285CE}" dt="2024-08-11T16:02:35.189" v="232" actId="20577"/>
          <ac:spMkLst>
            <pc:docMk/>
            <pc:sldMk cId="1743614159" sldId="273"/>
            <ac:spMk id="12" creationId="{5C747166-114A-4A45-93B0-52F34BDB51AD}"/>
          </ac:spMkLst>
        </pc:spChg>
        <pc:graphicFrameChg chg="add mod modGraphic">
          <ac:chgData name="Jin Lee" userId="5e9928eadd53cd22" providerId="LiveId" clId="{258C4F2E-DD15-4B3E-A62D-66859D7285CE}" dt="2024-08-11T16:03:26.208" v="244" actId="1076"/>
          <ac:graphicFrameMkLst>
            <pc:docMk/>
            <pc:sldMk cId="1743614159" sldId="273"/>
            <ac:graphicFrameMk id="2" creationId="{9D7AF688-19FC-F2B9-98F9-1AB177E17043}"/>
          </ac:graphicFrameMkLst>
        </pc:graphicFrameChg>
        <pc:graphicFrameChg chg="add mod">
          <ac:chgData name="Jin Lee" userId="5e9928eadd53cd22" providerId="LiveId" clId="{258C4F2E-DD15-4B3E-A62D-66859D7285CE}" dt="2024-08-11T16:03:35.483" v="246" actId="1076"/>
          <ac:graphicFrameMkLst>
            <pc:docMk/>
            <pc:sldMk cId="1743614159" sldId="273"/>
            <ac:graphicFrameMk id="3" creationId="{D5F41CE6-77EB-BB42-D2EA-ABB154D152E5}"/>
          </ac:graphicFrameMkLst>
        </pc:graphicFrameChg>
        <pc:graphicFrameChg chg="del mod">
          <ac:chgData name="Jin Lee" userId="5e9928eadd53cd22" providerId="LiveId" clId="{258C4F2E-DD15-4B3E-A62D-66859D7285CE}" dt="2024-08-11T16:02:13.457" v="200" actId="478"/>
          <ac:graphicFrameMkLst>
            <pc:docMk/>
            <pc:sldMk cId="1743614159" sldId="273"/>
            <ac:graphicFrameMk id="4" creationId="{D5F41CE6-77EB-BB42-D2EA-ABB154D152E5}"/>
          </ac:graphicFrameMkLst>
        </pc:graphicFrameChg>
        <pc:picChg chg="del mod">
          <ac:chgData name="Jin Lee" userId="5e9928eadd53cd22" providerId="LiveId" clId="{258C4F2E-DD15-4B3E-A62D-66859D7285CE}" dt="2024-08-11T16:03:14.172" v="237" actId="21"/>
          <ac:picMkLst>
            <pc:docMk/>
            <pc:sldMk cId="1743614159" sldId="273"/>
            <ac:picMk id="5" creationId="{47AF00AB-3B09-8C0A-ADD7-91AF5F61BC27}"/>
          </ac:picMkLst>
        </pc:picChg>
      </pc:sldChg>
      <pc:sldChg chg="modSp mod">
        <pc:chgData name="Jin Lee" userId="5e9928eadd53cd22" providerId="LiveId" clId="{258C4F2E-DD15-4B3E-A62D-66859D7285CE}" dt="2024-08-11T15:59:47.539" v="188"/>
        <pc:sldMkLst>
          <pc:docMk/>
          <pc:sldMk cId="827506456" sldId="274"/>
        </pc:sldMkLst>
        <pc:spChg chg="mod">
          <ac:chgData name="Jin Lee" userId="5e9928eadd53cd22" providerId="LiveId" clId="{258C4F2E-DD15-4B3E-A62D-66859D7285CE}" dt="2024-08-11T15:59:47.539" v="188"/>
          <ac:spMkLst>
            <pc:docMk/>
            <pc:sldMk cId="827506456" sldId="274"/>
            <ac:spMk id="12" creationId="{5C747166-114A-4A45-93B0-52F34BDB51AD}"/>
          </ac:spMkLst>
        </pc:spChg>
      </pc:sldChg>
      <pc:sldChg chg="delSp modSp mod">
        <pc:chgData name="Jin Lee" userId="5e9928eadd53cd22" providerId="LiveId" clId="{258C4F2E-DD15-4B3E-A62D-66859D7285CE}" dt="2024-08-11T16:18:25.286" v="502" actId="1076"/>
        <pc:sldMkLst>
          <pc:docMk/>
          <pc:sldMk cId="1008396695" sldId="275"/>
        </pc:sldMkLst>
        <pc:spChg chg="mod">
          <ac:chgData name="Jin Lee" userId="5e9928eadd53cd22" providerId="LiveId" clId="{258C4F2E-DD15-4B3E-A62D-66859D7285CE}" dt="2024-08-11T16:18:22.862" v="501" actId="27636"/>
          <ac:spMkLst>
            <pc:docMk/>
            <pc:sldMk cId="1008396695" sldId="275"/>
            <ac:spMk id="12" creationId="{5C747166-114A-4A45-93B0-52F34BDB51AD}"/>
          </ac:spMkLst>
        </pc:spChg>
        <pc:graphicFrameChg chg="del">
          <ac:chgData name="Jin Lee" userId="5e9928eadd53cd22" providerId="LiveId" clId="{258C4F2E-DD15-4B3E-A62D-66859D7285CE}" dt="2024-08-11T16:01:39.909" v="193" actId="21"/>
          <ac:graphicFrameMkLst>
            <pc:docMk/>
            <pc:sldMk cId="1008396695" sldId="275"/>
            <ac:graphicFrameMk id="2" creationId="{9D7AF688-19FC-F2B9-98F9-1AB177E17043}"/>
          </ac:graphicFrameMkLst>
        </pc:graphicFrameChg>
        <pc:graphicFrameChg chg="mod">
          <ac:chgData name="Jin Lee" userId="5e9928eadd53cd22" providerId="LiveId" clId="{258C4F2E-DD15-4B3E-A62D-66859D7285CE}" dt="2024-08-11T16:18:25.286" v="502" actId="1076"/>
          <ac:graphicFrameMkLst>
            <pc:docMk/>
            <pc:sldMk cId="1008396695" sldId="275"/>
            <ac:graphicFrameMk id="5" creationId="{DE07F0E6-9B86-ECE5-C33C-BC85A3A1D758}"/>
          </ac:graphicFrameMkLst>
        </pc:graphicFrameChg>
      </pc:sldChg>
      <pc:sldChg chg="modSp mod">
        <pc:chgData name="Jin Lee" userId="5e9928eadd53cd22" providerId="LiveId" clId="{258C4F2E-DD15-4B3E-A62D-66859D7285CE}" dt="2024-08-11T16:14:03.876" v="270" actId="20577"/>
        <pc:sldMkLst>
          <pc:docMk/>
          <pc:sldMk cId="345392675" sldId="276"/>
        </pc:sldMkLst>
        <pc:spChg chg="mod">
          <ac:chgData name="Jin Lee" userId="5e9928eadd53cd22" providerId="LiveId" clId="{258C4F2E-DD15-4B3E-A62D-66859D7285CE}" dt="2024-08-11T16:14:03.876" v="270" actId="20577"/>
          <ac:spMkLst>
            <pc:docMk/>
            <pc:sldMk cId="345392675" sldId="276"/>
            <ac:spMk id="12" creationId="{5C747166-114A-4A45-93B0-52F34BDB51AD}"/>
          </ac:spMkLst>
        </pc:spChg>
      </pc:sldChg>
      <pc:sldChg chg="modSp mod">
        <pc:chgData name="Jin Lee" userId="5e9928eadd53cd22" providerId="LiveId" clId="{258C4F2E-DD15-4B3E-A62D-66859D7285CE}" dt="2024-08-11T17:35:36.007" v="563" actId="20577"/>
        <pc:sldMkLst>
          <pc:docMk/>
          <pc:sldMk cId="4260303483" sldId="286"/>
        </pc:sldMkLst>
        <pc:spChg chg="mod">
          <ac:chgData name="Jin Lee" userId="5e9928eadd53cd22" providerId="LiveId" clId="{258C4F2E-DD15-4B3E-A62D-66859D7285CE}" dt="2024-08-11T17:35:36.007" v="563" actId="20577"/>
          <ac:spMkLst>
            <pc:docMk/>
            <pc:sldMk cId="4260303483" sldId="286"/>
            <ac:spMk id="2" creationId="{63DA0CAF-C4AD-DA60-AC74-F9B5C413E23C}"/>
          </ac:spMkLst>
        </pc:spChg>
      </pc:sldChg>
      <pc:sldChg chg="addSp delSp modSp add mod">
        <pc:chgData name="Jin Lee" userId="5e9928eadd53cd22" providerId="LiveId" clId="{258C4F2E-DD15-4B3E-A62D-66859D7285CE}" dt="2024-08-11T16:15:55.812" v="499" actId="20577"/>
        <pc:sldMkLst>
          <pc:docMk/>
          <pc:sldMk cId="1318157987" sldId="289"/>
        </pc:sldMkLst>
        <pc:spChg chg="add mod">
          <ac:chgData name="Jin Lee" userId="5e9928eadd53cd22" providerId="LiveId" clId="{258C4F2E-DD15-4B3E-A62D-66859D7285CE}" dt="2024-08-11T16:15:55.812" v="499" actId="20577"/>
          <ac:spMkLst>
            <pc:docMk/>
            <pc:sldMk cId="1318157987" sldId="289"/>
            <ac:spMk id="3" creationId="{C95197E1-DBB8-F08B-CA25-B54345E22B56}"/>
          </ac:spMkLst>
        </pc:spChg>
        <pc:spChg chg="del mod">
          <ac:chgData name="Jin Lee" userId="5e9928eadd53cd22" providerId="LiveId" clId="{258C4F2E-DD15-4B3E-A62D-66859D7285CE}" dt="2024-08-11T16:03:47.896" v="252" actId="478"/>
          <ac:spMkLst>
            <pc:docMk/>
            <pc:sldMk cId="1318157987" sldId="289"/>
            <ac:spMk id="7" creationId="{0CB8392A-7F47-739E-C6BC-C1BE6CF84441}"/>
          </ac:spMkLst>
        </pc:spChg>
        <pc:spChg chg="mod">
          <ac:chgData name="Jin Lee" userId="5e9928eadd53cd22" providerId="LiveId" clId="{258C4F2E-DD15-4B3E-A62D-66859D7285CE}" dt="2024-08-11T16:04:04.787" v="253"/>
          <ac:spMkLst>
            <pc:docMk/>
            <pc:sldMk cId="1318157987" sldId="289"/>
            <ac:spMk id="12" creationId="{5C747166-114A-4A45-93B0-52F34BDB51AD}"/>
          </ac:spMkLst>
        </pc:spChg>
        <pc:graphicFrameChg chg="add del mod">
          <ac:chgData name="Jin Lee" userId="5e9928eadd53cd22" providerId="LiveId" clId="{258C4F2E-DD15-4B3E-A62D-66859D7285CE}" dt="2024-08-11T16:03:17.967" v="239" actId="21"/>
          <ac:graphicFrameMkLst>
            <pc:docMk/>
            <pc:sldMk cId="1318157987" sldId="289"/>
            <ac:graphicFrameMk id="4" creationId="{D5F41CE6-77EB-BB42-D2EA-ABB154D152E5}"/>
          </ac:graphicFrameMkLst>
        </pc:graphicFrameChg>
        <pc:picChg chg="add mod">
          <ac:chgData name="Jin Lee" userId="5e9928eadd53cd22" providerId="LiveId" clId="{258C4F2E-DD15-4B3E-A62D-66859D7285CE}" dt="2024-08-11T16:14:16.190" v="272" actId="1076"/>
          <ac:picMkLst>
            <pc:docMk/>
            <pc:sldMk cId="1318157987" sldId="289"/>
            <ac:picMk id="2" creationId="{47AF00AB-3B09-8C0A-ADD7-91AF5F61BC27}"/>
          </ac:picMkLst>
        </pc:picChg>
        <pc:picChg chg="del">
          <ac:chgData name="Jin Lee" userId="5e9928eadd53cd22" providerId="LiveId" clId="{258C4F2E-DD15-4B3E-A62D-66859D7285CE}" dt="2024-08-11T16:02:50.042" v="234" actId="478"/>
          <ac:picMkLst>
            <pc:docMk/>
            <pc:sldMk cId="1318157987" sldId="289"/>
            <ac:picMk id="5" creationId="{47AF00AB-3B09-8C0A-ADD7-91AF5F61BC27}"/>
          </ac:picMkLst>
        </pc:picChg>
      </pc:sldChg>
      <pc:sldChg chg="delSp add del mod">
        <pc:chgData name="Jin Lee" userId="5e9928eadd53cd22" providerId="LiveId" clId="{258C4F2E-DD15-4B3E-A62D-66859D7285CE}" dt="2024-08-11T15:59:21.450" v="187" actId="47"/>
        <pc:sldMkLst>
          <pc:docMk/>
          <pc:sldMk cId="3406520077" sldId="289"/>
        </pc:sldMkLst>
        <pc:graphicFrameChg chg="del">
          <ac:chgData name="Jin Lee" userId="5e9928eadd53cd22" providerId="LiveId" clId="{258C4F2E-DD15-4B3E-A62D-66859D7285CE}" dt="2024-08-11T15:58:54.388" v="186" actId="478"/>
          <ac:graphicFrameMkLst>
            <pc:docMk/>
            <pc:sldMk cId="3406520077" sldId="289"/>
            <ac:graphicFrameMk id="4" creationId="{D5F41CE6-77EB-BB42-D2EA-ABB154D152E5}"/>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AB38-4170-9B12-29FC-E1B20D0E38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C58011-6ABB-37A3-DA02-991C5203A0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4BEF5B-4CD2-96CB-9245-D6ADE4B8F8FD}"/>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07453664-448D-72AE-256A-D33614B48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CD5EA-4E56-BB06-ABAB-0AF9720A8F05}"/>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1305652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C07A-C0E6-7C26-75EF-59A99AD29F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F85E20-9928-BB73-C489-2D54A7DC4D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7C47E-93BC-0167-2739-E2B4E5F5FF9B}"/>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B7795D85-F915-4107-1A36-32C8C2AED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26B86-B1C6-00E4-E372-EFEA720DA693}"/>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146838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132E11-EB1A-3347-070C-D77575E47A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4E587C-F11A-E7BB-9DF1-9B9FFF724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EFF53-D4C0-62E1-060F-FEF02F9FAD4A}"/>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B0B55D6E-222B-96DC-F2D3-B63CBB2FA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8D145-F69C-B50B-1DB7-635B15946D1D}"/>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44435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5FE3-675E-CB82-F645-6F2364E26B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342881-A88F-4D17-6311-DD1B7F2AB5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29EC9D-6633-61F6-A824-824763149A23}"/>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53CD10F2-3F3E-35F1-9965-F4B30923B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0C09D-F0B1-78D3-F910-6D513CAB9A16}"/>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291315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5061-6E46-FBF8-3272-A7330E000B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CF70BF-25D9-6E1F-EE99-30C09225CC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4963AC-5132-88EE-2694-6880E849825F}"/>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EB0AE1E1-8EF8-63B1-23E4-CCD3939E7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9E580-415D-01B8-F84B-63C916B5D9CD}"/>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340058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A26F-EE1E-5594-E23B-BA5CB64AE4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82756F-CE7F-6D3C-D8A7-4FD1A76021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215F48-C354-8B59-6A5C-2751687CD3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F2C1E5-FA78-03F4-D069-E4B832DAE1AC}"/>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6" name="Footer Placeholder 5">
            <a:extLst>
              <a:ext uri="{FF2B5EF4-FFF2-40B4-BE49-F238E27FC236}">
                <a16:creationId xmlns:a16="http://schemas.microsoft.com/office/drawing/2014/main" id="{E645735E-3822-9CC2-6EFB-7F876A604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CCACE3-39E9-C5B0-22AE-C041047BDC3A}"/>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103562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500A-10B2-BD8E-81A5-CACA22453A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0DD9F4-F6D2-CB35-E9F0-3A56A82CC3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2616A2-A9D9-06C3-AA54-38919F003D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E63403-287D-7A81-68E6-807B371D11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095D4-31D7-DF23-7477-5608257F97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D1BA38-FDB1-BB9A-3547-3040E06E01C7}"/>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8" name="Footer Placeholder 7">
            <a:extLst>
              <a:ext uri="{FF2B5EF4-FFF2-40B4-BE49-F238E27FC236}">
                <a16:creationId xmlns:a16="http://schemas.microsoft.com/office/drawing/2014/main" id="{BDE13677-42D7-55CC-9BA9-520DAC1440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C24ADF-B385-C16F-C9B2-792828005C7F}"/>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190031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DB8B-D605-F25C-AAC7-B174EB46C5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CF452D-FFBE-45D6-F438-4BA2E9D8666B}"/>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4" name="Footer Placeholder 3">
            <a:extLst>
              <a:ext uri="{FF2B5EF4-FFF2-40B4-BE49-F238E27FC236}">
                <a16:creationId xmlns:a16="http://schemas.microsoft.com/office/drawing/2014/main" id="{CEBBBEDE-0A21-6A0F-952A-14C6830627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88B632-DA41-2547-EC27-CB64B239192E}"/>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2607123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C4632B-A0E7-201E-3ECF-DB788A07E6A3}"/>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3" name="Footer Placeholder 2">
            <a:extLst>
              <a:ext uri="{FF2B5EF4-FFF2-40B4-BE49-F238E27FC236}">
                <a16:creationId xmlns:a16="http://schemas.microsoft.com/office/drawing/2014/main" id="{770B0867-6341-0379-CEE1-339E662115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F0ECF9-C481-8491-034E-EA320926D8ED}"/>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381730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6AD5C-F4F4-744B-12AA-993E8EF269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134CF2-B2D4-B540-5796-02730E853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FD9736-7B01-FE33-E828-DBE44C0DF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697E0-C710-C567-66A6-0D821BB90A40}"/>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6" name="Footer Placeholder 5">
            <a:extLst>
              <a:ext uri="{FF2B5EF4-FFF2-40B4-BE49-F238E27FC236}">
                <a16:creationId xmlns:a16="http://schemas.microsoft.com/office/drawing/2014/main" id="{46E14F63-5432-4FB4-DA19-59BED9807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558A5-99D0-B32D-6ED8-76F940392AE2}"/>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280989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F5AE0-B358-9C29-DF6F-C1C84EFBC8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2D2D7B-FC65-FBED-73BF-591BCEAB5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B32B2B-52A6-0069-B5B5-DAC82A484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E6B67-BF96-4F47-68DD-B8DB2874FEB3}"/>
              </a:ext>
            </a:extLst>
          </p:cNvPr>
          <p:cNvSpPr>
            <a:spLocks noGrp="1"/>
          </p:cNvSpPr>
          <p:nvPr>
            <p:ph type="dt" sz="half" idx="10"/>
          </p:nvPr>
        </p:nvSpPr>
        <p:spPr/>
        <p:txBody>
          <a:bodyPr/>
          <a:lstStyle/>
          <a:p>
            <a:fld id="{6331F974-D005-44AD-87C0-37F7A105B674}" type="datetimeFigureOut">
              <a:rPr lang="en-US" smtClean="0"/>
              <a:t>8/11/2024</a:t>
            </a:fld>
            <a:endParaRPr lang="en-US"/>
          </a:p>
        </p:txBody>
      </p:sp>
      <p:sp>
        <p:nvSpPr>
          <p:cNvPr id="6" name="Footer Placeholder 5">
            <a:extLst>
              <a:ext uri="{FF2B5EF4-FFF2-40B4-BE49-F238E27FC236}">
                <a16:creationId xmlns:a16="http://schemas.microsoft.com/office/drawing/2014/main" id="{4BDEECA9-299A-FC5E-CB38-8106EFF6E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C4870-FA46-5A5B-289A-F01327D6E1C0}"/>
              </a:ext>
            </a:extLst>
          </p:cNvPr>
          <p:cNvSpPr>
            <a:spLocks noGrp="1"/>
          </p:cNvSpPr>
          <p:nvPr>
            <p:ph type="sldNum" sz="quarter" idx="12"/>
          </p:nvPr>
        </p:nvSpPr>
        <p:spPr/>
        <p:txBody>
          <a:bodyPr/>
          <a:lstStyle/>
          <a:p>
            <a:fld id="{286BC48A-7BC9-4580-BB79-202B342FBD60}" type="slidenum">
              <a:rPr lang="en-US" smtClean="0"/>
              <a:t>‹#›</a:t>
            </a:fld>
            <a:endParaRPr lang="en-US"/>
          </a:p>
        </p:txBody>
      </p:sp>
    </p:spTree>
    <p:extLst>
      <p:ext uri="{BB962C8B-B14F-4D97-AF65-F5344CB8AC3E}">
        <p14:creationId xmlns:p14="http://schemas.microsoft.com/office/powerpoint/2010/main" val="107181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8C7DDE-E928-5BEE-C42B-0A3D762CC1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39EC88-68E7-5664-633E-490479D26A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21E39-230E-BB17-E615-F3B111AD6E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31F974-D005-44AD-87C0-37F7A105B674}" type="datetimeFigureOut">
              <a:rPr lang="en-US" smtClean="0"/>
              <a:t>8/11/2024</a:t>
            </a:fld>
            <a:endParaRPr lang="en-US"/>
          </a:p>
        </p:txBody>
      </p:sp>
      <p:sp>
        <p:nvSpPr>
          <p:cNvPr id="5" name="Footer Placeholder 4">
            <a:extLst>
              <a:ext uri="{FF2B5EF4-FFF2-40B4-BE49-F238E27FC236}">
                <a16:creationId xmlns:a16="http://schemas.microsoft.com/office/drawing/2014/main" id="{F12C179F-79F8-898F-9323-5FF4C9A68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57BC39-917A-814E-7E71-A0A4F27369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BC48A-7BC9-4580-BB79-202B342FBD60}" type="slidenum">
              <a:rPr lang="en-US" smtClean="0"/>
              <a:t>‹#›</a:t>
            </a:fld>
            <a:endParaRPr lang="en-US"/>
          </a:p>
        </p:txBody>
      </p:sp>
    </p:spTree>
    <p:extLst>
      <p:ext uri="{BB962C8B-B14F-4D97-AF65-F5344CB8AC3E}">
        <p14:creationId xmlns:p14="http://schemas.microsoft.com/office/powerpoint/2010/main" val="89017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youtu.be/J-43xnPC8oQ" TargetMode="External"/><Relationship Id="rId2" Type="http://schemas.openxmlformats.org/officeDocument/2006/relationships/hyperlink" Target="https://github.com/jleePennState/SWENG837/tree/main" TargetMode="External"/><Relationship Id="rId1" Type="http://schemas.openxmlformats.org/officeDocument/2006/relationships/slideLayout" Target="../slideLayouts/slideLayout6.xml"/><Relationship Id="rId4" Type="http://schemas.openxmlformats.org/officeDocument/2006/relationships/hyperlink" Target="https://youtu.be/ZB3gyImuqO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5977-4CD5-F0D9-3A04-076CCCF1CF90}"/>
              </a:ext>
            </a:extLst>
          </p:cNvPr>
          <p:cNvSpPr>
            <a:spLocks noGrp="1"/>
          </p:cNvSpPr>
          <p:nvPr>
            <p:ph type="ctrTitle"/>
          </p:nvPr>
        </p:nvSpPr>
        <p:spPr/>
        <p:txBody>
          <a:bodyPr/>
          <a:lstStyle/>
          <a:p>
            <a:r>
              <a:rPr lang="en-US" dirty="0"/>
              <a:t>Jin Lee</a:t>
            </a:r>
          </a:p>
        </p:txBody>
      </p:sp>
      <p:sp>
        <p:nvSpPr>
          <p:cNvPr id="3" name="Subtitle 2">
            <a:extLst>
              <a:ext uri="{FF2B5EF4-FFF2-40B4-BE49-F238E27FC236}">
                <a16:creationId xmlns:a16="http://schemas.microsoft.com/office/drawing/2014/main" id="{EEC7E2D4-B3A4-139A-D69A-8880F131C236}"/>
              </a:ext>
            </a:extLst>
          </p:cNvPr>
          <p:cNvSpPr>
            <a:spLocks noGrp="1"/>
          </p:cNvSpPr>
          <p:nvPr>
            <p:ph type="subTitle" idx="1"/>
          </p:nvPr>
        </p:nvSpPr>
        <p:spPr/>
        <p:txBody>
          <a:bodyPr/>
          <a:lstStyle/>
          <a:p>
            <a:r>
              <a:rPr lang="en-US" dirty="0"/>
              <a:t>SWENG 837 Software System Design</a:t>
            </a:r>
          </a:p>
          <a:p>
            <a:r>
              <a:rPr lang="en-US" dirty="0"/>
              <a:t>Final Project</a:t>
            </a:r>
          </a:p>
          <a:p>
            <a:r>
              <a:rPr lang="en-US" dirty="0"/>
              <a:t>August 2024</a:t>
            </a:r>
          </a:p>
        </p:txBody>
      </p:sp>
    </p:spTree>
    <p:extLst>
      <p:ext uri="{BB962C8B-B14F-4D97-AF65-F5344CB8AC3E}">
        <p14:creationId xmlns:p14="http://schemas.microsoft.com/office/powerpoint/2010/main" val="1555676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C0A4DD-D2AE-B703-170E-E4D4461CD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9141" y="1492278"/>
            <a:ext cx="7988812" cy="5258145"/>
          </a:xfrm>
          <a:prstGeom prst="rect">
            <a:avLst/>
          </a:prstGeom>
        </p:spPr>
      </p:pic>
      <p:sp>
        <p:nvSpPr>
          <p:cNvPr id="5" name="TextBox 4">
            <a:extLst>
              <a:ext uri="{FF2B5EF4-FFF2-40B4-BE49-F238E27FC236}">
                <a16:creationId xmlns:a16="http://schemas.microsoft.com/office/drawing/2014/main" id="{66FB3C61-2B39-D20E-11F0-481D6903A309}"/>
              </a:ext>
            </a:extLst>
          </p:cNvPr>
          <p:cNvSpPr txBox="1"/>
          <p:nvPr/>
        </p:nvSpPr>
        <p:spPr>
          <a:xfrm>
            <a:off x="452718" y="5136777"/>
            <a:ext cx="3971364" cy="923330"/>
          </a:xfrm>
          <a:prstGeom prst="rect">
            <a:avLst/>
          </a:prstGeom>
          <a:noFill/>
        </p:spPr>
        <p:txBody>
          <a:bodyPr wrap="square" rtlCol="0">
            <a:spAutoFit/>
          </a:bodyPr>
          <a:lstStyle/>
          <a:p>
            <a:r>
              <a:rPr lang="en-US" dirty="0"/>
              <a:t>High Level System Use case diagram showing primary actors, support actors, and subsystems</a:t>
            </a:r>
          </a:p>
        </p:txBody>
      </p:sp>
      <p:sp>
        <p:nvSpPr>
          <p:cNvPr id="6" name="Title 3">
            <a:extLst>
              <a:ext uri="{FF2B5EF4-FFF2-40B4-BE49-F238E27FC236}">
                <a16:creationId xmlns:a16="http://schemas.microsoft.com/office/drawing/2014/main" id="{EADFC266-DE8B-D4B6-FE3E-444A102EF7B4}"/>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High Level – Overall Use Case Diagram</a:t>
            </a:r>
            <a:endParaRPr lang="en-US" sz="6000" dirty="0"/>
          </a:p>
        </p:txBody>
      </p:sp>
    </p:spTree>
    <p:extLst>
      <p:ext uri="{BB962C8B-B14F-4D97-AF65-F5344CB8AC3E}">
        <p14:creationId xmlns:p14="http://schemas.microsoft.com/office/powerpoint/2010/main" val="180430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47BAF-57B4-046E-BA22-CDFBBEFBFF4B}"/>
              </a:ext>
            </a:extLst>
          </p:cNvPr>
          <p:cNvSpPr>
            <a:spLocks noGrp="1"/>
          </p:cNvSpPr>
          <p:nvPr>
            <p:ph type="title"/>
          </p:nvPr>
        </p:nvSpPr>
        <p:spPr>
          <a:xfrm>
            <a:off x="1" y="0"/>
            <a:ext cx="9556376" cy="779929"/>
          </a:xfrm>
        </p:spPr>
        <p:txBody>
          <a:bodyPr>
            <a:normAutofit/>
          </a:body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Use Case 1 – Secure Login</a:t>
            </a:r>
            <a:endParaRPr lang="en-US" sz="6000" dirty="0"/>
          </a:p>
        </p:txBody>
      </p:sp>
      <p:graphicFrame>
        <p:nvGraphicFramePr>
          <p:cNvPr id="6" name="Table 5">
            <a:extLst>
              <a:ext uri="{FF2B5EF4-FFF2-40B4-BE49-F238E27FC236}">
                <a16:creationId xmlns:a16="http://schemas.microsoft.com/office/drawing/2014/main" id="{6AF66027-FFEC-3496-1A0B-8EC46A3A6E77}"/>
              </a:ext>
            </a:extLst>
          </p:cNvPr>
          <p:cNvGraphicFramePr>
            <a:graphicFrameLocks noGrp="1"/>
          </p:cNvGraphicFramePr>
          <p:nvPr>
            <p:extLst>
              <p:ext uri="{D42A27DB-BD31-4B8C-83A1-F6EECF244321}">
                <p14:modId xmlns:p14="http://schemas.microsoft.com/office/powerpoint/2010/main" val="11658093"/>
              </p:ext>
            </p:extLst>
          </p:nvPr>
        </p:nvGraphicFramePr>
        <p:xfrm>
          <a:off x="116542" y="1366768"/>
          <a:ext cx="5997388" cy="3780679"/>
        </p:xfrm>
        <a:graphic>
          <a:graphicData uri="http://schemas.openxmlformats.org/drawingml/2006/table">
            <a:tbl>
              <a:tblPr firstRow="1" firstCol="1" bandRow="1"/>
              <a:tblGrid>
                <a:gridCol w="1654123">
                  <a:extLst>
                    <a:ext uri="{9D8B030D-6E8A-4147-A177-3AD203B41FA5}">
                      <a16:colId xmlns:a16="http://schemas.microsoft.com/office/drawing/2014/main" val="52839255"/>
                    </a:ext>
                  </a:extLst>
                </a:gridCol>
                <a:gridCol w="4343265">
                  <a:extLst>
                    <a:ext uri="{9D8B030D-6E8A-4147-A177-3AD203B41FA5}">
                      <a16:colId xmlns:a16="http://schemas.microsoft.com/office/drawing/2014/main" val="2701567583"/>
                    </a:ext>
                  </a:extLst>
                </a:gridCol>
              </a:tblGrid>
              <a:tr h="184758">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dirty="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850290844"/>
                  </a:ext>
                </a:extLst>
              </a:tr>
              <a:tr h="18475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Secure login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82761581"/>
                  </a:ext>
                </a:extLst>
              </a:tr>
              <a:tr h="18475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Overall system, Security</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7397471"/>
                  </a:ext>
                </a:extLst>
              </a:tr>
              <a:tr h="18475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4093609"/>
                  </a:ext>
                </a:extLst>
              </a:tr>
              <a:tr h="18475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Medical Provider (Doctors, Nurses)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5309240"/>
                  </a:ext>
                </a:extLst>
              </a:tr>
              <a:tr h="378067">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Ensures that only authorized uses can access personal/medical information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4615617"/>
                  </a:ext>
                </a:extLst>
              </a:tr>
              <a:tr h="378067">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must create a valid account. User must have multifactor authentication enabled.</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33656179"/>
                  </a:ext>
                </a:extLst>
              </a:tr>
              <a:tr h="18475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User uses multifactor authentication to access the system</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1356128"/>
                  </a:ext>
                </a:extLst>
              </a:tr>
              <a:tr h="1344619">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Patient logs into system using username &amp; password</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System validates patient’s login credentials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System activates multifactor authentication </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Multifactor authentication sends patient unique pin</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Patient enters unique pin</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Multifactor validates unique pin and sends confirmation to system</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System receives authentication and allows user access to system.</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93933611"/>
                  </a:ext>
                </a:extLst>
              </a:tr>
              <a:tr h="571378">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User inputs the wrong username and password combination</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User forgets password</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User does not receive multifactor authenticator pin</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51736728"/>
                  </a:ext>
                </a:extLst>
              </a:tr>
            </a:tbl>
          </a:graphicData>
        </a:graphic>
      </p:graphicFrame>
      <p:pic>
        <p:nvPicPr>
          <p:cNvPr id="8" name="Picture 7">
            <a:extLst>
              <a:ext uri="{FF2B5EF4-FFF2-40B4-BE49-F238E27FC236}">
                <a16:creationId xmlns:a16="http://schemas.microsoft.com/office/drawing/2014/main" id="{C12FFF75-1369-8BB8-E8C6-A4967F6CA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0445" y="978742"/>
            <a:ext cx="5785013" cy="4556732"/>
          </a:xfrm>
          <a:prstGeom prst="rect">
            <a:avLst/>
          </a:prstGeom>
        </p:spPr>
      </p:pic>
    </p:spTree>
    <p:extLst>
      <p:ext uri="{BB962C8B-B14F-4D97-AF65-F5344CB8AC3E}">
        <p14:creationId xmlns:p14="http://schemas.microsoft.com/office/powerpoint/2010/main" val="55834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F327BFC-3DA4-11AD-1C82-38909EC79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212" y="1340223"/>
            <a:ext cx="7268340" cy="5244637"/>
          </a:xfrm>
          <a:prstGeom prst="rect">
            <a:avLst/>
          </a:prstGeom>
        </p:spPr>
      </p:pic>
      <p:sp>
        <p:nvSpPr>
          <p:cNvPr id="9" name="TextBox 8">
            <a:extLst>
              <a:ext uri="{FF2B5EF4-FFF2-40B4-BE49-F238E27FC236}">
                <a16:creationId xmlns:a16="http://schemas.microsoft.com/office/drawing/2014/main" id="{C2CD887E-3391-E4C7-1FD5-4FFB4D869790}"/>
              </a:ext>
            </a:extLst>
          </p:cNvPr>
          <p:cNvSpPr txBox="1"/>
          <p:nvPr/>
        </p:nvSpPr>
        <p:spPr>
          <a:xfrm>
            <a:off x="680621" y="2268070"/>
            <a:ext cx="5316421" cy="800219"/>
          </a:xfrm>
          <a:prstGeom prst="rect">
            <a:avLst/>
          </a:prstGeom>
          <a:noFill/>
        </p:spPr>
        <p:txBody>
          <a:bodyPr wrap="square" rtlCol="0">
            <a:spAutoFit/>
          </a:bodyPr>
          <a:lstStyle/>
          <a:p>
            <a:r>
              <a:rPr lang="en-US" sz="1400" dirty="0"/>
              <a:t>User enters username and password</a:t>
            </a:r>
          </a:p>
          <a:p>
            <a:r>
              <a:rPr lang="en-US" sz="1400" dirty="0"/>
              <a:t>System authentication login against user profile</a:t>
            </a:r>
          </a:p>
          <a:p>
            <a:pPr marL="342900" indent="-342900">
              <a:buAutoNum type="arabicPeriod"/>
            </a:pPr>
            <a:endParaRPr lang="en-US" dirty="0"/>
          </a:p>
        </p:txBody>
      </p:sp>
      <p:sp>
        <p:nvSpPr>
          <p:cNvPr id="2" name="TextBox 1">
            <a:extLst>
              <a:ext uri="{FF2B5EF4-FFF2-40B4-BE49-F238E27FC236}">
                <a16:creationId xmlns:a16="http://schemas.microsoft.com/office/drawing/2014/main" id="{0764079E-6ADB-2848-CAF9-A8BADE099B36}"/>
              </a:ext>
            </a:extLst>
          </p:cNvPr>
          <p:cNvSpPr txBox="1"/>
          <p:nvPr/>
        </p:nvSpPr>
        <p:spPr>
          <a:xfrm>
            <a:off x="680621" y="3840536"/>
            <a:ext cx="3093520" cy="800219"/>
          </a:xfrm>
          <a:prstGeom prst="rect">
            <a:avLst/>
          </a:prstGeom>
          <a:noFill/>
        </p:spPr>
        <p:txBody>
          <a:bodyPr wrap="square" rtlCol="0">
            <a:spAutoFit/>
          </a:bodyPr>
          <a:lstStyle/>
          <a:p>
            <a:r>
              <a:rPr lang="en-US" sz="1400" dirty="0"/>
              <a:t>System load user profile and initiates multifactor authentication</a:t>
            </a:r>
          </a:p>
          <a:p>
            <a:pPr marL="342900" indent="-342900">
              <a:buAutoNum type="arabicPeriod"/>
            </a:pPr>
            <a:endParaRPr lang="en-US" dirty="0"/>
          </a:p>
        </p:txBody>
      </p:sp>
      <p:sp>
        <p:nvSpPr>
          <p:cNvPr id="3" name="TextBox 2">
            <a:extLst>
              <a:ext uri="{FF2B5EF4-FFF2-40B4-BE49-F238E27FC236}">
                <a16:creationId xmlns:a16="http://schemas.microsoft.com/office/drawing/2014/main" id="{BF84C5C3-E587-81CA-C45F-B12837943F76}"/>
              </a:ext>
            </a:extLst>
          </p:cNvPr>
          <p:cNvSpPr txBox="1"/>
          <p:nvPr/>
        </p:nvSpPr>
        <p:spPr>
          <a:xfrm>
            <a:off x="680621" y="5221100"/>
            <a:ext cx="3093520" cy="1015663"/>
          </a:xfrm>
          <a:prstGeom prst="rect">
            <a:avLst/>
          </a:prstGeom>
          <a:noFill/>
        </p:spPr>
        <p:txBody>
          <a:bodyPr wrap="square" rtlCol="0">
            <a:spAutoFit/>
          </a:bodyPr>
          <a:lstStyle/>
          <a:p>
            <a:r>
              <a:rPr lang="en-US" sz="1400" dirty="0"/>
              <a:t>Multifactor authentication authenticates user and allows access to the system</a:t>
            </a:r>
          </a:p>
          <a:p>
            <a:pPr marL="342900" indent="-342900">
              <a:buAutoNum type="arabicPeriod"/>
            </a:pPr>
            <a:endParaRPr lang="en-US" dirty="0"/>
          </a:p>
        </p:txBody>
      </p:sp>
      <p:sp>
        <p:nvSpPr>
          <p:cNvPr id="5" name="Title 3">
            <a:extLst>
              <a:ext uri="{FF2B5EF4-FFF2-40B4-BE49-F238E27FC236}">
                <a16:creationId xmlns:a16="http://schemas.microsoft.com/office/drawing/2014/main" id="{3E6C81DD-CA77-2954-A93A-08870C8826EF}"/>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1 – Secure Login</a:t>
            </a:r>
            <a:endParaRPr lang="en-US" sz="6600" dirty="0"/>
          </a:p>
        </p:txBody>
      </p:sp>
    </p:spTree>
    <p:extLst>
      <p:ext uri="{BB962C8B-B14F-4D97-AF65-F5344CB8AC3E}">
        <p14:creationId xmlns:p14="http://schemas.microsoft.com/office/powerpoint/2010/main" val="3760681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3E6C81DD-CA77-2954-A93A-08870C8826EF}"/>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1 – Secure Login</a:t>
            </a:r>
            <a:endParaRPr lang="en-US" sz="6600" dirty="0"/>
          </a:p>
        </p:txBody>
      </p:sp>
      <p:pic>
        <p:nvPicPr>
          <p:cNvPr id="6" name="Picture 5">
            <a:extLst>
              <a:ext uri="{FF2B5EF4-FFF2-40B4-BE49-F238E27FC236}">
                <a16:creationId xmlns:a16="http://schemas.microsoft.com/office/drawing/2014/main" id="{9F219EFC-6248-D3CD-1B0F-6F404CD4F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833" y="0"/>
            <a:ext cx="3912898" cy="6858000"/>
          </a:xfrm>
          <a:prstGeom prst="rect">
            <a:avLst/>
          </a:prstGeom>
        </p:spPr>
      </p:pic>
    </p:spTree>
    <p:extLst>
      <p:ext uri="{BB962C8B-B14F-4D97-AF65-F5344CB8AC3E}">
        <p14:creationId xmlns:p14="http://schemas.microsoft.com/office/powerpoint/2010/main" val="235224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17BE130D-0FCA-B583-4AD6-F774C5556BDF}"/>
              </a:ext>
            </a:extLst>
          </p:cNvPr>
          <p:cNvGraphicFramePr>
            <a:graphicFrameLocks noGrp="1"/>
          </p:cNvGraphicFramePr>
          <p:nvPr>
            <p:extLst>
              <p:ext uri="{D42A27DB-BD31-4B8C-83A1-F6EECF244321}">
                <p14:modId xmlns:p14="http://schemas.microsoft.com/office/powerpoint/2010/main" val="3410862473"/>
              </p:ext>
            </p:extLst>
          </p:nvPr>
        </p:nvGraphicFramePr>
        <p:xfrm>
          <a:off x="838200" y="1690688"/>
          <a:ext cx="5997575" cy="3149601"/>
        </p:xfrm>
        <a:graphic>
          <a:graphicData uri="http://schemas.openxmlformats.org/drawingml/2006/table">
            <a:tbl>
              <a:tblPr firstRow="1" firstCol="1" bandRow="1"/>
              <a:tblGrid>
                <a:gridCol w="1654175">
                  <a:extLst>
                    <a:ext uri="{9D8B030D-6E8A-4147-A177-3AD203B41FA5}">
                      <a16:colId xmlns:a16="http://schemas.microsoft.com/office/drawing/2014/main" val="1382349451"/>
                    </a:ext>
                  </a:extLst>
                </a:gridCol>
                <a:gridCol w="4343400">
                  <a:extLst>
                    <a:ext uri="{9D8B030D-6E8A-4147-A177-3AD203B41FA5}">
                      <a16:colId xmlns:a16="http://schemas.microsoft.com/office/drawing/2014/main" val="1552381836"/>
                    </a:ext>
                  </a:extLst>
                </a:gridCol>
              </a:tblGrid>
              <a:tr h="0">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415458957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Find Medical Provider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5725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b="1" kern="100">
                          <a:effectLst/>
                          <a:latin typeface="Calibri" panose="020F0502020204030204" pitchFamily="34" charset="0"/>
                          <a:ea typeface="Malgun Gothic" panose="020B0503020000020004" pitchFamily="34" charset="-127"/>
                          <a:cs typeface="Calibri" panose="020F0502020204030204" pitchFamily="34" charset="0"/>
                        </a:rPr>
                        <a:t>Qalb+</a:t>
                      </a:r>
                      <a:r>
                        <a:rPr lang="en-US" sz="1100" kern="100">
                          <a:effectLst/>
                          <a:latin typeface="Calibri" panose="020F0502020204030204" pitchFamily="34" charset="0"/>
                          <a:ea typeface="Malgun Gothic" panose="020B0503020000020004" pitchFamily="34" charset="-127"/>
                          <a:cs typeface="Calibri" panose="020F0502020204030204" pitchFamily="34" charset="0"/>
                        </a:rPr>
                        <a:t>: A platform facilitating the search for nearby healthcare providers and doctors, considering specialties and accepted insurance types.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 </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540903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71018295"/>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4205793"/>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Doctors: Update the profiles so that patients can find them by availability, location, hours of operation, specialty, accepted insurance, experience, etc.</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7330961"/>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has completed login process and now has access to the system</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3788521"/>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find a medical provider based on their preferences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557725"/>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search for all medical providers by location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refined search results with their preferences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select a medical provider and view more detailed information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8818152"/>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profile is not up to date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does not have a profile in the database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5876822"/>
                  </a:ext>
                </a:extLst>
              </a:tr>
            </a:tbl>
          </a:graphicData>
        </a:graphic>
      </p:graphicFrame>
      <p:pic>
        <p:nvPicPr>
          <p:cNvPr id="11" name="Picture 10">
            <a:extLst>
              <a:ext uri="{FF2B5EF4-FFF2-40B4-BE49-F238E27FC236}">
                <a16:creationId xmlns:a16="http://schemas.microsoft.com/office/drawing/2014/main" id="{5075FBCD-0A9D-70D2-377C-79E9F9DCA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5911" y="62753"/>
            <a:ext cx="5279518" cy="6858000"/>
          </a:xfrm>
          <a:prstGeom prst="rect">
            <a:avLst/>
          </a:prstGeom>
        </p:spPr>
      </p:pic>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2 – Find Medical Provider</a:t>
            </a:r>
            <a:endParaRPr lang="en-US" sz="6600" dirty="0"/>
          </a:p>
        </p:txBody>
      </p:sp>
    </p:spTree>
    <p:extLst>
      <p:ext uri="{BB962C8B-B14F-4D97-AF65-F5344CB8AC3E}">
        <p14:creationId xmlns:p14="http://schemas.microsoft.com/office/powerpoint/2010/main" val="4036662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2 – Find Medical Provider</a:t>
            </a:r>
            <a:endParaRPr lang="en-US" sz="6600" dirty="0"/>
          </a:p>
        </p:txBody>
      </p:sp>
      <p:pic>
        <p:nvPicPr>
          <p:cNvPr id="3" name="Picture 2">
            <a:extLst>
              <a:ext uri="{FF2B5EF4-FFF2-40B4-BE49-F238E27FC236}">
                <a16:creationId xmlns:a16="http://schemas.microsoft.com/office/drawing/2014/main" id="{DB180BF7-4E05-2A6C-B73B-250DD4C2B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2147" y="709612"/>
            <a:ext cx="6991350" cy="5438775"/>
          </a:xfrm>
          <a:prstGeom prst="rect">
            <a:avLst/>
          </a:prstGeom>
        </p:spPr>
      </p:pic>
      <p:sp>
        <p:nvSpPr>
          <p:cNvPr id="4" name="TextBox 3">
            <a:extLst>
              <a:ext uri="{FF2B5EF4-FFF2-40B4-BE49-F238E27FC236}">
                <a16:creationId xmlns:a16="http://schemas.microsoft.com/office/drawing/2014/main" id="{4A8480CD-0571-FE79-5C21-9C8AE942CD06}"/>
              </a:ext>
            </a:extLst>
          </p:cNvPr>
          <p:cNvSpPr txBox="1"/>
          <p:nvPr/>
        </p:nvSpPr>
        <p:spPr>
          <a:xfrm>
            <a:off x="1006288" y="1497106"/>
            <a:ext cx="3845859" cy="646331"/>
          </a:xfrm>
          <a:prstGeom prst="rect">
            <a:avLst/>
          </a:prstGeom>
          <a:noFill/>
        </p:spPr>
        <p:txBody>
          <a:bodyPr wrap="square" rtlCol="0">
            <a:spAutoFit/>
          </a:bodyPr>
          <a:lstStyle/>
          <a:p>
            <a:r>
              <a:rPr lang="en-US" dirty="0"/>
              <a:t>User initiate search for medical providers based on location</a:t>
            </a:r>
          </a:p>
        </p:txBody>
      </p:sp>
      <p:sp>
        <p:nvSpPr>
          <p:cNvPr id="5" name="TextBox 4">
            <a:extLst>
              <a:ext uri="{FF2B5EF4-FFF2-40B4-BE49-F238E27FC236}">
                <a16:creationId xmlns:a16="http://schemas.microsoft.com/office/drawing/2014/main" id="{D363C8C2-671F-09A7-A5AF-63CD6374BFDD}"/>
              </a:ext>
            </a:extLst>
          </p:cNvPr>
          <p:cNvSpPr txBox="1"/>
          <p:nvPr/>
        </p:nvSpPr>
        <p:spPr>
          <a:xfrm>
            <a:off x="1006287" y="2827336"/>
            <a:ext cx="3845859" cy="369332"/>
          </a:xfrm>
          <a:prstGeom prst="rect">
            <a:avLst/>
          </a:prstGeom>
          <a:noFill/>
        </p:spPr>
        <p:txBody>
          <a:bodyPr wrap="square" rtlCol="0">
            <a:spAutoFit/>
          </a:bodyPr>
          <a:lstStyle/>
          <a:p>
            <a:r>
              <a:rPr lang="en-US" dirty="0"/>
              <a:t>User refines search results with filters</a:t>
            </a:r>
          </a:p>
        </p:txBody>
      </p:sp>
      <p:sp>
        <p:nvSpPr>
          <p:cNvPr id="6" name="TextBox 5">
            <a:extLst>
              <a:ext uri="{FF2B5EF4-FFF2-40B4-BE49-F238E27FC236}">
                <a16:creationId xmlns:a16="http://schemas.microsoft.com/office/drawing/2014/main" id="{B80A7EE1-537D-897A-D7CD-E2C04D564CFA}"/>
              </a:ext>
            </a:extLst>
          </p:cNvPr>
          <p:cNvSpPr txBox="1"/>
          <p:nvPr/>
        </p:nvSpPr>
        <p:spPr>
          <a:xfrm>
            <a:off x="1006287" y="3986727"/>
            <a:ext cx="3845859" cy="923330"/>
          </a:xfrm>
          <a:prstGeom prst="rect">
            <a:avLst/>
          </a:prstGeom>
          <a:noFill/>
        </p:spPr>
        <p:txBody>
          <a:bodyPr wrap="square" rtlCol="0">
            <a:spAutoFit/>
          </a:bodyPr>
          <a:lstStyle/>
          <a:p>
            <a:r>
              <a:rPr lang="en-US" dirty="0"/>
              <a:t>User selects a medical provider and adds them to their list of Medical Providers</a:t>
            </a:r>
          </a:p>
        </p:txBody>
      </p:sp>
    </p:spTree>
    <p:extLst>
      <p:ext uri="{BB962C8B-B14F-4D97-AF65-F5344CB8AC3E}">
        <p14:creationId xmlns:p14="http://schemas.microsoft.com/office/powerpoint/2010/main" val="2282939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2 – Find Medical Provider</a:t>
            </a:r>
            <a:endParaRPr lang="en-US" sz="6600" dirty="0"/>
          </a:p>
        </p:txBody>
      </p:sp>
      <p:pic>
        <p:nvPicPr>
          <p:cNvPr id="7" name="Picture 6">
            <a:extLst>
              <a:ext uri="{FF2B5EF4-FFF2-40B4-BE49-F238E27FC236}">
                <a16:creationId xmlns:a16="http://schemas.microsoft.com/office/drawing/2014/main" id="{540F4E32-BCEB-C05E-E2D3-CF53A4FC5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021" y="942975"/>
            <a:ext cx="8877300" cy="4972050"/>
          </a:xfrm>
          <a:prstGeom prst="rect">
            <a:avLst/>
          </a:prstGeom>
        </p:spPr>
      </p:pic>
    </p:spTree>
    <p:extLst>
      <p:ext uri="{BB962C8B-B14F-4D97-AF65-F5344CB8AC3E}">
        <p14:creationId xmlns:p14="http://schemas.microsoft.com/office/powerpoint/2010/main" val="3347253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3 – Prescribe Medication</a:t>
            </a:r>
            <a:endParaRPr lang="en-US" sz="6600" dirty="0"/>
          </a:p>
        </p:txBody>
      </p:sp>
      <p:graphicFrame>
        <p:nvGraphicFramePr>
          <p:cNvPr id="5" name="Table 4">
            <a:extLst>
              <a:ext uri="{FF2B5EF4-FFF2-40B4-BE49-F238E27FC236}">
                <a16:creationId xmlns:a16="http://schemas.microsoft.com/office/drawing/2014/main" id="{BE4CCC4A-73F3-5A5F-D414-D43DAC415C39}"/>
              </a:ext>
            </a:extLst>
          </p:cNvPr>
          <p:cNvGraphicFramePr>
            <a:graphicFrameLocks noGrp="1"/>
          </p:cNvGraphicFramePr>
          <p:nvPr>
            <p:extLst>
              <p:ext uri="{D42A27DB-BD31-4B8C-83A1-F6EECF244321}">
                <p14:modId xmlns:p14="http://schemas.microsoft.com/office/powerpoint/2010/main" val="3259438785"/>
              </p:ext>
            </p:extLst>
          </p:nvPr>
        </p:nvGraphicFramePr>
        <p:xfrm>
          <a:off x="1577931" y="1211299"/>
          <a:ext cx="7551632" cy="3983199"/>
        </p:xfrm>
        <a:graphic>
          <a:graphicData uri="http://schemas.openxmlformats.org/drawingml/2006/table">
            <a:tbl>
              <a:tblPr firstRow="1" firstCol="1" bandRow="1"/>
              <a:tblGrid>
                <a:gridCol w="2082795">
                  <a:extLst>
                    <a:ext uri="{9D8B030D-6E8A-4147-A177-3AD203B41FA5}">
                      <a16:colId xmlns:a16="http://schemas.microsoft.com/office/drawing/2014/main" val="3216553309"/>
                    </a:ext>
                  </a:extLst>
                </a:gridCol>
                <a:gridCol w="5468837">
                  <a:extLst>
                    <a:ext uri="{9D8B030D-6E8A-4147-A177-3AD203B41FA5}">
                      <a16:colId xmlns:a16="http://schemas.microsoft.com/office/drawing/2014/main" val="3051409019"/>
                    </a:ext>
                  </a:extLst>
                </a:gridCol>
              </a:tblGrid>
              <a:tr h="0">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dirty="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1416109727"/>
                  </a:ext>
                </a:extLst>
              </a:tr>
              <a:tr h="195846">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Prescribe Medication</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7427964"/>
                  </a:ext>
                </a:extLst>
              </a:tr>
              <a:tr h="40076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kern="100" dirty="0">
                          <a:solidFill>
                            <a:schemeClr val="tx1"/>
                          </a:solidFill>
                          <a:effectLst/>
                          <a:latin typeface="Calibri" panose="020F0502020204030204" pitchFamily="34" charset="0"/>
                          <a:ea typeface="Malgun Gothic" panose="020B0503020000020004" pitchFamily="34" charset="-127"/>
                          <a:cs typeface="Calibri" panose="020F0502020204030204" pitchFamily="34" charset="0"/>
                        </a:rPr>
                        <a:t>MediFind</a:t>
                      </a: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 An easily accessible medicine database offering comprehensive drug descriptions via QR codes.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6875912"/>
                  </a:ext>
                </a:extLst>
              </a:tr>
              <a:tr h="195846">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08650682"/>
                  </a:ext>
                </a:extLst>
              </a:tr>
              <a:tr h="195846">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4408120"/>
                  </a:ext>
                </a:extLst>
              </a:tr>
              <a:tr h="605673">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Patient relieves the proper medication for treatment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Pharmacy: Pharmacy receives the prescription to fill for 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Insurance Company: Approves and provides billing information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5218976"/>
                  </a:ext>
                </a:extLst>
              </a:tr>
              <a:tr h="605673">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Patient has preferred pharmacy on file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Doctor has completed login to the system and has access to patient medical records.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1485047"/>
                  </a:ext>
                </a:extLst>
              </a:tr>
              <a:tr h="40076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 writes prescription into patient prescription lists. Prescription is sent to pharmacy on file in patients records.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90861393"/>
                  </a:ext>
                </a:extLst>
              </a:tr>
              <a:tr h="1015499">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 adds new prescription to patients’ prescription lists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MediFind notifies doctor that there are no known complications with current medications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Prescription is electronically sent to pharmacy on file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22860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 </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74019545"/>
                  </a:ext>
                </a:extLst>
              </a:tr>
              <a:tr h="195846">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A complication was found in MediFind</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85176336"/>
                  </a:ext>
                </a:extLst>
              </a:tr>
            </a:tbl>
          </a:graphicData>
        </a:graphic>
      </p:graphicFrame>
    </p:spTree>
    <p:extLst>
      <p:ext uri="{BB962C8B-B14F-4D97-AF65-F5344CB8AC3E}">
        <p14:creationId xmlns:p14="http://schemas.microsoft.com/office/powerpoint/2010/main" val="925278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3 – Prescribe Medication</a:t>
            </a:r>
            <a:endParaRPr lang="en-US" sz="6600" dirty="0"/>
          </a:p>
        </p:txBody>
      </p:sp>
      <p:pic>
        <p:nvPicPr>
          <p:cNvPr id="3" name="Picture 2">
            <a:extLst>
              <a:ext uri="{FF2B5EF4-FFF2-40B4-BE49-F238E27FC236}">
                <a16:creationId xmlns:a16="http://schemas.microsoft.com/office/drawing/2014/main" id="{A2A2F503-D7D1-BA11-184D-2016D950D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069" y="206889"/>
            <a:ext cx="3708691" cy="6174659"/>
          </a:xfrm>
          <a:prstGeom prst="rect">
            <a:avLst/>
          </a:prstGeom>
        </p:spPr>
      </p:pic>
      <p:pic>
        <p:nvPicPr>
          <p:cNvPr id="4" name="Picture 3">
            <a:extLst>
              <a:ext uri="{FF2B5EF4-FFF2-40B4-BE49-F238E27FC236}">
                <a16:creationId xmlns:a16="http://schemas.microsoft.com/office/drawing/2014/main" id="{3487D25B-8D84-18F6-785B-49EF8C6DA0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74" y="2233060"/>
            <a:ext cx="6083197" cy="2784437"/>
          </a:xfrm>
          <a:prstGeom prst="rect">
            <a:avLst/>
          </a:prstGeom>
        </p:spPr>
      </p:pic>
    </p:spTree>
    <p:extLst>
      <p:ext uri="{BB962C8B-B14F-4D97-AF65-F5344CB8AC3E}">
        <p14:creationId xmlns:p14="http://schemas.microsoft.com/office/powerpoint/2010/main" val="827506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4 – Schedule Medical Appointments</a:t>
            </a:r>
            <a:endParaRPr lang="en-US" sz="6600" dirty="0"/>
          </a:p>
        </p:txBody>
      </p:sp>
      <p:sp>
        <p:nvSpPr>
          <p:cNvPr id="7" name="TextBox 6">
            <a:extLst>
              <a:ext uri="{FF2B5EF4-FFF2-40B4-BE49-F238E27FC236}">
                <a16:creationId xmlns:a16="http://schemas.microsoft.com/office/drawing/2014/main" id="{0CB8392A-7F47-739E-C6BC-C1BE6CF84441}"/>
              </a:ext>
            </a:extLst>
          </p:cNvPr>
          <p:cNvSpPr txBox="1"/>
          <p:nvPr/>
        </p:nvSpPr>
        <p:spPr>
          <a:xfrm>
            <a:off x="905435" y="5966287"/>
            <a:ext cx="9359153" cy="369332"/>
          </a:xfrm>
          <a:prstGeom prst="rect">
            <a:avLst/>
          </a:prstGeom>
          <a:noFill/>
        </p:spPr>
        <p:txBody>
          <a:bodyPr wrap="square" rtlCol="0">
            <a:spAutoFit/>
          </a:bodyPr>
          <a:lstStyle/>
          <a:p>
            <a:r>
              <a:rPr lang="en-US" dirty="0"/>
              <a:t>Analysis of this use case revealed the need for a scheduler</a:t>
            </a:r>
          </a:p>
        </p:txBody>
      </p:sp>
      <p:graphicFrame>
        <p:nvGraphicFramePr>
          <p:cNvPr id="2" name="Table 1">
            <a:extLst>
              <a:ext uri="{FF2B5EF4-FFF2-40B4-BE49-F238E27FC236}">
                <a16:creationId xmlns:a16="http://schemas.microsoft.com/office/drawing/2014/main" id="{9D7AF688-19FC-F2B9-98F9-1AB177E17043}"/>
              </a:ext>
            </a:extLst>
          </p:cNvPr>
          <p:cNvGraphicFramePr>
            <a:graphicFrameLocks noGrp="1"/>
          </p:cNvGraphicFramePr>
          <p:nvPr>
            <p:extLst>
              <p:ext uri="{D42A27DB-BD31-4B8C-83A1-F6EECF244321}">
                <p14:modId xmlns:p14="http://schemas.microsoft.com/office/powerpoint/2010/main" val="3620550527"/>
              </p:ext>
            </p:extLst>
          </p:nvPr>
        </p:nvGraphicFramePr>
        <p:xfrm>
          <a:off x="98425" y="1129553"/>
          <a:ext cx="5997575" cy="3827042"/>
        </p:xfrm>
        <a:graphic>
          <a:graphicData uri="http://schemas.openxmlformats.org/drawingml/2006/table">
            <a:tbl>
              <a:tblPr firstRow="1" firstCol="1" bandRow="1"/>
              <a:tblGrid>
                <a:gridCol w="1654175">
                  <a:extLst>
                    <a:ext uri="{9D8B030D-6E8A-4147-A177-3AD203B41FA5}">
                      <a16:colId xmlns:a16="http://schemas.microsoft.com/office/drawing/2014/main" val="3942098334"/>
                    </a:ext>
                  </a:extLst>
                </a:gridCol>
                <a:gridCol w="4343400">
                  <a:extLst>
                    <a:ext uri="{9D8B030D-6E8A-4147-A177-3AD203B41FA5}">
                      <a16:colId xmlns:a16="http://schemas.microsoft.com/office/drawing/2014/main" val="1984906256"/>
                    </a:ext>
                  </a:extLst>
                </a:gridCol>
              </a:tblGrid>
              <a:tr h="310728">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dirty="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403162033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Schedule Medical appointments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1504990"/>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Scheduler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800349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24091"/>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6439473"/>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Doctors, Labs. So, they can allocate sufficient time to administer proper care.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39874563"/>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must have valid account. Patient must have primary physician, specialists, pharmacy, and insurance information on file.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completes to login process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 </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5587901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arrives at medical provider on time and is able to see provider within 30 minutes of appointment time.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2762328"/>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System loads all of patient’s medical providers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Patient selects a medical provider and access their calendar</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Patient request an appointment at request time and date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System sends request to medical provider</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accepts appointment request</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0284951"/>
                  </a:ext>
                </a:extLst>
              </a:tr>
              <a:tr h="26035">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has no availability on their calendar</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rejects appointment request</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 Patient wants to cancel or reschedule an appointment</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5685394"/>
                  </a:ext>
                </a:extLst>
              </a:tr>
            </a:tbl>
          </a:graphicData>
        </a:graphic>
      </p:graphicFrame>
      <p:graphicFrame>
        <p:nvGraphicFramePr>
          <p:cNvPr id="3" name="Table 2">
            <a:extLst>
              <a:ext uri="{FF2B5EF4-FFF2-40B4-BE49-F238E27FC236}">
                <a16:creationId xmlns:a16="http://schemas.microsoft.com/office/drawing/2014/main" id="{D5F41CE6-77EB-BB42-D2EA-ABB154D152E5}"/>
              </a:ext>
            </a:extLst>
          </p:cNvPr>
          <p:cNvGraphicFramePr>
            <a:graphicFrameLocks noGrp="1"/>
          </p:cNvGraphicFramePr>
          <p:nvPr>
            <p:extLst>
              <p:ext uri="{D42A27DB-BD31-4B8C-83A1-F6EECF244321}">
                <p14:modId xmlns:p14="http://schemas.microsoft.com/office/powerpoint/2010/main" val="1969469513"/>
              </p:ext>
            </p:extLst>
          </p:nvPr>
        </p:nvGraphicFramePr>
        <p:xfrm>
          <a:off x="6096000" y="1288886"/>
          <a:ext cx="5997575" cy="3508376"/>
        </p:xfrm>
        <a:graphic>
          <a:graphicData uri="http://schemas.openxmlformats.org/drawingml/2006/table">
            <a:tbl>
              <a:tblPr firstRow="1" firstCol="1" bandRow="1"/>
              <a:tblGrid>
                <a:gridCol w="1654175">
                  <a:extLst>
                    <a:ext uri="{9D8B030D-6E8A-4147-A177-3AD203B41FA5}">
                      <a16:colId xmlns:a16="http://schemas.microsoft.com/office/drawing/2014/main" val="3499315661"/>
                    </a:ext>
                  </a:extLst>
                </a:gridCol>
                <a:gridCol w="4343400">
                  <a:extLst>
                    <a:ext uri="{9D8B030D-6E8A-4147-A177-3AD203B41FA5}">
                      <a16:colId xmlns:a16="http://schemas.microsoft.com/office/drawing/2014/main" val="599236985"/>
                    </a:ext>
                  </a:extLst>
                </a:gridCol>
              </a:tblGrid>
              <a:tr h="0">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dirty="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97178438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Prescribe tests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27263635"/>
                  </a:ext>
                </a:extLst>
              </a:tr>
              <a:tr h="0">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Scheduler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6060561"/>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936832"/>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04846999"/>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Doctors, Labs. So, they can allocate sufficient time to administer proper care.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9322315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Patient must have valid account. Patient must have primary physician, specialists, pharmacy, and insurance information on file.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Patient completes to login process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517807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arrives at medical provider on time and is able to see provider within 30 minutes of appointment time.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20118472"/>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System loads all of patient’s medical providers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selects a medical provider and access their calendar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request an appointment at request time and date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System sends request to medical provider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Medical provider accepts appointment request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2948182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has no availability on their calendar</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rejects appointment request</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 Patient wants to cancel or reschedule an appointment</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47407886"/>
                  </a:ext>
                </a:extLst>
              </a:tr>
            </a:tbl>
          </a:graphicData>
        </a:graphic>
      </p:graphicFrame>
    </p:spTree>
    <p:extLst>
      <p:ext uri="{BB962C8B-B14F-4D97-AF65-F5344CB8AC3E}">
        <p14:creationId xmlns:p14="http://schemas.microsoft.com/office/powerpoint/2010/main" val="174361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669D682-02A7-DC40-2201-1F269F72F5EF}"/>
              </a:ext>
            </a:extLst>
          </p:cNvPr>
          <p:cNvSpPr txBox="1"/>
          <p:nvPr/>
        </p:nvSpPr>
        <p:spPr>
          <a:xfrm>
            <a:off x="838200" y="1158914"/>
            <a:ext cx="10515600" cy="3555782"/>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Healthcare Software Engineering: This field is gaining prominence with substantial investments to enhance software quality in healthcare. The primary goals include improving employee efficiency, enhancing patient experiences, and streamlining medical care delivery.</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Potential Systems:</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Malgun Gothic" panose="020B0503020000020004" pitchFamily="34" charset="-127"/>
                <a:cs typeface="Calibri" panose="020F0502020204030204" pitchFamily="34" charset="0"/>
              </a:rPr>
              <a:t>Unified Patient Manager</a:t>
            </a: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 Centralized access to patient data with stringent security measures.</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Malgun Gothic" panose="020B0503020000020004" pitchFamily="34" charset="-127"/>
                <a:cs typeface="Calibri" panose="020F0502020204030204" pitchFamily="34" charset="0"/>
              </a:rPr>
              <a:t>MediFind</a:t>
            </a: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 An easily accessible medicine database offering comprehensive drug descriptions via QR codes.</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err="1">
                <a:effectLst/>
                <a:latin typeface="Calibri" panose="020F0502020204030204" pitchFamily="34" charset="0"/>
                <a:ea typeface="Malgun Gothic" panose="020B0503020000020004" pitchFamily="34" charset="-127"/>
                <a:cs typeface="Calibri" panose="020F0502020204030204" pitchFamily="34" charset="0"/>
              </a:rPr>
              <a:t>Qalb</a:t>
            </a:r>
            <a:r>
              <a:rPr lang="en-US" sz="1800" b="1" kern="100" dirty="0">
                <a:effectLst/>
                <a:latin typeface="Calibri" panose="020F0502020204030204" pitchFamily="34" charset="0"/>
                <a:ea typeface="Malgun Gothic" panose="020B0503020000020004" pitchFamily="34" charset="-127"/>
                <a:cs typeface="Calibri" panose="020F0502020204030204" pitchFamily="34" charset="0"/>
              </a:rPr>
              <a:t>+</a:t>
            </a: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 A platform facilitating the search for nearby healthcare providers and doctors, considering specialties and accepted insurance types.</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Malgun Gothic" panose="020B0503020000020004" pitchFamily="34" charset="-127"/>
                <a:cs typeface="Calibri" panose="020F0502020204030204" pitchFamily="34" charset="0"/>
              </a:rPr>
              <a:t>KLIK</a:t>
            </a:r>
            <a:r>
              <a:rPr lang="en-US" sz="1800" kern="100" dirty="0">
                <a:effectLst/>
                <a:latin typeface="Calibri" panose="020F0502020204030204" pitchFamily="34" charset="0"/>
                <a:ea typeface="Malgun Gothic" panose="020B0503020000020004" pitchFamily="34" charset="-127"/>
                <a:cs typeface="Calibri" panose="020F0502020204030204" pitchFamily="34" charset="0"/>
              </a:rPr>
              <a:t>: A web application fostering community engagement and alleviating loneliness among patient communities by creating support groups.</a:t>
            </a:r>
            <a:endParaRPr lang="en-US"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7" name="Title 3">
            <a:extLst>
              <a:ext uri="{FF2B5EF4-FFF2-40B4-BE49-F238E27FC236}">
                <a16:creationId xmlns:a16="http://schemas.microsoft.com/office/drawing/2014/main" id="{771F0570-9DED-C4AB-3BE0-D01E52675D56}"/>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Project Details</a:t>
            </a:r>
            <a:endParaRPr lang="en-US" sz="6000" dirty="0"/>
          </a:p>
        </p:txBody>
      </p:sp>
    </p:spTree>
    <p:extLst>
      <p:ext uri="{BB962C8B-B14F-4D97-AF65-F5344CB8AC3E}">
        <p14:creationId xmlns:p14="http://schemas.microsoft.com/office/powerpoint/2010/main" val="483421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4 – Schedule Medical Appointments</a:t>
            </a:r>
            <a:endParaRPr lang="en-US" sz="6600" dirty="0"/>
          </a:p>
        </p:txBody>
      </p:sp>
      <p:pic>
        <p:nvPicPr>
          <p:cNvPr id="2" name="Picture 1">
            <a:extLst>
              <a:ext uri="{FF2B5EF4-FFF2-40B4-BE49-F238E27FC236}">
                <a16:creationId xmlns:a16="http://schemas.microsoft.com/office/drawing/2014/main" id="{47AF00AB-3B09-8C0A-ADD7-91AF5F61B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2794" y="1112744"/>
            <a:ext cx="6572029" cy="4808592"/>
          </a:xfrm>
          <a:prstGeom prst="rect">
            <a:avLst/>
          </a:prstGeom>
        </p:spPr>
      </p:pic>
      <p:sp>
        <p:nvSpPr>
          <p:cNvPr id="3" name="TextBox 2">
            <a:extLst>
              <a:ext uri="{FF2B5EF4-FFF2-40B4-BE49-F238E27FC236}">
                <a16:creationId xmlns:a16="http://schemas.microsoft.com/office/drawing/2014/main" id="{C95197E1-DBB8-F08B-CA25-B54345E22B56}"/>
              </a:ext>
            </a:extLst>
          </p:cNvPr>
          <p:cNvSpPr txBox="1"/>
          <p:nvPr/>
        </p:nvSpPr>
        <p:spPr>
          <a:xfrm>
            <a:off x="797859" y="1999129"/>
            <a:ext cx="3307977" cy="3416320"/>
          </a:xfrm>
          <a:prstGeom prst="rect">
            <a:avLst/>
          </a:prstGeom>
          <a:noFill/>
        </p:spPr>
        <p:txBody>
          <a:bodyPr wrap="square" rtlCol="0">
            <a:spAutoFit/>
          </a:bodyPr>
          <a:lstStyle/>
          <a:p>
            <a:r>
              <a:rPr lang="en-US" dirty="0"/>
              <a:t>Patient logs into system using secure login in process</a:t>
            </a:r>
          </a:p>
          <a:p>
            <a:endParaRPr lang="en-US" dirty="0"/>
          </a:p>
          <a:p>
            <a:endParaRPr lang="en-US" dirty="0"/>
          </a:p>
          <a:p>
            <a:r>
              <a:rPr lang="en-US" dirty="0"/>
              <a:t>Patient pulls up the medical providers lists</a:t>
            </a:r>
          </a:p>
          <a:p>
            <a:endParaRPr lang="en-US" dirty="0"/>
          </a:p>
          <a:p>
            <a:r>
              <a:rPr lang="en-US" dirty="0"/>
              <a:t>Patient selects the medical providers profile and selects the request appointment button</a:t>
            </a:r>
          </a:p>
          <a:p>
            <a:endParaRPr lang="en-US" dirty="0"/>
          </a:p>
          <a:p>
            <a:endParaRPr lang="en-US" dirty="0"/>
          </a:p>
        </p:txBody>
      </p:sp>
    </p:spTree>
    <p:extLst>
      <p:ext uri="{BB962C8B-B14F-4D97-AF65-F5344CB8AC3E}">
        <p14:creationId xmlns:p14="http://schemas.microsoft.com/office/powerpoint/2010/main" val="1318157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5 – View Test Results</a:t>
            </a:r>
            <a:endParaRPr lang="en-US" sz="6600" dirty="0"/>
          </a:p>
        </p:txBody>
      </p:sp>
      <p:graphicFrame>
        <p:nvGraphicFramePr>
          <p:cNvPr id="5" name="Table 4">
            <a:extLst>
              <a:ext uri="{FF2B5EF4-FFF2-40B4-BE49-F238E27FC236}">
                <a16:creationId xmlns:a16="http://schemas.microsoft.com/office/drawing/2014/main" id="{DE07F0E6-9B86-ECE5-C33C-BC85A3A1D758}"/>
              </a:ext>
            </a:extLst>
          </p:cNvPr>
          <p:cNvGraphicFramePr>
            <a:graphicFrameLocks noGrp="1"/>
          </p:cNvGraphicFramePr>
          <p:nvPr>
            <p:extLst>
              <p:ext uri="{D42A27DB-BD31-4B8C-83A1-F6EECF244321}">
                <p14:modId xmlns:p14="http://schemas.microsoft.com/office/powerpoint/2010/main" val="2391585238"/>
              </p:ext>
            </p:extLst>
          </p:nvPr>
        </p:nvGraphicFramePr>
        <p:xfrm>
          <a:off x="407799" y="1672407"/>
          <a:ext cx="5997575" cy="3513185"/>
        </p:xfrm>
        <a:graphic>
          <a:graphicData uri="http://schemas.openxmlformats.org/drawingml/2006/table">
            <a:tbl>
              <a:tblPr firstRow="1" firstCol="1" bandRow="1"/>
              <a:tblGrid>
                <a:gridCol w="1654175">
                  <a:extLst>
                    <a:ext uri="{9D8B030D-6E8A-4147-A177-3AD203B41FA5}">
                      <a16:colId xmlns:a16="http://schemas.microsoft.com/office/drawing/2014/main" val="2761050236"/>
                    </a:ext>
                  </a:extLst>
                </a:gridCol>
                <a:gridCol w="4343400">
                  <a:extLst>
                    <a:ext uri="{9D8B030D-6E8A-4147-A177-3AD203B41FA5}">
                      <a16:colId xmlns:a16="http://schemas.microsoft.com/office/drawing/2014/main" val="3153874411"/>
                    </a:ext>
                  </a:extLst>
                </a:gridCol>
              </a:tblGrid>
              <a:tr h="176258">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dirty="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42369748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View Test Results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41565303"/>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Unified Patient Manager: Centralized access to patient data with stringent security measures.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062196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2688277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90195090"/>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Doctor: Doctor is able to view test results and provide comprehensive follow up care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4914375"/>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has completed the required test.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Lab Technician/Medical Provider has logged into the system.</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Lab Technician/Medical Provider are authorized to view/edit patients’ medical information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722576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view test results.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229171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Lab Technican/Medical Provider enters test results into patients’ medical history</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System sends a notification to patient and primary physician that test results are available.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logs into the system</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access medical history and views test results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3540061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provider does not have access rights to patient records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29413367"/>
                  </a:ext>
                </a:extLst>
              </a:tr>
            </a:tbl>
          </a:graphicData>
        </a:graphic>
      </p:graphicFrame>
      <p:pic>
        <p:nvPicPr>
          <p:cNvPr id="3" name="Picture 2">
            <a:extLst>
              <a:ext uri="{FF2B5EF4-FFF2-40B4-BE49-F238E27FC236}">
                <a16:creationId xmlns:a16="http://schemas.microsoft.com/office/drawing/2014/main" id="{95FAFACB-DAFE-B2ED-F47D-F977D7031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926" y="1995486"/>
            <a:ext cx="5248275" cy="2867025"/>
          </a:xfrm>
          <a:prstGeom prst="rect">
            <a:avLst/>
          </a:prstGeom>
        </p:spPr>
      </p:pic>
    </p:spTree>
    <p:extLst>
      <p:ext uri="{BB962C8B-B14F-4D97-AF65-F5344CB8AC3E}">
        <p14:creationId xmlns:p14="http://schemas.microsoft.com/office/powerpoint/2010/main" val="345392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Use Case 6 – Join Support Group</a:t>
            </a:r>
            <a:endParaRPr lang="en-US" sz="6600" dirty="0"/>
          </a:p>
        </p:txBody>
      </p:sp>
      <p:graphicFrame>
        <p:nvGraphicFramePr>
          <p:cNvPr id="5" name="Table 4">
            <a:extLst>
              <a:ext uri="{FF2B5EF4-FFF2-40B4-BE49-F238E27FC236}">
                <a16:creationId xmlns:a16="http://schemas.microsoft.com/office/drawing/2014/main" id="{DE07F0E6-9B86-ECE5-C33C-BC85A3A1D758}"/>
              </a:ext>
            </a:extLst>
          </p:cNvPr>
          <p:cNvGraphicFramePr>
            <a:graphicFrameLocks noGrp="1"/>
          </p:cNvGraphicFramePr>
          <p:nvPr>
            <p:extLst>
              <p:ext uri="{D42A27DB-BD31-4B8C-83A1-F6EECF244321}">
                <p14:modId xmlns:p14="http://schemas.microsoft.com/office/powerpoint/2010/main" val="425092467"/>
              </p:ext>
            </p:extLst>
          </p:nvPr>
        </p:nvGraphicFramePr>
        <p:xfrm>
          <a:off x="968001" y="1290495"/>
          <a:ext cx="5997575" cy="2790827"/>
        </p:xfrm>
        <a:graphic>
          <a:graphicData uri="http://schemas.openxmlformats.org/drawingml/2006/table">
            <a:tbl>
              <a:tblPr firstRow="1" firstCol="1" bandRow="1"/>
              <a:tblGrid>
                <a:gridCol w="1654175">
                  <a:extLst>
                    <a:ext uri="{9D8B030D-6E8A-4147-A177-3AD203B41FA5}">
                      <a16:colId xmlns:a16="http://schemas.microsoft.com/office/drawing/2014/main" val="2761050236"/>
                    </a:ext>
                  </a:extLst>
                </a:gridCol>
                <a:gridCol w="4343400">
                  <a:extLst>
                    <a:ext uri="{9D8B030D-6E8A-4147-A177-3AD203B41FA5}">
                      <a16:colId xmlns:a16="http://schemas.microsoft.com/office/drawing/2014/main" val="3153874411"/>
                    </a:ext>
                  </a:extLst>
                </a:gridCol>
              </a:tblGrid>
              <a:tr h="0">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Use Case Specification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Description</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42369748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 Case Name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Join Support Group</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41565303"/>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Scope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KLIK: A web application fostering community engagement and alleviating loneliness among patient communities by creating support groups.</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0621966"/>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Level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goal</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2688277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Primary Actor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90195090"/>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Stake holders and interests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medical providers and family: Wants to ensure that patient has support tools and resources for physical and mental health issues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4914375"/>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Pre-conditions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must be logged into the system</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Support group of interest is available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722576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Success Guarantee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join selected support group</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2291717"/>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Main Success scenario</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searches for support group in KLIK</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filter through search results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is able to select and join desired support group</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35400614"/>
                  </a:ext>
                </a:extLst>
              </a:tr>
              <a:tr h="0">
                <a:tc>
                  <a:txBody>
                    <a:bodyPr/>
                    <a:lstStyle/>
                    <a:p>
                      <a:pPr marL="0" marR="0">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Extensions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Database is offline</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Support group of interest does not exist.</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29413367"/>
                  </a:ext>
                </a:extLst>
              </a:tr>
            </a:tbl>
          </a:graphicData>
        </a:graphic>
      </p:graphicFrame>
    </p:spTree>
    <p:extLst>
      <p:ext uri="{BB962C8B-B14F-4D97-AF65-F5344CB8AC3E}">
        <p14:creationId xmlns:p14="http://schemas.microsoft.com/office/powerpoint/2010/main" val="1008396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Domain Model</a:t>
            </a:r>
            <a:endParaRPr lang="en-US" sz="6600" dirty="0"/>
          </a:p>
        </p:txBody>
      </p:sp>
      <p:graphicFrame>
        <p:nvGraphicFramePr>
          <p:cNvPr id="2" name="Table 1">
            <a:extLst>
              <a:ext uri="{FF2B5EF4-FFF2-40B4-BE49-F238E27FC236}">
                <a16:creationId xmlns:a16="http://schemas.microsoft.com/office/drawing/2014/main" id="{785EBFFB-1D07-D2B5-A69A-C40FA3440989}"/>
              </a:ext>
            </a:extLst>
          </p:cNvPr>
          <p:cNvGraphicFramePr>
            <a:graphicFrameLocks noGrp="1"/>
          </p:cNvGraphicFramePr>
          <p:nvPr>
            <p:extLst>
              <p:ext uri="{D42A27DB-BD31-4B8C-83A1-F6EECF244321}">
                <p14:modId xmlns:p14="http://schemas.microsoft.com/office/powerpoint/2010/main" val="3220713090"/>
              </p:ext>
            </p:extLst>
          </p:nvPr>
        </p:nvGraphicFramePr>
        <p:xfrm>
          <a:off x="247198" y="1133284"/>
          <a:ext cx="5302702" cy="4591431"/>
        </p:xfrm>
        <a:graphic>
          <a:graphicData uri="http://schemas.openxmlformats.org/drawingml/2006/table">
            <a:tbl>
              <a:tblPr firstRow="1" firstCol="1" bandRow="1"/>
              <a:tblGrid>
                <a:gridCol w="2651351">
                  <a:extLst>
                    <a:ext uri="{9D8B030D-6E8A-4147-A177-3AD203B41FA5}">
                      <a16:colId xmlns:a16="http://schemas.microsoft.com/office/drawing/2014/main" val="130385882"/>
                    </a:ext>
                  </a:extLst>
                </a:gridCol>
                <a:gridCol w="2651351">
                  <a:extLst>
                    <a:ext uri="{9D8B030D-6E8A-4147-A177-3AD203B41FA5}">
                      <a16:colId xmlns:a16="http://schemas.microsoft.com/office/drawing/2014/main" val="3580422255"/>
                    </a:ext>
                  </a:extLst>
                </a:gridCol>
              </a:tblGrid>
              <a:tr h="153126">
                <a:tc>
                  <a:txBody>
                    <a:bodyPr/>
                    <a:lstStyle/>
                    <a:p>
                      <a:pPr marL="0" marR="0" algn="l">
                        <a:lnSpc>
                          <a:spcPct val="107000"/>
                        </a:lnSpc>
                        <a:spcBef>
                          <a:spcPts val="0"/>
                        </a:spcBef>
                        <a:spcAft>
                          <a:spcPts val="0"/>
                        </a:spcAft>
                      </a:pPr>
                      <a:r>
                        <a:rPr lang="en-US" sz="1000" b="1" kern="100">
                          <a:solidFill>
                            <a:srgbClr val="000000"/>
                          </a:solidFill>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rPr>
                        <a:t>Conceptual Class Category</a:t>
                      </a:r>
                      <a:endParaRPr lang="en-US" sz="10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gn="l">
                        <a:lnSpc>
                          <a:spcPct val="107000"/>
                        </a:lnSpc>
                        <a:spcBef>
                          <a:spcPts val="0"/>
                        </a:spcBef>
                        <a:spcAft>
                          <a:spcPts val="0"/>
                        </a:spcAft>
                      </a:pPr>
                      <a:r>
                        <a:rPr lang="en-US" sz="1000" b="1"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Example of Medical Service Provider (MSP)</a:t>
                      </a:r>
                      <a:endParaRPr lang="en-US" sz="10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936645496"/>
                  </a:ext>
                </a:extLst>
              </a:tr>
              <a:tr h="313342">
                <a:tc>
                  <a:txBody>
                    <a:bodyPr/>
                    <a:lstStyle/>
                    <a:p>
                      <a:pPr marL="0" marR="0" algn="l">
                        <a:lnSpc>
                          <a:spcPct val="107000"/>
                        </a:lnSpc>
                        <a:spcBef>
                          <a:spcPts val="0"/>
                        </a:spcBef>
                        <a:spcAft>
                          <a:spcPts val="0"/>
                        </a:spcAft>
                      </a:pPr>
                      <a:r>
                        <a:rPr lang="en-US" sz="1000" b="1" kern="100" dirty="0">
                          <a:effectLst/>
                          <a:latin typeface="Calibri" panose="020F0502020204030204" pitchFamily="34" charset="0"/>
                          <a:ea typeface="Malgun Gothic" panose="020B0503020000020004" pitchFamily="34" charset="-127"/>
                          <a:cs typeface="Times New Roman" panose="02020603050405020304" pitchFamily="18" charset="0"/>
                        </a:rPr>
                        <a:t>Physical or Tangible Objects</a:t>
                      </a:r>
                      <a:endParaRPr lang="en-US" sz="1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gn="l">
                        <a:lnSpc>
                          <a:spcPct val="107000"/>
                        </a:lnSpc>
                        <a:spcBef>
                          <a:spcPts val="0"/>
                        </a:spcBef>
                        <a:spcAft>
                          <a:spcPts val="0"/>
                        </a:spcAft>
                      </a:pPr>
                      <a:r>
                        <a:rPr lang="en-US" sz="1000" kern="100" dirty="0">
                          <a:effectLst/>
                          <a:latin typeface="Calibri" panose="020F0502020204030204" pitchFamily="34" charset="0"/>
                          <a:ea typeface="Malgun Gothic" panose="020B0503020000020004" pitchFamily="34" charset="-127"/>
                          <a:cs typeface="Calibri" panose="020F0502020204030204" pitchFamily="34" charset="0"/>
                        </a:rPr>
                        <a:t> </a:t>
                      </a:r>
                      <a:endParaRPr lang="en-US" sz="10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Computer, Input Device, Display</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78768424"/>
                  </a:ext>
                </a:extLst>
              </a:tr>
              <a:tr h="473557">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Times New Roman" panose="02020603050405020304" pitchFamily="18" charset="0"/>
                        </a:rPr>
                        <a:t>Specifications, Designs or Descriptions of Things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 </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Patient Information, Insurance Plans, Medical Service Providers, User Profile, Unified Patient Manager, Qalb+, MediFind, KLIK</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8727207"/>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Times New Roman" panose="02020603050405020304" pitchFamily="18" charset="0"/>
                        </a:rPr>
                        <a:t>Places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Proximity to patient, Clinic, waiting room, pharmacy</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57364893"/>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Transactions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Find Medical Provider, insurance claims, discharge</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37889082"/>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Transaction Line Items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Insurance Plan, zip code, Medical Services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150684"/>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Roles of People</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Patient, Provider, Pharmacy, Lab Technician</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2717968"/>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Containers of Other Things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Patient Information, Insurance Plan, Medical Service Provider, Prescription List, patient folders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2942917"/>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Things in a Container</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Age, Sex, Name, Hours of Operation, Address, Drug Name, Prescriptions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79281851"/>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Other Computers/Systems (external)</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Databases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07875151"/>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Abstract Noun Concepts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Authenticate, Security,</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7489186"/>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Organizations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Hospitals, Insurance Providers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8733038"/>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Events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Find health care provider, find support group, get drug information</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9648890"/>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Processes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dirty="0">
                          <a:effectLst/>
                          <a:latin typeface="Calibri" panose="020F0502020204030204" pitchFamily="34" charset="0"/>
                          <a:ea typeface="Malgun Gothic" panose="020B0503020000020004" pitchFamily="34" charset="-127"/>
                          <a:cs typeface="Calibri" panose="020F0502020204030204" pitchFamily="34" charset="0"/>
                        </a:rPr>
                        <a:t>Update information, find healthcare provider, find social groups</a:t>
                      </a:r>
                      <a:endParaRPr lang="en-US" sz="10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652913"/>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Rules and polices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HIPPA, cyber security</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7422554"/>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Catalogs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Insurance Options, Healthcare options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5847687"/>
                  </a:ext>
                </a:extLst>
              </a:tr>
              <a:tr h="313342">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Record of Finance, Work, Contracts, Legal Matters, etc,</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Billing, Medical Records,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58472797"/>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Financial Instruments and Services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a:effectLst/>
                          <a:latin typeface="Calibri" panose="020F0502020204030204" pitchFamily="34" charset="0"/>
                          <a:ea typeface="Malgun Gothic" panose="020B0503020000020004" pitchFamily="34" charset="-127"/>
                          <a:cs typeface="Calibri" panose="020F0502020204030204" pitchFamily="34" charset="0"/>
                        </a:rPr>
                        <a:t>Insurance Rates</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51505731"/>
                  </a:ext>
                </a:extLst>
              </a:tr>
              <a:tr h="153126">
                <a:tc>
                  <a:txBody>
                    <a:bodyPr/>
                    <a:lstStyle/>
                    <a:p>
                      <a:pPr marL="0" marR="0" algn="l">
                        <a:lnSpc>
                          <a:spcPct val="107000"/>
                        </a:lnSpc>
                        <a:spcBef>
                          <a:spcPts val="0"/>
                        </a:spcBef>
                        <a:spcAft>
                          <a:spcPts val="0"/>
                        </a:spcAft>
                      </a:pPr>
                      <a:r>
                        <a:rPr lang="en-US" sz="1000" b="1" kern="100">
                          <a:effectLst/>
                          <a:latin typeface="Calibri" panose="020F0502020204030204" pitchFamily="34" charset="0"/>
                          <a:ea typeface="Malgun Gothic" panose="020B0503020000020004" pitchFamily="34" charset="-127"/>
                          <a:cs typeface="Calibri" panose="020F0502020204030204" pitchFamily="34" charset="0"/>
                        </a:rPr>
                        <a:t>Manuals, Books, Documents, Reference Paper</a:t>
                      </a:r>
                      <a:endParaRPr lang="en-US" sz="10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000" kern="100" dirty="0">
                          <a:effectLst/>
                          <a:latin typeface="Calibri" panose="020F0502020204030204" pitchFamily="34" charset="0"/>
                          <a:ea typeface="Malgun Gothic" panose="020B0503020000020004" pitchFamily="34" charset="-127"/>
                          <a:cs typeface="Calibri" panose="020F0502020204030204" pitchFamily="34" charset="0"/>
                        </a:rPr>
                        <a:t>Drug Descriptions</a:t>
                      </a:r>
                      <a:endParaRPr lang="en-US" sz="10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1250" marR="612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9035666"/>
                  </a:ext>
                </a:extLst>
              </a:tr>
            </a:tbl>
          </a:graphicData>
        </a:graphic>
      </p:graphicFrame>
      <p:graphicFrame>
        <p:nvGraphicFramePr>
          <p:cNvPr id="3" name="Table 2">
            <a:extLst>
              <a:ext uri="{FF2B5EF4-FFF2-40B4-BE49-F238E27FC236}">
                <a16:creationId xmlns:a16="http://schemas.microsoft.com/office/drawing/2014/main" id="{3E6BB2EC-6E0B-2259-2609-CF59B397E1BE}"/>
              </a:ext>
            </a:extLst>
          </p:cNvPr>
          <p:cNvGraphicFramePr>
            <a:graphicFrameLocks noGrp="1"/>
          </p:cNvGraphicFramePr>
          <p:nvPr>
            <p:extLst>
              <p:ext uri="{D42A27DB-BD31-4B8C-83A1-F6EECF244321}">
                <p14:modId xmlns:p14="http://schemas.microsoft.com/office/powerpoint/2010/main" val="3321284295"/>
              </p:ext>
            </p:extLst>
          </p:nvPr>
        </p:nvGraphicFramePr>
        <p:xfrm>
          <a:off x="5905627" y="1861440"/>
          <a:ext cx="5937250" cy="2400300"/>
        </p:xfrm>
        <a:graphic>
          <a:graphicData uri="http://schemas.openxmlformats.org/drawingml/2006/table">
            <a:tbl>
              <a:tblPr firstRow="1" firstCol="1" bandRow="1"/>
              <a:tblGrid>
                <a:gridCol w="2968625">
                  <a:extLst>
                    <a:ext uri="{9D8B030D-6E8A-4147-A177-3AD203B41FA5}">
                      <a16:colId xmlns:a16="http://schemas.microsoft.com/office/drawing/2014/main" val="661172631"/>
                    </a:ext>
                  </a:extLst>
                </a:gridCol>
                <a:gridCol w="2968625">
                  <a:extLst>
                    <a:ext uri="{9D8B030D-6E8A-4147-A177-3AD203B41FA5}">
                      <a16:colId xmlns:a16="http://schemas.microsoft.com/office/drawing/2014/main" val="592129891"/>
                    </a:ext>
                  </a:extLst>
                </a:gridCol>
              </a:tblGrid>
              <a:tr h="0">
                <a:tc>
                  <a:txBody>
                    <a:bodyPr/>
                    <a:lstStyle/>
                    <a:p>
                      <a:pPr marL="0" marR="0" algn="l">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Good</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gn="l">
                        <a:lnSpc>
                          <a:spcPct val="107000"/>
                        </a:lnSpc>
                        <a:spcBef>
                          <a:spcPts val="0"/>
                        </a:spcBef>
                        <a:spcAft>
                          <a:spcPts val="0"/>
                        </a:spcAft>
                      </a:pPr>
                      <a:r>
                        <a:rPr lang="en-US" sz="1100" kern="100">
                          <a:solidFill>
                            <a:srgbClr val="000000"/>
                          </a:solidFill>
                          <a:effectLst/>
                          <a:highlight>
                            <a:srgbClr val="8EAADB"/>
                          </a:highlight>
                          <a:latin typeface="Calibri" panose="020F0502020204030204" pitchFamily="34" charset="0"/>
                          <a:ea typeface="Malgun Gothic" panose="020B0503020000020004" pitchFamily="34" charset="-127"/>
                          <a:cs typeface="Calibri" panose="020F0502020204030204" pitchFamily="34" charset="0"/>
                        </a:rPr>
                        <a:t>Bad</a:t>
                      </a:r>
                      <a:endParaRPr lang="en-US" sz="11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393824688"/>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User Profile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13">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Computer, input device, display, proximity to patient, clinic, waiting room, pharmacy, find medical provider, insurance plan, zip code, discharge, insurance claims, age, sex, name, address, drug name, Databases, patient folders, healthcare options, drug descriptions</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0190612"/>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Patient Profile</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421506465"/>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Insurance Plan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658797080"/>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Medical Provider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39835346"/>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Billing  </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885880822"/>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Hours of Operation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732360901"/>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Qalb+</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433513384"/>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MediFind</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248285333"/>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KLIK</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843788676"/>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Unified Patient Manger</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617822724"/>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Prescription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221511466"/>
                  </a:ext>
                </a:extLst>
              </a:tr>
              <a:tr h="0">
                <a:tc>
                  <a:txBody>
                    <a:bodyPr/>
                    <a:lstStyle/>
                    <a:p>
                      <a:pPr marL="0" marR="0" algn="l">
                        <a:lnSpc>
                          <a:spcPct val="107000"/>
                        </a:lnSpc>
                        <a:spcBef>
                          <a:spcPts val="0"/>
                        </a:spcBef>
                        <a:spcAft>
                          <a:spcPts val="0"/>
                        </a:spcAft>
                      </a:pPr>
                      <a:r>
                        <a:rPr lang="en-US" sz="1100" kern="100">
                          <a:effectLst/>
                          <a:latin typeface="Calibri" panose="020F0502020204030204" pitchFamily="34" charset="0"/>
                          <a:ea typeface="Malgun Gothic" panose="020B0503020000020004" pitchFamily="34" charset="-127"/>
                          <a:cs typeface="Calibri" panose="020F0502020204030204" pitchFamily="34" charset="0"/>
                        </a:rPr>
                        <a:t>Multifactor Authentication</a:t>
                      </a:r>
                      <a:endParaRPr lang="en-US" sz="11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335884276"/>
                  </a:ext>
                </a:extLst>
              </a:tr>
              <a:tr h="0">
                <a:tc>
                  <a:txBody>
                    <a:bodyPr/>
                    <a:lstStyle/>
                    <a:p>
                      <a:pPr marL="0" marR="0" algn="l">
                        <a:lnSpc>
                          <a:spcPct val="107000"/>
                        </a:lnSpc>
                        <a:spcBef>
                          <a:spcPts val="0"/>
                        </a:spcBef>
                        <a:spcAft>
                          <a:spcPts val="0"/>
                        </a:spcAft>
                      </a:pPr>
                      <a:r>
                        <a:rPr lang="en-US" sz="1100" kern="100" dirty="0">
                          <a:effectLst/>
                          <a:latin typeface="Calibri" panose="020F0502020204030204" pitchFamily="34" charset="0"/>
                          <a:ea typeface="Malgun Gothic" panose="020B0503020000020004" pitchFamily="34" charset="-127"/>
                          <a:cs typeface="Calibri" panose="020F0502020204030204" pitchFamily="34" charset="0"/>
                        </a:rPr>
                        <a:t>Medical Service Provider</a:t>
                      </a:r>
                      <a:endParaRPr lang="en-US" sz="11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06304643"/>
                  </a:ext>
                </a:extLst>
              </a:tr>
            </a:tbl>
          </a:graphicData>
        </a:graphic>
      </p:graphicFrame>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72870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Domain Model</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032716DD-2E34-C560-56B0-6E0FD0ADC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5516"/>
            <a:ext cx="12192000" cy="5966967"/>
          </a:xfrm>
          <a:prstGeom prst="rect">
            <a:avLst/>
          </a:prstGeom>
        </p:spPr>
      </p:pic>
    </p:spTree>
    <p:extLst>
      <p:ext uri="{BB962C8B-B14F-4D97-AF65-F5344CB8AC3E}">
        <p14:creationId xmlns:p14="http://schemas.microsoft.com/office/powerpoint/2010/main" val="205517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Class Diagram</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818DC4FC-CA01-95C9-6ED7-F4F5233FE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929" y="0"/>
            <a:ext cx="8919000" cy="6858000"/>
          </a:xfrm>
          <a:prstGeom prst="rect">
            <a:avLst/>
          </a:prstGeom>
        </p:spPr>
      </p:pic>
    </p:spTree>
    <p:extLst>
      <p:ext uri="{BB962C8B-B14F-4D97-AF65-F5344CB8AC3E}">
        <p14:creationId xmlns:p14="http://schemas.microsoft.com/office/powerpoint/2010/main" val="3090534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Component Diagram</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0E72C54B-CD75-3AF6-016E-1F03520D3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841" y="522381"/>
            <a:ext cx="9132330" cy="5641848"/>
          </a:xfrm>
          <a:prstGeom prst="rect">
            <a:avLst/>
          </a:prstGeom>
        </p:spPr>
      </p:pic>
    </p:spTree>
    <p:extLst>
      <p:ext uri="{BB962C8B-B14F-4D97-AF65-F5344CB8AC3E}">
        <p14:creationId xmlns:p14="http://schemas.microsoft.com/office/powerpoint/2010/main" val="3121017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Deployment Diagram</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36C07225-FAE0-2950-4E4B-DAB879374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8823"/>
            <a:ext cx="12192000" cy="5060354"/>
          </a:xfrm>
          <a:prstGeom prst="rect">
            <a:avLst/>
          </a:prstGeom>
        </p:spPr>
      </p:pic>
    </p:spTree>
    <p:extLst>
      <p:ext uri="{BB962C8B-B14F-4D97-AF65-F5344CB8AC3E}">
        <p14:creationId xmlns:p14="http://schemas.microsoft.com/office/powerpoint/2010/main" val="2861808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Design Principles &amp; Patterns</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E1FEA1D1-B28C-30F3-BEEE-BEBCBCCCF311}"/>
              </a:ext>
            </a:extLst>
          </p:cNvPr>
          <p:cNvSpPr txBox="1"/>
          <p:nvPr/>
        </p:nvSpPr>
        <p:spPr>
          <a:xfrm>
            <a:off x="594360" y="1042416"/>
            <a:ext cx="9592056" cy="2862322"/>
          </a:xfrm>
          <a:prstGeom prst="rect">
            <a:avLst/>
          </a:prstGeom>
          <a:noFill/>
        </p:spPr>
        <p:txBody>
          <a:bodyPr wrap="square" rtlCol="0">
            <a:spAutoFit/>
          </a:bodyPr>
          <a:lstStyle/>
          <a:p>
            <a:r>
              <a:rPr lang="en-US" dirty="0"/>
              <a:t>General Responsibility Assignment Software Patterns</a:t>
            </a:r>
          </a:p>
          <a:p>
            <a:endParaRPr lang="en-US" dirty="0"/>
          </a:p>
          <a:p>
            <a:r>
              <a:rPr lang="en-US" dirty="0"/>
              <a:t>Polymorphism &amp; inheritance used when possible for to reduce code redundancy</a:t>
            </a:r>
          </a:p>
          <a:p>
            <a:pPr marL="285750" indent="-285750">
              <a:buFont typeface="Arial" panose="020B0604020202020204" pitchFamily="34" charset="0"/>
              <a:buChar char="•"/>
            </a:pPr>
            <a:r>
              <a:rPr lang="en-US" dirty="0"/>
              <a:t>Example: Parent Class User Profile, Child Classes: Patient Profile &amp; Medical Provider Profile</a:t>
            </a:r>
          </a:p>
          <a:p>
            <a:pPr marL="285750" indent="-285750">
              <a:buFontTx/>
              <a:buChar char="-"/>
            </a:pPr>
            <a:endParaRPr lang="en-US" dirty="0"/>
          </a:p>
          <a:p>
            <a:r>
              <a:rPr lang="en-US" dirty="0"/>
              <a:t>Pure Fabrication: Introduced Pure Fabrication class to decouple capabilities that require collaboration from multiple databases</a:t>
            </a:r>
          </a:p>
          <a:p>
            <a:endParaRPr lang="en-US" dirty="0"/>
          </a:p>
          <a:p>
            <a:r>
              <a:rPr lang="en-US" dirty="0"/>
              <a:t>SOLID</a:t>
            </a:r>
          </a:p>
          <a:p>
            <a:r>
              <a:rPr lang="en-US" dirty="0"/>
              <a:t>Single responsibility Principle, Tried to design classes that focused on a single thing</a:t>
            </a:r>
          </a:p>
        </p:txBody>
      </p:sp>
    </p:spTree>
    <p:extLst>
      <p:ext uri="{BB962C8B-B14F-4D97-AF65-F5344CB8AC3E}">
        <p14:creationId xmlns:p14="http://schemas.microsoft.com/office/powerpoint/2010/main" val="694535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Databases</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a:extLst>
              <a:ext uri="{FF2B5EF4-FFF2-40B4-BE49-F238E27FC236}">
                <a16:creationId xmlns:a16="http://schemas.microsoft.com/office/drawing/2014/main" id="{F3E0017A-E77E-24C6-2FFA-3C2AAA32B13A}"/>
              </a:ext>
            </a:extLst>
          </p:cNvPr>
          <p:cNvGraphicFramePr>
            <a:graphicFrameLocks noGrp="1"/>
          </p:cNvGraphicFramePr>
          <p:nvPr/>
        </p:nvGraphicFramePr>
        <p:xfrm>
          <a:off x="523240" y="936752"/>
          <a:ext cx="8128000" cy="3957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34368011"/>
                    </a:ext>
                  </a:extLst>
                </a:gridCol>
                <a:gridCol w="4064000">
                  <a:extLst>
                    <a:ext uri="{9D8B030D-6E8A-4147-A177-3AD203B41FA5}">
                      <a16:colId xmlns:a16="http://schemas.microsoft.com/office/drawing/2014/main" val="4175254210"/>
                    </a:ext>
                  </a:extLst>
                </a:gridCol>
              </a:tblGrid>
              <a:tr h="22570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Unified Service Provider system contains  5 Databases</a:t>
                      </a:r>
                    </a:p>
                    <a:p>
                      <a:endParaRPr lang="en-US" dirty="0"/>
                    </a:p>
                  </a:txBody>
                  <a:tcPr/>
                </a:tc>
                <a:tc hMerge="1">
                  <a:txBody>
                    <a:bodyPr/>
                    <a:lstStyle/>
                    <a:p>
                      <a:endParaRPr lang="en-US" dirty="0"/>
                    </a:p>
                  </a:txBody>
                  <a:tcPr/>
                </a:tc>
                <a:extLst>
                  <a:ext uri="{0D108BD9-81ED-4DB2-BD59-A6C34878D82A}">
                    <a16:rowId xmlns:a16="http://schemas.microsoft.com/office/drawing/2014/main" val="7433092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Authentication Credentials</a:t>
                      </a:r>
                    </a:p>
                  </a:txBody>
                  <a:tcPr/>
                </a:tc>
                <a:tc>
                  <a:txBody>
                    <a:bodyPr/>
                    <a:lstStyle/>
                    <a:p>
                      <a:r>
                        <a:rPr lang="en-US" dirty="0"/>
                        <a:t>Contains User’s login credentials</a:t>
                      </a:r>
                    </a:p>
                  </a:txBody>
                  <a:tcPr/>
                </a:tc>
                <a:extLst>
                  <a:ext uri="{0D108BD9-81ED-4DB2-BD59-A6C34878D82A}">
                    <a16:rowId xmlns:a16="http://schemas.microsoft.com/office/drawing/2014/main" val="905420831"/>
                  </a:ext>
                </a:extLst>
              </a:tr>
              <a:tr h="370840">
                <a:tc>
                  <a:txBody>
                    <a:bodyPr/>
                    <a:lstStyle/>
                    <a:p>
                      <a:r>
                        <a:rPr lang="en-US" dirty="0"/>
                        <a:t>Unified Patient Manager </a:t>
                      </a:r>
                    </a:p>
                  </a:txBody>
                  <a:tcPr/>
                </a:tc>
                <a:tc>
                  <a:txBody>
                    <a:bodyPr/>
                    <a:lstStyle/>
                    <a:p>
                      <a:r>
                        <a:rPr lang="en-US" dirty="0"/>
                        <a:t>Patient Data</a:t>
                      </a:r>
                    </a:p>
                  </a:txBody>
                  <a:tcPr/>
                </a:tc>
                <a:extLst>
                  <a:ext uri="{0D108BD9-81ED-4DB2-BD59-A6C34878D82A}">
                    <a16:rowId xmlns:a16="http://schemas.microsoft.com/office/drawing/2014/main" val="3887380772"/>
                  </a:ext>
                </a:extLst>
              </a:tr>
              <a:tr h="370840">
                <a:tc>
                  <a:txBody>
                    <a:bodyPr/>
                    <a:lstStyle/>
                    <a:p>
                      <a:r>
                        <a:rPr lang="en-US" dirty="0"/>
                        <a:t>MediFind</a:t>
                      </a:r>
                    </a:p>
                  </a:txBody>
                  <a:tcPr/>
                </a:tc>
                <a:tc>
                  <a:txBody>
                    <a:bodyPr/>
                    <a:lstStyle/>
                    <a:p>
                      <a:r>
                        <a:rPr lang="en-US" dirty="0"/>
                        <a:t>Drug Data</a:t>
                      </a:r>
                    </a:p>
                  </a:txBody>
                  <a:tcPr/>
                </a:tc>
                <a:extLst>
                  <a:ext uri="{0D108BD9-81ED-4DB2-BD59-A6C34878D82A}">
                    <a16:rowId xmlns:a16="http://schemas.microsoft.com/office/drawing/2014/main" val="885677360"/>
                  </a:ext>
                </a:extLst>
              </a:tr>
              <a:tr h="370840">
                <a:tc>
                  <a:txBody>
                    <a:bodyPr/>
                    <a:lstStyle/>
                    <a:p>
                      <a:r>
                        <a:rPr lang="en-US" dirty="0" err="1"/>
                        <a:t>Qalb</a:t>
                      </a:r>
                      <a:r>
                        <a:rPr lang="en-US" dirty="0"/>
                        <a:t>+ </a:t>
                      </a:r>
                    </a:p>
                  </a:txBody>
                  <a:tcPr/>
                </a:tc>
                <a:tc>
                  <a:txBody>
                    <a:bodyPr/>
                    <a:lstStyle/>
                    <a:p>
                      <a:r>
                        <a:rPr lang="en-US" dirty="0"/>
                        <a:t>Medical Providers Data</a:t>
                      </a:r>
                    </a:p>
                  </a:txBody>
                  <a:tcPr/>
                </a:tc>
                <a:extLst>
                  <a:ext uri="{0D108BD9-81ED-4DB2-BD59-A6C34878D82A}">
                    <a16:rowId xmlns:a16="http://schemas.microsoft.com/office/drawing/2014/main" val="2390679415"/>
                  </a:ext>
                </a:extLst>
              </a:tr>
              <a:tr h="370840">
                <a:tc>
                  <a:txBody>
                    <a:bodyPr/>
                    <a:lstStyle/>
                    <a:p>
                      <a:r>
                        <a:rPr lang="en-US" dirty="0"/>
                        <a:t>KLIK</a:t>
                      </a:r>
                    </a:p>
                  </a:txBody>
                  <a:tcPr/>
                </a:tc>
                <a:tc>
                  <a:txBody>
                    <a:bodyPr/>
                    <a:lstStyle/>
                    <a:p>
                      <a:r>
                        <a:rPr lang="en-US" dirty="0"/>
                        <a:t>Support Groups</a:t>
                      </a:r>
                    </a:p>
                  </a:txBody>
                  <a:tcPr/>
                </a:tc>
                <a:extLst>
                  <a:ext uri="{0D108BD9-81ED-4DB2-BD59-A6C34878D82A}">
                    <a16:rowId xmlns:a16="http://schemas.microsoft.com/office/drawing/2014/main" val="3837395473"/>
                  </a:ext>
                </a:extLst>
              </a:tr>
              <a:tr h="370840">
                <a:tc gridSpan="2">
                  <a:txBody>
                    <a:bodyPr/>
                    <a:lstStyle/>
                    <a:p>
                      <a:r>
                        <a:rPr lang="en-US" dirty="0"/>
                        <a:t>The Unified Service Provider is a cloud base system and will utilize the Microservices architecture.</a:t>
                      </a:r>
                    </a:p>
                    <a:p>
                      <a:endParaRPr lang="en-US" dirty="0"/>
                    </a:p>
                    <a:p>
                      <a:r>
                        <a:rPr lang="en-US" dirty="0"/>
                        <a:t>The microservices pattern allows each data base to be managed separately. </a:t>
                      </a:r>
                    </a:p>
                    <a:p>
                      <a:endParaRPr lang="en-US" dirty="0"/>
                    </a:p>
                  </a:txBody>
                  <a:tcPr/>
                </a:tc>
                <a:tc hMerge="1">
                  <a:txBody>
                    <a:bodyPr/>
                    <a:lstStyle/>
                    <a:p>
                      <a:endParaRPr lang="en-US" dirty="0"/>
                    </a:p>
                  </a:txBody>
                  <a:tcPr/>
                </a:tc>
                <a:extLst>
                  <a:ext uri="{0D108BD9-81ED-4DB2-BD59-A6C34878D82A}">
                    <a16:rowId xmlns:a16="http://schemas.microsoft.com/office/drawing/2014/main" val="2867511144"/>
                  </a:ext>
                </a:extLst>
              </a:tr>
            </a:tbl>
          </a:graphicData>
        </a:graphic>
      </p:graphicFrame>
    </p:spTree>
    <p:extLst>
      <p:ext uri="{BB962C8B-B14F-4D97-AF65-F5344CB8AC3E}">
        <p14:creationId xmlns:p14="http://schemas.microsoft.com/office/powerpoint/2010/main" val="305570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4B45A1-A79E-FC00-FE1C-A207C98F94A5}"/>
              </a:ext>
            </a:extLst>
          </p:cNvPr>
          <p:cNvSpPr txBox="1"/>
          <p:nvPr/>
        </p:nvSpPr>
        <p:spPr>
          <a:xfrm>
            <a:off x="838200" y="1107110"/>
            <a:ext cx="10031505" cy="1477328"/>
          </a:xfrm>
          <a:prstGeom prst="rect">
            <a:avLst/>
          </a:prstGeom>
          <a:noFill/>
        </p:spPr>
        <p:txBody>
          <a:bodyPr wrap="square" rtlCol="0">
            <a:spAutoFit/>
          </a:bodyPr>
          <a:lstStyle/>
          <a:p>
            <a:endParaRPr lang="en-US" dirty="0"/>
          </a:p>
          <a:p>
            <a:r>
              <a:rPr lang="en-US" dirty="0"/>
              <a:t>The Unified Service Provider system will be a customer-facing platform that integrates the following services: Unified Patient Manager, MediFind, </a:t>
            </a:r>
            <a:r>
              <a:rPr lang="en-US" dirty="0" err="1"/>
              <a:t>Qalb</a:t>
            </a:r>
            <a:r>
              <a:rPr lang="en-US" dirty="0"/>
              <a:t>+, KLIK, and Billing &amp; Scheduling Services. The system is designed to simplify and streamline processes for both patients and medical providers, ensuring the delivery of high-quality health care.</a:t>
            </a:r>
          </a:p>
        </p:txBody>
      </p:sp>
      <p:sp>
        <p:nvSpPr>
          <p:cNvPr id="3" name="Title 3">
            <a:extLst>
              <a:ext uri="{FF2B5EF4-FFF2-40B4-BE49-F238E27FC236}">
                <a16:creationId xmlns:a16="http://schemas.microsoft.com/office/drawing/2014/main" id="{D38A4278-2897-6C98-62A0-C44F21D4B036}"/>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Business statement</a:t>
            </a:r>
            <a:endParaRPr lang="en-US" sz="6000" dirty="0"/>
          </a:p>
        </p:txBody>
      </p:sp>
    </p:spTree>
    <p:extLst>
      <p:ext uri="{BB962C8B-B14F-4D97-AF65-F5344CB8AC3E}">
        <p14:creationId xmlns:p14="http://schemas.microsoft.com/office/powerpoint/2010/main" val="2255218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C747166-114A-4A45-93B0-52F34BDB51AD}"/>
              </a:ext>
            </a:extLst>
          </p:cNvPr>
          <p:cNvSpPr txBox="1">
            <a:spLocks/>
          </p:cNvSpPr>
          <p:nvPr/>
        </p:nvSpPr>
        <p:spPr>
          <a:xfrm>
            <a:off x="0" y="0"/>
            <a:ext cx="9507071" cy="5223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latin typeface="Calibri Light" panose="020F0302020204030204" pitchFamily="34" charset="0"/>
                <a:ea typeface="Malgun Gothic" panose="020B0503020000020004" pitchFamily="34" charset="-127"/>
                <a:cs typeface="Times New Roman" panose="02020603050405020304" pitchFamily="18" charset="0"/>
              </a:rPr>
              <a:t>Conclusions</a:t>
            </a:r>
            <a:endParaRPr lang="en-US" sz="6600" dirty="0"/>
          </a:p>
        </p:txBody>
      </p:sp>
      <p:sp>
        <p:nvSpPr>
          <p:cNvPr id="4" name="Rectangle 1">
            <a:extLst>
              <a:ext uri="{FF2B5EF4-FFF2-40B4-BE49-F238E27FC236}">
                <a16:creationId xmlns:a16="http://schemas.microsoft.com/office/drawing/2014/main" id="{98CB7B34-772C-3CA6-7441-627D14B3E608}"/>
              </a:ext>
            </a:extLst>
          </p:cNvPr>
          <p:cNvSpPr>
            <a:spLocks noChangeArrowheads="1"/>
          </p:cNvSpPr>
          <p:nvPr/>
        </p:nvSpPr>
        <p:spPr bwMode="auto">
          <a:xfrm>
            <a:off x="6172327" y="19149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63DA0CAF-C4AD-DA60-AC74-F9B5C413E23C}"/>
              </a:ext>
            </a:extLst>
          </p:cNvPr>
          <p:cNvSpPr txBox="1"/>
          <p:nvPr/>
        </p:nvSpPr>
        <p:spPr>
          <a:xfrm>
            <a:off x="690371" y="1083564"/>
            <a:ext cx="9507071" cy="6186309"/>
          </a:xfrm>
          <a:prstGeom prst="rect">
            <a:avLst/>
          </a:prstGeom>
          <a:noFill/>
        </p:spPr>
        <p:txBody>
          <a:bodyPr wrap="square" rtlCol="0">
            <a:spAutoFit/>
          </a:bodyPr>
          <a:lstStyle/>
          <a:p>
            <a:endParaRPr lang="en-US" dirty="0"/>
          </a:p>
          <a:p>
            <a:r>
              <a:rPr lang="en-US" dirty="0"/>
              <a:t>The goal of the design of the Unified Service Provider system is to use proved existing technologies to reduce the complexity of this system. The built in security features of google authenticator and AWS services greatly reduced the complexity and development time. Following the Keep it simple methodology, each class was design to do 1 thing.</a:t>
            </a:r>
          </a:p>
          <a:p>
            <a:endParaRPr lang="en-US" dirty="0"/>
          </a:p>
          <a:p>
            <a:r>
              <a:rPr lang="en-US" dirty="0"/>
              <a:t>Lessons Learned: The used of class diagram and design principles will help me simplify and plan out future software projects. The introduction of the domain model was a new concept that I found helpful to shape the scope of this project. </a:t>
            </a:r>
          </a:p>
          <a:p>
            <a:endParaRPr lang="en-US" dirty="0"/>
          </a:p>
          <a:p>
            <a:r>
              <a:rPr lang="en-US" dirty="0"/>
              <a:t>In additional to lessons learned, I would like to dive deeper in the AWS cloud service and infrastructure to the a better understanding of AWS.</a:t>
            </a:r>
          </a:p>
          <a:p>
            <a:endParaRPr lang="en-US" dirty="0"/>
          </a:p>
          <a:p>
            <a:r>
              <a:rPr lang="en-US"/>
              <a:t>Links:</a:t>
            </a:r>
            <a:endParaRPr lang="en-US" dirty="0"/>
          </a:p>
          <a:p>
            <a:r>
              <a:rPr lang="en-US" dirty="0" err="1"/>
              <a:t>Github</a:t>
            </a:r>
            <a:r>
              <a:rPr lang="en-US" dirty="0"/>
              <a:t>: </a:t>
            </a:r>
            <a:r>
              <a:rPr lang="en-US" dirty="0">
                <a:hlinkClick r:id="rId2"/>
              </a:rPr>
              <a:t>https://github.com/jleePennState/SWENG837/tree/main</a:t>
            </a:r>
            <a:endParaRPr lang="en-US" dirty="0"/>
          </a:p>
          <a:p>
            <a:r>
              <a:rPr lang="en-US" dirty="0"/>
              <a:t>YouTube Presentation Part 1: </a:t>
            </a:r>
            <a:r>
              <a:rPr lang="en-US" dirty="0">
                <a:hlinkClick r:id="rId3"/>
              </a:rPr>
              <a:t>https://youtu.be/J-43xnPC8oQ</a:t>
            </a:r>
            <a:endParaRPr lang="en-US" dirty="0"/>
          </a:p>
          <a:p>
            <a:r>
              <a:rPr lang="en-US" dirty="0"/>
              <a:t>YouTube Presentation Part 2: </a:t>
            </a:r>
            <a:r>
              <a:rPr lang="en-US" dirty="0">
                <a:hlinkClick r:id="rId4"/>
              </a:rPr>
              <a:t>https://youtu.be/ZB3gyImuqOU</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60303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4B45A1-A79E-FC00-FE1C-A207C98F94A5}"/>
              </a:ext>
            </a:extLst>
          </p:cNvPr>
          <p:cNvSpPr txBox="1"/>
          <p:nvPr/>
        </p:nvSpPr>
        <p:spPr>
          <a:xfrm>
            <a:off x="838200" y="1107110"/>
            <a:ext cx="10031505" cy="4831066"/>
          </a:xfrm>
          <a:prstGeom prst="rect">
            <a:avLst/>
          </a:prstGeom>
          <a:noFill/>
        </p:spPr>
        <p:txBody>
          <a:bodyPr wrap="square" rtlCol="0">
            <a:spAutoFit/>
          </a:bodyPr>
          <a:lstStyle/>
          <a:p>
            <a:endParaRPr lang="en-US" sz="1600" dirty="0"/>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provide a centralized database for patient data</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Unified Patient Manger subsystem shall allow user to view, update, and manage patient records</a:t>
            </a:r>
            <a:endParaRPr lang="en-US" sz="1600" kern="100" dirty="0">
              <a:effectLst/>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provide a medical database for drug descriptions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MediFind subsystem shall enable searches using QR codes.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MediFind subsystem shall analysis all of the users’ prescriptions for known complications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MediFind subsystem shall notify users when a drug complication is detected</a:t>
            </a:r>
            <a:endParaRPr lang="en-US" sz="1600" kern="100" dirty="0">
              <a:effectLst/>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provide a database of healthcare providers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a:t>
            </a:r>
            <a:r>
              <a:rPr lang="en-US" sz="1600" kern="100" dirty="0" err="1">
                <a:effectLst/>
                <a:ea typeface="Malgun Gothic" panose="020B0503020000020004" pitchFamily="34" charset="-127"/>
                <a:cs typeface="Calibri" panose="020F0502020204030204" pitchFamily="34" charset="0"/>
              </a:rPr>
              <a:t>Qalb</a:t>
            </a:r>
            <a:r>
              <a:rPr lang="en-US" sz="1600" kern="100" dirty="0">
                <a:effectLst/>
                <a:ea typeface="Malgun Gothic" panose="020B0503020000020004" pitchFamily="34" charset="-127"/>
                <a:cs typeface="Calibri" panose="020F0502020204030204" pitchFamily="34" charset="0"/>
              </a:rPr>
              <a:t>+ subsystem shall allow user to search for providers based on user preferences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a:t>
            </a:r>
            <a:r>
              <a:rPr lang="en-US" sz="1600" kern="100" dirty="0" err="1">
                <a:effectLst/>
                <a:ea typeface="Malgun Gothic" panose="020B0503020000020004" pitchFamily="34" charset="-127"/>
                <a:cs typeface="Calibri" panose="020F0502020204030204" pitchFamily="34" charset="0"/>
              </a:rPr>
              <a:t>Qalb</a:t>
            </a:r>
            <a:r>
              <a:rPr lang="en-US" sz="1600" kern="100" dirty="0">
                <a:effectLst/>
                <a:ea typeface="Malgun Gothic" panose="020B0503020000020004" pitchFamily="34" charset="-127"/>
                <a:cs typeface="Calibri" panose="020F0502020204030204" pitchFamily="34" charset="0"/>
              </a:rPr>
              <a:t>+ subsystem shall display the types of accepted insurances by each healthcare provider</a:t>
            </a:r>
            <a:endParaRPr lang="en-US" sz="1600" kern="100" dirty="0">
              <a:effectLst/>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provide a database of support communities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KLIK subsystem shall allow user to search for support communities based on user preferences</a:t>
            </a:r>
            <a:endParaRPr lang="en-US" sz="1600" kern="100" dirty="0">
              <a:effectLst/>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provide a billing system service</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Billing subsystem shall provide various payment methods.</a:t>
            </a:r>
          </a:p>
          <a:p>
            <a:pPr marL="800100" lvl="1"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Billing subsystem shall automate pricing based on insurance policies </a:t>
            </a:r>
          </a:p>
          <a:p>
            <a:pPr marL="342900" indent="-342900">
              <a:lnSpc>
                <a:spcPct val="107000"/>
              </a:lnSpc>
              <a:buFont typeface="Symbol" panose="05050102010706020507" pitchFamily="18" charset="2"/>
              <a:buChar char=""/>
            </a:pPr>
            <a:r>
              <a:rPr lang="en-US" sz="1600" kern="100" dirty="0">
                <a:ea typeface="Malgun Gothic" panose="020B0503020000020004" pitchFamily="34" charset="-127"/>
                <a:cs typeface="Calibri" panose="020F0502020204030204" pitchFamily="34" charset="0"/>
              </a:rPr>
              <a:t>The system shall allow patients to schedule appointments with their medical providers</a:t>
            </a:r>
          </a:p>
          <a:p>
            <a:pPr marL="342900" indent="-342900">
              <a:lnSpc>
                <a:spcPct val="107000"/>
              </a:lnSpc>
              <a:buFont typeface="Symbol" panose="05050102010706020507" pitchFamily="18" charset="2"/>
              <a:buChar char=""/>
            </a:pPr>
            <a:r>
              <a:rPr lang="en-US" sz="1600" kern="100" dirty="0">
                <a:effectLst/>
                <a:ea typeface="Malgun Gothic" panose="020B0503020000020004" pitchFamily="34" charset="-127"/>
                <a:cs typeface="Calibri" panose="020F0502020204030204" pitchFamily="34" charset="0"/>
              </a:rPr>
              <a:t>The system shall be able to be access on </a:t>
            </a:r>
            <a:r>
              <a:rPr lang="en-US" sz="1600" kern="100" dirty="0">
                <a:ea typeface="Malgun Gothic" panose="020B0503020000020004" pitchFamily="34" charset="-127"/>
                <a:cs typeface="Calibri" panose="020F0502020204030204" pitchFamily="34" charset="0"/>
              </a:rPr>
              <a:t>multiple platforms and devices</a:t>
            </a:r>
            <a:endParaRPr lang="en-US" sz="1600" kern="100" dirty="0">
              <a:effectLst/>
              <a:ea typeface="Malgun Gothic" panose="020B0503020000020004" pitchFamily="34" charset="-127"/>
              <a:cs typeface="Times New Roman" panose="02020603050405020304" pitchFamily="18" charset="0"/>
            </a:endParaRPr>
          </a:p>
          <a:p>
            <a:endParaRPr lang="en-US" dirty="0"/>
          </a:p>
        </p:txBody>
      </p:sp>
      <p:sp>
        <p:nvSpPr>
          <p:cNvPr id="3" name="Title 3">
            <a:extLst>
              <a:ext uri="{FF2B5EF4-FFF2-40B4-BE49-F238E27FC236}">
                <a16:creationId xmlns:a16="http://schemas.microsoft.com/office/drawing/2014/main" id="{52395F11-7C72-40C7-D843-1E92A1CA5237}"/>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System Requirements</a:t>
            </a:r>
            <a:endParaRPr lang="en-US" sz="6000" dirty="0"/>
          </a:p>
        </p:txBody>
      </p:sp>
    </p:spTree>
    <p:extLst>
      <p:ext uri="{BB962C8B-B14F-4D97-AF65-F5344CB8AC3E}">
        <p14:creationId xmlns:p14="http://schemas.microsoft.com/office/powerpoint/2010/main" val="3325931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4848A3-22E2-672C-4C1C-1EFE41C5D029}"/>
              </a:ext>
            </a:extLst>
          </p:cNvPr>
          <p:cNvSpPr txBox="1"/>
          <p:nvPr/>
        </p:nvSpPr>
        <p:spPr>
          <a:xfrm>
            <a:off x="735105" y="1416423"/>
            <a:ext cx="8884023" cy="4936929"/>
          </a:xfrm>
          <a:prstGeom prst="rect">
            <a:avLst/>
          </a:prstGeom>
          <a:noFill/>
        </p:spPr>
        <p:txBody>
          <a:bodyPr wrap="square" rtlCol="0">
            <a:spAutoFit/>
          </a:bodyPr>
          <a:lstStyle/>
          <a:p>
            <a:pPr marL="0" marR="0">
              <a:lnSpc>
                <a:spcPct val="107000"/>
              </a:lnSpc>
              <a:spcBef>
                <a:spcPts val="0"/>
              </a:spcBef>
              <a:spcAft>
                <a:spcPts val="800"/>
              </a:spcAft>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Performance</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latin typeface="Calibri" panose="020F0502020204030204" pitchFamily="34" charset="0"/>
                <a:ea typeface="Malgun Gothic" panose="020B0503020000020004" pitchFamily="34" charset="-127"/>
                <a:cs typeface="Calibri" panose="020F0502020204030204" pitchFamily="34" charset="0"/>
              </a:rPr>
              <a:t>The system shall respond to user queries within 5 seconds</a:t>
            </a:r>
          </a:p>
          <a:p>
            <a:pPr marL="342900" indent="-342900">
              <a:lnSpc>
                <a:spcPct val="107000"/>
              </a:lnSpc>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The system shall provide search results within 10 seconds of a query</a:t>
            </a:r>
            <a:endParaRPr lang="en-US" sz="1600" kern="100" dirty="0">
              <a:latin typeface="Calibri" panose="020F0502020204030204" pitchFamily="34" charset="0"/>
              <a:ea typeface="Malgun Gothic" panose="020B0503020000020004" pitchFamily="34" charset="-127"/>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The system shall load user’s </a:t>
            </a:r>
            <a:r>
              <a:rPr lang="en-US" sz="1600" kern="100" dirty="0">
                <a:latin typeface="Calibri" panose="020F0502020204030204" pitchFamily="34" charset="0"/>
                <a:ea typeface="Malgun Gothic" panose="020B0503020000020004" pitchFamily="34" charset="-127"/>
                <a:cs typeface="Calibri" panose="020F0502020204030204" pitchFamily="34" charset="0"/>
              </a:rPr>
              <a:t>patients records within 5 seconds</a:t>
            </a: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Times New Roman" panose="02020603050405020304" pitchFamily="18" charset="0"/>
              </a:rPr>
              <a:t>The system shall allow up to 1,000 simultaneous users</a:t>
            </a:r>
          </a:p>
          <a:p>
            <a:pPr marL="342900" marR="0" lvl="0" indent="-342900">
              <a:lnSpc>
                <a:spcPct val="107000"/>
              </a:lnSpc>
              <a:spcBef>
                <a:spcPts val="0"/>
              </a:spcBef>
              <a:spcAft>
                <a:spcPts val="0"/>
              </a:spcAft>
              <a:buFont typeface="Symbol" panose="05050102010706020507" pitchFamily="18" charset="2"/>
              <a:buChar char=""/>
            </a:pPr>
            <a:r>
              <a:rPr lang="en-US" sz="1600" kern="100" dirty="0">
                <a:latin typeface="Calibri" panose="020F0502020204030204" pitchFamily="34" charset="0"/>
                <a:ea typeface="Malgun Gothic" panose="020B0503020000020004" pitchFamily="34" charset="-127"/>
                <a:cs typeface="Times New Roman" panose="02020603050405020304" pitchFamily="18" charset="0"/>
              </a:rPr>
              <a:t>The system shall limit the number of user to simultaneous access a single patients records to 5 users.</a:t>
            </a:r>
          </a:p>
          <a:p>
            <a:pPr marR="0" lvl="0">
              <a:lnSpc>
                <a:spcPct val="107000"/>
              </a:lnSpc>
              <a:spcBef>
                <a:spcPts val="0"/>
              </a:spcBef>
              <a:spcAft>
                <a:spcPts val="0"/>
              </a:spcAft>
            </a:pP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Security</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The system shall implement multifactor authentication</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The system shall implement strict security process to protect all data</a:t>
            </a:r>
          </a:p>
          <a:p>
            <a:pPr marL="342900" marR="0" lvl="0" indent="-342900">
              <a:lnSpc>
                <a:spcPct val="107000"/>
              </a:lnSpc>
              <a:spcBef>
                <a:spcPts val="0"/>
              </a:spcBef>
              <a:spcAft>
                <a:spcPts val="800"/>
              </a:spcAft>
              <a:buFont typeface="Symbol" panose="05050102010706020507" pitchFamily="18" charset="2"/>
              <a:buChar char=""/>
            </a:pPr>
            <a:r>
              <a:rPr lang="en-US" sz="1600" kern="100" dirty="0">
                <a:latin typeface="Calibri" panose="020F0502020204030204" pitchFamily="34" charset="0"/>
                <a:ea typeface="Malgun Gothic" panose="020B0503020000020004" pitchFamily="34" charset="-127"/>
                <a:cs typeface="Calibri" panose="020F0502020204030204" pitchFamily="34" charset="0"/>
              </a:rPr>
              <a:t>The system shall implement role base access controls.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Usability</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All search functions shall be customizable </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All search results shall allow customizable filters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600" kern="100" dirty="0">
                <a:effectLst/>
                <a:latin typeface="Calibri" panose="020F0502020204030204" pitchFamily="34" charset="0"/>
                <a:ea typeface="Malgun Gothic" panose="020B0503020000020004" pitchFamily="34" charset="-127"/>
                <a:cs typeface="Calibri" panose="020F0502020204030204" pitchFamily="34" charset="0"/>
              </a:rPr>
              <a:t>The systems UI shall be intuitive and user friendly.</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
        <p:nvSpPr>
          <p:cNvPr id="7" name="Title 3">
            <a:extLst>
              <a:ext uri="{FF2B5EF4-FFF2-40B4-BE49-F238E27FC236}">
                <a16:creationId xmlns:a16="http://schemas.microsoft.com/office/drawing/2014/main" id="{D4817F92-7DB7-B2BB-64A9-1C1BC6B518F9}"/>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Non-Functional Requirements (1 of 2)</a:t>
            </a:r>
            <a:endParaRPr lang="en-US" sz="6000" dirty="0"/>
          </a:p>
        </p:txBody>
      </p:sp>
    </p:spTree>
    <p:extLst>
      <p:ext uri="{BB962C8B-B14F-4D97-AF65-F5344CB8AC3E}">
        <p14:creationId xmlns:p14="http://schemas.microsoft.com/office/powerpoint/2010/main" val="190336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4848A3-22E2-672C-4C1C-1EFE41C5D029}"/>
              </a:ext>
            </a:extLst>
          </p:cNvPr>
          <p:cNvSpPr txBox="1"/>
          <p:nvPr/>
        </p:nvSpPr>
        <p:spPr>
          <a:xfrm>
            <a:off x="735105" y="1416423"/>
            <a:ext cx="8884023" cy="3084947"/>
          </a:xfrm>
          <a:prstGeom prst="rect">
            <a:avLst/>
          </a:prstGeom>
          <a:noFill/>
        </p:spPr>
        <p:txBody>
          <a:bodyPr wrap="square" rtlCol="0">
            <a:spAutoFit/>
          </a:bodyPr>
          <a:lstStyle/>
          <a:p>
            <a:pPr marL="0" marR="0">
              <a:lnSpc>
                <a:spcPct val="107000"/>
              </a:lnSpc>
              <a:spcBef>
                <a:spcPts val="0"/>
              </a:spcBef>
              <a:spcAft>
                <a:spcPts val="800"/>
              </a:spcAft>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Reliability</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The system shall be able to synchronize data from multiple sources</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The system shall be able to aggregate data from multiple source</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Scalability</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The system shall be designed to allow scalability for future growth.</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The system shall be designed to handle a sudden influx of users.</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000" kern="100" dirty="0">
                <a:effectLst/>
                <a:latin typeface="Calibri" panose="020F0502020204030204" pitchFamily="34" charset="0"/>
                <a:ea typeface="Malgun Gothic" panose="020B0503020000020004" pitchFamily="34" charset="-127"/>
                <a:cs typeface="Calibri" panose="020F0502020204030204" pitchFamily="34" charset="0"/>
              </a:rPr>
              <a:t>The system shall be able to integrate with existing healthcare systems</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
        <p:nvSpPr>
          <p:cNvPr id="2" name="Title 3">
            <a:extLst>
              <a:ext uri="{FF2B5EF4-FFF2-40B4-BE49-F238E27FC236}">
                <a16:creationId xmlns:a16="http://schemas.microsoft.com/office/drawing/2014/main" id="{700A85DB-95DC-F961-E9C0-B5C0573892B6}"/>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Non-Functional Requirements (2 of 2)</a:t>
            </a:r>
            <a:endParaRPr lang="en-US" sz="6000" dirty="0"/>
          </a:p>
        </p:txBody>
      </p:sp>
    </p:spTree>
    <p:extLst>
      <p:ext uri="{BB962C8B-B14F-4D97-AF65-F5344CB8AC3E}">
        <p14:creationId xmlns:p14="http://schemas.microsoft.com/office/powerpoint/2010/main" val="80132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92456A8-90F9-484B-E6A1-E34517A4EF13}"/>
              </a:ext>
            </a:extLst>
          </p:cNvPr>
          <p:cNvGraphicFramePr>
            <a:graphicFrameLocks noGrp="1"/>
          </p:cNvGraphicFramePr>
          <p:nvPr>
            <p:extLst>
              <p:ext uri="{D42A27DB-BD31-4B8C-83A1-F6EECF244321}">
                <p14:modId xmlns:p14="http://schemas.microsoft.com/office/powerpoint/2010/main" val="2147883036"/>
              </p:ext>
            </p:extLst>
          </p:nvPr>
        </p:nvGraphicFramePr>
        <p:xfrm>
          <a:off x="936810" y="1211508"/>
          <a:ext cx="9991166" cy="5539995"/>
        </p:xfrm>
        <a:graphic>
          <a:graphicData uri="http://schemas.openxmlformats.org/drawingml/2006/table">
            <a:tbl>
              <a:tblPr firstRow="1" firstCol="1" bandRow="1">
                <a:tableStyleId>{5C22544A-7EE6-4342-B048-85BDC9FD1C3A}</a:tableStyleId>
              </a:tblPr>
              <a:tblGrid>
                <a:gridCol w="1795204">
                  <a:extLst>
                    <a:ext uri="{9D8B030D-6E8A-4147-A177-3AD203B41FA5}">
                      <a16:colId xmlns:a16="http://schemas.microsoft.com/office/drawing/2014/main" val="3355673736"/>
                    </a:ext>
                  </a:extLst>
                </a:gridCol>
                <a:gridCol w="1952285">
                  <a:extLst>
                    <a:ext uri="{9D8B030D-6E8A-4147-A177-3AD203B41FA5}">
                      <a16:colId xmlns:a16="http://schemas.microsoft.com/office/drawing/2014/main" val="3124377455"/>
                    </a:ext>
                  </a:extLst>
                </a:gridCol>
                <a:gridCol w="6243677">
                  <a:extLst>
                    <a:ext uri="{9D8B030D-6E8A-4147-A177-3AD203B41FA5}">
                      <a16:colId xmlns:a16="http://schemas.microsoft.com/office/drawing/2014/main" val="1790274955"/>
                    </a:ext>
                  </a:extLst>
                </a:gridCol>
              </a:tblGrid>
              <a:tr h="175860">
                <a:tc>
                  <a:txBody>
                    <a:bodyPr/>
                    <a:lstStyle/>
                    <a:p>
                      <a:pPr marL="0" marR="0">
                        <a:lnSpc>
                          <a:spcPct val="107000"/>
                        </a:lnSpc>
                        <a:spcBef>
                          <a:spcPts val="0"/>
                        </a:spcBef>
                        <a:spcAft>
                          <a:spcPts val="0"/>
                        </a:spcAft>
                      </a:pPr>
                      <a:r>
                        <a:rPr lang="en-US" sz="1400" kern="100" dirty="0">
                          <a:effectLst/>
                          <a:highlight>
                            <a:srgbClr val="8EAADB"/>
                          </a:highlight>
                        </a:rPr>
                        <a:t>Type</a:t>
                      </a:r>
                      <a:endParaRPr lang="en-US" sz="14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100">
                          <a:effectLst/>
                          <a:highlight>
                            <a:srgbClr val="8EAADB"/>
                          </a:highlight>
                        </a:rPr>
                        <a:t>Actor</a:t>
                      </a:r>
                      <a:endParaRPr lang="en-US" sz="14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100" dirty="0">
                          <a:effectLst/>
                          <a:highlight>
                            <a:srgbClr val="8EAADB"/>
                          </a:highlight>
                        </a:rPr>
                        <a:t>Goal Description</a:t>
                      </a:r>
                      <a:endParaRPr lang="en-US" sz="1400" kern="100" dirty="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742840766"/>
                  </a:ext>
                </a:extLst>
              </a:tr>
              <a:tr h="1336256">
                <a:tc>
                  <a:txBody>
                    <a:bodyPr/>
                    <a:lstStyle/>
                    <a:p>
                      <a:pPr marL="0" marR="0">
                        <a:lnSpc>
                          <a:spcPct val="107000"/>
                        </a:lnSpc>
                        <a:spcBef>
                          <a:spcPts val="0"/>
                        </a:spcBef>
                        <a:spcAft>
                          <a:spcPts val="0"/>
                        </a:spcAft>
                      </a:pPr>
                      <a:r>
                        <a:rPr lang="en-US" sz="1400" kern="100">
                          <a:effectLst/>
                        </a:rPr>
                        <a:t>Primary</a:t>
                      </a:r>
                      <a:endParaRPr lang="en-US" sz="14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100">
                          <a:effectLst/>
                        </a:rPr>
                        <a:t>Patient</a:t>
                      </a:r>
                      <a:endParaRPr lang="en-US" sz="14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0" dirty="0">
                          <a:effectLst/>
                        </a:rPr>
                        <a:t>Receive top quality healthcare to improve quality of life. </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Access personal healthcare records</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Schedule appointments</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Communicate with healthcare providers</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View test results</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Manage health related tasks.</a:t>
                      </a:r>
                      <a:endParaRPr lang="en-US" sz="14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400" kern="0" dirty="0">
                          <a:effectLst/>
                        </a:rPr>
                        <a:t>Access support groups</a:t>
                      </a:r>
                      <a:endParaRPr lang="en-US" sz="14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nchor="ctr"/>
                </a:tc>
                <a:extLst>
                  <a:ext uri="{0D108BD9-81ED-4DB2-BD59-A6C34878D82A}">
                    <a16:rowId xmlns:a16="http://schemas.microsoft.com/office/drawing/2014/main" val="4187564140"/>
                  </a:ext>
                </a:extLst>
              </a:tr>
              <a:tr h="1912581">
                <a:tc>
                  <a:txBody>
                    <a:bodyPr/>
                    <a:lstStyle/>
                    <a:p>
                      <a:pPr marL="0" marR="0">
                        <a:lnSpc>
                          <a:spcPct val="107000"/>
                        </a:lnSpc>
                        <a:spcBef>
                          <a:spcPts val="0"/>
                        </a:spcBef>
                        <a:spcAft>
                          <a:spcPts val="0"/>
                        </a:spcAft>
                      </a:pPr>
                      <a:r>
                        <a:rPr lang="en-US" sz="1400" kern="100">
                          <a:effectLst/>
                        </a:rPr>
                        <a:t>Primary</a:t>
                      </a:r>
                      <a:endParaRPr lang="en-US" sz="14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100">
                          <a:effectLst/>
                        </a:rPr>
                        <a:t>Doctor</a:t>
                      </a:r>
                      <a:endParaRPr lang="en-US" sz="14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0" dirty="0">
                          <a:effectLst/>
                        </a:rPr>
                        <a:t>Provide top quality healthcare coverage by accurate diagnoses and provide treatment to patients.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Access patient health records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Document medical notes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Prescribe medications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Order tests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Review test results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Communicate with patients </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Manage patient appointments. </a:t>
                      </a:r>
                      <a:endParaRPr lang="en-US" sz="1400" kern="100" dirty="0">
                        <a:effectLst/>
                      </a:endParaRPr>
                    </a:p>
                    <a:p>
                      <a:pPr marL="0" marR="0">
                        <a:lnSpc>
                          <a:spcPct val="107000"/>
                        </a:lnSpc>
                        <a:spcBef>
                          <a:spcPts val="0"/>
                        </a:spcBef>
                        <a:spcAft>
                          <a:spcPts val="0"/>
                        </a:spcAft>
                      </a:pPr>
                      <a:r>
                        <a:rPr lang="en-US" sz="1400" kern="100" dirty="0">
                          <a:effectLst/>
                        </a:rPr>
                        <a:t> </a:t>
                      </a:r>
                      <a:endParaRPr lang="en-US" sz="14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3204316876"/>
                  </a:ext>
                </a:extLst>
              </a:tr>
              <a:tr h="1325323">
                <a:tc>
                  <a:txBody>
                    <a:bodyPr/>
                    <a:lstStyle/>
                    <a:p>
                      <a:pPr marL="0" marR="0">
                        <a:lnSpc>
                          <a:spcPct val="107000"/>
                        </a:lnSpc>
                        <a:spcBef>
                          <a:spcPts val="0"/>
                        </a:spcBef>
                        <a:spcAft>
                          <a:spcPts val="0"/>
                        </a:spcAft>
                      </a:pPr>
                      <a:r>
                        <a:rPr lang="en-US" sz="1400" kern="100" dirty="0">
                          <a:effectLst/>
                        </a:rPr>
                        <a:t>Primary</a:t>
                      </a:r>
                      <a:endParaRPr lang="en-US" sz="14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100" dirty="0">
                          <a:effectLst/>
                        </a:rPr>
                        <a:t>Nurses</a:t>
                      </a:r>
                      <a:endParaRPr lang="en-US" sz="14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400" kern="0" dirty="0">
                          <a:effectLst/>
                        </a:rPr>
                        <a:t>Provide top quality healthcare coverage by support doctors and administrating doctors</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Access patient health records</a:t>
                      </a:r>
                      <a:endParaRPr lang="en-US" sz="1400" kern="100" dirty="0">
                        <a:effectLst/>
                      </a:endParaRPr>
                    </a:p>
                    <a:p>
                      <a:pPr marL="342900" marR="0" lvl="0" indent="-342900">
                        <a:lnSpc>
                          <a:spcPct val="107000"/>
                        </a:lnSpc>
                        <a:spcBef>
                          <a:spcPts val="0"/>
                        </a:spcBef>
                        <a:spcAft>
                          <a:spcPts val="800"/>
                        </a:spcAft>
                        <a:buFont typeface="Calibri" panose="020F0502020204030204" pitchFamily="34" charset="0"/>
                        <a:buChar char="•"/>
                      </a:pPr>
                      <a:r>
                        <a:rPr lang="en-US" sz="1400" kern="0" dirty="0">
                          <a:effectLst/>
                        </a:rPr>
                        <a:t>Take and record patient vitals</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Update patient medications</a:t>
                      </a:r>
                      <a:endParaRPr lang="en-US" sz="1400" kern="100" dirty="0">
                        <a:effectLst/>
                      </a:endParaRPr>
                    </a:p>
                    <a:p>
                      <a:pPr marL="342900" marR="0" lvl="0" indent="-342900">
                        <a:lnSpc>
                          <a:spcPct val="107000"/>
                        </a:lnSpc>
                        <a:spcBef>
                          <a:spcPts val="0"/>
                        </a:spcBef>
                        <a:spcAft>
                          <a:spcPts val="0"/>
                        </a:spcAft>
                        <a:buFont typeface="Calibri" panose="020F0502020204030204" pitchFamily="34" charset="0"/>
                        <a:buChar char="•"/>
                      </a:pPr>
                      <a:r>
                        <a:rPr lang="en-US" sz="1400" kern="0" dirty="0">
                          <a:effectLst/>
                        </a:rPr>
                        <a:t>Administrate care</a:t>
                      </a:r>
                      <a:endParaRPr lang="en-US" sz="14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2755675312"/>
                  </a:ext>
                </a:extLst>
              </a:tr>
            </a:tbl>
          </a:graphicData>
        </a:graphic>
      </p:graphicFrame>
      <p:sp>
        <p:nvSpPr>
          <p:cNvPr id="10" name="Title 3">
            <a:extLst>
              <a:ext uri="{FF2B5EF4-FFF2-40B4-BE49-F238E27FC236}">
                <a16:creationId xmlns:a16="http://schemas.microsoft.com/office/drawing/2014/main" id="{EF9E47EA-26E5-B356-B607-CD36040B9A86}"/>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Use Case Analysis – Primary Actors </a:t>
            </a:r>
            <a:endParaRPr lang="en-US" sz="6000" dirty="0"/>
          </a:p>
        </p:txBody>
      </p:sp>
    </p:spTree>
    <p:extLst>
      <p:ext uri="{BB962C8B-B14F-4D97-AF65-F5344CB8AC3E}">
        <p14:creationId xmlns:p14="http://schemas.microsoft.com/office/powerpoint/2010/main" val="401262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92456A8-90F9-484B-E6A1-E34517A4EF13}"/>
              </a:ext>
            </a:extLst>
          </p:cNvPr>
          <p:cNvGraphicFramePr>
            <a:graphicFrameLocks noGrp="1"/>
          </p:cNvGraphicFramePr>
          <p:nvPr>
            <p:extLst>
              <p:ext uri="{D42A27DB-BD31-4B8C-83A1-F6EECF244321}">
                <p14:modId xmlns:p14="http://schemas.microsoft.com/office/powerpoint/2010/main" val="4193845887"/>
              </p:ext>
            </p:extLst>
          </p:nvPr>
        </p:nvGraphicFramePr>
        <p:xfrm>
          <a:off x="954741" y="1310120"/>
          <a:ext cx="9802906" cy="4742509"/>
        </p:xfrm>
        <a:graphic>
          <a:graphicData uri="http://schemas.openxmlformats.org/drawingml/2006/table">
            <a:tbl>
              <a:tblPr firstRow="1" firstCol="1" bandRow="1">
                <a:tableStyleId>{5C22544A-7EE6-4342-B048-85BDC9FD1C3A}</a:tableStyleId>
              </a:tblPr>
              <a:tblGrid>
                <a:gridCol w="1761378">
                  <a:extLst>
                    <a:ext uri="{9D8B030D-6E8A-4147-A177-3AD203B41FA5}">
                      <a16:colId xmlns:a16="http://schemas.microsoft.com/office/drawing/2014/main" val="3355673736"/>
                    </a:ext>
                  </a:extLst>
                </a:gridCol>
                <a:gridCol w="1915498">
                  <a:extLst>
                    <a:ext uri="{9D8B030D-6E8A-4147-A177-3AD203B41FA5}">
                      <a16:colId xmlns:a16="http://schemas.microsoft.com/office/drawing/2014/main" val="3124377455"/>
                    </a:ext>
                  </a:extLst>
                </a:gridCol>
                <a:gridCol w="6126030">
                  <a:extLst>
                    <a:ext uri="{9D8B030D-6E8A-4147-A177-3AD203B41FA5}">
                      <a16:colId xmlns:a16="http://schemas.microsoft.com/office/drawing/2014/main" val="1790274955"/>
                    </a:ext>
                  </a:extLst>
                </a:gridCol>
              </a:tblGrid>
              <a:tr h="238501">
                <a:tc>
                  <a:txBody>
                    <a:bodyPr/>
                    <a:lstStyle/>
                    <a:p>
                      <a:pPr marL="0" marR="0">
                        <a:lnSpc>
                          <a:spcPct val="107000"/>
                        </a:lnSpc>
                        <a:spcBef>
                          <a:spcPts val="0"/>
                        </a:spcBef>
                        <a:spcAft>
                          <a:spcPts val="0"/>
                        </a:spcAft>
                      </a:pPr>
                      <a:r>
                        <a:rPr lang="en-US" sz="1200" kern="100">
                          <a:effectLst/>
                          <a:highlight>
                            <a:srgbClr val="8EAADB"/>
                          </a:highlight>
                        </a:rPr>
                        <a:t>Type</a:t>
                      </a:r>
                      <a:endParaRPr lang="en-US" sz="12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200" kern="100">
                          <a:effectLst/>
                          <a:highlight>
                            <a:srgbClr val="8EAADB"/>
                          </a:highlight>
                        </a:rPr>
                        <a:t>Actor</a:t>
                      </a:r>
                      <a:endParaRPr lang="en-US" sz="12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200" kern="100">
                          <a:effectLst/>
                          <a:highlight>
                            <a:srgbClr val="8EAADB"/>
                          </a:highlight>
                        </a:rPr>
                        <a:t>Goal Description</a:t>
                      </a:r>
                      <a:endParaRPr lang="en-US" sz="12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742840766"/>
                  </a:ext>
                </a:extLst>
              </a:tr>
              <a:tr h="1735971">
                <a:tc>
                  <a:txBody>
                    <a:bodyPr/>
                    <a:lstStyle/>
                    <a:p>
                      <a:pPr marL="0" marR="0">
                        <a:lnSpc>
                          <a:spcPct val="107000"/>
                        </a:lnSpc>
                        <a:spcBef>
                          <a:spcPts val="0"/>
                        </a:spcBef>
                        <a:spcAft>
                          <a:spcPts val="0"/>
                        </a:spcAft>
                      </a:pPr>
                      <a:r>
                        <a:rPr lang="en-US" sz="1600" kern="100">
                          <a:effectLst/>
                        </a:rPr>
                        <a:t>Supporting</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100" dirty="0">
                          <a:effectLst/>
                        </a:rPr>
                        <a:t>Pharmacists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Provide medication and counseling to patients.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Access electronic prescriptions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Dispense medication</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Verify drug interactions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Provide counseling on medication</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Alert patient when prescriptions are ready for pickup</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1215914545"/>
                  </a:ext>
                </a:extLst>
              </a:tr>
              <a:tr h="1030614">
                <a:tc>
                  <a:txBody>
                    <a:bodyPr/>
                    <a:lstStyle/>
                    <a:p>
                      <a:pPr marL="0" marR="0">
                        <a:lnSpc>
                          <a:spcPct val="107000"/>
                        </a:lnSpc>
                        <a:spcBef>
                          <a:spcPts val="0"/>
                        </a:spcBef>
                        <a:spcAft>
                          <a:spcPts val="0"/>
                        </a:spcAft>
                      </a:pPr>
                      <a:r>
                        <a:rPr lang="en-US" sz="1600" kern="100">
                          <a:effectLst/>
                        </a:rPr>
                        <a:t>Supporting</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100">
                          <a:effectLst/>
                        </a:rPr>
                        <a:t>Lab Technicians</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Conduct, analyze, and record medical test results.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Receive test orders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Administer tests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Record test results.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177639562"/>
                  </a:ext>
                </a:extLst>
              </a:tr>
              <a:tr h="1735971">
                <a:tc>
                  <a:txBody>
                    <a:bodyPr/>
                    <a:lstStyle/>
                    <a:p>
                      <a:pPr marL="0" marR="0">
                        <a:lnSpc>
                          <a:spcPct val="107000"/>
                        </a:lnSpc>
                        <a:spcBef>
                          <a:spcPts val="0"/>
                        </a:spcBef>
                        <a:spcAft>
                          <a:spcPts val="0"/>
                        </a:spcAft>
                      </a:pPr>
                      <a:r>
                        <a:rPr lang="en-US" sz="1600" kern="100">
                          <a:effectLst/>
                        </a:rPr>
                        <a:t>Supporting</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Insurance Companies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Provide medical coverage for patients</a:t>
                      </a: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Provide policy coverage details</a:t>
                      </a: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Provide billing guidance</a:t>
                      </a:r>
                      <a:endParaRPr lang="en-US" sz="1600" kern="100" dirty="0">
                        <a:effectLst/>
                      </a:endParaRPr>
                    </a:p>
                  </a:txBody>
                  <a:tcPr marL="32539" marR="32539" marT="0" marB="0"/>
                </a:tc>
                <a:extLst>
                  <a:ext uri="{0D108BD9-81ED-4DB2-BD59-A6C34878D82A}">
                    <a16:rowId xmlns:a16="http://schemas.microsoft.com/office/drawing/2014/main" val="2040178064"/>
                  </a:ext>
                </a:extLst>
              </a:tr>
            </a:tbl>
          </a:graphicData>
        </a:graphic>
      </p:graphicFrame>
      <p:sp>
        <p:nvSpPr>
          <p:cNvPr id="2" name="Title 3">
            <a:extLst>
              <a:ext uri="{FF2B5EF4-FFF2-40B4-BE49-F238E27FC236}">
                <a16:creationId xmlns:a16="http://schemas.microsoft.com/office/drawing/2014/main" id="{ADA228DC-CDAA-ADD5-5231-5CF519916795}"/>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Use Case Analysis – Supporting Actors </a:t>
            </a:r>
            <a:endParaRPr lang="en-US" sz="6000" dirty="0"/>
          </a:p>
        </p:txBody>
      </p:sp>
    </p:spTree>
    <p:extLst>
      <p:ext uri="{BB962C8B-B14F-4D97-AF65-F5344CB8AC3E}">
        <p14:creationId xmlns:p14="http://schemas.microsoft.com/office/powerpoint/2010/main" val="2459064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92456A8-90F9-484B-E6A1-E34517A4EF13}"/>
              </a:ext>
            </a:extLst>
          </p:cNvPr>
          <p:cNvGraphicFramePr>
            <a:graphicFrameLocks noGrp="1"/>
          </p:cNvGraphicFramePr>
          <p:nvPr>
            <p:extLst>
              <p:ext uri="{D42A27DB-BD31-4B8C-83A1-F6EECF244321}">
                <p14:modId xmlns:p14="http://schemas.microsoft.com/office/powerpoint/2010/main" val="3337699480"/>
              </p:ext>
            </p:extLst>
          </p:nvPr>
        </p:nvGraphicFramePr>
        <p:xfrm>
          <a:off x="954740" y="1310120"/>
          <a:ext cx="10116671" cy="4741057"/>
        </p:xfrm>
        <a:graphic>
          <a:graphicData uri="http://schemas.openxmlformats.org/drawingml/2006/table">
            <a:tbl>
              <a:tblPr firstRow="1" firstCol="1" bandRow="1">
                <a:tableStyleId>{5C22544A-7EE6-4342-B048-85BDC9FD1C3A}</a:tableStyleId>
              </a:tblPr>
              <a:tblGrid>
                <a:gridCol w="1817755">
                  <a:extLst>
                    <a:ext uri="{9D8B030D-6E8A-4147-A177-3AD203B41FA5}">
                      <a16:colId xmlns:a16="http://schemas.microsoft.com/office/drawing/2014/main" val="3355673736"/>
                    </a:ext>
                  </a:extLst>
                </a:gridCol>
                <a:gridCol w="1976808">
                  <a:extLst>
                    <a:ext uri="{9D8B030D-6E8A-4147-A177-3AD203B41FA5}">
                      <a16:colId xmlns:a16="http://schemas.microsoft.com/office/drawing/2014/main" val="3124377455"/>
                    </a:ext>
                  </a:extLst>
                </a:gridCol>
                <a:gridCol w="6322108">
                  <a:extLst>
                    <a:ext uri="{9D8B030D-6E8A-4147-A177-3AD203B41FA5}">
                      <a16:colId xmlns:a16="http://schemas.microsoft.com/office/drawing/2014/main" val="1790274955"/>
                    </a:ext>
                  </a:extLst>
                </a:gridCol>
              </a:tblGrid>
              <a:tr h="368344">
                <a:tc>
                  <a:txBody>
                    <a:bodyPr/>
                    <a:lstStyle/>
                    <a:p>
                      <a:pPr marL="0" marR="0">
                        <a:lnSpc>
                          <a:spcPct val="107000"/>
                        </a:lnSpc>
                        <a:spcBef>
                          <a:spcPts val="0"/>
                        </a:spcBef>
                        <a:spcAft>
                          <a:spcPts val="0"/>
                        </a:spcAft>
                      </a:pPr>
                      <a:r>
                        <a:rPr lang="en-US" sz="1600" kern="100">
                          <a:effectLst/>
                          <a:highlight>
                            <a:srgbClr val="8EAADB"/>
                          </a:highlight>
                        </a:rPr>
                        <a:t>Type</a:t>
                      </a:r>
                      <a:endParaRPr lang="en-US" sz="16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100">
                          <a:effectLst/>
                          <a:highlight>
                            <a:srgbClr val="8EAADB"/>
                          </a:highlight>
                        </a:rPr>
                        <a:t>Actor</a:t>
                      </a:r>
                      <a:endParaRPr lang="en-US" sz="16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100">
                          <a:effectLst/>
                          <a:highlight>
                            <a:srgbClr val="8EAADB"/>
                          </a:highlight>
                        </a:rPr>
                        <a:t>Goal Description</a:t>
                      </a:r>
                      <a:endParaRPr lang="en-US" sz="1600" kern="100">
                        <a:effectLst/>
                        <a:highlight>
                          <a:srgbClr val="8EAADB"/>
                        </a:highligh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742840766"/>
                  </a:ext>
                </a:extLst>
              </a:tr>
              <a:tr h="1591695">
                <a:tc>
                  <a:txBody>
                    <a:bodyPr/>
                    <a:lstStyle/>
                    <a:p>
                      <a:pPr marL="0" marR="0">
                        <a:lnSpc>
                          <a:spcPct val="107000"/>
                        </a:lnSpc>
                        <a:spcBef>
                          <a:spcPts val="0"/>
                        </a:spcBef>
                        <a:spcAft>
                          <a:spcPts val="0"/>
                        </a:spcAft>
                      </a:pPr>
                      <a:r>
                        <a:rPr lang="en-US" sz="1600" kern="100">
                          <a:effectLst/>
                        </a:rPr>
                        <a:t>Offstage</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U.S. Department of Health and Human Services (HHS)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The HHS will require that all federal regulations such as the Health Insurance Portability and Accountability Act (HIPPA) are met.</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1191090519"/>
                  </a:ext>
                </a:extLst>
              </a:tr>
              <a:tr h="786946">
                <a:tc>
                  <a:txBody>
                    <a:bodyPr/>
                    <a:lstStyle/>
                    <a:p>
                      <a:pPr marL="0" marR="0">
                        <a:lnSpc>
                          <a:spcPct val="107000"/>
                        </a:lnSpc>
                        <a:spcBef>
                          <a:spcPts val="0"/>
                        </a:spcBef>
                        <a:spcAft>
                          <a:spcPts val="0"/>
                        </a:spcAft>
                      </a:pPr>
                      <a:r>
                        <a:rPr lang="en-US" sz="1600" kern="100">
                          <a:effectLst/>
                        </a:rPr>
                        <a:t>Offstage</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Medical Coders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a:effectLst/>
                        </a:rPr>
                        <a:t>Review and assign standard codes based on medical services received and insurance for billing.</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225850006"/>
                  </a:ext>
                </a:extLst>
              </a:tr>
              <a:tr h="1994072">
                <a:tc>
                  <a:txBody>
                    <a:bodyPr/>
                    <a:lstStyle/>
                    <a:p>
                      <a:pPr marL="0" marR="0">
                        <a:lnSpc>
                          <a:spcPct val="107000"/>
                        </a:lnSpc>
                        <a:spcBef>
                          <a:spcPts val="0"/>
                        </a:spcBef>
                        <a:spcAft>
                          <a:spcPts val="0"/>
                        </a:spcAft>
                      </a:pPr>
                      <a:r>
                        <a:rPr lang="en-US" sz="1600" kern="100">
                          <a:effectLst/>
                        </a:rPr>
                        <a:t>Offstage</a:t>
                      </a:r>
                      <a:endParaRPr lang="en-US" sz="1600" kern="10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Pharmaceutical companies and research labs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tc>
                  <a:txBody>
                    <a:bodyPr/>
                    <a:lstStyle/>
                    <a:p>
                      <a:pPr marL="0" marR="0">
                        <a:lnSpc>
                          <a:spcPct val="107000"/>
                        </a:lnSpc>
                        <a:spcBef>
                          <a:spcPts val="0"/>
                        </a:spcBef>
                        <a:spcAft>
                          <a:spcPts val="0"/>
                        </a:spcAft>
                      </a:pPr>
                      <a:r>
                        <a:rPr lang="en-US" sz="1600" kern="0" dirty="0">
                          <a:effectLst/>
                        </a:rPr>
                        <a:t>Receive the lasted news on medical technologies and enhancements. Receive updates on</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New approved drugs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Process and procedures</a:t>
                      </a:r>
                      <a:endParaRPr lang="en-US" sz="1600" kern="100" dirty="0">
                        <a:effectLst/>
                      </a:endParaRPr>
                    </a:p>
                    <a:p>
                      <a:pPr marL="342900" marR="0" lvl="0" indent="-342900">
                        <a:lnSpc>
                          <a:spcPct val="107000"/>
                        </a:lnSpc>
                        <a:spcBef>
                          <a:spcPts val="0"/>
                        </a:spcBef>
                        <a:spcAft>
                          <a:spcPts val="0"/>
                        </a:spcAft>
                        <a:buFont typeface="Symbol" panose="05050102010706020507" pitchFamily="18" charset="2"/>
                        <a:buChar char=""/>
                      </a:pPr>
                      <a:r>
                        <a:rPr lang="en-US" sz="1600" kern="0" dirty="0">
                          <a:effectLst/>
                        </a:rPr>
                        <a:t>Clinical trials</a:t>
                      </a:r>
                      <a:endParaRPr lang="en-US" sz="1600" kern="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32539" marR="32539" marT="0" marB="0"/>
                </a:tc>
                <a:extLst>
                  <a:ext uri="{0D108BD9-81ED-4DB2-BD59-A6C34878D82A}">
                    <a16:rowId xmlns:a16="http://schemas.microsoft.com/office/drawing/2014/main" val="2743475587"/>
                  </a:ext>
                </a:extLst>
              </a:tr>
            </a:tbl>
          </a:graphicData>
        </a:graphic>
      </p:graphicFrame>
      <p:sp>
        <p:nvSpPr>
          <p:cNvPr id="2" name="Title 3">
            <a:extLst>
              <a:ext uri="{FF2B5EF4-FFF2-40B4-BE49-F238E27FC236}">
                <a16:creationId xmlns:a16="http://schemas.microsoft.com/office/drawing/2014/main" id="{830EB0EB-AE7E-5BFB-47F9-94073C6E2B6D}"/>
              </a:ext>
            </a:extLst>
          </p:cNvPr>
          <p:cNvSpPr txBox="1">
            <a:spLocks/>
          </p:cNvSpPr>
          <p:nvPr/>
        </p:nvSpPr>
        <p:spPr>
          <a:xfrm>
            <a:off x="1" y="0"/>
            <a:ext cx="9556376" cy="779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dirty="0">
                <a:solidFill>
                  <a:srgbClr val="2F5496"/>
                </a:solidFill>
                <a:effectLst/>
                <a:latin typeface="Calibri Light" panose="020F0302020204030204" pitchFamily="34" charset="0"/>
                <a:ea typeface="Malgun Gothic" panose="020B0503020000020004" pitchFamily="34" charset="-127"/>
                <a:cs typeface="Times New Roman" panose="02020603050405020304" pitchFamily="18" charset="0"/>
              </a:rPr>
              <a:t>Use Case Analysis – Offstage Actors </a:t>
            </a:r>
            <a:endParaRPr lang="en-US" sz="6000" dirty="0"/>
          </a:p>
        </p:txBody>
      </p:sp>
    </p:spTree>
    <p:extLst>
      <p:ext uri="{BB962C8B-B14F-4D97-AF65-F5344CB8AC3E}">
        <p14:creationId xmlns:p14="http://schemas.microsoft.com/office/powerpoint/2010/main" val="1474276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2655</Words>
  <Application>Microsoft Office PowerPoint</Application>
  <PresentationFormat>Widescreen</PresentationFormat>
  <Paragraphs>437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Malgun Gothic</vt:lpstr>
      <vt:lpstr>Arial</vt:lpstr>
      <vt:lpstr>Calibri</vt:lpstr>
      <vt:lpstr>Calibri Light</vt:lpstr>
      <vt:lpstr>Symbol</vt:lpstr>
      <vt:lpstr>Office Theme</vt:lpstr>
      <vt:lpstr>Jin Lee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1 – Secure Login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Jin Lee</dc:creator>
  <cp:lastModifiedBy>Jin Lee</cp:lastModifiedBy>
  <cp:revision>4</cp:revision>
  <dcterms:created xsi:type="dcterms:W3CDTF">2024-08-11T01:15:03Z</dcterms:created>
  <dcterms:modified xsi:type="dcterms:W3CDTF">2024-08-11T17:35:36Z</dcterms:modified>
</cp:coreProperties>
</file>