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 ?>
<Relationships xmlns="http://schemas.openxmlformats.org/package/2006/relationships">
	<Relationship Id="rId1" Type="http://schemas.openxmlformats.org/package/2006/relationships/metadata/core-properties" Target="docProps/core.xml"/>
	<Relationship Id="rId2" Type="http://schemas.openxmlformats.org/officeDocument/2006/relationships/extended-properties" Target="docProps/app.xml"/>
	<Relationship Id="rId3" Type="http://schemas.openxmlformats.org/officeDocument/2006/relationships/officeDocument" Target="ppt/presentation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
<Relationships xmlns="http://schemas.openxmlformats.org/package/2006/relationships">
	<Relationship Id="rId1" Type="http://schemas.openxmlformats.org/officeDocument/2006/relationships/viewProps" Target="viewProps.xml"/>
	<Relationship Id="rId2" Type="http://schemas.openxmlformats.org/officeDocument/2006/relationships/presProps" Target="presProps.xml"/>
	<Relationship Id="rId3" Type="http://schemas.openxmlformats.org/officeDocument/2006/relationships/tableStyles" Target="tableStyles.xml"/>
	<Relationship Id="rId4" Type="http://schemas.openxmlformats.org/officeDocument/2006/relationships/slideMaster" Target="slideMasters/slideMaster1.xml"/>
	<Relationship Id="rId5" Type="http://schemas.openxmlformats.org/officeDocument/2006/relationships/theme" Target="theme/theme1.xml"/>
	<Relationship Id="rId6" Type="http://schemas.openxmlformats.org/officeDocument/2006/relationships/slide" Target="slides/slide1.xml"/>
	<Relationship Id="rId7" Type="http://schemas.openxmlformats.org/officeDocument/2006/relationships/slide" Target="slides/slide2.xml"/>
	<Relationship Id="rId8" Type="http://schemas.openxmlformats.org/officeDocument/2006/relationships/slide" Target="slides/slide3.xml"/>
	<Relationship Id="rId9" Type="http://schemas.openxmlformats.org/officeDocument/2006/relationships/slide" Target="slides/slide4.xml"/>
	<Relationship Id="rId10" Type="http://schemas.openxmlformats.org/officeDocument/2006/relationships/slide" Target="slides/slide5.xml"/>
	<Relationship Id="rId11" Type="http://schemas.openxmlformats.org/officeDocument/2006/relationships/slide" Target="slides/slide6.xml"/>
	<Relationship Id="rId12" Type="http://schemas.openxmlformats.org/officeDocument/2006/relationships/slide" Target="slides/slide7.xml"/>
	<Relationship Id="rId13" Type="http://schemas.openxmlformats.org/officeDocument/2006/relationships/slide" Target="slides/slide8.xml"/>
	<Relationship Id="rId14" Type="http://schemas.openxmlformats.org/officeDocument/2006/relationships/slide" Target="slides/slide9.xml"/>
	<Relationship Id="rId15" Type="http://schemas.openxmlformats.org/officeDocument/2006/relationships/slide" Target="slides/slide10.xml"/>
	<Relationship Id="rId16" Type="http://schemas.openxmlformats.org/officeDocument/2006/relationships/slide" Target="slides/slide11.xml"/>
	<Relationship Id="rId17" Type="http://schemas.openxmlformats.org/officeDocument/2006/relationships/slide" Target="slides/slide12.xml"/>
	<Relationship Id="rId18" Type="http://schemas.openxmlformats.org/officeDocument/2006/relationships/slide" Target="slides/slide13.xml"/>
	<Relationship Id="rId19" Type="http://schemas.openxmlformats.org/officeDocument/2006/relationships/slide" Target="slides/slide14.xml"/>
	<Relationship Id="rId20" Type="http://schemas.openxmlformats.org/officeDocument/2006/relationships/slide" Target="slides/slide15.xml"/>
	<Relationship Id="rId21" Type="http://schemas.openxmlformats.org/officeDocument/2006/relationships/slide" Target="slides/slide16.xml"/>
	<Relationship Id="rId22" Type="http://schemas.openxmlformats.org/officeDocument/2006/relationships/slide" Target="slides/slide17.xml"/>
	<Relationship Id="rId23" Type="http://schemas.openxmlformats.org/officeDocument/2006/relationships/slide" Target="slides/slide18.xml"/>
	<Relationship Id="rId24" Type="http://schemas.openxmlformats.org/officeDocument/2006/relationships/slide" Target="slides/slide19.xml"/>
	<Relationship Id="rId25" Type="http://schemas.openxmlformats.org/officeDocument/2006/relationships/slide" Target="slides/slide20.xml"/>
	<Relationship Id="rId26" Type="http://schemas.openxmlformats.org/officeDocument/2006/relationships/slide" Target="slides/slide21.xml"/>
	<Relationship Id="rId27" Type="http://schemas.openxmlformats.org/officeDocument/2006/relationships/slide" Target="slides/slide22.xml"/>
</Relationships>


</file>

<file path=ppt/slideLayouts/_rels/slideLayout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0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11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2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3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4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5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6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7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8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_rels/slideLayout9.xml.rels><?xml version="1.0" encoding="UTF-8" standalone="yes" ?>
<Relationships xmlns="http://schemas.openxmlformats.org/package/2006/relationships">
	<Relationship Id="rId1" Type="http://schemas.openxmlformats.org/officeDocument/2006/relationships/slideMaster" Target="../slideMasters/slideMaster1.xml"/>
</Relationships>
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slideLayout" Target="../slideLayouts/slideLayout2.xml"/>
	<Relationship Id="rId3" Type="http://schemas.openxmlformats.org/officeDocument/2006/relationships/slideLayout" Target="../slideLayouts/slideLayout3.xml"/>
	<Relationship Id="rId4" Type="http://schemas.openxmlformats.org/officeDocument/2006/relationships/slideLayout" Target="../slideLayouts/slideLayout4.xml"/>
	<Relationship Id="rId5" Type="http://schemas.openxmlformats.org/officeDocument/2006/relationships/slideLayout" Target="../slideLayouts/slideLayout5.xml"/>
	<Relationship Id="rId6" Type="http://schemas.openxmlformats.org/officeDocument/2006/relationships/slideLayout" Target="../slideLayouts/slideLayout6.xml"/>
	<Relationship Id="rId7" Type="http://schemas.openxmlformats.org/officeDocument/2006/relationships/slideLayout" Target="../slideLayouts/slideLayout7.xml"/>
	<Relationship Id="rId8" Type="http://schemas.openxmlformats.org/officeDocument/2006/relationships/slideLayout" Target="../slideLayouts/slideLayout8.xml"/>
	<Relationship Id="rId9" Type="http://schemas.openxmlformats.org/officeDocument/2006/relationships/slideLayout" Target="../slideLayouts/slideLayout9.xml"/>
	<Relationship Id="rId10" Type="http://schemas.openxmlformats.org/officeDocument/2006/relationships/slideLayout" Target="../slideLayouts/slideLayout10.xml"/>
	<Relationship Id="rId11" Type="http://schemas.openxmlformats.org/officeDocument/2006/relationships/slideLayout" Target="../slideLayouts/slideLayout11.xml"/>
	<Relationship Id="rId12" Type="http://schemas.openxmlformats.org/officeDocument/2006/relationships/theme" Target="../theme/theme1.xml"/>
</Relationships>
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.jpg"/>
</Relationships>

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3.jpg"/>
	<Relationship Id="rId3" Type="http://schemas.openxmlformats.org/officeDocument/2006/relationships/image" Target="../media/image44.jpg"/>
</Relationships>

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5.jpg"/>
	<Relationship Id="rId3" Type="http://schemas.openxmlformats.org/officeDocument/2006/relationships/image" Target="../media/image46.jpg"/>
	<Relationship Id="rId4" Type="http://schemas.openxmlformats.org/officeDocument/2006/relationships/image" Target="../media/image47.jpg"/>
	<Relationship Id="rId5" Type="http://schemas.openxmlformats.org/officeDocument/2006/relationships/image" Target="../media/image48.jpg"/>
	<Relationship Id="rId6" Type="http://schemas.openxmlformats.org/officeDocument/2006/relationships/image" Target="../media/image49.jpg"/>
	<Relationship Id="rId7" Type="http://schemas.openxmlformats.org/officeDocument/2006/relationships/image" Target="../media/image50.jpg"/>
</Relationships>

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1.jpg"/>
	<Relationship Id="rId3" Type="http://schemas.openxmlformats.org/officeDocument/2006/relationships/image" Target="../media/image52.jpg"/>
</Relationships>

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3.jpg"/>
	<Relationship Id="rId3" Type="http://schemas.openxmlformats.org/officeDocument/2006/relationships/image" Target="../media/image54.jpg"/>
	<Relationship Id="rId4" Type="http://schemas.openxmlformats.org/officeDocument/2006/relationships/image" Target="../media/image55.jpg"/>
	<Relationship Id="rId5" Type="http://schemas.openxmlformats.org/officeDocument/2006/relationships/image" Target="../media/image56.jpg"/>
</Relationships>

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7.jpg"/>
	<Relationship Id="rId3" Type="http://schemas.openxmlformats.org/officeDocument/2006/relationships/image" Target="../media/image58.jpg"/>
</Relationships>

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59.jpg"/>
	<Relationship Id="rId3" Type="http://schemas.openxmlformats.org/officeDocument/2006/relationships/image" Target="../media/image60.jpg"/>
	<Relationship Id="rId4" Type="http://schemas.openxmlformats.org/officeDocument/2006/relationships/image" Target="../media/image61.jpg"/>
	<Relationship Id="rId5" Type="http://schemas.openxmlformats.org/officeDocument/2006/relationships/image" Target="../media/image62.jpg"/>
	<Relationship Id="rId6" Type="http://schemas.openxmlformats.org/officeDocument/2006/relationships/image" Target="../media/image63.jpg"/>
	<Relationship Id="rId7" Type="http://schemas.openxmlformats.org/officeDocument/2006/relationships/image" Target="../media/image64.jpg"/>
</Relationships>

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65.jpg"/>
	<Relationship Id="rId3" Type="http://schemas.openxmlformats.org/officeDocument/2006/relationships/image" Target="../media/image66.jpg"/>
</Relationships>

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67.jpg"/>
	<Relationship Id="rId3" Type="http://schemas.openxmlformats.org/officeDocument/2006/relationships/image" Target="../media/image68.jpg"/>
	<Relationship Id="rId4" Type="http://schemas.openxmlformats.org/officeDocument/2006/relationships/image" Target="../media/image69.jpg"/>
	<Relationship Id="rId5" Type="http://schemas.openxmlformats.org/officeDocument/2006/relationships/image" Target="../media/image70.jpg"/>
	<Relationship Id="rId6" Type="http://schemas.openxmlformats.org/officeDocument/2006/relationships/image" Target="../media/image71.jpg"/>
	<Relationship Id="rId7" Type="http://schemas.openxmlformats.org/officeDocument/2006/relationships/image" Target="../media/image72.jpg"/>
</Relationships>

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73.jpg"/>
	<Relationship Id="rId3" Type="http://schemas.openxmlformats.org/officeDocument/2006/relationships/image" Target="../media/image74.jpg"/>
</Relationships>

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75.jpg"/>
	<Relationship Id="rId3" Type="http://schemas.openxmlformats.org/officeDocument/2006/relationships/image" Target="../media/image76.jpg"/>
	<Relationship Id="rId4" Type="http://schemas.openxmlformats.org/officeDocument/2006/relationships/image" Target="../media/image77.jpg"/>
	<Relationship Id="rId5" Type="http://schemas.openxmlformats.org/officeDocument/2006/relationships/image" Target="../media/image78.jpg"/>
	<Relationship Id="rId6" Type="http://schemas.openxmlformats.org/officeDocument/2006/relationships/image" Target="../media/image79.jpg"/>
	<Relationship Id="rId7" Type="http://schemas.openxmlformats.org/officeDocument/2006/relationships/image" Target="../media/image80.jpg"/>
</Relationships>

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.jpg"/>
	<Relationship Id="rId3" Type="http://schemas.openxmlformats.org/officeDocument/2006/relationships/image" Target="../media/image3.jpg"/>
</Relationships>

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81.jpg"/>
	<Relationship Id="rId3" Type="http://schemas.openxmlformats.org/officeDocument/2006/relationships/image" Target="../media/image82.jpg"/>
</Relationships>

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83.jpg"/>
	<Relationship Id="rId3" Type="http://schemas.openxmlformats.org/officeDocument/2006/relationships/image" Target="../media/image84.jpg"/>
</Relationships>

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85.jpg"/>
	<Relationship Id="rId3" Type="http://schemas.openxmlformats.org/officeDocument/2006/relationships/image" Target="../media/image86.jpg"/>
</Relationships>

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.jpg"/>
	<Relationship Id="rId3" Type="http://schemas.openxmlformats.org/officeDocument/2006/relationships/image" Target="../media/image5.jpg"/>
	<Relationship Id="rId4" Type="http://schemas.openxmlformats.org/officeDocument/2006/relationships/image" Target="../media/image6.jpg"/>
	<Relationship Id="rId5" Type="http://schemas.openxmlformats.org/officeDocument/2006/relationships/image" Target="../media/image7.jpg"/>
</Relationships>

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8.jpg"/>
	<Relationship Id="rId3" Type="http://schemas.openxmlformats.org/officeDocument/2006/relationships/image" Target="../media/image9.jpg"/>
	<Relationship Id="rId4" Type="http://schemas.openxmlformats.org/officeDocument/2006/relationships/image" Target="../media/image10.jpg"/>
</Relationships>

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1.jpg"/>
	<Relationship Id="rId3" Type="http://schemas.openxmlformats.org/officeDocument/2006/relationships/image" Target="../media/image12.jpg"/>
	<Relationship Id="rId4" Type="http://schemas.openxmlformats.org/officeDocument/2006/relationships/image" Target="../media/image13.jpg"/>
	<Relationship Id="rId5" Type="http://schemas.openxmlformats.org/officeDocument/2006/relationships/image" Target="../media/image14.jpg"/>
	<Relationship Id="rId6" Type="http://schemas.openxmlformats.org/officeDocument/2006/relationships/image" Target="../media/image15.jpg"/>
</Relationships>

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16.jpg"/>
	<Relationship Id="rId3" Type="http://schemas.openxmlformats.org/officeDocument/2006/relationships/image" Target="../media/image17.jpg"/>
	<Relationship Id="rId4" Type="http://schemas.openxmlformats.org/officeDocument/2006/relationships/image" Target="../media/image18.jpg"/>
	<Relationship Id="rId5" Type="http://schemas.openxmlformats.org/officeDocument/2006/relationships/image" Target="../media/image19.jpg"/>
	<Relationship Id="rId6" Type="http://schemas.openxmlformats.org/officeDocument/2006/relationships/image" Target="../media/image20.jpg"/>
</Relationships>

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1.jpg"/>
	<Relationship Id="rId3" Type="http://schemas.openxmlformats.org/officeDocument/2006/relationships/image" Target="../media/image22.jpg"/>
	<Relationship Id="rId4" Type="http://schemas.openxmlformats.org/officeDocument/2006/relationships/image" Target="../media/image23.jpg"/>
</Relationships>

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24.jpg"/>
	<Relationship Id="rId3" Type="http://schemas.openxmlformats.org/officeDocument/2006/relationships/image" Target="../media/image25.jpg"/>
	<Relationship Id="rId4" Type="http://schemas.openxmlformats.org/officeDocument/2006/relationships/image" Target="../media/image26.jpg"/>
	<Relationship Id="rId5" Type="http://schemas.openxmlformats.org/officeDocument/2006/relationships/image" Target="../media/image27.jpg"/>
	<Relationship Id="rId6" Type="http://schemas.openxmlformats.org/officeDocument/2006/relationships/image" Target="../media/image28.jpg"/>
	<Relationship Id="rId7" Type="http://schemas.openxmlformats.org/officeDocument/2006/relationships/image" Target="../media/image29.jpg"/>
	<Relationship Id="rId8" Type="http://schemas.openxmlformats.org/officeDocument/2006/relationships/image" Target="../media/image30.jpg"/>
	<Relationship Id="rId9" Type="http://schemas.openxmlformats.org/officeDocument/2006/relationships/image" Target="../media/image31.jpg"/>
	<Relationship Id="rId10" Type="http://schemas.openxmlformats.org/officeDocument/2006/relationships/image" Target="../media/image32.jpg"/>
	<Relationship Id="rId11" Type="http://schemas.openxmlformats.org/officeDocument/2006/relationships/image" Target="../media/image33.jpg"/>
	<Relationship Id="rId12" Type="http://schemas.openxmlformats.org/officeDocument/2006/relationships/image" Target="../media/image34.jpg"/>
	<Relationship Id="rId13" Type="http://schemas.openxmlformats.org/officeDocument/2006/relationships/image" Target="../media/image35.jpg"/>
	<Relationship Id="rId14" Type="http://schemas.openxmlformats.org/officeDocument/2006/relationships/image" Target="../media/image36.jpg"/>
	<Relationship Id="rId15" Type="http://schemas.openxmlformats.org/officeDocument/2006/relationships/image" Target="../media/image37.jpg"/>
	<Relationship Id="rId16" Type="http://schemas.openxmlformats.org/officeDocument/2006/relationships/image" Target="../media/image38.jpg"/>
	<Relationship Id="rId17" Type="http://schemas.openxmlformats.org/officeDocument/2006/relationships/image" Target="../media/image39.jpg"/>
	<Relationship Id="rId18" Type="http://schemas.openxmlformats.org/officeDocument/2006/relationships/image" Target="../media/image40.jpg"/>
</Relationships>

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image41.jpg"/>
	<Relationship Id="rId3" Type="http://schemas.openxmlformats.org/officeDocument/2006/relationships/image" Target="../media/image42.jpg"/>
	<Relationship Id="rId4" Type="http://schemas.openxmlformats.org/officeDocument/2006/relationships/hyperlink" Target="http://https://cambridgecoding.wordpress.com/2016/04/03/scanning-hyperspace-how-to-tune-machine-learning-models/" TargetMode="External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2" name="Text Box2"/>
          <p:cNvSpPr txBox="1"/>
          <p:nvPr/>
        </p:nvSpPr>
        <p:spPr>
          <a:xfrm rot="0">
            <a:off x="0" y="1702816"/>
            <a:ext cx="7013449" cy="3454400"/>
          </a:xfrm>
          <a:prstGeom prst="rect">
            <a:avLst/>
          </a:prstGeom>
          <a:solidFill>
            <a:srgbClr val="E3173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4910"/>
              </a:lnSpc>
            </a:pPr>
            <a:endParaRPr/>
          </a:p>
          <a:p>
            <a:pPr rtl="0" algn="l" marL="781812">
              <a:lnSpc>
                <a:spcPts val="6598"/>
              </a:lnSpc>
            </a:pPr>
            <a:r>
              <a:rPr lang="en-US" altLang="zh-CN" dirty="0" b="1" sz="5500" spc="42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BANK</a:t>
            </a:r>
            <a:r>
              <a:rPr lang="en-US" altLang="zh-CN" dirty="0" b="1" sz="5500" spc="-8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b="1" sz="5500" spc="-85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CUSTOMER</a:t>
            </a:r>
            <a:endParaRPr lang="en-US" altLang="zh-CN" sz="5500">
              <a:latin typeface="Century Gothic"/>
              <a:ea typeface="Century Gothic"/>
              <a:cs typeface="Century Gothic"/>
            </a:endParaRPr>
          </a:p>
          <a:p>
            <a:pPr rtl="0" algn="l" marL="781812">
              <a:lnSpc>
                <a:spcPts val="6483"/>
              </a:lnSpc>
              <a:spcBef>
                <a:spcPts val="119"/>
              </a:spcBef>
            </a:pPr>
            <a:r>
              <a:rPr lang="en-US" altLang="zh-CN" dirty="0" sz="5500" spc="-4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CHURN</a:t>
            </a:r>
            <a:endParaRPr lang="en-US" altLang="zh-CN" sz="5500">
              <a:latin typeface="Century Gothic"/>
              <a:ea typeface="Century Gothic"/>
              <a:cs typeface="Century Gothic"/>
            </a:endParaRPr>
          </a:p>
          <a:p>
            <a:pPr rtl="0" algn="l" marL="781812">
              <a:lnSpc>
                <a:spcPts val="1608"/>
              </a:lnSpc>
              <a:spcBef>
                <a:spcPts val="5390"/>
              </a:spcBef>
            </a:pPr>
            <a:r>
              <a:rPr lang="en-US" altLang="zh-CN" dirty="0" sz="1600" spc="-2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dirty="0" sz="1600" spc="1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Soane</a:t>
            </a:r>
            <a:r>
              <a:rPr lang="en-US" altLang="zh-CN" dirty="0" sz="1600" spc="-2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Mota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3" name="Text Box3"/>
          <p:cNvSpPr txBox="1"/>
          <p:nvPr/>
        </p:nvSpPr>
        <p:spPr>
          <a:xfrm rot="0">
            <a:off x="9945624" y="4160520"/>
            <a:ext cx="1953768" cy="996696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747"/>
              </a:lnSpc>
            </a:pPr>
            <a:endParaRPr/>
          </a:p>
          <a:p>
            <a:pPr rtl="0" algn="l" marL="422148">
              <a:lnSpc>
                <a:spcPts val="1800"/>
              </a:lnSpc>
            </a:pP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April</a:t>
            </a:r>
            <a:r>
              <a:rPr lang="en-US" altLang="zh-CN" dirty="0" sz="18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18,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2019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77" name="Path177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8" name="Image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179" name="Path179"/>
          <p:cNvSpPr/>
          <p:nvPr/>
        </p:nvSpPr>
        <p:spPr>
          <a:xfrm>
            <a:off x="2383536" y="1676400"/>
            <a:ext cx="1286256" cy="914400"/>
          </a:xfrm>
          <a:custGeom>
            <a:avLst/>
            <a:gdLst/>
            <a:ahLst/>
            <a:cxnLst/>
            <a:rect l="l" t="t" r="r" b="b"/>
            <a:pathLst>
              <a:path w="1286256" h="914400">
                <a:moveTo>
                  <a:pt x="0" y="457200"/>
                </a:moveTo>
                <a:lnTo>
                  <a:pt x="643128" y="0"/>
                </a:lnTo>
                <a:lnTo>
                  <a:pt x="1286256" y="457200"/>
                </a:lnTo>
                <a:lnTo>
                  <a:pt x="643128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80" name="Group180"/>
          <p:cNvGrpSpPr/>
          <p:nvPr/>
        </p:nvGrpSpPr>
        <p:grpSpPr>
          <a:xfrm>
            <a:off x="2366509" y="4371013"/>
            <a:ext cx="1324052" cy="962807"/>
            <a:chOff x="2366509" y="4371013"/>
            <a:chExt cx="1324052" cy="962807"/>
          </a:xfrm>
        </p:grpSpPr>
        <p:sp>
          <p:nvSpPr>
            <p:cNvPr id="181" name="Path181"/>
            <p:cNvSpPr/>
            <p:nvPr/>
          </p:nvSpPr>
          <p:spPr>
            <a:xfrm>
              <a:off x="2383536" y="4386072"/>
              <a:ext cx="1286256" cy="932688"/>
            </a:xfrm>
            <a:custGeom>
              <a:avLst/>
              <a:gdLst/>
              <a:ahLst/>
              <a:cxnLst/>
              <a:rect l="l" t="t" r="r" b="b"/>
              <a:pathLst>
                <a:path w="1286256" h="932688">
                  <a:moveTo>
                    <a:pt x="0" y="466344"/>
                  </a:moveTo>
                  <a:lnTo>
                    <a:pt x="643128" y="0"/>
                  </a:lnTo>
                  <a:lnTo>
                    <a:pt x="1286256" y="466344"/>
                  </a:lnTo>
                  <a:lnTo>
                    <a:pt x="643128" y="932688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E31737">
                <a:alpha val="100000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2" name="Path182"/>
            <p:cNvSpPr/>
            <p:nvPr/>
          </p:nvSpPr>
          <p:spPr>
            <a:xfrm>
              <a:off x="2366509" y="4371013"/>
              <a:ext cx="1324052" cy="962807"/>
            </a:xfrm>
            <a:custGeom>
              <a:avLst/>
              <a:gdLst/>
              <a:ahLst/>
              <a:cxnLst/>
              <a:rect l="l" t="t" r="r" b="b"/>
              <a:pathLst>
                <a:path w="1324052" h="962807">
                  <a:moveTo>
                    <a:pt x="17027" y="481404"/>
                  </a:moveTo>
                  <a:lnTo>
                    <a:pt x="660155" y="15060"/>
                  </a:lnTo>
                  <a:lnTo>
                    <a:pt x="1303283" y="481404"/>
                  </a:lnTo>
                  <a:lnTo>
                    <a:pt x="660155" y="947748"/>
                  </a:lnTo>
                  <a:lnTo>
                    <a:pt x="17027" y="481404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83" name="Text Box183"/>
          <p:cNvSpPr txBox="1"/>
          <p:nvPr/>
        </p:nvSpPr>
        <p:spPr>
          <a:xfrm>
            <a:off x="3136646" y="337888"/>
            <a:ext cx="5319734" cy="4864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0"/>
              </a:lnSpc>
            </a:pP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sklearn:</a:t>
            </a:r>
            <a:r>
              <a:rPr lang="en-US" altLang="zh-CN" dirty="0" b="1" sz="3200" spc="-1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Logistic</a:t>
            </a:r>
            <a:r>
              <a:rPr lang="en-US" altLang="zh-CN" dirty="0" sz="3200" spc="4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Regression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84" name="Text Box184"/>
          <p:cNvSpPr txBox="1"/>
          <p:nvPr/>
        </p:nvSpPr>
        <p:spPr>
          <a:xfrm>
            <a:off x="3688715" y="1290574"/>
            <a:ext cx="69243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Fast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85" name="Text Box185"/>
          <p:cNvSpPr txBox="1"/>
          <p:nvPr/>
        </p:nvSpPr>
        <p:spPr>
          <a:xfrm>
            <a:off x="2828798" y="2039620"/>
            <a:ext cx="43449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2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86" name="Text Box186"/>
          <p:cNvSpPr txBox="1"/>
          <p:nvPr/>
        </p:nvSpPr>
        <p:spPr>
          <a:xfrm>
            <a:off x="2804414" y="4759579"/>
            <a:ext cx="48684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87" name="Text Box187"/>
          <p:cNvSpPr txBox="1"/>
          <p:nvPr/>
        </p:nvSpPr>
        <p:spPr>
          <a:xfrm>
            <a:off x="3688715" y="1839595"/>
            <a:ext cx="2070659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tuning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required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88" name="Text Box188"/>
          <p:cNvSpPr txBox="1"/>
          <p:nvPr/>
        </p:nvSpPr>
        <p:spPr>
          <a:xfrm>
            <a:off x="3688715" y="2388489"/>
            <a:ext cx="2149526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Highly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interpretable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89" name="Text Box189"/>
          <p:cNvSpPr txBox="1"/>
          <p:nvPr/>
        </p:nvSpPr>
        <p:spPr>
          <a:xfrm>
            <a:off x="3688715" y="2936853"/>
            <a:ext cx="1864605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Well-understood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90" name="Text Box190"/>
          <p:cNvSpPr txBox="1"/>
          <p:nvPr/>
        </p:nvSpPr>
        <p:spPr>
          <a:xfrm>
            <a:off x="3688715" y="3789045"/>
            <a:ext cx="472379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Unlikely</a:t>
            </a:r>
            <a:r>
              <a:rPr lang="en-US" altLang="zh-CN" dirty="0" sz="1800" spc="-2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produce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best</a:t>
            </a:r>
            <a:r>
              <a:rPr lang="en-US" altLang="zh-CN" dirty="0" sz="1800" spc="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predictive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accuracy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91" name="Text Box191"/>
          <p:cNvSpPr txBox="1"/>
          <p:nvPr/>
        </p:nvSpPr>
        <p:spPr>
          <a:xfrm>
            <a:off x="3688715" y="4337939"/>
            <a:ext cx="6396911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Presumes</a:t>
            </a:r>
            <a:r>
              <a:rPr lang="en-US" altLang="zh-CN" dirty="0" sz="1800" spc="1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linear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relationship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between</a:t>
            </a:r>
            <a:r>
              <a:rPr lang="en-US" altLang="zh-CN" dirty="0" sz="1800" spc="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-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lang="en-US" altLang="zh-CN" dirty="0" sz="1800" spc="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response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92" name="Text Box192"/>
          <p:cNvSpPr txBox="1"/>
          <p:nvPr/>
        </p:nvSpPr>
        <p:spPr>
          <a:xfrm>
            <a:off x="3688715" y="4886304"/>
            <a:ext cx="6915375" cy="8133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2135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dirty="0" sz="1800" spc="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relationship</a:t>
            </a:r>
            <a:r>
              <a:rPr lang="en-US" altLang="zh-CN" dirty="0" sz="1800" spc="-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highly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non-linear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dirty="0" sz="1800" spc="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scenarios,</a:t>
            </a:r>
            <a:r>
              <a:rPr lang="en-US" altLang="zh-CN" dirty="0" sz="1800" spc="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linear</a:t>
            </a:r>
            <a:r>
              <a:rPr lang="en-US" altLang="zh-CN" dirty="0" sz="1800" spc="40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relationship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effectively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relationship</a:t>
            </a:r>
            <a:r>
              <a:rPr lang="en-US" altLang="zh-CN" dirty="0" sz="1800" spc="-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its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prediction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would</a:t>
            </a:r>
            <a:r>
              <a:rPr lang="en-US" altLang="zh-CN" dirty="0" sz="1800" spc="2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accurate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93" name="Text Box193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94" name="Text Box194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10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96" name="Path196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97" name="Group197"/>
          <p:cNvGrpSpPr/>
          <p:nvPr/>
        </p:nvGrpSpPr>
        <p:grpSpPr>
          <a:xfrm>
            <a:off x="0" y="829056"/>
            <a:ext cx="8793480" cy="6016244"/>
            <a:chOff x="0" y="829056"/>
            <a:chExt cx="8793480" cy="6016244"/>
          </a:xfrm>
        </p:grpSpPr>
        <p:pic>
          <p:nvPicPr>
            <p:cNvPr id="198" name="Image1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273800"/>
              <a:ext cx="585216" cy="571500"/>
            </a:xfrm>
            <a:prstGeom prst="rect">
              <a:avLst/>
            </a:prstGeom>
            <a:noFill/>
          </p:spPr>
        </p:pic>
        <p:pic>
          <p:nvPicPr>
            <p:cNvPr id="199" name="Image19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032" y="829056"/>
              <a:ext cx="5035296" cy="2764536"/>
            </a:xfrm>
            <a:prstGeom prst="rect">
              <a:avLst/>
            </a:prstGeom>
            <a:noFill/>
          </p:spPr>
        </p:pic>
        <p:pic>
          <p:nvPicPr>
            <p:cNvPr id="200" name="Image2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5272" y="923544"/>
              <a:ext cx="3188208" cy="2816352"/>
            </a:xfrm>
            <a:prstGeom prst="rect">
              <a:avLst/>
            </a:prstGeom>
            <a:noFill/>
          </p:spPr>
        </p:pic>
        <p:pic>
          <p:nvPicPr>
            <p:cNvPr id="201" name="Image20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216" y="3660648"/>
              <a:ext cx="5129784" cy="2615184"/>
            </a:xfrm>
            <a:prstGeom prst="rect">
              <a:avLst/>
            </a:prstGeom>
            <a:noFill/>
          </p:spPr>
        </p:pic>
        <p:pic>
          <p:nvPicPr>
            <p:cNvPr id="202" name="Image2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01640" y="3706368"/>
              <a:ext cx="3206496" cy="2831592"/>
            </a:xfrm>
            <a:prstGeom prst="rect">
              <a:avLst/>
            </a:prstGeom>
            <a:noFill/>
          </p:spPr>
        </p:pic>
        <p:sp>
          <p:nvSpPr>
            <p:cNvPr id="203" name="Path203"/>
            <p:cNvSpPr/>
            <p:nvPr/>
          </p:nvSpPr>
          <p:spPr>
            <a:xfrm>
              <a:off x="490728" y="975360"/>
              <a:ext cx="755904" cy="1356360"/>
            </a:xfrm>
            <a:custGeom>
              <a:avLst/>
              <a:gdLst/>
              <a:ahLst/>
              <a:cxnLst/>
              <a:rect l="l" t="t" r="r" b="b"/>
              <a:pathLst>
                <a:path w="755904" h="1356360">
                  <a:moveTo>
                    <a:pt x="0" y="1356360"/>
                  </a:moveTo>
                  <a:lnTo>
                    <a:pt x="755904" y="1356360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1356360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4" name="Path204"/>
            <p:cNvSpPr/>
            <p:nvPr/>
          </p:nvSpPr>
          <p:spPr>
            <a:xfrm>
              <a:off x="478536" y="963168"/>
              <a:ext cx="780288" cy="1380744"/>
            </a:xfrm>
            <a:custGeom>
              <a:avLst/>
              <a:gdLst/>
              <a:ahLst/>
              <a:cxnLst/>
              <a:rect l="l" t="t" r="r" b="b"/>
              <a:pathLst>
                <a:path w="780288" h="1380744">
                  <a:moveTo>
                    <a:pt x="12192" y="1368552"/>
                  </a:moveTo>
                  <a:lnTo>
                    <a:pt x="768096" y="1368552"/>
                  </a:lnTo>
                  <a:lnTo>
                    <a:pt x="768096" y="12192"/>
                  </a:lnTo>
                  <a:lnTo>
                    <a:pt x="12192" y="12192"/>
                  </a:lnTo>
                  <a:lnTo>
                    <a:pt x="12192" y="1368552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5" name="Path205"/>
            <p:cNvSpPr/>
            <p:nvPr/>
          </p:nvSpPr>
          <p:spPr>
            <a:xfrm>
              <a:off x="490728" y="3788664"/>
              <a:ext cx="755904" cy="1271016"/>
            </a:xfrm>
            <a:custGeom>
              <a:avLst/>
              <a:gdLst/>
              <a:ahLst/>
              <a:cxnLst/>
              <a:rect l="l" t="t" r="r" b="b"/>
              <a:pathLst>
                <a:path w="755904" h="1271016">
                  <a:moveTo>
                    <a:pt x="0" y="1271016"/>
                  </a:moveTo>
                  <a:lnTo>
                    <a:pt x="755904" y="1271016"/>
                  </a:lnTo>
                  <a:lnTo>
                    <a:pt x="755904" y="0"/>
                  </a:lnTo>
                  <a:lnTo>
                    <a:pt x="0" y="0"/>
                  </a:lnTo>
                  <a:lnTo>
                    <a:pt x="0" y="1271016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6" name="Path206"/>
            <p:cNvSpPr/>
            <p:nvPr/>
          </p:nvSpPr>
          <p:spPr>
            <a:xfrm>
              <a:off x="478536" y="3776472"/>
              <a:ext cx="780288" cy="1295400"/>
            </a:xfrm>
            <a:custGeom>
              <a:avLst/>
              <a:gdLst/>
              <a:ahLst/>
              <a:cxnLst/>
              <a:rect l="l" t="t" r="r" b="b"/>
              <a:pathLst>
                <a:path w="780288" h="1295400">
                  <a:moveTo>
                    <a:pt x="12192" y="1283208"/>
                  </a:moveTo>
                  <a:lnTo>
                    <a:pt x="768096" y="1283208"/>
                  </a:lnTo>
                  <a:lnTo>
                    <a:pt x="768096" y="12192"/>
                  </a:lnTo>
                  <a:lnTo>
                    <a:pt x="12192" y="12192"/>
                  </a:lnTo>
                  <a:lnTo>
                    <a:pt x="12192" y="1283208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07" name="Text Box207"/>
          <p:cNvSpPr txBox="1"/>
          <p:nvPr/>
        </p:nvSpPr>
        <p:spPr>
          <a:xfrm>
            <a:off x="3136646" y="337888"/>
            <a:ext cx="5319734" cy="4864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0"/>
              </a:lnSpc>
            </a:pP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sklearn:</a:t>
            </a:r>
            <a:r>
              <a:rPr lang="en-US" altLang="zh-CN" dirty="0" b="1" sz="3200" spc="-1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Logistic</a:t>
            </a:r>
            <a:r>
              <a:rPr lang="en-US" altLang="zh-CN" dirty="0" sz="3200" spc="4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Regression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8" name="Text Box208"/>
          <p:cNvSpPr txBox="1"/>
          <p:nvPr/>
        </p:nvSpPr>
        <p:spPr>
          <a:xfrm>
            <a:off x="8887080" y="978259"/>
            <a:ext cx="1763834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77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0.8115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09" name="Text Box209"/>
          <p:cNvSpPr txBox="1"/>
          <p:nvPr/>
        </p:nvSpPr>
        <p:spPr>
          <a:xfrm>
            <a:off x="8887080" y="1253109"/>
            <a:ext cx="27974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0.592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0" name="Text Box210"/>
          <p:cNvSpPr txBox="1"/>
          <p:nvPr/>
        </p:nvSpPr>
        <p:spPr>
          <a:xfrm>
            <a:off x="8887080" y="1527429"/>
            <a:ext cx="155961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0.217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1" name="Text Box211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12" name="Text Box212"/>
          <p:cNvSpPr txBox="1"/>
          <p:nvPr/>
        </p:nvSpPr>
        <p:spPr>
          <a:xfrm>
            <a:off x="8887080" y="3912848"/>
            <a:ext cx="1724666" cy="264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0.716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3" name="Text Box213"/>
          <p:cNvSpPr txBox="1"/>
          <p:nvPr/>
        </p:nvSpPr>
        <p:spPr>
          <a:xfrm>
            <a:off x="8887080" y="4187698"/>
            <a:ext cx="27974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0.708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4" name="Text Box214"/>
          <p:cNvSpPr txBox="1"/>
          <p:nvPr/>
        </p:nvSpPr>
        <p:spPr>
          <a:xfrm>
            <a:off x="8887080" y="4461742"/>
            <a:ext cx="1560072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0.694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5" name="Text Box215"/>
          <p:cNvSpPr txBox="1"/>
          <p:nvPr/>
        </p:nvSpPr>
        <p:spPr>
          <a:xfrm>
            <a:off x="9336024" y="5246116"/>
            <a:ext cx="150068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top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6" name="Text Box216"/>
          <p:cNvSpPr txBox="1"/>
          <p:nvPr/>
        </p:nvSpPr>
        <p:spPr>
          <a:xfrm>
            <a:off x="9336024" y="5520385"/>
            <a:ext cx="182712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importance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7" name="Text Box217"/>
          <p:cNvSpPr txBox="1"/>
          <p:nvPr/>
        </p:nvSpPr>
        <p:spPr>
          <a:xfrm>
            <a:off x="9336024" y="5795010"/>
            <a:ext cx="2189226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related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demographic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8" name="Text Box218"/>
          <p:cNvSpPr txBox="1"/>
          <p:nvPr/>
        </p:nvSpPr>
        <p:spPr>
          <a:xfrm>
            <a:off x="9336024" y="6069330"/>
            <a:ext cx="111663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19" name="Text Box219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221" name="Path221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22" name="Image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223" name="Path223"/>
          <p:cNvSpPr/>
          <p:nvPr/>
        </p:nvSpPr>
        <p:spPr>
          <a:xfrm>
            <a:off x="2011680" y="1676400"/>
            <a:ext cx="1286256" cy="914400"/>
          </a:xfrm>
          <a:custGeom>
            <a:avLst/>
            <a:gdLst/>
            <a:ahLst/>
            <a:cxnLst/>
            <a:rect l="l" t="t" r="r" b="b"/>
            <a:pathLst>
              <a:path w="1286256" h="914400">
                <a:moveTo>
                  <a:pt x="0" y="457200"/>
                </a:moveTo>
                <a:lnTo>
                  <a:pt x="643128" y="0"/>
                </a:lnTo>
                <a:lnTo>
                  <a:pt x="1286256" y="457200"/>
                </a:lnTo>
                <a:lnTo>
                  <a:pt x="643128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24" name="Group224"/>
          <p:cNvGrpSpPr/>
          <p:nvPr/>
        </p:nvGrpSpPr>
        <p:grpSpPr>
          <a:xfrm>
            <a:off x="1994653" y="4371013"/>
            <a:ext cx="1324052" cy="962807"/>
            <a:chOff x="1994653" y="4371013"/>
            <a:chExt cx="1324052" cy="962807"/>
          </a:xfrm>
        </p:grpSpPr>
        <p:sp>
          <p:nvSpPr>
            <p:cNvPr id="225" name="Path225"/>
            <p:cNvSpPr/>
            <p:nvPr/>
          </p:nvSpPr>
          <p:spPr>
            <a:xfrm>
              <a:off x="2011680" y="4386072"/>
              <a:ext cx="1286256" cy="932688"/>
            </a:xfrm>
            <a:custGeom>
              <a:avLst/>
              <a:gdLst/>
              <a:ahLst/>
              <a:cxnLst/>
              <a:rect l="l" t="t" r="r" b="b"/>
              <a:pathLst>
                <a:path w="1286256" h="932688">
                  <a:moveTo>
                    <a:pt x="0" y="466344"/>
                  </a:moveTo>
                  <a:lnTo>
                    <a:pt x="643128" y="0"/>
                  </a:lnTo>
                  <a:lnTo>
                    <a:pt x="1286256" y="466344"/>
                  </a:lnTo>
                  <a:lnTo>
                    <a:pt x="643128" y="932688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E31737">
                <a:alpha val="100000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6" name="Path226"/>
            <p:cNvSpPr/>
            <p:nvPr/>
          </p:nvSpPr>
          <p:spPr>
            <a:xfrm>
              <a:off x="1994653" y="4371013"/>
              <a:ext cx="1324052" cy="962807"/>
            </a:xfrm>
            <a:custGeom>
              <a:avLst/>
              <a:gdLst/>
              <a:ahLst/>
              <a:cxnLst/>
              <a:rect l="l" t="t" r="r" b="b"/>
              <a:pathLst>
                <a:path w="1324052" h="962807">
                  <a:moveTo>
                    <a:pt x="17027" y="481404"/>
                  </a:moveTo>
                  <a:lnTo>
                    <a:pt x="660155" y="15060"/>
                  </a:lnTo>
                  <a:lnTo>
                    <a:pt x="1303283" y="481404"/>
                  </a:lnTo>
                  <a:lnTo>
                    <a:pt x="660155" y="947748"/>
                  </a:lnTo>
                  <a:lnTo>
                    <a:pt x="17027" y="481404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27" name="Text Box227"/>
          <p:cNvSpPr txBox="1"/>
          <p:nvPr/>
        </p:nvSpPr>
        <p:spPr>
          <a:xfrm>
            <a:off x="2084578" y="291612"/>
            <a:ext cx="7506686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sklearn:</a:t>
            </a:r>
            <a:r>
              <a:rPr lang="en-US" altLang="zh-CN" dirty="0" b="1" sz="3200" spc="-1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1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MLP</a:t>
            </a:r>
            <a:r>
              <a:rPr lang="en-US" altLang="zh-CN" dirty="0" sz="3200" spc="3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–</a:t>
            </a:r>
            <a:r>
              <a:rPr lang="en-US" altLang="zh-CN" dirty="0" sz="3200" spc="-11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Multi-Layers</a:t>
            </a:r>
            <a:r>
              <a:rPr lang="en-US" altLang="zh-CN" dirty="0" sz="3200" spc="28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Perceptron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28" name="Text Box228"/>
          <p:cNvSpPr txBox="1"/>
          <p:nvPr/>
        </p:nvSpPr>
        <p:spPr>
          <a:xfrm>
            <a:off x="3459734" y="1518263"/>
            <a:ext cx="5738544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learn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complex</a:t>
            </a:r>
            <a:r>
              <a:rPr lang="en-US" altLang="zh-CN" dirty="0" sz="1800" spc="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non-linear</a:t>
            </a:r>
            <a:r>
              <a:rPr lang="en-US" altLang="zh-CN" dirty="0" sz="1800" spc="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relationships.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29" name="Text Box229"/>
          <p:cNvSpPr txBox="1"/>
          <p:nvPr/>
        </p:nvSpPr>
        <p:spPr>
          <a:xfrm>
            <a:off x="2457577" y="2038757"/>
            <a:ext cx="435021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2"/>
              </a:lnSpc>
            </a:pPr>
            <a:r>
              <a:rPr lang="en-US" altLang="zh-CN" dirty="0" sz="1800" spc="-2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0" name="Text Box230"/>
          <p:cNvSpPr txBox="1"/>
          <p:nvPr/>
        </p:nvSpPr>
        <p:spPr>
          <a:xfrm>
            <a:off x="3459734" y="2067284"/>
            <a:ext cx="7034880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generalize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well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unseen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data.</a:t>
            </a:r>
            <a:r>
              <a:rPr lang="en-US" altLang="zh-CN" dirty="0" sz="18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They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incomplete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1" name="Text Box231"/>
          <p:cNvSpPr txBox="1"/>
          <p:nvPr/>
        </p:nvSpPr>
        <p:spPr>
          <a:xfrm>
            <a:off x="3459734" y="2616454"/>
            <a:ext cx="6561656" cy="5384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893" indent="-286893">
              <a:lnSpc>
                <a:spcPts val="2120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MLP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fault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tolerant.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error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node</a:t>
            </a:r>
            <a:r>
              <a:rPr lang="en-US" altLang="zh-CN" dirty="0" sz="1800" spc="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cannot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affect</a:t>
            </a:r>
            <a:r>
              <a:rPr lang="en-US" altLang="zh-CN" dirty="0" sz="18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entire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2" name="Text Box232"/>
          <p:cNvSpPr txBox="1"/>
          <p:nvPr/>
        </p:nvSpPr>
        <p:spPr>
          <a:xfrm>
            <a:off x="2433193" y="4758944"/>
            <a:ext cx="48684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3" name="Text Box233"/>
          <p:cNvSpPr txBox="1"/>
          <p:nvPr/>
        </p:nvSpPr>
        <p:spPr>
          <a:xfrm>
            <a:off x="3553714" y="4092575"/>
            <a:ext cx="4640147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8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They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require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powerful</a:t>
            </a:r>
            <a:r>
              <a:rPr lang="en-US" altLang="zh-CN" dirty="0" sz="1800" spc="3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hardware</a:t>
            </a:r>
            <a:r>
              <a:rPr lang="en-US" altLang="zh-CN" dirty="0" sz="1800" spc="5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specifications.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4" name="Text Box234"/>
          <p:cNvSpPr txBox="1"/>
          <p:nvPr/>
        </p:nvSpPr>
        <p:spPr>
          <a:xfrm>
            <a:off x="3553714" y="4641596"/>
            <a:ext cx="5574206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8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Difficult</a:t>
            </a:r>
            <a:r>
              <a:rPr lang="en-US" altLang="zh-CN" dirty="0" sz="1800" spc="-1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understand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how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prediction</a:t>
            </a:r>
            <a:r>
              <a:rPr lang="en-US" altLang="zh-CN" dirty="0" sz="1800" spc="-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3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was</a:t>
            </a:r>
            <a:r>
              <a:rPr lang="en-US" altLang="zh-CN" dirty="0" sz="1800" spc="2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arrived</a:t>
            </a:r>
            <a:r>
              <a:rPr lang="en-US" altLang="zh-CN" dirty="0" sz="1800" spc="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at.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3553714" y="5189960"/>
            <a:ext cx="6930258" cy="53890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766" indent="-286766">
              <a:lnSpc>
                <a:spcPts val="2122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8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en-US" altLang="zh-CN" dirty="0" sz="1800" spc="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defined</a:t>
            </a:r>
            <a:r>
              <a:rPr lang="en-US" altLang="zh-CN" dirty="0" sz="1800" spc="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guidelines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determining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suitable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network</a:t>
            </a:r>
            <a:r>
              <a:rPr lang="en-US" altLang="zh-CN" dirty="0" sz="1800" spc="40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structure</a:t>
            </a:r>
            <a:r>
              <a:rPr lang="en-US" altLang="zh-CN" dirty="0" sz="1800" spc="-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dirty="0" sz="1800" spc="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it</a:t>
            </a:r>
            <a:r>
              <a:rPr lang="en-US" altLang="zh-CN" dirty="0" sz="1800" spc="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dirty="0" sz="1800" spc="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depends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 spc="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-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experience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trial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4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error.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36" name="Text Box236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37" name="Text Box237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12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Image2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239" name="Path239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40" name="Image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grpSp>
        <p:nvGrpSpPr>
          <p:cNvPr id="241" name="Group241"/>
          <p:cNvGrpSpPr/>
          <p:nvPr/>
        </p:nvGrpSpPr>
        <p:grpSpPr>
          <a:xfrm>
            <a:off x="1725168" y="783336"/>
            <a:ext cx="3249168" cy="5754624"/>
            <a:chOff x="1725168" y="783336"/>
            <a:chExt cx="3249168" cy="5754624"/>
          </a:xfrm>
        </p:grpSpPr>
        <p:pic>
          <p:nvPicPr>
            <p:cNvPr id="242" name="Image2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5168" y="783336"/>
              <a:ext cx="3249168" cy="2871216"/>
            </a:xfrm>
            <a:prstGeom prst="rect">
              <a:avLst/>
            </a:prstGeom>
            <a:noFill/>
          </p:spPr>
        </p:pic>
        <p:pic>
          <p:nvPicPr>
            <p:cNvPr id="243" name="Image2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168" y="3669792"/>
              <a:ext cx="3249168" cy="2868168"/>
            </a:xfrm>
            <a:prstGeom prst="rect">
              <a:avLst/>
            </a:prstGeom>
            <a:noFill/>
          </p:spPr>
        </p:pic>
      </p:grpSp>
      <p:sp>
        <p:nvSpPr>
          <p:cNvPr id="244" name="Text Box244"/>
          <p:cNvSpPr txBox="1"/>
          <p:nvPr/>
        </p:nvSpPr>
        <p:spPr>
          <a:xfrm>
            <a:off x="2084578" y="277309"/>
            <a:ext cx="7506458" cy="4864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0"/>
              </a:lnSpc>
            </a:pP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sklearn:</a:t>
            </a:r>
            <a:r>
              <a:rPr lang="en-US" altLang="zh-CN" dirty="0" b="1" sz="3200" spc="-1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1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MLP</a:t>
            </a:r>
            <a:r>
              <a:rPr lang="en-US" altLang="zh-CN" dirty="0" sz="3200" spc="3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–</a:t>
            </a:r>
            <a:r>
              <a:rPr lang="en-US" altLang="zh-CN" dirty="0" sz="3200" spc="-11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Multi-Layers</a:t>
            </a:r>
            <a:r>
              <a:rPr lang="en-US" altLang="zh-CN" dirty="0" sz="3200" spc="2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Perceptron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45" name="Text Box245"/>
          <p:cNvSpPr txBox="1"/>
          <p:nvPr/>
        </p:nvSpPr>
        <p:spPr>
          <a:xfrm>
            <a:off x="5337683" y="1016635"/>
            <a:ext cx="1724203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0.864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46" name="Text Box246"/>
          <p:cNvSpPr txBox="1"/>
          <p:nvPr/>
        </p:nvSpPr>
        <p:spPr>
          <a:xfrm>
            <a:off x="5337683" y="1290955"/>
            <a:ext cx="2797328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0.726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47" name="Text Box247"/>
          <p:cNvSpPr txBox="1"/>
          <p:nvPr/>
        </p:nvSpPr>
        <p:spPr>
          <a:xfrm>
            <a:off x="5337683" y="1564999"/>
            <a:ext cx="1560048" cy="2643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0.489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5295646" y="4507208"/>
            <a:ext cx="1715522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-7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0.785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49" name="Text Box249"/>
          <p:cNvSpPr txBox="1"/>
          <p:nvPr/>
        </p:nvSpPr>
        <p:spPr>
          <a:xfrm>
            <a:off x="5295646" y="4782058"/>
            <a:ext cx="2797353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5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0.773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50" name="Text Box250"/>
          <p:cNvSpPr txBox="1"/>
          <p:nvPr/>
        </p:nvSpPr>
        <p:spPr>
          <a:xfrm>
            <a:off x="5295646" y="5056378"/>
            <a:ext cx="1559611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0.752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51" name="Text Box251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52" name="Text Box252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254" name="Path254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55" name="Image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256" name="Path256"/>
          <p:cNvSpPr/>
          <p:nvPr/>
        </p:nvSpPr>
        <p:spPr>
          <a:xfrm>
            <a:off x="1158240" y="1688592"/>
            <a:ext cx="1286256" cy="914400"/>
          </a:xfrm>
          <a:custGeom>
            <a:avLst/>
            <a:gdLst/>
            <a:ahLst/>
            <a:cxnLst/>
            <a:rect l="l" t="t" r="r" b="b"/>
            <a:pathLst>
              <a:path w="1286256" h="914400">
                <a:moveTo>
                  <a:pt x="0" y="457200"/>
                </a:moveTo>
                <a:lnTo>
                  <a:pt x="643128" y="0"/>
                </a:lnTo>
                <a:lnTo>
                  <a:pt x="1286256" y="457200"/>
                </a:lnTo>
                <a:lnTo>
                  <a:pt x="643128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57" name="Group257"/>
          <p:cNvGrpSpPr/>
          <p:nvPr/>
        </p:nvGrpSpPr>
        <p:grpSpPr>
          <a:xfrm>
            <a:off x="1141213" y="4383204"/>
            <a:ext cx="1324052" cy="962808"/>
            <a:chOff x="1141213" y="4383204"/>
            <a:chExt cx="1324052" cy="962808"/>
          </a:xfrm>
        </p:grpSpPr>
        <p:sp>
          <p:nvSpPr>
            <p:cNvPr id="258" name="Path258"/>
            <p:cNvSpPr/>
            <p:nvPr/>
          </p:nvSpPr>
          <p:spPr>
            <a:xfrm>
              <a:off x="1158240" y="4398264"/>
              <a:ext cx="1286256" cy="932688"/>
            </a:xfrm>
            <a:custGeom>
              <a:avLst/>
              <a:gdLst/>
              <a:ahLst/>
              <a:cxnLst/>
              <a:rect l="l" t="t" r="r" b="b"/>
              <a:pathLst>
                <a:path w="1286256" h="932688">
                  <a:moveTo>
                    <a:pt x="0" y="466344"/>
                  </a:moveTo>
                  <a:lnTo>
                    <a:pt x="643128" y="0"/>
                  </a:lnTo>
                  <a:lnTo>
                    <a:pt x="1286256" y="466344"/>
                  </a:lnTo>
                  <a:lnTo>
                    <a:pt x="643128" y="932688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E31737">
                <a:alpha val="100000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9" name="Path259"/>
            <p:cNvSpPr/>
            <p:nvPr/>
          </p:nvSpPr>
          <p:spPr>
            <a:xfrm>
              <a:off x="1141213" y="4383204"/>
              <a:ext cx="1324052" cy="962808"/>
            </a:xfrm>
            <a:custGeom>
              <a:avLst/>
              <a:gdLst/>
              <a:ahLst/>
              <a:cxnLst/>
              <a:rect l="l" t="t" r="r" b="b"/>
              <a:pathLst>
                <a:path w="1324052" h="962808">
                  <a:moveTo>
                    <a:pt x="17027" y="481404"/>
                  </a:moveTo>
                  <a:lnTo>
                    <a:pt x="660155" y="15060"/>
                  </a:lnTo>
                  <a:lnTo>
                    <a:pt x="1303283" y="481404"/>
                  </a:lnTo>
                  <a:lnTo>
                    <a:pt x="660155" y="947748"/>
                  </a:lnTo>
                  <a:lnTo>
                    <a:pt x="17027" y="481404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60" name="Text Box260"/>
          <p:cNvSpPr txBox="1"/>
          <p:nvPr/>
        </p:nvSpPr>
        <p:spPr>
          <a:xfrm>
            <a:off x="1852930" y="291612"/>
            <a:ext cx="7964424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sklearn:</a:t>
            </a:r>
            <a:r>
              <a:rPr lang="en-US" altLang="zh-CN" dirty="0" b="1" sz="3200" spc="-1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GB</a:t>
            </a:r>
            <a:r>
              <a:rPr lang="en-US" altLang="zh-CN" dirty="0" sz="3200" spc="-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lang="en-US" altLang="zh-CN" dirty="0" sz="3200" spc="2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Gradient</a:t>
            </a:r>
            <a:r>
              <a:rPr lang="en-US" altLang="zh-CN" dirty="0" sz="3200" spc="2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Boosting</a:t>
            </a:r>
            <a:r>
              <a:rPr lang="en-US" altLang="zh-CN" dirty="0" sz="3200" spc="3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Classifier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1" name="Text Box261"/>
          <p:cNvSpPr txBox="1"/>
          <p:nvPr/>
        </p:nvSpPr>
        <p:spPr>
          <a:xfrm>
            <a:off x="2494534" y="1088263"/>
            <a:ext cx="5413703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provides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predictive</a:t>
            </a:r>
            <a:r>
              <a:rPr lang="en-US" altLang="zh-CN" dirty="0" sz="1800" spc="-5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accuracy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dirty="0" sz="1800" spc="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cannot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dirty="0" sz="18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beat.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2" name="Text Box262"/>
          <p:cNvSpPr txBox="1"/>
          <p:nvPr/>
        </p:nvSpPr>
        <p:spPr>
          <a:xfrm>
            <a:off x="2494534" y="1636628"/>
            <a:ext cx="9083294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Lots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flexibility</a:t>
            </a:r>
            <a:r>
              <a:rPr lang="en-US" altLang="zh-CN" dirty="0" sz="1800" spc="-3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8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optimize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loss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functions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provides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several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hyperparameter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3" name="Text Box263"/>
          <p:cNvSpPr txBox="1"/>
          <p:nvPr/>
        </p:nvSpPr>
        <p:spPr>
          <a:xfrm>
            <a:off x="1602359" y="2051431"/>
            <a:ext cx="434493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2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4" name="Text Box264"/>
          <p:cNvSpPr txBox="1"/>
          <p:nvPr/>
        </p:nvSpPr>
        <p:spPr>
          <a:xfrm>
            <a:off x="1577975" y="4771136"/>
            <a:ext cx="48684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5" name="Text Box265"/>
          <p:cNvSpPr txBox="1"/>
          <p:nvPr/>
        </p:nvSpPr>
        <p:spPr>
          <a:xfrm>
            <a:off x="2781046" y="1946910"/>
            <a:ext cx="4973571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tuning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options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3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make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fit</a:t>
            </a:r>
            <a:r>
              <a:rPr lang="en-US" altLang="zh-CN" dirty="0" sz="1800" spc="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flexible.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6" name="Text Box266"/>
          <p:cNvSpPr txBox="1"/>
          <p:nvPr/>
        </p:nvSpPr>
        <p:spPr>
          <a:xfrm>
            <a:off x="2494534" y="2460371"/>
            <a:ext cx="9077832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dirty="0" sz="18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pre-processing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required</a:t>
            </a:r>
            <a:r>
              <a:rPr lang="en-US" altLang="zh-CN" dirty="0" sz="1800" spc="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works</a:t>
            </a:r>
            <a:r>
              <a:rPr lang="en-US" altLang="zh-CN" dirty="0" sz="1800" spc="4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great</a:t>
            </a:r>
            <a:r>
              <a:rPr lang="en-US" altLang="zh-CN" dirty="0" sz="18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categorical</a:t>
            </a:r>
            <a:r>
              <a:rPr lang="en-US" altLang="zh-CN" dirty="0" sz="1800" spc="3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numerical</a:t>
            </a:r>
            <a:r>
              <a:rPr lang="en-US" altLang="zh-CN" dirty="0" sz="18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7" name="Text Box267"/>
          <p:cNvSpPr txBox="1"/>
          <p:nvPr/>
        </p:nvSpPr>
        <p:spPr>
          <a:xfrm>
            <a:off x="2494534" y="3008735"/>
            <a:ext cx="4705988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Handles</a:t>
            </a:r>
            <a:r>
              <a:rPr lang="en-US" altLang="zh-CN" dirty="0" sz="18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missing</a:t>
            </a:r>
            <a:r>
              <a:rPr lang="en-US" altLang="zh-CN" dirty="0" sz="1800" spc="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imputation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required.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68" name="Text Box268"/>
          <p:cNvSpPr txBox="1"/>
          <p:nvPr/>
        </p:nvSpPr>
        <p:spPr>
          <a:xfrm>
            <a:off x="2499360" y="3603595"/>
            <a:ext cx="9476960" cy="47970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1889"/>
              </a:lnSpc>
            </a:pPr>
            <a:r>
              <a:rPr lang="en-US" altLang="zh-CN" dirty="0" sz="16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600" spc="1251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GBMs</a:t>
            </a:r>
            <a:r>
              <a:rPr lang="en-US" altLang="zh-CN" dirty="0" sz="1600" spc="-2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dirty="0" sz="1600" spc="-4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continue</a:t>
            </a:r>
            <a:r>
              <a:rPr lang="en-US" altLang="zh-CN" dirty="0" sz="1600" spc="-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improving</a:t>
            </a:r>
            <a:r>
              <a:rPr lang="en-US" altLang="zh-CN" dirty="0" sz="1600" spc="-5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minimize</a:t>
            </a:r>
            <a:r>
              <a:rPr lang="en-US" altLang="zh-CN" dirty="0" sz="1600" spc="-2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dirty="0" sz="1600" spc="-4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errors.</a:t>
            </a:r>
            <a:r>
              <a:rPr lang="en-US" altLang="zh-CN" dirty="0" sz="1600" spc="-3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600" spc="-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overemphasize</a:t>
            </a:r>
            <a:r>
              <a:rPr lang="en-US" altLang="zh-CN" dirty="0" sz="1600" spc="-5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outliers</a:t>
            </a:r>
            <a:r>
              <a:rPr lang="en-US" altLang="zh-CN" dirty="0" sz="1600" spc="-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6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cause</a:t>
            </a:r>
            <a:r>
              <a:rPr lang="en-US" altLang="zh-CN" dirty="0" sz="1600" spc="-5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overfitting.</a:t>
            </a:r>
            <a:r>
              <a:rPr lang="en-US" altLang="zh-CN" dirty="0" sz="1600" spc="-3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Must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cross-validation</a:t>
            </a:r>
            <a:r>
              <a:rPr lang="en-US" altLang="zh-CN" dirty="0" sz="1600" spc="-6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600" spc="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neutralize.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69" name="Text Box269"/>
          <p:cNvSpPr txBox="1"/>
          <p:nvPr/>
        </p:nvSpPr>
        <p:spPr>
          <a:xfrm>
            <a:off x="2499360" y="4335369"/>
            <a:ext cx="9496072" cy="23586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57"/>
              </a:lnSpc>
            </a:pPr>
            <a:r>
              <a:rPr lang="en-US" altLang="zh-CN" dirty="0" sz="16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600" spc="1251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6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Computationally</a:t>
            </a:r>
            <a:r>
              <a:rPr lang="en-US" altLang="zh-CN" dirty="0" sz="1600" spc="-6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expensive</a:t>
            </a:r>
            <a:r>
              <a:rPr lang="en-US" altLang="zh-CN" dirty="0" sz="16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-</a:t>
            </a:r>
            <a:r>
              <a:rPr lang="en-US" altLang="zh-CN" dirty="0" sz="1600" spc="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GBMs</a:t>
            </a:r>
            <a:r>
              <a:rPr lang="en-US" altLang="zh-CN" dirty="0" sz="1600" spc="-2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en-US" altLang="zh-CN" dirty="0" sz="1600" spc="-2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require</a:t>
            </a:r>
            <a:r>
              <a:rPr lang="en-US" altLang="zh-CN" dirty="0" sz="1600" spc="-2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en-US" altLang="zh-CN" dirty="0" sz="1600" spc="-3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trees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(&gt;1000)</a:t>
            </a:r>
            <a:r>
              <a:rPr lang="en-US" altLang="zh-CN" dirty="0" sz="1600" spc="-2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dirty="0" sz="1600" spc="-4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600" spc="-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dirty="0" sz="1600" spc="-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6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memory</a:t>
            </a:r>
            <a:r>
              <a:rPr lang="en-US" altLang="zh-CN" dirty="0" sz="1600" spc="-4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exhaustive.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70" name="Text Box270"/>
          <p:cNvSpPr txBox="1"/>
          <p:nvPr/>
        </p:nvSpPr>
        <p:spPr>
          <a:xfrm>
            <a:off x="2499360" y="4822773"/>
            <a:ext cx="9530052" cy="4802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1891"/>
              </a:lnSpc>
            </a:pPr>
            <a:r>
              <a:rPr lang="en-US" altLang="zh-CN" dirty="0" sz="16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600" spc="1251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high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flexibility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results</a:t>
            </a:r>
            <a:r>
              <a:rPr lang="en-US" altLang="zh-CN" dirty="0" sz="1600" spc="-6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600" spc="-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en-US" altLang="zh-CN" dirty="0" sz="1600" spc="-4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parameters</a:t>
            </a:r>
            <a:r>
              <a:rPr lang="en-US" altLang="zh-CN" dirty="0" sz="1600" spc="-7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dirty="0" sz="1600" spc="-2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interact</a:t>
            </a:r>
            <a:r>
              <a:rPr lang="en-US" altLang="zh-CN" dirty="0" sz="1600" spc="-4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600" spc="-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influence</a:t>
            </a:r>
            <a:r>
              <a:rPr lang="en-US" altLang="zh-CN" dirty="0" sz="1600" spc="-4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heavily</a:t>
            </a:r>
            <a:r>
              <a:rPr lang="en-US" altLang="zh-CN" dirty="0" sz="1600" spc="-6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behavior</a:t>
            </a:r>
            <a:r>
              <a:rPr lang="en-US" altLang="zh-CN" dirty="0" sz="1600" spc="-5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600" spc="-2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approach</a:t>
            </a:r>
            <a:r>
              <a:rPr lang="en-US" altLang="zh-CN" dirty="0" sz="1600" spc="36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(number</a:t>
            </a:r>
            <a:r>
              <a:rPr lang="en-US" altLang="zh-CN" dirty="0" sz="1600" spc="-3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iterations,</a:t>
            </a:r>
            <a:r>
              <a:rPr lang="en-US" altLang="zh-CN" dirty="0" sz="1600" spc="-6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tree</a:t>
            </a:r>
            <a:r>
              <a:rPr lang="en-US" altLang="zh-CN" dirty="0" sz="16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depth,</a:t>
            </a:r>
            <a:r>
              <a:rPr lang="en-US" altLang="zh-CN" dirty="0" sz="1600" spc="-3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regularization</a:t>
            </a:r>
            <a:r>
              <a:rPr lang="en-US" altLang="zh-CN" dirty="0" sz="1600" spc="-7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parameters,</a:t>
            </a:r>
            <a:r>
              <a:rPr lang="en-US" altLang="zh-CN" dirty="0" sz="1600" spc="-8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etc.).</a:t>
            </a:r>
            <a:r>
              <a:rPr lang="en-US" altLang="zh-CN" dirty="0" sz="1600" spc="-3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requires</a:t>
            </a:r>
            <a:r>
              <a:rPr lang="en-US" altLang="zh-CN" dirty="0" sz="1600" spc="-2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600" spc="-1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dirty="0" sz="1600" spc="-5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grid</a:t>
            </a:r>
            <a:r>
              <a:rPr lang="en-US" altLang="zh-CN" dirty="0" sz="1600" spc="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search</a:t>
            </a:r>
            <a:r>
              <a:rPr lang="en-US" altLang="zh-CN" dirty="0" sz="1600" spc="-4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during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tuning.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71" name="Text Box271"/>
          <p:cNvSpPr txBox="1"/>
          <p:nvPr/>
        </p:nvSpPr>
        <p:spPr>
          <a:xfrm>
            <a:off x="2499360" y="5554598"/>
            <a:ext cx="9351752" cy="4802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1891"/>
              </a:lnSpc>
            </a:pPr>
            <a:r>
              <a:rPr lang="en-US" altLang="zh-CN" dirty="0" sz="16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600" spc="1251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600" spc="-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Less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interpretable</a:t>
            </a:r>
            <a:r>
              <a:rPr lang="en-US" altLang="zh-CN" dirty="0" sz="1600" spc="-5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although</a:t>
            </a:r>
            <a:r>
              <a:rPr lang="en-US" altLang="zh-CN" dirty="0" sz="1600" spc="-5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easily</a:t>
            </a:r>
            <a:r>
              <a:rPr lang="en-US" altLang="zh-CN" dirty="0" sz="1600" spc="-5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addressed</a:t>
            </a:r>
            <a:r>
              <a:rPr lang="en-US" altLang="zh-CN" dirty="0" sz="1600" spc="-2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600" spc="-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various</a:t>
            </a:r>
            <a:r>
              <a:rPr lang="en-US" altLang="zh-CN" dirty="0" sz="16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tools</a:t>
            </a:r>
            <a:r>
              <a:rPr lang="en-US" altLang="zh-CN" dirty="0" sz="1600" spc="-2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(variable</a:t>
            </a:r>
            <a:r>
              <a:rPr lang="en-US" altLang="zh-CN" dirty="0" sz="1600" spc="-5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importance,</a:t>
            </a:r>
            <a:r>
              <a:rPr lang="en-US" altLang="zh-CN" dirty="0" sz="1600" spc="-8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partial</a:t>
            </a:r>
            <a:r>
              <a:rPr lang="en-US" altLang="zh-CN" dirty="0" sz="1600" spc="-6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dependence</a:t>
            </a:r>
            <a:r>
              <a:rPr lang="en-US" altLang="zh-CN" dirty="0" sz="16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plots,</a:t>
            </a:r>
            <a:r>
              <a:rPr lang="en-US" altLang="zh-CN" dirty="0" sz="16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6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etc.).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272" name="Text Box272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73" name="Text Box273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14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Image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275" name="Path275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76" name="Group276"/>
          <p:cNvGrpSpPr/>
          <p:nvPr/>
        </p:nvGrpSpPr>
        <p:grpSpPr>
          <a:xfrm>
            <a:off x="0" y="783336"/>
            <a:ext cx="8894064" cy="6061964"/>
            <a:chOff x="0" y="783336"/>
            <a:chExt cx="8894064" cy="6061964"/>
          </a:xfrm>
        </p:grpSpPr>
        <p:pic>
          <p:nvPicPr>
            <p:cNvPr id="277" name="Image2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273800"/>
              <a:ext cx="585216" cy="571500"/>
            </a:xfrm>
            <a:prstGeom prst="rect">
              <a:avLst/>
            </a:prstGeom>
            <a:noFill/>
          </p:spPr>
        </p:pic>
        <p:pic>
          <p:nvPicPr>
            <p:cNvPr id="278" name="Image2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" y="783336"/>
              <a:ext cx="5678424" cy="2895600"/>
            </a:xfrm>
            <a:prstGeom prst="rect">
              <a:avLst/>
            </a:prstGeom>
            <a:noFill/>
          </p:spPr>
        </p:pic>
        <p:pic>
          <p:nvPicPr>
            <p:cNvPr id="279" name="Image2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9280" y="850392"/>
              <a:ext cx="3124200" cy="2761488"/>
            </a:xfrm>
            <a:prstGeom prst="rect">
              <a:avLst/>
            </a:prstGeom>
            <a:noFill/>
          </p:spPr>
        </p:pic>
        <p:pic>
          <p:nvPicPr>
            <p:cNvPr id="280" name="Image2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56" y="3596640"/>
              <a:ext cx="5623560" cy="2849880"/>
            </a:xfrm>
            <a:prstGeom prst="rect">
              <a:avLst/>
            </a:prstGeom>
            <a:noFill/>
          </p:spPr>
        </p:pic>
        <p:pic>
          <p:nvPicPr>
            <p:cNvPr id="281" name="Image28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69280" y="3688080"/>
              <a:ext cx="3224784" cy="2849880"/>
            </a:xfrm>
            <a:prstGeom prst="rect">
              <a:avLst/>
            </a:prstGeom>
            <a:noFill/>
          </p:spPr>
        </p:pic>
        <p:sp>
          <p:nvSpPr>
            <p:cNvPr id="282" name="Path282"/>
            <p:cNvSpPr/>
            <p:nvPr/>
          </p:nvSpPr>
          <p:spPr>
            <a:xfrm>
              <a:off x="67056" y="929640"/>
              <a:ext cx="679704" cy="1301496"/>
            </a:xfrm>
            <a:custGeom>
              <a:avLst/>
              <a:gdLst/>
              <a:ahLst/>
              <a:cxnLst/>
              <a:rect l="l" t="t" r="r" b="b"/>
              <a:pathLst>
                <a:path w="679704" h="1301496">
                  <a:moveTo>
                    <a:pt x="0" y="1301496"/>
                  </a:moveTo>
                  <a:lnTo>
                    <a:pt x="679704" y="1301496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1301496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3" name="Path283"/>
            <p:cNvSpPr/>
            <p:nvPr/>
          </p:nvSpPr>
          <p:spPr>
            <a:xfrm>
              <a:off x="54864" y="917448"/>
              <a:ext cx="704088" cy="1325880"/>
            </a:xfrm>
            <a:custGeom>
              <a:avLst/>
              <a:gdLst/>
              <a:ahLst/>
              <a:cxnLst/>
              <a:rect l="l" t="t" r="r" b="b"/>
              <a:pathLst>
                <a:path w="704088" h="1325880">
                  <a:moveTo>
                    <a:pt x="12192" y="1313688"/>
                  </a:moveTo>
                  <a:lnTo>
                    <a:pt x="691896" y="1313688"/>
                  </a:lnTo>
                  <a:lnTo>
                    <a:pt x="691896" y="12192"/>
                  </a:lnTo>
                  <a:lnTo>
                    <a:pt x="12192" y="12192"/>
                  </a:lnTo>
                  <a:lnTo>
                    <a:pt x="12192" y="1313688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4" name="Path284"/>
            <p:cNvSpPr/>
            <p:nvPr/>
          </p:nvSpPr>
          <p:spPr>
            <a:xfrm>
              <a:off x="82296" y="3770376"/>
              <a:ext cx="679704" cy="1304544"/>
            </a:xfrm>
            <a:custGeom>
              <a:avLst/>
              <a:gdLst/>
              <a:ahLst/>
              <a:cxnLst/>
              <a:rect l="l" t="t" r="r" b="b"/>
              <a:pathLst>
                <a:path w="679704" h="1304544">
                  <a:moveTo>
                    <a:pt x="0" y="1304544"/>
                  </a:moveTo>
                  <a:lnTo>
                    <a:pt x="679704" y="130454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1304544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5" name="Path285"/>
            <p:cNvSpPr/>
            <p:nvPr/>
          </p:nvSpPr>
          <p:spPr>
            <a:xfrm>
              <a:off x="70104" y="3758184"/>
              <a:ext cx="704088" cy="1328928"/>
            </a:xfrm>
            <a:custGeom>
              <a:avLst/>
              <a:gdLst/>
              <a:ahLst/>
              <a:cxnLst/>
              <a:rect l="l" t="t" r="r" b="b"/>
              <a:pathLst>
                <a:path w="704088" h="1328928">
                  <a:moveTo>
                    <a:pt x="12192" y="1316736"/>
                  </a:moveTo>
                  <a:lnTo>
                    <a:pt x="691896" y="1316736"/>
                  </a:lnTo>
                  <a:lnTo>
                    <a:pt x="691896" y="12192"/>
                  </a:lnTo>
                  <a:lnTo>
                    <a:pt x="12192" y="12192"/>
                  </a:lnTo>
                  <a:lnTo>
                    <a:pt x="12192" y="1316736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86" name="Text Box286"/>
          <p:cNvSpPr txBox="1"/>
          <p:nvPr/>
        </p:nvSpPr>
        <p:spPr>
          <a:xfrm>
            <a:off x="1852930" y="291612"/>
            <a:ext cx="7964424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sklearn:</a:t>
            </a:r>
            <a:r>
              <a:rPr lang="en-US" altLang="zh-CN" dirty="0" b="1" sz="3200" spc="-1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GB</a:t>
            </a:r>
            <a:r>
              <a:rPr lang="en-US" altLang="zh-CN" dirty="0" sz="3200" spc="-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lang="en-US" altLang="zh-CN" dirty="0" sz="3200" spc="2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Gradient</a:t>
            </a:r>
            <a:r>
              <a:rPr lang="en-US" altLang="zh-CN" dirty="0" sz="3200" spc="2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Boosting</a:t>
            </a:r>
            <a:r>
              <a:rPr lang="en-US" altLang="zh-CN" dirty="0" sz="3200" spc="3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Classifier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87" name="Text Box287"/>
          <p:cNvSpPr txBox="1"/>
          <p:nvPr/>
        </p:nvSpPr>
        <p:spPr>
          <a:xfrm>
            <a:off x="8887080" y="978259"/>
            <a:ext cx="1724666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0.860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88" name="Text Box288"/>
          <p:cNvSpPr txBox="1"/>
          <p:nvPr/>
        </p:nvSpPr>
        <p:spPr>
          <a:xfrm>
            <a:off x="8887080" y="1253109"/>
            <a:ext cx="27974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0.715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89" name="Text Box289"/>
          <p:cNvSpPr txBox="1"/>
          <p:nvPr/>
        </p:nvSpPr>
        <p:spPr>
          <a:xfrm>
            <a:off x="8887080" y="1527429"/>
            <a:ext cx="155961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0.467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0" name="Text Box290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291" name="Text Box291"/>
          <p:cNvSpPr txBox="1"/>
          <p:nvPr/>
        </p:nvSpPr>
        <p:spPr>
          <a:xfrm>
            <a:off x="8987918" y="3746097"/>
            <a:ext cx="1715648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-6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0.799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2" name="Text Box292"/>
          <p:cNvSpPr txBox="1"/>
          <p:nvPr/>
        </p:nvSpPr>
        <p:spPr>
          <a:xfrm>
            <a:off x="8987918" y="4020947"/>
            <a:ext cx="2797478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0.794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3" name="Text Box293"/>
          <p:cNvSpPr txBox="1"/>
          <p:nvPr/>
        </p:nvSpPr>
        <p:spPr>
          <a:xfrm>
            <a:off x="8987918" y="4295268"/>
            <a:ext cx="1559738" cy="264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0.786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4" name="Text Box294"/>
          <p:cNvSpPr txBox="1"/>
          <p:nvPr/>
        </p:nvSpPr>
        <p:spPr>
          <a:xfrm>
            <a:off x="9336024" y="5246116"/>
            <a:ext cx="150068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top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5" name="Text Box295"/>
          <p:cNvSpPr txBox="1"/>
          <p:nvPr/>
        </p:nvSpPr>
        <p:spPr>
          <a:xfrm>
            <a:off x="9336024" y="5520385"/>
            <a:ext cx="182712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importance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6" name="Text Box296"/>
          <p:cNvSpPr txBox="1"/>
          <p:nvPr/>
        </p:nvSpPr>
        <p:spPr>
          <a:xfrm>
            <a:off x="9336024" y="5795010"/>
            <a:ext cx="220751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related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7" name="Text Box297"/>
          <p:cNvSpPr txBox="1"/>
          <p:nvPr/>
        </p:nvSpPr>
        <p:spPr>
          <a:xfrm>
            <a:off x="9336024" y="6069330"/>
            <a:ext cx="155303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updates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298" name="Text Box298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15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300" name="Path300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01" name="Image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302" name="Path302"/>
          <p:cNvSpPr/>
          <p:nvPr/>
        </p:nvSpPr>
        <p:spPr>
          <a:xfrm>
            <a:off x="2465832" y="1588008"/>
            <a:ext cx="1286256" cy="914400"/>
          </a:xfrm>
          <a:custGeom>
            <a:avLst/>
            <a:gdLst/>
            <a:ahLst/>
            <a:cxnLst/>
            <a:rect l="l" t="t" r="r" b="b"/>
            <a:pathLst>
              <a:path w="1286256" h="914400">
                <a:moveTo>
                  <a:pt x="0" y="457200"/>
                </a:moveTo>
                <a:lnTo>
                  <a:pt x="643128" y="0"/>
                </a:lnTo>
                <a:lnTo>
                  <a:pt x="1286256" y="457200"/>
                </a:lnTo>
                <a:lnTo>
                  <a:pt x="643128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03" name="Group303"/>
          <p:cNvGrpSpPr/>
          <p:nvPr/>
        </p:nvGrpSpPr>
        <p:grpSpPr>
          <a:xfrm>
            <a:off x="2448805" y="4282620"/>
            <a:ext cx="1324052" cy="962808"/>
            <a:chOff x="2448805" y="4282620"/>
            <a:chExt cx="1324052" cy="962808"/>
          </a:xfrm>
        </p:grpSpPr>
        <p:sp>
          <p:nvSpPr>
            <p:cNvPr id="304" name="Path304"/>
            <p:cNvSpPr/>
            <p:nvPr/>
          </p:nvSpPr>
          <p:spPr>
            <a:xfrm>
              <a:off x="2465832" y="4297680"/>
              <a:ext cx="1286256" cy="932688"/>
            </a:xfrm>
            <a:custGeom>
              <a:avLst/>
              <a:gdLst/>
              <a:ahLst/>
              <a:cxnLst/>
              <a:rect l="l" t="t" r="r" b="b"/>
              <a:pathLst>
                <a:path w="1286256" h="932688">
                  <a:moveTo>
                    <a:pt x="0" y="466344"/>
                  </a:moveTo>
                  <a:lnTo>
                    <a:pt x="643128" y="0"/>
                  </a:lnTo>
                  <a:lnTo>
                    <a:pt x="1286256" y="466344"/>
                  </a:lnTo>
                  <a:lnTo>
                    <a:pt x="643128" y="932688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E31737">
                <a:alpha val="100000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5" name="Path305"/>
            <p:cNvSpPr/>
            <p:nvPr/>
          </p:nvSpPr>
          <p:spPr>
            <a:xfrm>
              <a:off x="2448805" y="4282620"/>
              <a:ext cx="1324052" cy="962808"/>
            </a:xfrm>
            <a:custGeom>
              <a:avLst/>
              <a:gdLst/>
              <a:ahLst/>
              <a:cxnLst/>
              <a:rect l="l" t="t" r="r" b="b"/>
              <a:pathLst>
                <a:path w="1324052" h="962808">
                  <a:moveTo>
                    <a:pt x="17027" y="481404"/>
                  </a:moveTo>
                  <a:lnTo>
                    <a:pt x="660155" y="15060"/>
                  </a:lnTo>
                  <a:lnTo>
                    <a:pt x="1303283" y="481404"/>
                  </a:lnTo>
                  <a:lnTo>
                    <a:pt x="660155" y="947748"/>
                  </a:lnTo>
                  <a:lnTo>
                    <a:pt x="17027" y="481404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06" name="Text Box306"/>
          <p:cNvSpPr txBox="1"/>
          <p:nvPr/>
        </p:nvSpPr>
        <p:spPr>
          <a:xfrm>
            <a:off x="1621282" y="291612"/>
            <a:ext cx="8431366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XGBoost:</a:t>
            </a:r>
            <a:r>
              <a:rPr lang="en-US" altLang="zh-CN" dirty="0" b="1" sz="3200" spc="5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4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XGB</a:t>
            </a:r>
            <a:r>
              <a:rPr lang="en-US" altLang="zh-CN" dirty="0" sz="3200" spc="1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–</a:t>
            </a:r>
            <a:r>
              <a:rPr lang="en-US" altLang="zh-CN" dirty="0" sz="3200" spc="1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Extreme</a:t>
            </a:r>
            <a:r>
              <a:rPr lang="en-US" altLang="zh-CN" dirty="0" sz="3200" spc="38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4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Gradient</a:t>
            </a:r>
            <a:r>
              <a:rPr lang="en-US" altLang="zh-CN" dirty="0" sz="3200" spc="2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Boosting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07" name="Text Box307"/>
          <p:cNvSpPr txBox="1"/>
          <p:nvPr/>
        </p:nvSpPr>
        <p:spPr>
          <a:xfrm>
            <a:off x="3928237" y="1202563"/>
            <a:ext cx="69243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Fast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08" name="Text Box308"/>
          <p:cNvSpPr txBox="1"/>
          <p:nvPr/>
        </p:nvSpPr>
        <p:spPr>
          <a:xfrm>
            <a:off x="2911729" y="1951482"/>
            <a:ext cx="43495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2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09" name="Text Box309"/>
          <p:cNvSpPr txBox="1"/>
          <p:nvPr/>
        </p:nvSpPr>
        <p:spPr>
          <a:xfrm>
            <a:off x="2887345" y="4671568"/>
            <a:ext cx="48684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10" name="Text Box310"/>
          <p:cNvSpPr txBox="1"/>
          <p:nvPr/>
        </p:nvSpPr>
        <p:spPr>
          <a:xfrm>
            <a:off x="3928237" y="1751457"/>
            <a:ext cx="4554625" cy="5383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211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highly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accurate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dirty="0" sz="18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result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multiple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trees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&amp;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regularization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11" name="Text Box311"/>
          <p:cNvSpPr txBox="1"/>
          <p:nvPr/>
        </p:nvSpPr>
        <p:spPr>
          <a:xfrm>
            <a:off x="3928237" y="2574671"/>
            <a:ext cx="3880486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good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performance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12" name="Text Box312"/>
          <p:cNvSpPr txBox="1"/>
          <p:nvPr/>
        </p:nvSpPr>
        <p:spPr>
          <a:xfrm>
            <a:off x="3928237" y="3123692"/>
            <a:ext cx="4806315" cy="53835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211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specify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</a:t>
            </a:r>
            <a:r>
              <a:rPr lang="en-US" altLang="zh-CN" dirty="0" sz="18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optimization</a:t>
            </a:r>
            <a:r>
              <a:rPr lang="en-US" altLang="zh-CN" dirty="0" sz="1800" spc="-4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objectives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evaluation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criteria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13" name="Text Box313"/>
          <p:cNvSpPr txBox="1"/>
          <p:nvPr/>
        </p:nvSpPr>
        <p:spPr>
          <a:xfrm>
            <a:off x="3928237" y="3946906"/>
            <a:ext cx="2149297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GPU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14" name="Text Box314"/>
          <p:cNvSpPr txBox="1"/>
          <p:nvPr/>
        </p:nvSpPr>
        <p:spPr>
          <a:xfrm>
            <a:off x="3974846" y="4494657"/>
            <a:ext cx="4858130" cy="5384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893" indent="-286893">
              <a:lnSpc>
                <a:spcPts val="2120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9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XGBoost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GPU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implementation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does</a:t>
            </a:r>
            <a:r>
              <a:rPr lang="en-US" altLang="zh-CN" dirty="0" sz="1800" spc="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scale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well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dirty="0" sz="1800" spc="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datasets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ran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out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memory</a:t>
            </a:r>
            <a:r>
              <a:rPr lang="en-US" altLang="zh-CN" dirty="0" sz="1800" spc="1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often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15" name="Text Box315"/>
          <p:cNvSpPr txBox="1"/>
          <p:nvPr/>
        </p:nvSpPr>
        <p:spPr>
          <a:xfrm>
            <a:off x="3974846" y="5317871"/>
            <a:ext cx="3435579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9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slower</a:t>
            </a:r>
            <a:r>
              <a:rPr lang="en-US" altLang="zh-CN" dirty="0" sz="1800" spc="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LightGBM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16" name="Text Box316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317" name="Text Box317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16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319" name="Path319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20" name="Group320"/>
          <p:cNvGrpSpPr/>
          <p:nvPr/>
        </p:nvGrpSpPr>
        <p:grpSpPr>
          <a:xfrm>
            <a:off x="0" y="752856"/>
            <a:ext cx="9019032" cy="6092444"/>
            <a:chOff x="0" y="752856"/>
            <a:chExt cx="9019032" cy="6092444"/>
          </a:xfrm>
        </p:grpSpPr>
        <p:pic>
          <p:nvPicPr>
            <p:cNvPr id="321" name="Image3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273800"/>
              <a:ext cx="585216" cy="571500"/>
            </a:xfrm>
            <a:prstGeom prst="rect">
              <a:avLst/>
            </a:prstGeom>
            <a:noFill/>
          </p:spPr>
        </p:pic>
        <p:pic>
          <p:nvPicPr>
            <p:cNvPr id="322" name="Image3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056" y="752856"/>
              <a:ext cx="5446776" cy="2776728"/>
            </a:xfrm>
            <a:prstGeom prst="rect">
              <a:avLst/>
            </a:prstGeom>
            <a:noFill/>
          </p:spPr>
        </p:pic>
        <p:pic>
          <p:nvPicPr>
            <p:cNvPr id="323" name="Image3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8632" y="783336"/>
              <a:ext cx="3069336" cy="2712720"/>
            </a:xfrm>
            <a:prstGeom prst="rect">
              <a:avLst/>
            </a:prstGeom>
            <a:noFill/>
          </p:spPr>
        </p:pic>
        <p:pic>
          <p:nvPicPr>
            <p:cNvPr id="324" name="Image3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8056" y="3544824"/>
              <a:ext cx="5486400" cy="2795016"/>
            </a:xfrm>
            <a:prstGeom prst="rect">
              <a:avLst/>
            </a:prstGeom>
            <a:noFill/>
          </p:spPr>
        </p:pic>
        <p:pic>
          <p:nvPicPr>
            <p:cNvPr id="325" name="Image3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2160" y="3575304"/>
              <a:ext cx="3166872" cy="2798064"/>
            </a:xfrm>
            <a:prstGeom prst="rect">
              <a:avLst/>
            </a:prstGeom>
            <a:noFill/>
          </p:spPr>
        </p:pic>
        <p:sp>
          <p:nvSpPr>
            <p:cNvPr id="326" name="Path326"/>
            <p:cNvSpPr/>
            <p:nvPr/>
          </p:nvSpPr>
          <p:spPr>
            <a:xfrm>
              <a:off x="448056" y="877824"/>
              <a:ext cx="691896" cy="1514856"/>
            </a:xfrm>
            <a:custGeom>
              <a:avLst/>
              <a:gdLst/>
              <a:ahLst/>
              <a:cxnLst/>
              <a:rect l="l" t="t" r="r" b="b"/>
              <a:pathLst>
                <a:path w="691896" h="1514856">
                  <a:moveTo>
                    <a:pt x="0" y="1514856"/>
                  </a:moveTo>
                  <a:lnTo>
                    <a:pt x="691896" y="1514856"/>
                  </a:lnTo>
                  <a:lnTo>
                    <a:pt x="691896" y="0"/>
                  </a:lnTo>
                  <a:lnTo>
                    <a:pt x="0" y="0"/>
                  </a:lnTo>
                  <a:lnTo>
                    <a:pt x="0" y="1514856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435864" y="865632"/>
              <a:ext cx="716280" cy="1539240"/>
            </a:xfrm>
            <a:custGeom>
              <a:avLst/>
              <a:gdLst/>
              <a:ahLst/>
              <a:cxnLst/>
              <a:rect l="l" t="t" r="r" b="b"/>
              <a:pathLst>
                <a:path w="716280" h="1539240">
                  <a:moveTo>
                    <a:pt x="12192" y="1527048"/>
                  </a:moveTo>
                  <a:lnTo>
                    <a:pt x="704088" y="1527048"/>
                  </a:lnTo>
                  <a:lnTo>
                    <a:pt x="704088" y="12192"/>
                  </a:lnTo>
                  <a:lnTo>
                    <a:pt x="12192" y="12192"/>
                  </a:lnTo>
                  <a:lnTo>
                    <a:pt x="12192" y="1527048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8" name="Path328"/>
            <p:cNvSpPr/>
            <p:nvPr/>
          </p:nvSpPr>
          <p:spPr>
            <a:xfrm>
              <a:off x="438912" y="3651504"/>
              <a:ext cx="688848" cy="1517904"/>
            </a:xfrm>
            <a:custGeom>
              <a:avLst/>
              <a:gdLst/>
              <a:ahLst/>
              <a:cxnLst/>
              <a:rect l="l" t="t" r="r" b="b"/>
              <a:pathLst>
                <a:path w="688848" h="1517904">
                  <a:moveTo>
                    <a:pt x="0" y="1517904"/>
                  </a:moveTo>
                  <a:lnTo>
                    <a:pt x="688848" y="1517904"/>
                  </a:lnTo>
                  <a:lnTo>
                    <a:pt x="688848" y="0"/>
                  </a:lnTo>
                  <a:lnTo>
                    <a:pt x="0" y="0"/>
                  </a:lnTo>
                  <a:lnTo>
                    <a:pt x="0" y="1517904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9" name="Path329"/>
            <p:cNvSpPr/>
            <p:nvPr/>
          </p:nvSpPr>
          <p:spPr>
            <a:xfrm>
              <a:off x="426720" y="3639312"/>
              <a:ext cx="713232" cy="1542288"/>
            </a:xfrm>
            <a:custGeom>
              <a:avLst/>
              <a:gdLst/>
              <a:ahLst/>
              <a:cxnLst/>
              <a:rect l="l" t="t" r="r" b="b"/>
              <a:pathLst>
                <a:path w="713232" h="1542288">
                  <a:moveTo>
                    <a:pt x="12192" y="1530096"/>
                  </a:moveTo>
                  <a:lnTo>
                    <a:pt x="701040" y="1530096"/>
                  </a:lnTo>
                  <a:lnTo>
                    <a:pt x="701040" y="12192"/>
                  </a:lnTo>
                  <a:lnTo>
                    <a:pt x="12192" y="12192"/>
                  </a:lnTo>
                  <a:lnTo>
                    <a:pt x="12192" y="1530096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0" name="Text Box330"/>
          <p:cNvSpPr txBox="1"/>
          <p:nvPr/>
        </p:nvSpPr>
        <p:spPr>
          <a:xfrm>
            <a:off x="1621282" y="291612"/>
            <a:ext cx="8431366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XGBoost:</a:t>
            </a:r>
            <a:r>
              <a:rPr lang="en-US" altLang="zh-CN" dirty="0" b="1" sz="3200" spc="5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4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XGB</a:t>
            </a:r>
            <a:r>
              <a:rPr lang="en-US" altLang="zh-CN" dirty="0" sz="3200" spc="1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–</a:t>
            </a:r>
            <a:r>
              <a:rPr lang="en-US" altLang="zh-CN" dirty="0" sz="3200" spc="1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Extreme</a:t>
            </a:r>
            <a:r>
              <a:rPr lang="en-US" altLang="zh-CN" dirty="0" sz="3200" spc="38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4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Gradient</a:t>
            </a:r>
            <a:r>
              <a:rPr lang="en-US" altLang="zh-CN" dirty="0" sz="3200" spc="2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Boosting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31" name="Text Box331"/>
          <p:cNvSpPr txBox="1"/>
          <p:nvPr/>
        </p:nvSpPr>
        <p:spPr>
          <a:xfrm>
            <a:off x="8887080" y="978259"/>
            <a:ext cx="1724666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0.864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2" name="Text Box332"/>
          <p:cNvSpPr txBox="1"/>
          <p:nvPr/>
        </p:nvSpPr>
        <p:spPr>
          <a:xfrm>
            <a:off x="8887080" y="1253109"/>
            <a:ext cx="27974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0.723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3" name="Text Box333"/>
          <p:cNvSpPr txBox="1"/>
          <p:nvPr/>
        </p:nvSpPr>
        <p:spPr>
          <a:xfrm>
            <a:off x="8887080" y="1527429"/>
            <a:ext cx="155961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0.482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4" name="Text Box334"/>
          <p:cNvSpPr txBox="1"/>
          <p:nvPr/>
        </p:nvSpPr>
        <p:spPr>
          <a:xfrm>
            <a:off x="8981186" y="3585718"/>
            <a:ext cx="1715186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8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-7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0.791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8981186" y="3860038"/>
            <a:ext cx="27974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7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8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80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1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0.785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8981186" y="4134082"/>
            <a:ext cx="1560200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55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4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7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0.776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9336024" y="5246116"/>
            <a:ext cx="150068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top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9336024" y="5520385"/>
            <a:ext cx="182712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importance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9336024" y="5795010"/>
            <a:ext cx="220751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related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9336024" y="6069330"/>
            <a:ext cx="155303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updates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17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Image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344" name="Path344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45" name="Image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346" name="Path346"/>
          <p:cNvSpPr/>
          <p:nvPr/>
        </p:nvSpPr>
        <p:spPr>
          <a:xfrm>
            <a:off x="1828800" y="1588008"/>
            <a:ext cx="1456944" cy="914400"/>
          </a:xfrm>
          <a:custGeom>
            <a:avLst/>
            <a:gdLst/>
            <a:ahLst/>
            <a:cxnLst/>
            <a:rect l="l" t="t" r="r" b="b"/>
            <a:pathLst>
              <a:path w="1456944" h="914400">
                <a:moveTo>
                  <a:pt x="0" y="457200"/>
                </a:moveTo>
                <a:lnTo>
                  <a:pt x="728472" y="0"/>
                </a:lnTo>
                <a:lnTo>
                  <a:pt x="1456944" y="457200"/>
                </a:lnTo>
                <a:lnTo>
                  <a:pt x="728472" y="91440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47" name="Group347"/>
          <p:cNvGrpSpPr/>
          <p:nvPr/>
        </p:nvGrpSpPr>
        <p:grpSpPr>
          <a:xfrm>
            <a:off x="1811958" y="4283204"/>
            <a:ext cx="1496399" cy="961640"/>
            <a:chOff x="1811958" y="4283204"/>
            <a:chExt cx="1496399" cy="961640"/>
          </a:xfrm>
        </p:grpSpPr>
        <p:sp>
          <p:nvSpPr>
            <p:cNvPr id="348" name="Path348"/>
            <p:cNvSpPr/>
            <p:nvPr/>
          </p:nvSpPr>
          <p:spPr>
            <a:xfrm>
              <a:off x="1828800" y="4297680"/>
              <a:ext cx="1456944" cy="932688"/>
            </a:xfrm>
            <a:custGeom>
              <a:avLst/>
              <a:gdLst/>
              <a:ahLst/>
              <a:cxnLst/>
              <a:rect l="l" t="t" r="r" b="b"/>
              <a:pathLst>
                <a:path w="1456944" h="932688">
                  <a:moveTo>
                    <a:pt x="0" y="466344"/>
                  </a:moveTo>
                  <a:lnTo>
                    <a:pt x="728472" y="0"/>
                  </a:lnTo>
                  <a:lnTo>
                    <a:pt x="1456944" y="466344"/>
                  </a:lnTo>
                  <a:lnTo>
                    <a:pt x="728472" y="932688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E31737">
                <a:alpha val="100000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9" name="Path349"/>
            <p:cNvSpPr/>
            <p:nvPr/>
          </p:nvSpPr>
          <p:spPr>
            <a:xfrm>
              <a:off x="1811958" y="4283204"/>
              <a:ext cx="1496399" cy="961640"/>
            </a:xfrm>
            <a:custGeom>
              <a:avLst/>
              <a:gdLst/>
              <a:ahLst/>
              <a:cxnLst/>
              <a:rect l="l" t="t" r="r" b="b"/>
              <a:pathLst>
                <a:path w="1496399" h="961640">
                  <a:moveTo>
                    <a:pt x="16842" y="480820"/>
                  </a:moveTo>
                  <a:lnTo>
                    <a:pt x="745314" y="14476"/>
                  </a:lnTo>
                  <a:lnTo>
                    <a:pt x="1473786" y="480820"/>
                  </a:lnTo>
                  <a:lnTo>
                    <a:pt x="745314" y="947164"/>
                  </a:lnTo>
                  <a:lnTo>
                    <a:pt x="16842" y="480820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50" name="Text Box350"/>
          <p:cNvSpPr txBox="1"/>
          <p:nvPr/>
        </p:nvSpPr>
        <p:spPr>
          <a:xfrm>
            <a:off x="1652651" y="291612"/>
            <a:ext cx="8561235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3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LightGBM:</a:t>
            </a:r>
            <a:r>
              <a:rPr lang="en-US" altLang="zh-CN" dirty="0" b="1" sz="3200" spc="1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Light</a:t>
            </a:r>
            <a:r>
              <a:rPr lang="en-US" altLang="zh-CN" dirty="0" sz="3200" spc="1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Gradient</a:t>
            </a:r>
            <a:r>
              <a:rPr lang="en-US" altLang="zh-CN" dirty="0" sz="3200" spc="5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Boosting</a:t>
            </a:r>
            <a:r>
              <a:rPr lang="en-US" altLang="zh-CN" dirty="0" sz="3200" spc="3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Machine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51" name="Text Box351"/>
          <p:cNvSpPr txBox="1"/>
          <p:nvPr/>
        </p:nvSpPr>
        <p:spPr>
          <a:xfrm>
            <a:off x="3288157" y="1514961"/>
            <a:ext cx="1931295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Fast</a:t>
            </a:r>
            <a:r>
              <a:rPr lang="en-US" altLang="zh-CN" dirty="0" sz="1800" spc="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accurate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2" name="Text Box352"/>
          <p:cNvSpPr txBox="1"/>
          <p:nvPr/>
        </p:nvSpPr>
        <p:spPr>
          <a:xfrm>
            <a:off x="2357882" y="1951482"/>
            <a:ext cx="434493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2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3" name="Text Box353"/>
          <p:cNvSpPr txBox="1"/>
          <p:nvPr/>
        </p:nvSpPr>
        <p:spPr>
          <a:xfrm>
            <a:off x="2333498" y="4671568"/>
            <a:ext cx="48684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Cons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4" name="Text Box354"/>
          <p:cNvSpPr txBox="1"/>
          <p:nvPr/>
        </p:nvSpPr>
        <p:spPr>
          <a:xfrm>
            <a:off x="3288157" y="2064131"/>
            <a:ext cx="5941083" cy="5384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2120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handle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categorical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taking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names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5" name="Text Box355"/>
          <p:cNvSpPr txBox="1"/>
          <p:nvPr/>
        </p:nvSpPr>
        <p:spPr>
          <a:xfrm>
            <a:off x="3288157" y="2887472"/>
            <a:ext cx="5453507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XGBoost</a:t>
            </a:r>
            <a:r>
              <a:rPr lang="en-US" altLang="zh-CN" dirty="0" sz="18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LightGBM</a:t>
            </a:r>
            <a:r>
              <a:rPr lang="en-US" altLang="zh-CN" dirty="0" sz="18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achieve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similar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accuracy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metrics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6" name="Text Box356"/>
          <p:cNvSpPr txBox="1"/>
          <p:nvPr/>
        </p:nvSpPr>
        <p:spPr>
          <a:xfrm>
            <a:off x="3288157" y="3436366"/>
            <a:ext cx="1920012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Also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runs</a:t>
            </a:r>
            <a:r>
              <a:rPr lang="en-US" altLang="zh-CN" dirty="0" sz="1800" spc="3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GPU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7" name="Text Box357"/>
          <p:cNvSpPr txBox="1"/>
          <p:nvPr/>
        </p:nvSpPr>
        <p:spPr>
          <a:xfrm>
            <a:off x="3288157" y="4009390"/>
            <a:ext cx="4698315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LightGBM</a:t>
            </a:r>
            <a:r>
              <a:rPr lang="en-US" altLang="zh-CN" dirty="0" sz="1800" spc="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dirty="0" sz="1800" spc="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lower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dirty="0" sz="1800" spc="-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dirty="0" sz="1800" spc="4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XGBoost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8" name="Text Box358"/>
          <p:cNvSpPr txBox="1"/>
          <p:nvPr/>
        </p:nvSpPr>
        <p:spPr>
          <a:xfrm>
            <a:off x="3288157" y="4558411"/>
            <a:ext cx="4647437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They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require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powerful</a:t>
            </a:r>
            <a:r>
              <a:rPr lang="en-US" altLang="zh-CN" dirty="0" sz="1800" spc="3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hardware</a:t>
            </a:r>
            <a:r>
              <a:rPr lang="en-US" altLang="zh-CN" dirty="0" sz="1800" spc="4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specifications.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59" name="Text Box359"/>
          <p:cNvSpPr txBox="1"/>
          <p:nvPr/>
        </p:nvSpPr>
        <p:spPr>
          <a:xfrm>
            <a:off x="3288157" y="5106775"/>
            <a:ext cx="5583471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Difficult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understand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how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prediction</a:t>
            </a:r>
            <a:r>
              <a:rPr lang="en-US" altLang="zh-CN" dirty="0" sz="1800" spc="-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was</a:t>
            </a:r>
            <a:r>
              <a:rPr lang="en-US" altLang="zh-CN" dirty="0" sz="1800" spc="2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arrived</a:t>
            </a:r>
            <a:r>
              <a:rPr lang="en-US" altLang="zh-CN" dirty="0" sz="1800" spc="2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at.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60" name="Text Box360"/>
          <p:cNvSpPr txBox="1"/>
          <p:nvPr/>
        </p:nvSpPr>
        <p:spPr>
          <a:xfrm>
            <a:off x="3288157" y="5655945"/>
            <a:ext cx="6388911" cy="8129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2134"/>
              </a:lnSpc>
            </a:pPr>
            <a:r>
              <a:rPr lang="en-US" altLang="zh-CN" dirty="0" sz="1800" spc="0">
                <a:solidFill>
                  <a:srgbClr val="AA1129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AA11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en-US" altLang="zh-CN" dirty="0" sz="1800" spc="2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defined</a:t>
            </a:r>
            <a:r>
              <a:rPr lang="en-US" altLang="zh-CN" dirty="0" sz="1800" spc="3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guidelines</a:t>
            </a:r>
            <a:r>
              <a:rPr lang="en-US" altLang="zh-CN" dirty="0" sz="1800" spc="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determining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suitable</a:t>
            </a:r>
            <a:r>
              <a:rPr lang="en-US" altLang="zh-CN" dirty="0" sz="1800" spc="40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network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structure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dirty="0" sz="1800" spc="26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it</a:t>
            </a:r>
            <a:r>
              <a:rPr lang="en-US" altLang="zh-CN" dirty="0" sz="1800" spc="-1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dirty="0" sz="1800" spc="1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depends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 spc="2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-2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experience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trial</a:t>
            </a:r>
            <a:r>
              <a:rPr lang="en-US" altLang="zh-CN" dirty="0" sz="1800" spc="-2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42">
                <a:solidFill>
                  <a:srgbClr val="AA1129"/>
                </a:solidFill>
                <a:latin typeface="Calibri"/>
                <a:ea typeface="Calibri"/>
                <a:cs typeface="Calibri"/>
              </a:rPr>
              <a:t>error.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61" name="Text Box361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362" name="Text Box362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18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3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364" name="Path364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365" name="Group365"/>
          <p:cNvGrpSpPr/>
          <p:nvPr/>
        </p:nvGrpSpPr>
        <p:grpSpPr>
          <a:xfrm>
            <a:off x="0" y="871728"/>
            <a:ext cx="8973312" cy="5973572"/>
            <a:chOff x="0" y="871728"/>
            <a:chExt cx="8973312" cy="5973572"/>
          </a:xfrm>
        </p:grpSpPr>
        <p:pic>
          <p:nvPicPr>
            <p:cNvPr id="366" name="Image3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273800"/>
              <a:ext cx="585216" cy="571500"/>
            </a:xfrm>
            <a:prstGeom prst="rect">
              <a:avLst/>
            </a:prstGeom>
            <a:noFill/>
          </p:spPr>
        </p:pic>
        <p:pic>
          <p:nvPicPr>
            <p:cNvPr id="367" name="Image3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871728"/>
              <a:ext cx="5535168" cy="2822448"/>
            </a:xfrm>
            <a:prstGeom prst="rect">
              <a:avLst/>
            </a:prstGeom>
            <a:noFill/>
          </p:spPr>
        </p:pic>
        <p:pic>
          <p:nvPicPr>
            <p:cNvPr id="368" name="Image3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7360" y="871728"/>
              <a:ext cx="3389376" cy="2993136"/>
            </a:xfrm>
            <a:prstGeom prst="rect">
              <a:avLst/>
            </a:prstGeom>
            <a:noFill/>
          </p:spPr>
        </p:pic>
        <p:pic>
          <p:nvPicPr>
            <p:cNvPr id="369" name="Image3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" y="3602736"/>
              <a:ext cx="5535168" cy="2819400"/>
            </a:xfrm>
            <a:prstGeom prst="rect">
              <a:avLst/>
            </a:prstGeom>
            <a:noFill/>
          </p:spPr>
        </p:pic>
        <p:pic>
          <p:nvPicPr>
            <p:cNvPr id="370" name="Image3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1160" y="3553968"/>
              <a:ext cx="3502152" cy="3093720"/>
            </a:xfrm>
            <a:prstGeom prst="rect">
              <a:avLst/>
            </a:prstGeom>
            <a:noFill/>
          </p:spPr>
        </p:pic>
        <p:sp>
          <p:nvSpPr>
            <p:cNvPr id="371" name="Path371"/>
            <p:cNvSpPr/>
            <p:nvPr/>
          </p:nvSpPr>
          <p:spPr>
            <a:xfrm>
              <a:off x="82296" y="1021080"/>
              <a:ext cx="691896" cy="2493264"/>
            </a:xfrm>
            <a:custGeom>
              <a:avLst/>
              <a:gdLst/>
              <a:ahLst/>
              <a:cxnLst/>
              <a:rect l="l" t="t" r="r" b="b"/>
              <a:pathLst>
                <a:path w="691896" h="2493264">
                  <a:moveTo>
                    <a:pt x="0" y="2493264"/>
                  </a:moveTo>
                  <a:lnTo>
                    <a:pt x="691896" y="2493264"/>
                  </a:lnTo>
                  <a:lnTo>
                    <a:pt x="691896" y="0"/>
                  </a:lnTo>
                  <a:lnTo>
                    <a:pt x="0" y="0"/>
                  </a:lnTo>
                  <a:lnTo>
                    <a:pt x="0" y="2493264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2" name="Path372"/>
            <p:cNvSpPr/>
            <p:nvPr/>
          </p:nvSpPr>
          <p:spPr>
            <a:xfrm>
              <a:off x="70104" y="1008888"/>
              <a:ext cx="716280" cy="2517648"/>
            </a:xfrm>
            <a:custGeom>
              <a:avLst/>
              <a:gdLst/>
              <a:ahLst/>
              <a:cxnLst/>
              <a:rect l="l" t="t" r="r" b="b"/>
              <a:pathLst>
                <a:path w="716280" h="2517648">
                  <a:moveTo>
                    <a:pt x="12192" y="2505456"/>
                  </a:moveTo>
                  <a:lnTo>
                    <a:pt x="704088" y="2505456"/>
                  </a:lnTo>
                  <a:lnTo>
                    <a:pt x="704088" y="12192"/>
                  </a:lnTo>
                  <a:lnTo>
                    <a:pt x="12192" y="12192"/>
                  </a:lnTo>
                  <a:lnTo>
                    <a:pt x="12192" y="2505456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3" name="Path373"/>
            <p:cNvSpPr/>
            <p:nvPr/>
          </p:nvSpPr>
          <p:spPr>
            <a:xfrm>
              <a:off x="76200" y="3736848"/>
              <a:ext cx="691896" cy="2493264"/>
            </a:xfrm>
            <a:custGeom>
              <a:avLst/>
              <a:gdLst/>
              <a:ahLst/>
              <a:cxnLst/>
              <a:rect l="l" t="t" r="r" b="b"/>
              <a:pathLst>
                <a:path w="691896" h="2493264">
                  <a:moveTo>
                    <a:pt x="0" y="2493264"/>
                  </a:moveTo>
                  <a:lnTo>
                    <a:pt x="691896" y="2493264"/>
                  </a:lnTo>
                  <a:lnTo>
                    <a:pt x="691896" y="0"/>
                  </a:lnTo>
                  <a:lnTo>
                    <a:pt x="0" y="0"/>
                  </a:lnTo>
                  <a:lnTo>
                    <a:pt x="0" y="2493264"/>
                  </a:lnTo>
                  <a:close/>
                </a:path>
              </a:pathLst>
            </a:custGeom>
            <a:solidFill>
              <a:srgbClr val="E31737">
                <a:alpha val="29019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4" name="Path374"/>
            <p:cNvSpPr/>
            <p:nvPr/>
          </p:nvSpPr>
          <p:spPr>
            <a:xfrm>
              <a:off x="64008" y="3724656"/>
              <a:ext cx="716280" cy="2517648"/>
            </a:xfrm>
            <a:custGeom>
              <a:avLst/>
              <a:gdLst/>
              <a:ahLst/>
              <a:cxnLst/>
              <a:rect l="l" t="t" r="r" b="b"/>
              <a:pathLst>
                <a:path w="716280" h="2517648">
                  <a:moveTo>
                    <a:pt x="12192" y="2505456"/>
                  </a:moveTo>
                  <a:lnTo>
                    <a:pt x="704088" y="2505456"/>
                  </a:lnTo>
                  <a:lnTo>
                    <a:pt x="704088" y="12192"/>
                  </a:lnTo>
                  <a:lnTo>
                    <a:pt x="12192" y="12192"/>
                  </a:lnTo>
                  <a:lnTo>
                    <a:pt x="12192" y="2505456"/>
                  </a:lnTo>
                  <a:close/>
                </a:path>
              </a:pathLst>
            </a:custGeom>
            <a:solidFill>
              <a:srgbClr val="E31737">
                <a:alpha val="0"/>
              </a:srgbClr>
            </a:solidFill>
            <a:ln w="12192" cap="sq">
              <a:solidFill>
                <a:srgbClr val="A70E2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75" name="Text Box375"/>
          <p:cNvSpPr txBox="1"/>
          <p:nvPr/>
        </p:nvSpPr>
        <p:spPr>
          <a:xfrm>
            <a:off x="1652651" y="291612"/>
            <a:ext cx="8561235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31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LightGBM:</a:t>
            </a:r>
            <a:r>
              <a:rPr lang="en-US" altLang="zh-CN" dirty="0" b="1" sz="3200" spc="28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Light</a:t>
            </a:r>
            <a:r>
              <a:rPr lang="en-US" altLang="zh-CN" dirty="0" sz="3200" spc="1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Gradient</a:t>
            </a:r>
            <a:r>
              <a:rPr lang="en-US" altLang="zh-CN" dirty="0" sz="3200" spc="5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Boosting</a:t>
            </a:r>
            <a:r>
              <a:rPr lang="en-US" altLang="zh-CN" dirty="0" sz="3200" spc="3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Machine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76" name="Text Box376"/>
          <p:cNvSpPr txBox="1"/>
          <p:nvPr/>
        </p:nvSpPr>
        <p:spPr>
          <a:xfrm>
            <a:off x="8887080" y="978259"/>
            <a:ext cx="1724666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0.869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77" name="Text Box377"/>
          <p:cNvSpPr txBox="1"/>
          <p:nvPr/>
        </p:nvSpPr>
        <p:spPr>
          <a:xfrm>
            <a:off x="8887080" y="1253109"/>
            <a:ext cx="27974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0.738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78" name="Text Box378"/>
          <p:cNvSpPr txBox="1"/>
          <p:nvPr/>
        </p:nvSpPr>
        <p:spPr>
          <a:xfrm>
            <a:off x="8887080" y="1527429"/>
            <a:ext cx="155961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2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0.513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79" name="Text Box379"/>
          <p:cNvSpPr txBox="1"/>
          <p:nvPr/>
        </p:nvSpPr>
        <p:spPr>
          <a:xfrm>
            <a:off x="9067166" y="3610102"/>
            <a:ext cx="172433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0.795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0" name="Text Box380"/>
          <p:cNvSpPr txBox="1"/>
          <p:nvPr/>
        </p:nvSpPr>
        <p:spPr>
          <a:xfrm>
            <a:off x="9067166" y="3884422"/>
            <a:ext cx="27974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b="1" sz="1800" spc="65">
                <a:solidFill>
                  <a:srgbClr val="000000"/>
                </a:solidFill>
                <a:latin typeface="Arial"/>
                <a:ea typeface="Arial"/>
                <a:cs typeface="Arial"/>
              </a:rPr>
              <a:t>Balanced</a:t>
            </a:r>
            <a:r>
              <a:rPr lang="en-US" altLang="zh-CN" dirty="0" b="1" sz="1800" spc="-174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79">
                <a:solidFill>
                  <a:srgbClr val="000000"/>
                </a:solidFill>
                <a:latin typeface="Arial"/>
                <a:ea typeface="Arial"/>
                <a:cs typeface="Arial"/>
              </a:rPr>
              <a:t>Accuracy:</a:t>
            </a:r>
            <a:r>
              <a:rPr lang="en-US" altLang="zh-CN" dirty="0" b="1" sz="1800" spc="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0.790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1" name="Text Box381"/>
          <p:cNvSpPr txBox="1"/>
          <p:nvPr/>
        </p:nvSpPr>
        <p:spPr>
          <a:xfrm>
            <a:off x="9067166" y="4158466"/>
            <a:ext cx="1560200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b="1" sz="18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Recall</a:t>
            </a:r>
            <a:r>
              <a:rPr lang="en-US" altLang="zh-CN" dirty="0" b="1" sz="1800" spc="-7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800" spc="52">
                <a:solidFill>
                  <a:srgbClr val="000000"/>
                </a:solidFill>
                <a:latin typeface="Arial"/>
                <a:ea typeface="Arial"/>
                <a:cs typeface="Arial"/>
              </a:rPr>
              <a:t>1:</a:t>
            </a:r>
            <a:r>
              <a:rPr lang="en-US" altLang="zh-CN" dirty="0" b="1" sz="1800" spc="-6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0.783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2" name="Text Box382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383" name="Text Box383"/>
          <p:cNvSpPr txBox="1"/>
          <p:nvPr/>
        </p:nvSpPr>
        <p:spPr>
          <a:xfrm>
            <a:off x="9336024" y="5246116"/>
            <a:ext cx="150068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top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4" name="Text Box384"/>
          <p:cNvSpPr txBox="1"/>
          <p:nvPr/>
        </p:nvSpPr>
        <p:spPr>
          <a:xfrm>
            <a:off x="9336024" y="5520385"/>
            <a:ext cx="182712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importance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5" name="Text Box385"/>
          <p:cNvSpPr txBox="1"/>
          <p:nvPr/>
        </p:nvSpPr>
        <p:spPr>
          <a:xfrm>
            <a:off x="9336024" y="5795010"/>
            <a:ext cx="220751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related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6" name="Text Box386"/>
          <p:cNvSpPr txBox="1"/>
          <p:nvPr/>
        </p:nvSpPr>
        <p:spPr>
          <a:xfrm>
            <a:off x="9336024" y="6069330"/>
            <a:ext cx="155303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updates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7" name="Text Box387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5" name="Path5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" name="Image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7" name="Path7"/>
          <p:cNvSpPr/>
          <p:nvPr/>
        </p:nvSpPr>
        <p:spPr>
          <a:xfrm>
            <a:off x="5695823" y="2549017"/>
            <a:ext cx="3694177" cy="12192"/>
          </a:xfrm>
          <a:custGeom>
            <a:avLst/>
            <a:gdLst/>
            <a:ahLst/>
            <a:cxnLst/>
            <a:rect l="l" t="t" r="r" b="b"/>
            <a:pathLst>
              <a:path w="3694177" h="12192">
                <a:moveTo>
                  <a:pt x="0" y="0"/>
                </a:moveTo>
                <a:lnTo>
                  <a:pt x="1847089" y="0"/>
                </a:lnTo>
                <a:lnTo>
                  <a:pt x="3694176" y="0"/>
                </a:lnTo>
                <a:lnTo>
                  <a:pt x="3694176" y="12192"/>
                </a:lnTo>
                <a:lnTo>
                  <a:pt x="184708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0" cap="sq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" name="Text Box8"/>
          <p:cNvSpPr txBox="1"/>
          <p:nvPr/>
        </p:nvSpPr>
        <p:spPr>
          <a:xfrm>
            <a:off x="3577717" y="297083"/>
            <a:ext cx="5071481" cy="47830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766"/>
              </a:lnSpc>
            </a:pP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CHALLENGE</a:t>
            </a:r>
            <a:r>
              <a:rPr lang="en-US" altLang="zh-CN" dirty="0" sz="3200" spc="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DESCRIPTION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1200302" y="1799336"/>
            <a:ext cx="938235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Develop</a:t>
            </a:r>
            <a:r>
              <a:rPr lang="en-US" altLang="zh-CN" dirty="0" sz="1800" spc="-2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help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identify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dirty="0" sz="1800" spc="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risk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discontinue</a:t>
            </a: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their</a:t>
            </a:r>
            <a:r>
              <a:rPr lang="en-US" altLang="zh-CN" dirty="0" sz="18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1200302" y="2348357"/>
            <a:ext cx="9159240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80"/>
              </a:lnSpc>
            </a:pP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provided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u="sng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 set</a:t>
            </a:r>
            <a:r>
              <a:rPr lang="en-US" altLang="zh-CN" dirty="0" b="1" sz="1800" spc="-9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contains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details</a:t>
            </a:r>
            <a:r>
              <a:rPr lang="en-US" altLang="zh-CN" dirty="0" sz="1800" spc="-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3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bank's</a:t>
            </a:r>
            <a:r>
              <a:rPr lang="en-US" altLang="zh-CN" dirty="0" b="1" sz="1800" spc="-7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customers</a:t>
            </a:r>
            <a:r>
              <a:rPr lang="en-US" altLang="zh-CN" dirty="0" b="1" sz="1800" spc="-7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b="1" sz="1800" spc="-9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b="1" sz="1800" spc="-7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target</a:t>
            </a:r>
            <a:r>
              <a:rPr lang="en-US" altLang="zh-CN" dirty="0" b="1" sz="1800" spc="-8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variable</a:t>
            </a:r>
            <a:r>
              <a:rPr lang="en-US" altLang="zh-CN" dirty="0" b="1" sz="1800" spc="-7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variable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reflecting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fact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whether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dirty="0" sz="1800" spc="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left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(closed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account).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1" name="Text Box11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3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389" name="Path389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90" name="Image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391" name="Path391"/>
          <p:cNvSpPr/>
          <p:nvPr/>
        </p:nvSpPr>
        <p:spPr>
          <a:xfrm>
            <a:off x="701040" y="3654552"/>
            <a:ext cx="1886712" cy="1600200"/>
          </a:xfrm>
          <a:custGeom>
            <a:avLst/>
            <a:gdLst/>
            <a:ahLst/>
            <a:cxnLst/>
            <a:rect l="l" t="t" r="r" b="b"/>
            <a:pathLst>
              <a:path w="1886712" h="1600200">
                <a:moveTo>
                  <a:pt x="0" y="800100"/>
                </a:moveTo>
                <a:cubicBezTo>
                  <a:pt x="0" y="358267"/>
                  <a:pt x="422351" y="0"/>
                  <a:pt x="943356" y="0"/>
                </a:cubicBezTo>
                <a:cubicBezTo>
                  <a:pt x="1464310" y="0"/>
                  <a:pt x="1886712" y="358267"/>
                  <a:pt x="1886712" y="800100"/>
                </a:cubicBezTo>
                <a:cubicBezTo>
                  <a:pt x="1886712" y="1241933"/>
                  <a:pt x="1464310" y="1600200"/>
                  <a:pt x="943356" y="1600200"/>
                </a:cubicBezTo>
                <a:cubicBezTo>
                  <a:pt x="422351" y="1600200"/>
                  <a:pt x="0" y="1241933"/>
                  <a:pt x="0" y="800100"/>
                </a:cubicBez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2" name="Path392"/>
          <p:cNvSpPr/>
          <p:nvPr/>
        </p:nvSpPr>
        <p:spPr>
          <a:xfrm>
            <a:off x="6150864" y="3654552"/>
            <a:ext cx="1883664" cy="1600200"/>
          </a:xfrm>
          <a:custGeom>
            <a:avLst/>
            <a:gdLst/>
            <a:ahLst/>
            <a:cxnLst/>
            <a:rect l="l" t="t" r="r" b="b"/>
            <a:pathLst>
              <a:path w="1883664" h="1600200">
                <a:moveTo>
                  <a:pt x="0" y="800100"/>
                </a:moveTo>
                <a:cubicBezTo>
                  <a:pt x="0" y="358267"/>
                  <a:pt x="421641" y="0"/>
                  <a:pt x="941833" y="0"/>
                </a:cubicBezTo>
                <a:cubicBezTo>
                  <a:pt x="1462024" y="0"/>
                  <a:pt x="1883664" y="358267"/>
                  <a:pt x="1883664" y="800100"/>
                </a:cubicBezTo>
                <a:cubicBezTo>
                  <a:pt x="1883664" y="1241933"/>
                  <a:pt x="1462024" y="1600200"/>
                  <a:pt x="941833" y="1600200"/>
                </a:cubicBezTo>
                <a:cubicBezTo>
                  <a:pt x="421641" y="1600200"/>
                  <a:pt x="0" y="1241933"/>
                  <a:pt x="0" y="800100"/>
                </a:cubicBezTo>
                <a:close/>
              </a:path>
            </a:pathLst>
          </a:custGeom>
          <a:solidFill>
            <a:srgbClr val="44546A">
              <a:alpha val="100000"/>
            </a:srgbClr>
          </a:solidFill>
          <a:ln w="0" cap="sq">
            <a:solidFill>
              <a:srgbClr val="44546A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3" name="Text Box393"/>
          <p:cNvSpPr txBox="1"/>
          <p:nvPr/>
        </p:nvSpPr>
        <p:spPr>
          <a:xfrm>
            <a:off x="3742309" y="233065"/>
            <a:ext cx="4744619" cy="486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MODELS</a:t>
            </a:r>
            <a:r>
              <a:rPr lang="en-US" altLang="zh-CN" dirty="0" b="1" sz="3200" spc="2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3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COMPARISONS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94" name="Text Box394"/>
          <p:cNvSpPr txBox="1"/>
          <p:nvPr/>
        </p:nvSpPr>
        <p:spPr>
          <a:xfrm>
            <a:off x="1021537" y="940689"/>
            <a:ext cx="10221647" cy="24145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</p:txBody>
      </p:sp>
      <p:graphicFrame>
        <p:nvGraphicFramePr>
          <p:cNvPr id="395" name="Table395"/>
          <p:cNvGraphicFramePr>
            <a:graphicFrameLocks noGrp="1"/>
          </p:cNvGraphicFramePr>
          <p:nvPr/>
        </p:nvGraphicFramePr>
        <p:xfrm>
          <a:off x="1021537" y="940689"/>
          <a:ext cx="10183547" cy="2414588"/>
        </p:xfrm>
        <a:graphic xmlns:a="http://schemas.openxmlformats.org/drawingml/2006/main"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94408"/>
                <a:gridCol w="693039"/>
                <a:gridCol w="672846"/>
                <a:gridCol w="1404620"/>
                <a:gridCol w="704850"/>
                <a:gridCol w="865124"/>
                <a:gridCol w="713232"/>
                <a:gridCol w="789178"/>
                <a:gridCol w="861948"/>
                <a:gridCol w="597662"/>
                <a:gridCol w="786639"/>
              </a:tblGrid>
              <a:tr h="536321"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864921">
                        <a:lnSpc>
                          <a:spcPts val="1104"/>
                        </a:lnSpc>
                      </a:pPr>
                      <a:r>
                        <a:rPr lang="en-US" altLang="zh-CN" dirty="0" b="1" sz="1100" spc="-2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Model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85090">
                        <a:lnSpc>
                          <a:spcPts val="1104"/>
                        </a:lnSpc>
                      </a:pPr>
                      <a:r>
                        <a:rPr lang="en-US" altLang="zh-CN" dirty="0" b="1" sz="1100" spc="-3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Balanced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78105">
                        <a:lnSpc>
                          <a:spcPts val="1104"/>
                        </a:lnSpc>
                      </a:pPr>
                      <a:r>
                        <a:rPr lang="en-US" altLang="zh-CN" dirty="0" b="1" sz="1100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Accuracy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158750">
                        <a:lnSpc>
                          <a:spcPts val="1104"/>
                        </a:lnSpc>
                      </a:pPr>
                      <a:r>
                        <a:rPr lang="en-US" altLang="zh-CN" dirty="0" b="1" sz="1100" spc="-8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Balanced_Accuracy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226568">
                        <a:lnSpc>
                          <a:spcPts val="1104"/>
                        </a:lnSpc>
                      </a:pPr>
                      <a:r>
                        <a:rPr lang="en-US" altLang="zh-CN" dirty="0" b="1" sz="1100" spc="3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AUC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107950">
                        <a:lnSpc>
                          <a:spcPts val="1104"/>
                        </a:lnSpc>
                      </a:pPr>
                      <a:r>
                        <a:rPr lang="en-US" altLang="zh-CN" dirty="0" b="1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precision_0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134874">
                        <a:lnSpc>
                          <a:spcPts val="1104"/>
                        </a:lnSpc>
                      </a:pPr>
                      <a:r>
                        <a:rPr lang="en-US" altLang="zh-CN" dirty="0" b="1" sz="1100" spc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recall_0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98297">
                        <a:lnSpc>
                          <a:spcPts val="1104"/>
                        </a:lnSpc>
                      </a:pPr>
                      <a:r>
                        <a:rPr lang="en-US" altLang="zh-CN" dirty="0" b="1" sz="1100" spc="-3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f1-score_0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108330">
                        <a:lnSpc>
                          <a:spcPts val="1104"/>
                        </a:lnSpc>
                      </a:pPr>
                      <a:r>
                        <a:rPr lang="en-US" altLang="zh-CN" dirty="0" b="1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precision_1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78232">
                        <a:lnSpc>
                          <a:spcPts val="1104"/>
                        </a:lnSpc>
                      </a:pPr>
                      <a:r>
                        <a:rPr lang="en-US" altLang="zh-CN" dirty="0" b="1" sz="1100" spc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recall_1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endParaRPr/>
                    </a:p>
                    <a:p>
                      <a:pPr rtl="0" algn="l" marL="96266">
                        <a:lnSpc>
                          <a:spcPts val="1104"/>
                        </a:lnSpc>
                      </a:pPr>
                      <a:r>
                        <a:rPr lang="en-US" altLang="zh-CN" dirty="0" b="1" sz="1100" spc="-3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f1-score_1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8"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4"/>
                        </a:lnSpc>
                      </a:pPr>
                      <a:r>
                        <a:rPr lang="en-US" altLang="zh-CN" dirty="0" sz="1100" spc="-4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Logistic</a:t>
                      </a:r>
                      <a:r>
                        <a:rPr lang="en-US" altLang="zh-CN" dirty="0" sz="1100" spc="-22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3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Regression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4"/>
                        </a:lnSpc>
                      </a:pPr>
                      <a:r>
                        <a:rPr lang="en-US" altLang="zh-CN" dirty="0" sz="1100" spc="-3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no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0.812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0.592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0.778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0.825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0.967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0.891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0.634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0.217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3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0.323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8"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6"/>
                        </a:lnSpc>
                      </a:pPr>
                      <a:r>
                        <a:rPr lang="en-US" altLang="zh-CN" dirty="0" sz="1100" spc="-6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Multi-Layer</a:t>
                      </a:r>
                      <a:r>
                        <a:rPr lang="en-US" altLang="zh-CN" dirty="0" sz="1100" spc="-28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1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Perceptron</a:t>
                      </a:r>
                      <a:r>
                        <a:rPr lang="en-US" altLang="zh-CN" dirty="0" sz="1100" spc="-57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6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(MLP)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6"/>
                        </a:lnSpc>
                      </a:pPr>
                      <a:r>
                        <a:rPr lang="en-US" altLang="zh-CN" dirty="0" sz="1100" spc="-3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no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0.864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0.726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0.871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0.878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0.962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0.918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0.772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0.489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1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0.599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8"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4"/>
                        </a:lnSpc>
                      </a:pPr>
                      <a:r>
                        <a:rPr lang="en-US" altLang="zh-CN" dirty="0" sz="1100" spc="-2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Gradient</a:t>
                      </a:r>
                      <a:r>
                        <a:rPr lang="en-US" altLang="zh-CN" dirty="0" sz="1100" spc="-61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Boosting</a:t>
                      </a:r>
                      <a:r>
                        <a:rPr lang="en-US" altLang="zh-CN" dirty="0" sz="1100" spc="-22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(Sklearn)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4"/>
                        </a:lnSpc>
                      </a:pPr>
                      <a:r>
                        <a:rPr lang="en-US" altLang="zh-CN" dirty="0" sz="1100" spc="-3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no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0.860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0.715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0.878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0.873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0.963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0.916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0.767</a:t>
                      </a:r>
                      <a:endParaRPr lang="en-US" altLang="zh-CN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0.467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0.581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8"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4"/>
                        </a:lnSpc>
                      </a:pPr>
                      <a:r>
                        <a:rPr lang="en-US" altLang="zh-CN" dirty="0" sz="1100" spc="-2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Gradient</a:t>
                      </a:r>
                      <a:r>
                        <a:rPr lang="en-US" altLang="zh-CN" dirty="0" sz="1100" spc="-61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Boosting</a:t>
                      </a:r>
                      <a:r>
                        <a:rPr lang="en-US" altLang="zh-CN" dirty="0" sz="1100" spc="-22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3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(XGBoost)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4"/>
                        </a:lnSpc>
                      </a:pPr>
                      <a:r>
                        <a:rPr lang="en-US" altLang="zh-CN" dirty="0" sz="1100" spc="-3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no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0.864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0.723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0.875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0.877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0.963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0.918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0.775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0.482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6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0.594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8"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6"/>
                        </a:lnSpc>
                      </a:pPr>
                      <a:r>
                        <a:rPr lang="en-US" altLang="zh-CN" dirty="0" sz="1100" spc="-2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Gradient</a:t>
                      </a:r>
                      <a:r>
                        <a:rPr lang="en-US" altLang="zh-CN" dirty="0" sz="1100" spc="-60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Boosting</a:t>
                      </a:r>
                      <a:r>
                        <a:rPr lang="en-US" altLang="zh-CN" dirty="0" sz="1100" spc="-21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1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(LightGBM)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6"/>
                        </a:lnSpc>
                      </a:pPr>
                      <a:r>
                        <a:rPr lang="en-US" altLang="zh-CN" dirty="0" sz="1100" spc="-3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no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0.869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0.738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0.881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0.883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0.962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0.921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0.780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0.513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4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3B71BA"/>
                          </a:solidFill>
                          <a:latin typeface="Calibri"/>
                          <a:ea typeface="Calibri"/>
                          <a:cs typeface="Calibri"/>
                        </a:rPr>
                        <a:t>0.619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6055"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4"/>
                        </a:lnSpc>
                      </a:pPr>
                      <a:r>
                        <a:rPr lang="en-US" altLang="zh-CN" dirty="0" sz="1100" spc="-4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Logistic</a:t>
                      </a:r>
                      <a:r>
                        <a:rPr lang="en-US" altLang="zh-CN" dirty="0" sz="1100" spc="-22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3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Regression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4"/>
                        </a:lnSpc>
                      </a:pPr>
                      <a:r>
                        <a:rPr lang="en-US" altLang="zh-CN" dirty="0" sz="1100" spc="-6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yes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0.716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0.708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0.780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0.900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0.722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0.801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0.395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0.694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8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0.503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7"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4"/>
                        </a:lnSpc>
                      </a:pPr>
                      <a:r>
                        <a:rPr lang="en-US" altLang="zh-CN" dirty="0" sz="1100" spc="-6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Multi-Layer</a:t>
                      </a:r>
                      <a:r>
                        <a:rPr lang="en-US" altLang="zh-CN" dirty="0" sz="1100" spc="-28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Perceptron</a:t>
                      </a:r>
                      <a:r>
                        <a:rPr lang="en-US" altLang="zh-CN" dirty="0" sz="1100" spc="-58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6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(MLP)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4"/>
                        </a:lnSpc>
                      </a:pPr>
                      <a:r>
                        <a:rPr lang="en-US" altLang="zh-CN" dirty="0" sz="1100" spc="-6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yes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0.785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0.773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0.870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0.924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0.854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0.488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0.752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7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0.592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8"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6"/>
                        </a:lnSpc>
                      </a:pPr>
                      <a:r>
                        <a:rPr lang="en-US" altLang="zh-CN" dirty="0" sz="1100" spc="-2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Gradient</a:t>
                      </a:r>
                      <a:r>
                        <a:rPr lang="en-US" altLang="zh-CN" dirty="0" sz="1100" spc="-6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Boosting</a:t>
                      </a:r>
                      <a:r>
                        <a:rPr lang="en-US" altLang="zh-CN" dirty="0" sz="1100" spc="-2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(Sklearn)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yes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0.799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0.878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0.935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0.803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0.864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0.510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0.786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5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6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0.619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185928"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4"/>
                        </a:lnSpc>
                      </a:pPr>
                      <a:r>
                        <a:rPr lang="en-US" altLang="zh-CN" dirty="0" sz="1100" spc="-2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Gradient</a:t>
                      </a:r>
                      <a:r>
                        <a:rPr lang="en-US" altLang="zh-CN" dirty="0" sz="1100" spc="-6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Boosting</a:t>
                      </a:r>
                      <a:r>
                        <a:rPr lang="en-US" altLang="zh-CN" dirty="0" sz="1100" spc="-22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3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(XGBoost)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4"/>
                        </a:lnSpc>
                      </a:pPr>
                      <a:r>
                        <a:rPr lang="en-US" altLang="zh-CN" dirty="0" sz="1100" spc="-6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yes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0.785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3B71B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0.869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0.931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0.858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0.498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0.776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0.606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029">
                        <a:lnSpc>
                          <a:spcPts val="1104"/>
                        </a:lnSpc>
                      </a:pPr>
                      <a:r>
                        <a:rPr lang="en-US" altLang="zh-CN" dirty="0" sz="1100" spc="-2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Gradient</a:t>
                      </a:r>
                      <a:r>
                        <a:rPr lang="en-US" altLang="zh-CN" dirty="0" sz="1100" spc="-6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4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Boosting</a:t>
                      </a:r>
                      <a:r>
                        <a:rPr lang="en-US" altLang="zh-CN" dirty="0" sz="1100" spc="-22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altLang="zh-CN" dirty="0" sz="1100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(LightGBM)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461">
                        <a:lnSpc>
                          <a:spcPts val="1104"/>
                        </a:lnSpc>
                      </a:pPr>
                      <a:r>
                        <a:rPr lang="en-US" altLang="zh-CN" dirty="0" sz="1100" spc="-6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yes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355219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0.795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107899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388112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0.872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46227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0.934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396748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0.797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473201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0.860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546606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0.503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203864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278764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0.783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203864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203864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9"/>
                        </a:lnSpc>
                      </a:pPr>
                      <a:endParaRPr/>
                    </a:p>
                    <a:p>
                      <a:pPr rtl="0" algn="l" marL="471170">
                        <a:lnSpc>
                          <a:spcPts val="1104"/>
                        </a:lnSpc>
                      </a:pPr>
                      <a:r>
                        <a:rPr lang="en-US" altLang="zh-CN" dirty="0" sz="1100" spc="-5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0.613</a:t>
                      </a:r>
                      <a:endParaRPr lang="en-US" altLang="zh-CN" sz="11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>
                    <a:lnL w="3175">
                      <a:solidFill>
                        <a:srgbClr val="203864">
                          <a:alpha val="100000"/>
                        </a:srgbClr>
                      </a:solidFill>
                      <a:prstDash val="solid"/>
                    </a:lnL>
                    <a:lnR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317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AE7E8"/>
                    </a:solidFill>
                  </a:tcPr>
                </a:tc>
              </a:tr>
            </a:tbl>
          </a:graphicData>
        </a:graphic>
      </p:graphicFrame>
      <p:sp>
        <p:nvSpPr>
          <p:cNvPr id="396" name="Text Box396"/>
          <p:cNvSpPr txBox="1"/>
          <p:nvPr/>
        </p:nvSpPr>
        <p:spPr>
          <a:xfrm>
            <a:off x="1095146" y="4224807"/>
            <a:ext cx="1135241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2"/>
              </a:lnSpc>
            </a:pPr>
            <a:r>
              <a:rPr lang="en-US" altLang="zh-CN" dirty="0" sz="1800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Unbalanced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97" name="Text Box397"/>
          <p:cNvSpPr txBox="1"/>
          <p:nvPr/>
        </p:nvSpPr>
        <p:spPr>
          <a:xfrm>
            <a:off x="1116482" y="4499610"/>
            <a:ext cx="1091947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2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sz="18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98" name="Text Box398"/>
          <p:cNvSpPr txBox="1"/>
          <p:nvPr/>
        </p:nvSpPr>
        <p:spPr>
          <a:xfrm>
            <a:off x="2616454" y="3685063"/>
            <a:ext cx="3282563" cy="4175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1644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400" spc="137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en-US" altLang="zh-CN" dirty="0" sz="14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lang="en-US" altLang="zh-CN" dirty="0" sz="14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well</a:t>
            </a:r>
            <a:r>
              <a:rPr lang="en-US" altLang="zh-CN" dirty="0" sz="14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en-US" altLang="zh-CN" dirty="0" sz="14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looking</a:t>
            </a:r>
            <a:r>
              <a:rPr lang="en-US" altLang="zh-CN" dirty="0" sz="14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pure</a:t>
            </a:r>
            <a:r>
              <a:rPr lang="en-US" altLang="zh-CN" dirty="0" sz="14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accuracy</a:t>
            </a:r>
            <a:r>
              <a:rPr lang="en-US" altLang="zh-CN" dirty="0" sz="14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score.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399" name="Text Box399"/>
          <p:cNvSpPr txBox="1"/>
          <p:nvPr/>
        </p:nvSpPr>
        <p:spPr>
          <a:xfrm>
            <a:off x="2616454" y="4111782"/>
            <a:ext cx="3160690" cy="63116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286512" indent="-286512">
              <a:lnSpc>
                <a:spcPts val="165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400" spc="137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4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balanced</a:t>
            </a:r>
            <a:r>
              <a:rPr lang="en-US" altLang="zh-CN" dirty="0" sz="1400" spc="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accuracy,</a:t>
            </a:r>
            <a:r>
              <a:rPr lang="en-US" altLang="zh-CN" dirty="0" sz="1400" spc="3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LR</a:t>
            </a:r>
            <a:r>
              <a:rPr lang="en-US" altLang="zh-CN" dirty="0" sz="14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does</a:t>
            </a:r>
            <a:r>
              <a:rPr lang="en-US" altLang="zh-CN" dirty="0" sz="14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lang="en-US" altLang="zh-CN" dirty="0" sz="14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well,</a:t>
            </a:r>
            <a:r>
              <a:rPr lang="en-US" altLang="zh-CN" dirty="0" sz="14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4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dirty="0" sz="1400" spc="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en-US" altLang="zh-CN" dirty="0" sz="14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had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score</a:t>
            </a:r>
            <a:r>
              <a:rPr lang="en-US" altLang="zh-CN" dirty="0" sz="14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dirty="0" sz="14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72%</a:t>
            </a:r>
            <a:r>
              <a:rPr lang="en-US" altLang="zh-CN" dirty="0" sz="1400" spc="4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4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74%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400" name="Text Box400"/>
          <p:cNvSpPr txBox="1"/>
          <p:nvPr/>
        </p:nvSpPr>
        <p:spPr>
          <a:xfrm>
            <a:off x="2616454" y="4752117"/>
            <a:ext cx="3365381" cy="63128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just" marL="286512" indent="-286512">
              <a:lnSpc>
                <a:spcPts val="165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400" spc="1377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LightGBM</a:t>
            </a:r>
            <a:r>
              <a:rPr lang="en-US" altLang="zh-CN" dirty="0" sz="1400" spc="6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performs</a:t>
            </a:r>
            <a:r>
              <a:rPr lang="en-US" altLang="zh-CN" dirty="0" sz="14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slightly</a:t>
            </a:r>
            <a:r>
              <a:rPr lang="en-US" altLang="zh-CN" dirty="0" sz="1400" spc="5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lang="en-US" altLang="zh-CN" dirty="0" sz="14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also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en-US" altLang="zh-CN" dirty="0" sz="14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en-US" altLang="zh-CN" dirty="0" sz="14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looking</a:t>
            </a:r>
            <a:r>
              <a:rPr lang="en-US" altLang="zh-CN" dirty="0" sz="14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dirty="0" sz="1400" spc="3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recall</a:t>
            </a:r>
            <a:r>
              <a:rPr lang="en-US" altLang="zh-CN" dirty="0" sz="14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4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exited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clients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401" name="Text Box401"/>
          <p:cNvSpPr txBox="1"/>
          <p:nvPr/>
        </p:nvSpPr>
        <p:spPr>
          <a:xfrm>
            <a:off x="6675755" y="4224807"/>
            <a:ext cx="873374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2"/>
              </a:lnSpc>
            </a:pPr>
            <a:r>
              <a:rPr lang="en-US" altLang="zh-CN" dirty="0" sz="1800" spc="-1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Balanced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02" name="Text Box402"/>
          <p:cNvSpPr txBox="1"/>
          <p:nvPr/>
        </p:nvSpPr>
        <p:spPr>
          <a:xfrm>
            <a:off x="6566027" y="4499610"/>
            <a:ext cx="1091946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2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sz="18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set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03" name="Text Box403"/>
          <p:cNvSpPr txBox="1"/>
          <p:nvPr/>
        </p:nvSpPr>
        <p:spPr>
          <a:xfrm>
            <a:off x="8238998" y="3601878"/>
            <a:ext cx="3252464" cy="63115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344806" indent="-344806">
              <a:lnSpc>
                <a:spcPts val="1657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400" spc="18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4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models,</a:t>
            </a:r>
            <a:r>
              <a:rPr lang="en-US" altLang="zh-CN" dirty="0" sz="14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pure</a:t>
            </a:r>
            <a:r>
              <a:rPr lang="en-US" altLang="zh-CN" dirty="0" sz="14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accuracy</a:t>
            </a:r>
            <a:r>
              <a:rPr lang="en-US" altLang="zh-CN" dirty="0" sz="1400" spc="3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decreased,</a:t>
            </a:r>
            <a:r>
              <a:rPr lang="en-US" altLang="zh-CN" dirty="0" sz="1400" spc="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compared</a:t>
            </a:r>
            <a:r>
              <a:rPr lang="en-US" altLang="zh-CN" dirty="0" sz="1400" spc="3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4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unbalanced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sz="1400" spc="3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404" name="Text Box404"/>
          <p:cNvSpPr txBox="1"/>
          <p:nvPr/>
        </p:nvSpPr>
        <p:spPr>
          <a:xfrm>
            <a:off x="8238998" y="4242212"/>
            <a:ext cx="3325796" cy="6309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344806" indent="-344806">
              <a:lnSpc>
                <a:spcPts val="1656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400" spc="18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balanced</a:t>
            </a:r>
            <a:r>
              <a:rPr lang="en-US" altLang="zh-CN" dirty="0" sz="1400" spc="3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accuracy</a:t>
            </a:r>
            <a:r>
              <a:rPr lang="en-US" altLang="zh-CN" dirty="0" sz="14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increased</a:t>
            </a:r>
            <a:r>
              <a:rPr lang="en-US" altLang="zh-CN" dirty="0" sz="14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4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</a:t>
            </a:r>
            <a:r>
              <a:rPr lang="en-US" altLang="zh-CN" dirty="0" sz="1400" spc="3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4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79%</a:t>
            </a:r>
            <a:r>
              <a:rPr lang="en-US" altLang="zh-CN" dirty="0" sz="1400" spc="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(LightGBM)</a:t>
            </a:r>
            <a:r>
              <a:rPr lang="en-US" altLang="zh-CN" dirty="0" sz="1400" spc="8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4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LR</a:t>
            </a:r>
            <a:r>
              <a:rPr lang="en-US" altLang="zh-CN" dirty="0" sz="14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was</a:t>
            </a:r>
            <a:r>
              <a:rPr lang="en-US" altLang="zh-CN" dirty="0" sz="14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dirty="0" sz="1400" spc="3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improved</a:t>
            </a:r>
            <a:r>
              <a:rPr lang="en-US" altLang="zh-CN" dirty="0" sz="14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more.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405" name="Text Box405"/>
          <p:cNvSpPr txBox="1"/>
          <p:nvPr/>
        </p:nvSpPr>
        <p:spPr>
          <a:xfrm>
            <a:off x="8238998" y="4882673"/>
            <a:ext cx="3227536" cy="41754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344806" indent="-344806">
              <a:lnSpc>
                <a:spcPts val="1644"/>
              </a:lnSpc>
            </a:pPr>
            <a:r>
              <a:rPr lang="en-US" altLang="zh-CN" dirty="0" sz="14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400" spc="183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tree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en-US" altLang="zh-CN" dirty="0" sz="14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classifier</a:t>
            </a:r>
            <a:r>
              <a:rPr lang="en-US" altLang="zh-CN" dirty="0" sz="1400" spc="4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en-US" altLang="zh-CN" dirty="0" sz="14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worked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lang="en-US" altLang="zh-CN" dirty="0" sz="14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4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dirty="0" sz="1400" spc="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evaluated</a:t>
            </a:r>
            <a:r>
              <a:rPr lang="en-US" altLang="zh-CN" dirty="0" sz="14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metrics.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406" name="Text Box406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407" name="Text Box407"/>
          <p:cNvSpPr txBox="1"/>
          <p:nvPr/>
        </p:nvSpPr>
        <p:spPr>
          <a:xfrm>
            <a:off x="1948307" y="6020562"/>
            <a:ext cx="9418559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dirty="0" sz="15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looking</a:t>
            </a:r>
            <a:r>
              <a:rPr lang="en-US" altLang="zh-CN" dirty="0" sz="1500" spc="-6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dirty="0" sz="15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5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score</a:t>
            </a:r>
            <a:r>
              <a:rPr lang="en-US" altLang="zh-CN" dirty="0" b="1" sz="1500" spc="-10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metrics</a:t>
            </a:r>
            <a:r>
              <a:rPr lang="en-US" altLang="zh-CN" dirty="0" b="1" sz="1500" spc="-8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b="1" sz="1500" spc="-9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speed</a:t>
            </a:r>
            <a:r>
              <a:rPr lang="en-US" altLang="zh-CN" dirty="0" b="1" sz="1500" spc="-9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performance,</a:t>
            </a:r>
            <a:r>
              <a:rPr lang="en-US" altLang="zh-CN" dirty="0" b="1" sz="1500" spc="-8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500" spc="-5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altLang="zh-CN" dirty="0" sz="1500" spc="-5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altLang="zh-CN" dirty="0" sz="15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would</a:t>
            </a:r>
            <a:r>
              <a:rPr lang="en-US" altLang="zh-CN" dirty="0" sz="1500" spc="-4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chose</a:t>
            </a:r>
            <a:r>
              <a:rPr lang="en-US" altLang="zh-CN" dirty="0" sz="1500" spc="-3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500" spc="-3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5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Gradient</a:t>
            </a:r>
            <a:r>
              <a:rPr lang="en-US" altLang="zh-CN" dirty="0" b="1" sz="1500" spc="-9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Boosting</a:t>
            </a:r>
            <a:r>
              <a:rPr lang="en-US" altLang="zh-CN" dirty="0" b="1" sz="1500" spc="-9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Classifier</a:t>
            </a:r>
            <a:r>
              <a:rPr lang="en-US" altLang="zh-CN" dirty="0" b="1" sz="1500" spc="-5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dirty="0" sz="1500" spc="-4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408" name="Text Box408"/>
          <p:cNvSpPr txBox="1"/>
          <p:nvPr/>
        </p:nvSpPr>
        <p:spPr>
          <a:xfrm>
            <a:off x="4673854" y="6248934"/>
            <a:ext cx="3967044" cy="1923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4"/>
              </a:lnSpc>
            </a:pPr>
            <a:r>
              <a:rPr lang="en-US" altLang="zh-CN" dirty="0" b="1" sz="15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LightGBM</a:t>
            </a:r>
            <a:r>
              <a:rPr lang="en-US" altLang="zh-CN" dirty="0" b="1" sz="1500" spc="-12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package.</a:t>
            </a:r>
            <a:r>
              <a:rPr lang="en-US" altLang="zh-CN" dirty="0" b="1" sz="1500" spc="-8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But</a:t>
            </a:r>
            <a:r>
              <a:rPr lang="en-US" altLang="zh-CN" dirty="0" sz="1500" spc="-4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500" spc="-4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5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XGBoost</a:t>
            </a:r>
            <a:r>
              <a:rPr lang="en-US" altLang="zh-CN" dirty="0" b="1" sz="1500" spc="-9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5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close</a:t>
            </a:r>
            <a:r>
              <a:rPr lang="en-US" altLang="zh-CN" dirty="0" sz="1500" spc="-3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5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behind.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409" name="Text Box409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20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411" name="Path411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12" name="Image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413" name="Text Box413"/>
          <p:cNvSpPr txBox="1"/>
          <p:nvPr/>
        </p:nvSpPr>
        <p:spPr>
          <a:xfrm>
            <a:off x="4760722" y="233065"/>
            <a:ext cx="2707080" cy="48682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4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FUTURE</a:t>
            </a: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24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WORK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14" name="Text Box414"/>
          <p:cNvSpPr txBox="1"/>
          <p:nvPr/>
        </p:nvSpPr>
        <p:spPr>
          <a:xfrm>
            <a:off x="1744980" y="1956921"/>
            <a:ext cx="5358458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</a:t>
            </a:r>
            <a:r>
              <a:rPr lang="en-US" altLang="zh-CN" dirty="0" sz="18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transformations</a:t>
            </a:r>
            <a:r>
              <a:rPr lang="en-US" altLang="zh-CN" dirty="0" sz="18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(feature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engineering)</a:t>
            </a:r>
            <a:endParaRPr lang="en-US" altLang="zh-CN" sz="180078">
              <a:latin typeface="Calibri"/>
              <a:ea typeface="Calibri"/>
              <a:cs typeface="Calibri"/>
            </a:endParaRPr>
          </a:p>
        </p:txBody>
      </p:sp>
      <p:sp>
        <p:nvSpPr>
          <p:cNvPr id="415" name="Text Box415"/>
          <p:cNvSpPr txBox="1"/>
          <p:nvPr/>
        </p:nvSpPr>
        <p:spPr>
          <a:xfrm>
            <a:off x="1744980" y="2506091"/>
            <a:ext cx="59106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Tuning</a:t>
            </a:r>
            <a:r>
              <a:rPr lang="en-US" altLang="zh-CN" dirty="0" sz="1800" spc="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better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models,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</a:t>
            </a:r>
            <a:r>
              <a:rPr lang="en-US" altLang="zh-CN" dirty="0" sz="1800" spc="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specifically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MLP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classifier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16" name="Text Box416"/>
          <p:cNvSpPr txBox="1"/>
          <p:nvPr/>
        </p:nvSpPr>
        <p:spPr>
          <a:xfrm>
            <a:off x="1744980" y="3055112"/>
            <a:ext cx="5006442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5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Try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SVM</a:t>
            </a:r>
            <a:r>
              <a:rPr lang="en-US" altLang="zh-CN" dirty="0" sz="18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Support</a:t>
            </a:r>
            <a:r>
              <a:rPr lang="en-US" altLang="zh-CN" dirty="0" sz="18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Vector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Machine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17" name="Text Box417"/>
          <p:cNvSpPr txBox="1"/>
          <p:nvPr/>
        </p:nvSpPr>
        <p:spPr>
          <a:xfrm>
            <a:off x="1744980" y="3604006"/>
            <a:ext cx="6593180" cy="2640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79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6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5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Try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packages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dirty="0" sz="1800" spc="3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Keras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Pytorch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</a:t>
            </a:r>
            <a:r>
              <a:rPr lang="en-US" altLang="zh-CN" dirty="0" sz="1800" spc="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MLP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classifier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18" name="Text Box418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419" name="Text Box419"/>
          <p:cNvSpPr txBox="1"/>
          <p:nvPr/>
        </p:nvSpPr>
        <p:spPr>
          <a:xfrm>
            <a:off x="11112754" y="6479439"/>
            <a:ext cx="1915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4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21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Image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421" name="Path421"/>
          <p:cNvSpPr/>
          <p:nvPr/>
        </p:nvSpPr>
        <p:spPr>
          <a:xfrm>
            <a:off x="5117592" y="0"/>
            <a:ext cx="1956816" cy="993648"/>
          </a:xfrm>
          <a:custGeom>
            <a:avLst/>
            <a:gdLst/>
            <a:ahLst/>
            <a:cxnLst/>
            <a:rect l="l" t="t" r="r" b="b"/>
            <a:pathLst>
              <a:path w="1956816" h="993648">
                <a:moveTo>
                  <a:pt x="0" y="993648"/>
                </a:moveTo>
                <a:lnTo>
                  <a:pt x="1956816" y="993648"/>
                </a:lnTo>
                <a:lnTo>
                  <a:pt x="1956816" y="0"/>
                </a:lnTo>
                <a:lnTo>
                  <a:pt x="0" y="0"/>
                </a:lnTo>
                <a:lnTo>
                  <a:pt x="0" y="993648"/>
                </a:lnTo>
                <a:close/>
              </a:path>
            </a:pathLst>
          </a:custGeom>
          <a:solidFill>
            <a:srgbClr val="44546A">
              <a:alpha val="90196"/>
            </a:srgbClr>
          </a:solidFill>
          <a:ln w="0" cap="sq">
            <a:solidFill>
              <a:srgbClr val="44546A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22" name="Image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92" y="5867400"/>
            <a:ext cx="1956816" cy="977900"/>
          </a:xfrm>
          <a:prstGeom prst="rect">
            <a:avLst/>
          </a:prstGeom>
          <a:noFill/>
        </p:spPr>
      </p:pic>
      <p:sp>
        <p:nvSpPr>
          <p:cNvPr id="423" name="Text Box423"/>
          <p:cNvSpPr txBox="1"/>
          <p:nvPr/>
        </p:nvSpPr>
        <p:spPr>
          <a:xfrm>
            <a:off x="3965702" y="2963878"/>
            <a:ext cx="4300484" cy="91476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7203"/>
              </a:lnSpc>
            </a:pPr>
            <a:r>
              <a:rPr lang="en-US" altLang="zh-CN" dirty="0" b="1" sz="6000" spc="26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THANK</a:t>
            </a:r>
            <a:r>
              <a:rPr lang="en-US" altLang="zh-CN" dirty="0" b="1" sz="6000" spc="-31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6000" spc="2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YOU</a:t>
            </a:r>
            <a:endParaRPr lang="en-US" altLang="zh-CN" sz="6000"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3" name="Path13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4" name="Image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grpSp>
        <p:nvGrpSpPr>
          <p:cNvPr id="15" name="Group15"/>
          <p:cNvGrpSpPr/>
          <p:nvPr/>
        </p:nvGrpSpPr>
        <p:grpSpPr>
          <a:xfrm>
            <a:off x="6160008" y="2008632"/>
            <a:ext cx="1822704" cy="1798320"/>
            <a:chOff x="6160008" y="2008632"/>
            <a:chExt cx="1822704" cy="1798320"/>
          </a:xfrm>
        </p:grpSpPr>
        <p:sp>
          <p:nvSpPr>
            <p:cNvPr id="16" name="Path16"/>
            <p:cNvSpPr/>
            <p:nvPr/>
          </p:nvSpPr>
          <p:spPr>
            <a:xfrm>
              <a:off x="6160008" y="2008632"/>
              <a:ext cx="1816608" cy="1798320"/>
            </a:xfrm>
            <a:custGeom>
              <a:avLst/>
              <a:gdLst/>
              <a:ahLst/>
              <a:cxnLst/>
              <a:rect l="l" t="t" r="r" b="b"/>
              <a:pathLst>
                <a:path w="1816608" h="1798320">
                  <a:moveTo>
                    <a:pt x="0" y="85737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66089" y="73152"/>
                    <a:pt x="1743075" y="836422"/>
                    <a:pt x="1816608" y="1798320"/>
                  </a:cubicBezTo>
                  <a:cubicBezTo>
                    <a:pt x="945007" y="1798320"/>
                    <a:pt x="945007" y="1798320"/>
                    <a:pt x="945007" y="1798320"/>
                  </a:cubicBezTo>
                  <a:cubicBezTo>
                    <a:pt x="882016" y="1317371"/>
                    <a:pt x="493522" y="920115"/>
                    <a:pt x="0" y="857377"/>
                  </a:cubicBezTo>
                  <a:close/>
                </a:path>
              </a:pathLst>
            </a:custGeom>
            <a:solidFill>
              <a:srgbClr val="E7E6E6">
                <a:alpha val="100000"/>
              </a:srgbClr>
            </a:solidFill>
            <a:ln w="0" cap="sq">
              <a:solidFill>
                <a:srgbClr val="E7E6E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Path17"/>
            <p:cNvSpPr/>
            <p:nvPr/>
          </p:nvSpPr>
          <p:spPr>
            <a:xfrm>
              <a:off x="6931152" y="2145792"/>
              <a:ext cx="1051560" cy="1054608"/>
            </a:xfrm>
            <a:custGeom>
              <a:avLst/>
              <a:gdLst/>
              <a:ahLst/>
              <a:cxnLst/>
              <a:rect l="l" t="t" r="r" b="b"/>
              <a:pathLst>
                <a:path w="1051560" h="1054608">
                  <a:moveTo>
                    <a:pt x="0" y="527304"/>
                  </a:moveTo>
                  <a:cubicBezTo>
                    <a:pt x="0" y="236093"/>
                    <a:pt x="235458" y="0"/>
                    <a:pt x="525780" y="0"/>
                  </a:cubicBezTo>
                  <a:cubicBezTo>
                    <a:pt x="816102" y="0"/>
                    <a:pt x="1051560" y="236093"/>
                    <a:pt x="1051560" y="527304"/>
                  </a:cubicBezTo>
                  <a:cubicBezTo>
                    <a:pt x="1051560" y="818515"/>
                    <a:pt x="816102" y="1054608"/>
                    <a:pt x="525780" y="1054608"/>
                  </a:cubicBezTo>
                  <a:cubicBezTo>
                    <a:pt x="235458" y="1054608"/>
                    <a:pt x="0" y="818515"/>
                    <a:pt x="0" y="527304"/>
                  </a:cubicBezTo>
                  <a:close/>
                </a:path>
              </a:pathLst>
            </a:custGeom>
            <a:solidFill>
              <a:srgbClr val="AA1129">
                <a:alpha val="100000"/>
              </a:srgbClr>
            </a:solidFill>
            <a:ln w="0" cap="sq">
              <a:solidFill>
                <a:srgbClr val="AA112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Path18"/>
            <p:cNvSpPr/>
            <p:nvPr/>
          </p:nvSpPr>
          <p:spPr>
            <a:xfrm>
              <a:off x="7284720" y="2523744"/>
              <a:ext cx="271273" cy="301752"/>
            </a:xfrm>
            <a:custGeom>
              <a:avLst/>
              <a:gdLst/>
              <a:ahLst/>
              <a:cxnLst/>
              <a:rect l="l" t="t" r="r" b="b"/>
              <a:pathLst>
                <a:path w="271273" h="301752">
                  <a:moveTo>
                    <a:pt x="194565" y="185039"/>
                  </a:moveTo>
                  <a:lnTo>
                    <a:pt x="189230" y="182626"/>
                  </a:lnTo>
                  <a:lnTo>
                    <a:pt x="183135" y="180721"/>
                  </a:lnTo>
                  <a:lnTo>
                    <a:pt x="177292" y="178689"/>
                  </a:lnTo>
                  <a:lnTo>
                    <a:pt x="171197" y="176403"/>
                  </a:lnTo>
                  <a:lnTo>
                    <a:pt x="171197" y="148463"/>
                  </a:lnTo>
                  <a:lnTo>
                    <a:pt x="174498" y="147066"/>
                  </a:lnTo>
                  <a:lnTo>
                    <a:pt x="176912" y="143637"/>
                  </a:lnTo>
                  <a:lnTo>
                    <a:pt x="180722" y="139319"/>
                  </a:lnTo>
                  <a:lnTo>
                    <a:pt x="183515" y="134493"/>
                  </a:lnTo>
                  <a:lnTo>
                    <a:pt x="185928" y="128778"/>
                  </a:lnTo>
                  <a:lnTo>
                    <a:pt x="189230" y="121539"/>
                  </a:lnTo>
                  <a:lnTo>
                    <a:pt x="190754" y="113411"/>
                  </a:lnTo>
                  <a:lnTo>
                    <a:pt x="191643" y="103759"/>
                  </a:lnTo>
                  <a:lnTo>
                    <a:pt x="193548" y="102362"/>
                  </a:lnTo>
                  <a:lnTo>
                    <a:pt x="194945" y="101346"/>
                  </a:lnTo>
                  <a:lnTo>
                    <a:pt x="196469" y="99441"/>
                  </a:lnTo>
                  <a:lnTo>
                    <a:pt x="197866" y="97536"/>
                  </a:lnTo>
                  <a:lnTo>
                    <a:pt x="198755" y="95123"/>
                  </a:lnTo>
                  <a:lnTo>
                    <a:pt x="199264" y="91821"/>
                  </a:lnTo>
                  <a:lnTo>
                    <a:pt x="200279" y="88392"/>
                  </a:lnTo>
                  <a:lnTo>
                    <a:pt x="200279" y="85090"/>
                  </a:lnTo>
                  <a:lnTo>
                    <a:pt x="199264" y="78740"/>
                  </a:lnTo>
                  <a:lnTo>
                    <a:pt x="198375" y="74041"/>
                  </a:lnTo>
                  <a:lnTo>
                    <a:pt x="195962" y="69723"/>
                  </a:lnTo>
                  <a:lnTo>
                    <a:pt x="193548" y="67310"/>
                  </a:lnTo>
                  <a:lnTo>
                    <a:pt x="195962" y="59055"/>
                  </a:lnTo>
                  <a:lnTo>
                    <a:pt x="198755" y="48514"/>
                  </a:lnTo>
                  <a:lnTo>
                    <a:pt x="199264" y="43307"/>
                  </a:lnTo>
                  <a:lnTo>
                    <a:pt x="200279" y="37465"/>
                  </a:lnTo>
                  <a:lnTo>
                    <a:pt x="200279" y="31242"/>
                  </a:lnTo>
                  <a:lnTo>
                    <a:pt x="198755" y="25527"/>
                  </a:lnTo>
                  <a:lnTo>
                    <a:pt x="197866" y="22098"/>
                  </a:lnTo>
                  <a:lnTo>
                    <a:pt x="196469" y="19177"/>
                  </a:lnTo>
                  <a:lnTo>
                    <a:pt x="194056" y="15875"/>
                  </a:lnTo>
                  <a:lnTo>
                    <a:pt x="191643" y="13462"/>
                  </a:lnTo>
                  <a:lnTo>
                    <a:pt x="189230" y="11049"/>
                  </a:lnTo>
                  <a:lnTo>
                    <a:pt x="185928" y="9144"/>
                  </a:lnTo>
                  <a:lnTo>
                    <a:pt x="182118" y="7239"/>
                  </a:lnTo>
                  <a:lnTo>
                    <a:pt x="178816" y="5334"/>
                  </a:lnTo>
                  <a:lnTo>
                    <a:pt x="171197" y="2921"/>
                  </a:lnTo>
                  <a:lnTo>
                    <a:pt x="162561" y="1397"/>
                  </a:lnTo>
                  <a:lnTo>
                    <a:pt x="154940" y="508"/>
                  </a:lnTo>
                  <a:lnTo>
                    <a:pt x="146304" y="0"/>
                  </a:lnTo>
                  <a:lnTo>
                    <a:pt x="138685" y="508"/>
                  </a:lnTo>
                  <a:lnTo>
                    <a:pt x="131573" y="1397"/>
                  </a:lnTo>
                  <a:lnTo>
                    <a:pt x="123444" y="2413"/>
                  </a:lnTo>
                  <a:lnTo>
                    <a:pt x="116840" y="4826"/>
                  </a:lnTo>
                  <a:lnTo>
                    <a:pt x="110110" y="7239"/>
                  </a:lnTo>
                  <a:lnTo>
                    <a:pt x="103887" y="11049"/>
                  </a:lnTo>
                  <a:lnTo>
                    <a:pt x="101600" y="12954"/>
                  </a:lnTo>
                  <a:lnTo>
                    <a:pt x="99188" y="15367"/>
                  </a:lnTo>
                  <a:lnTo>
                    <a:pt x="97282" y="17780"/>
                  </a:lnTo>
                  <a:lnTo>
                    <a:pt x="95377" y="20193"/>
                  </a:lnTo>
                  <a:lnTo>
                    <a:pt x="92456" y="20193"/>
                  </a:lnTo>
                  <a:lnTo>
                    <a:pt x="88647" y="20193"/>
                  </a:lnTo>
                  <a:lnTo>
                    <a:pt x="86234" y="21082"/>
                  </a:lnTo>
                  <a:lnTo>
                    <a:pt x="83948" y="22098"/>
                  </a:lnTo>
                  <a:lnTo>
                    <a:pt x="80138" y="24511"/>
                  </a:lnTo>
                  <a:lnTo>
                    <a:pt x="77725" y="26924"/>
                  </a:lnTo>
                  <a:lnTo>
                    <a:pt x="75312" y="31242"/>
                  </a:lnTo>
                  <a:lnTo>
                    <a:pt x="73915" y="36576"/>
                  </a:lnTo>
                  <a:lnTo>
                    <a:pt x="73406" y="41275"/>
                  </a:lnTo>
                  <a:lnTo>
                    <a:pt x="73915" y="47117"/>
                  </a:lnTo>
                  <a:lnTo>
                    <a:pt x="75819" y="57150"/>
                  </a:lnTo>
                  <a:lnTo>
                    <a:pt x="78232" y="66802"/>
                  </a:lnTo>
                  <a:lnTo>
                    <a:pt x="78232" y="66802"/>
                  </a:lnTo>
                  <a:lnTo>
                    <a:pt x="78232" y="66802"/>
                  </a:lnTo>
                  <a:lnTo>
                    <a:pt x="76327" y="67691"/>
                  </a:lnTo>
                  <a:lnTo>
                    <a:pt x="75312" y="69723"/>
                  </a:lnTo>
                  <a:lnTo>
                    <a:pt x="73915" y="71628"/>
                  </a:lnTo>
                  <a:lnTo>
                    <a:pt x="72898" y="74041"/>
                  </a:lnTo>
                  <a:lnTo>
                    <a:pt x="70993" y="78740"/>
                  </a:lnTo>
                  <a:lnTo>
                    <a:pt x="70993" y="85090"/>
                  </a:lnTo>
                  <a:lnTo>
                    <a:pt x="70993" y="88392"/>
                  </a:lnTo>
                  <a:lnTo>
                    <a:pt x="71502" y="91313"/>
                  </a:lnTo>
                  <a:lnTo>
                    <a:pt x="72010" y="94234"/>
                  </a:lnTo>
                  <a:lnTo>
                    <a:pt x="72898" y="97028"/>
                  </a:lnTo>
                  <a:lnTo>
                    <a:pt x="73915" y="98552"/>
                  </a:lnTo>
                  <a:lnTo>
                    <a:pt x="75819" y="101346"/>
                  </a:lnTo>
                  <a:lnTo>
                    <a:pt x="77725" y="102362"/>
                  </a:lnTo>
                  <a:lnTo>
                    <a:pt x="79629" y="103759"/>
                  </a:lnTo>
                  <a:lnTo>
                    <a:pt x="79629" y="108585"/>
                  </a:lnTo>
                  <a:lnTo>
                    <a:pt x="80518" y="113411"/>
                  </a:lnTo>
                  <a:lnTo>
                    <a:pt x="81535" y="117729"/>
                  </a:lnTo>
                  <a:lnTo>
                    <a:pt x="82424" y="121539"/>
                  </a:lnTo>
                  <a:lnTo>
                    <a:pt x="85852" y="128778"/>
                  </a:lnTo>
                  <a:lnTo>
                    <a:pt x="89154" y="135001"/>
                  </a:lnTo>
                  <a:lnTo>
                    <a:pt x="92965" y="139827"/>
                  </a:lnTo>
                  <a:lnTo>
                    <a:pt x="96775" y="143637"/>
                  </a:lnTo>
                  <a:lnTo>
                    <a:pt x="99695" y="147066"/>
                  </a:lnTo>
                  <a:lnTo>
                    <a:pt x="102489" y="149479"/>
                  </a:lnTo>
                  <a:lnTo>
                    <a:pt x="102489" y="176403"/>
                  </a:lnTo>
                  <a:lnTo>
                    <a:pt x="96775" y="178689"/>
                  </a:lnTo>
                  <a:lnTo>
                    <a:pt x="90552" y="180721"/>
                  </a:lnTo>
                  <a:lnTo>
                    <a:pt x="84328" y="183007"/>
                  </a:lnTo>
                  <a:lnTo>
                    <a:pt x="78232" y="185039"/>
                  </a:lnTo>
                  <a:lnTo>
                    <a:pt x="65278" y="189738"/>
                  </a:lnTo>
                  <a:lnTo>
                    <a:pt x="52960" y="194183"/>
                  </a:lnTo>
                  <a:lnTo>
                    <a:pt x="41529" y="198501"/>
                  </a:lnTo>
                  <a:lnTo>
                    <a:pt x="30988" y="203708"/>
                  </a:lnTo>
                  <a:lnTo>
                    <a:pt x="22352" y="208534"/>
                  </a:lnTo>
                  <a:lnTo>
                    <a:pt x="15240" y="213360"/>
                  </a:lnTo>
                  <a:lnTo>
                    <a:pt x="11938" y="215773"/>
                  </a:lnTo>
                  <a:lnTo>
                    <a:pt x="10542" y="219075"/>
                  </a:lnTo>
                  <a:lnTo>
                    <a:pt x="8637" y="221996"/>
                  </a:lnTo>
                  <a:lnTo>
                    <a:pt x="6731" y="224409"/>
                  </a:lnTo>
                  <a:lnTo>
                    <a:pt x="4827" y="234061"/>
                  </a:lnTo>
                  <a:lnTo>
                    <a:pt x="2922" y="245110"/>
                  </a:lnTo>
                  <a:lnTo>
                    <a:pt x="1905" y="256159"/>
                  </a:lnTo>
                  <a:lnTo>
                    <a:pt x="508" y="267589"/>
                  </a:lnTo>
                  <a:lnTo>
                    <a:pt x="0" y="286893"/>
                  </a:lnTo>
                  <a:lnTo>
                    <a:pt x="0" y="296037"/>
                  </a:lnTo>
                  <a:lnTo>
                    <a:pt x="0" y="297942"/>
                  </a:lnTo>
                  <a:lnTo>
                    <a:pt x="1016" y="299847"/>
                  </a:lnTo>
                  <a:lnTo>
                    <a:pt x="2922" y="301244"/>
                  </a:lnTo>
                  <a:lnTo>
                    <a:pt x="5207" y="301752"/>
                  </a:lnTo>
                  <a:lnTo>
                    <a:pt x="265557" y="301752"/>
                  </a:lnTo>
                  <a:lnTo>
                    <a:pt x="267462" y="301244"/>
                  </a:lnTo>
                  <a:lnTo>
                    <a:pt x="269367" y="299847"/>
                  </a:lnTo>
                  <a:lnTo>
                    <a:pt x="270256" y="297942"/>
                  </a:lnTo>
                  <a:lnTo>
                    <a:pt x="271273" y="296037"/>
                  </a:lnTo>
                  <a:lnTo>
                    <a:pt x="271273" y="286893"/>
                  </a:lnTo>
                  <a:lnTo>
                    <a:pt x="270256" y="267589"/>
                  </a:lnTo>
                  <a:lnTo>
                    <a:pt x="269367" y="256159"/>
                  </a:lnTo>
                  <a:lnTo>
                    <a:pt x="267970" y="245110"/>
                  </a:lnTo>
                  <a:lnTo>
                    <a:pt x="266065" y="234061"/>
                  </a:lnTo>
                  <a:lnTo>
                    <a:pt x="264542" y="224409"/>
                  </a:lnTo>
                  <a:lnTo>
                    <a:pt x="262637" y="221488"/>
                  </a:lnTo>
                  <a:lnTo>
                    <a:pt x="260731" y="219075"/>
                  </a:lnTo>
                  <a:lnTo>
                    <a:pt x="258827" y="215773"/>
                  </a:lnTo>
                  <a:lnTo>
                    <a:pt x="256032" y="213360"/>
                  </a:lnTo>
                  <a:lnTo>
                    <a:pt x="248920" y="208026"/>
                  </a:lnTo>
                  <a:lnTo>
                    <a:pt x="240285" y="202819"/>
                  </a:lnTo>
                  <a:lnTo>
                    <a:pt x="230760" y="198501"/>
                  </a:lnTo>
                  <a:lnTo>
                    <a:pt x="219838" y="194183"/>
                  </a:lnTo>
                  <a:lnTo>
                    <a:pt x="207392" y="189357"/>
                  </a:lnTo>
                  <a:lnTo>
                    <a:pt x="194565" y="1850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Path19"/>
            <p:cNvSpPr/>
            <p:nvPr/>
          </p:nvSpPr>
          <p:spPr>
            <a:xfrm>
              <a:off x="7495032" y="2523744"/>
              <a:ext cx="134113" cy="301752"/>
            </a:xfrm>
            <a:custGeom>
              <a:avLst/>
              <a:gdLst/>
              <a:ahLst/>
              <a:cxnLst/>
              <a:rect l="l" t="t" r="r" b="b"/>
              <a:pathLst>
                <a:path w="134113" h="301752">
                  <a:moveTo>
                    <a:pt x="127381" y="224028"/>
                  </a:moveTo>
                  <a:lnTo>
                    <a:pt x="125476" y="220599"/>
                  </a:lnTo>
                  <a:lnTo>
                    <a:pt x="123190" y="217297"/>
                  </a:lnTo>
                  <a:lnTo>
                    <a:pt x="120269" y="213868"/>
                  </a:lnTo>
                  <a:lnTo>
                    <a:pt x="116460" y="210058"/>
                  </a:lnTo>
                  <a:lnTo>
                    <a:pt x="111634" y="206629"/>
                  </a:lnTo>
                  <a:lnTo>
                    <a:pt x="106426" y="203200"/>
                  </a:lnTo>
                  <a:lnTo>
                    <a:pt x="101219" y="199898"/>
                  </a:lnTo>
                  <a:lnTo>
                    <a:pt x="94996" y="196977"/>
                  </a:lnTo>
                  <a:lnTo>
                    <a:pt x="80645" y="190246"/>
                  </a:lnTo>
                  <a:lnTo>
                    <a:pt x="65405" y="183896"/>
                  </a:lnTo>
                  <a:lnTo>
                    <a:pt x="49150" y="177165"/>
                  </a:lnTo>
                  <a:lnTo>
                    <a:pt x="30988" y="170434"/>
                  </a:lnTo>
                  <a:lnTo>
                    <a:pt x="30988" y="170434"/>
                  </a:lnTo>
                  <a:lnTo>
                    <a:pt x="30988" y="154051"/>
                  </a:lnTo>
                  <a:lnTo>
                    <a:pt x="34417" y="152146"/>
                  </a:lnTo>
                  <a:lnTo>
                    <a:pt x="37212" y="149225"/>
                  </a:lnTo>
                  <a:lnTo>
                    <a:pt x="41022" y="145288"/>
                  </a:lnTo>
                  <a:lnTo>
                    <a:pt x="44831" y="140970"/>
                  </a:lnTo>
                  <a:lnTo>
                    <a:pt x="48261" y="134747"/>
                  </a:lnTo>
                  <a:lnTo>
                    <a:pt x="51563" y="127889"/>
                  </a:lnTo>
                  <a:lnTo>
                    <a:pt x="52452" y="123571"/>
                  </a:lnTo>
                  <a:lnTo>
                    <a:pt x="53467" y="119253"/>
                  </a:lnTo>
                  <a:lnTo>
                    <a:pt x="53976" y="114935"/>
                  </a:lnTo>
                  <a:lnTo>
                    <a:pt x="54356" y="110109"/>
                  </a:lnTo>
                  <a:lnTo>
                    <a:pt x="56262" y="109093"/>
                  </a:lnTo>
                  <a:lnTo>
                    <a:pt x="58166" y="107696"/>
                  </a:lnTo>
                  <a:lnTo>
                    <a:pt x="59690" y="105791"/>
                  </a:lnTo>
                  <a:lnTo>
                    <a:pt x="60580" y="103759"/>
                  </a:lnTo>
                  <a:lnTo>
                    <a:pt x="62103" y="100965"/>
                  </a:lnTo>
                  <a:lnTo>
                    <a:pt x="62485" y="97536"/>
                  </a:lnTo>
                  <a:lnTo>
                    <a:pt x="62992" y="94615"/>
                  </a:lnTo>
                  <a:lnTo>
                    <a:pt x="62992" y="90805"/>
                  </a:lnTo>
                  <a:lnTo>
                    <a:pt x="62485" y="85471"/>
                  </a:lnTo>
                  <a:lnTo>
                    <a:pt x="61088" y="80137"/>
                  </a:lnTo>
                  <a:lnTo>
                    <a:pt x="58675" y="75819"/>
                  </a:lnTo>
                  <a:lnTo>
                    <a:pt x="55880" y="72898"/>
                  </a:lnTo>
                  <a:lnTo>
                    <a:pt x="56262" y="72898"/>
                  </a:lnTo>
                  <a:lnTo>
                    <a:pt x="56262" y="72898"/>
                  </a:lnTo>
                  <a:lnTo>
                    <a:pt x="58675" y="64262"/>
                  </a:lnTo>
                  <a:lnTo>
                    <a:pt x="62103" y="53086"/>
                  </a:lnTo>
                  <a:lnTo>
                    <a:pt x="62485" y="46863"/>
                  </a:lnTo>
                  <a:lnTo>
                    <a:pt x="62992" y="40513"/>
                  </a:lnTo>
                  <a:lnTo>
                    <a:pt x="62992" y="34290"/>
                  </a:lnTo>
                  <a:lnTo>
                    <a:pt x="62103" y="28448"/>
                  </a:lnTo>
                  <a:lnTo>
                    <a:pt x="60580" y="24638"/>
                  </a:lnTo>
                  <a:lnTo>
                    <a:pt x="58166" y="20701"/>
                  </a:lnTo>
                  <a:lnTo>
                    <a:pt x="55880" y="16891"/>
                  </a:lnTo>
                  <a:lnTo>
                    <a:pt x="52452" y="13462"/>
                  </a:lnTo>
                  <a:lnTo>
                    <a:pt x="49150" y="10160"/>
                  </a:lnTo>
                  <a:lnTo>
                    <a:pt x="44831" y="7239"/>
                  </a:lnTo>
                  <a:lnTo>
                    <a:pt x="40513" y="4826"/>
                  </a:lnTo>
                  <a:lnTo>
                    <a:pt x="36323" y="2921"/>
                  </a:lnTo>
                  <a:lnTo>
                    <a:pt x="30988" y="1016"/>
                  </a:lnTo>
                  <a:lnTo>
                    <a:pt x="26670" y="508"/>
                  </a:lnTo>
                  <a:lnTo>
                    <a:pt x="22480" y="0"/>
                  </a:lnTo>
                  <a:lnTo>
                    <a:pt x="18162" y="0"/>
                  </a:lnTo>
                  <a:lnTo>
                    <a:pt x="13843" y="1016"/>
                  </a:lnTo>
                  <a:lnTo>
                    <a:pt x="10542" y="1397"/>
                  </a:lnTo>
                  <a:lnTo>
                    <a:pt x="6223" y="3429"/>
                  </a:lnTo>
                  <a:lnTo>
                    <a:pt x="2413" y="5842"/>
                  </a:lnTo>
                  <a:lnTo>
                    <a:pt x="508" y="7239"/>
                  </a:lnTo>
                  <a:lnTo>
                    <a:pt x="0" y="9652"/>
                  </a:lnTo>
                  <a:lnTo>
                    <a:pt x="0" y="11557"/>
                  </a:lnTo>
                  <a:lnTo>
                    <a:pt x="508" y="13970"/>
                  </a:lnTo>
                  <a:lnTo>
                    <a:pt x="2413" y="15494"/>
                  </a:lnTo>
                  <a:lnTo>
                    <a:pt x="4318" y="16383"/>
                  </a:lnTo>
                  <a:lnTo>
                    <a:pt x="6731" y="16383"/>
                  </a:lnTo>
                  <a:lnTo>
                    <a:pt x="8636" y="15494"/>
                  </a:lnTo>
                  <a:lnTo>
                    <a:pt x="12446" y="13970"/>
                  </a:lnTo>
                  <a:lnTo>
                    <a:pt x="15240" y="12573"/>
                  </a:lnTo>
                  <a:lnTo>
                    <a:pt x="18162" y="11557"/>
                  </a:lnTo>
                  <a:lnTo>
                    <a:pt x="21463" y="11557"/>
                  </a:lnTo>
                  <a:lnTo>
                    <a:pt x="26670" y="12065"/>
                  </a:lnTo>
                  <a:lnTo>
                    <a:pt x="32004" y="13462"/>
                  </a:lnTo>
                  <a:lnTo>
                    <a:pt x="35306" y="15494"/>
                  </a:lnTo>
                  <a:lnTo>
                    <a:pt x="39116" y="16891"/>
                  </a:lnTo>
                  <a:lnTo>
                    <a:pt x="42418" y="19812"/>
                  </a:lnTo>
                  <a:lnTo>
                    <a:pt x="44831" y="22225"/>
                  </a:lnTo>
                  <a:lnTo>
                    <a:pt x="47244" y="24638"/>
                  </a:lnTo>
                  <a:lnTo>
                    <a:pt x="49150" y="27051"/>
                  </a:lnTo>
                  <a:lnTo>
                    <a:pt x="50165" y="29464"/>
                  </a:lnTo>
                  <a:lnTo>
                    <a:pt x="51054" y="31369"/>
                  </a:lnTo>
                  <a:lnTo>
                    <a:pt x="51563" y="36195"/>
                  </a:lnTo>
                  <a:lnTo>
                    <a:pt x="51563" y="41529"/>
                  </a:lnTo>
                  <a:lnTo>
                    <a:pt x="51563" y="46863"/>
                  </a:lnTo>
                  <a:lnTo>
                    <a:pt x="50165" y="51689"/>
                  </a:lnTo>
                  <a:lnTo>
                    <a:pt x="47753" y="61341"/>
                  </a:lnTo>
                  <a:lnTo>
                    <a:pt x="45340" y="68580"/>
                  </a:lnTo>
                  <a:lnTo>
                    <a:pt x="43942" y="73406"/>
                  </a:lnTo>
                  <a:lnTo>
                    <a:pt x="43435" y="76708"/>
                  </a:lnTo>
                  <a:lnTo>
                    <a:pt x="43435" y="78740"/>
                  </a:lnTo>
                  <a:lnTo>
                    <a:pt x="44831" y="80137"/>
                  </a:lnTo>
                  <a:lnTo>
                    <a:pt x="46736" y="81534"/>
                  </a:lnTo>
                  <a:lnTo>
                    <a:pt x="49150" y="82042"/>
                  </a:lnTo>
                  <a:lnTo>
                    <a:pt x="49657" y="83058"/>
                  </a:lnTo>
                  <a:lnTo>
                    <a:pt x="51054" y="84455"/>
                  </a:lnTo>
                  <a:lnTo>
                    <a:pt x="51563" y="87376"/>
                  </a:lnTo>
                  <a:lnTo>
                    <a:pt x="52070" y="90805"/>
                  </a:lnTo>
                  <a:lnTo>
                    <a:pt x="51563" y="95123"/>
                  </a:lnTo>
                  <a:lnTo>
                    <a:pt x="50165" y="98552"/>
                  </a:lnTo>
                  <a:lnTo>
                    <a:pt x="49657" y="99441"/>
                  </a:lnTo>
                  <a:lnTo>
                    <a:pt x="49150" y="100457"/>
                  </a:lnTo>
                  <a:lnTo>
                    <a:pt x="46736" y="100457"/>
                  </a:lnTo>
                  <a:lnTo>
                    <a:pt x="44831" y="101346"/>
                  </a:lnTo>
                  <a:lnTo>
                    <a:pt x="43435" y="103378"/>
                  </a:lnTo>
                  <a:lnTo>
                    <a:pt x="43435" y="105791"/>
                  </a:lnTo>
                  <a:lnTo>
                    <a:pt x="42926" y="111506"/>
                  </a:lnTo>
                  <a:lnTo>
                    <a:pt x="42418" y="116332"/>
                  </a:lnTo>
                  <a:lnTo>
                    <a:pt x="41530" y="120650"/>
                  </a:lnTo>
                  <a:lnTo>
                    <a:pt x="40513" y="125095"/>
                  </a:lnTo>
                  <a:lnTo>
                    <a:pt x="37212" y="131826"/>
                  </a:lnTo>
                  <a:lnTo>
                    <a:pt x="33910" y="136652"/>
                  </a:lnTo>
                  <a:lnTo>
                    <a:pt x="26290" y="143383"/>
                  </a:lnTo>
                  <a:lnTo>
                    <a:pt x="23368" y="145288"/>
                  </a:lnTo>
                  <a:lnTo>
                    <a:pt x="21463" y="146812"/>
                  </a:lnTo>
                  <a:lnTo>
                    <a:pt x="20955" y="147701"/>
                  </a:lnTo>
                  <a:lnTo>
                    <a:pt x="19558" y="149225"/>
                  </a:lnTo>
                  <a:lnTo>
                    <a:pt x="19558" y="151130"/>
                  </a:lnTo>
                  <a:lnTo>
                    <a:pt x="19558" y="173863"/>
                  </a:lnTo>
                  <a:lnTo>
                    <a:pt x="19558" y="175768"/>
                  </a:lnTo>
                  <a:lnTo>
                    <a:pt x="20955" y="177673"/>
                  </a:lnTo>
                  <a:lnTo>
                    <a:pt x="21972" y="179070"/>
                  </a:lnTo>
                  <a:lnTo>
                    <a:pt x="23368" y="179578"/>
                  </a:lnTo>
                  <a:lnTo>
                    <a:pt x="27686" y="181483"/>
                  </a:lnTo>
                  <a:lnTo>
                    <a:pt x="56769" y="192659"/>
                  </a:lnTo>
                  <a:lnTo>
                    <a:pt x="84455" y="204216"/>
                  </a:lnTo>
                  <a:lnTo>
                    <a:pt x="96393" y="210439"/>
                  </a:lnTo>
                  <a:lnTo>
                    <a:pt x="105918" y="216789"/>
                  </a:lnTo>
                  <a:lnTo>
                    <a:pt x="109728" y="219202"/>
                  </a:lnTo>
                  <a:lnTo>
                    <a:pt x="112650" y="222631"/>
                  </a:lnTo>
                  <a:lnTo>
                    <a:pt x="115063" y="225425"/>
                  </a:lnTo>
                  <a:lnTo>
                    <a:pt x="116460" y="227838"/>
                  </a:lnTo>
                  <a:lnTo>
                    <a:pt x="118365" y="234696"/>
                  </a:lnTo>
                  <a:lnTo>
                    <a:pt x="119253" y="242824"/>
                  </a:lnTo>
                  <a:lnTo>
                    <a:pt x="120777" y="251079"/>
                  </a:lnTo>
                  <a:lnTo>
                    <a:pt x="121286" y="260223"/>
                  </a:lnTo>
                  <a:lnTo>
                    <a:pt x="122682" y="277114"/>
                  </a:lnTo>
                  <a:lnTo>
                    <a:pt x="122682" y="290195"/>
                  </a:lnTo>
                  <a:lnTo>
                    <a:pt x="99695" y="290195"/>
                  </a:lnTo>
                  <a:lnTo>
                    <a:pt x="97410" y="290703"/>
                  </a:lnTo>
                  <a:lnTo>
                    <a:pt x="95504" y="291592"/>
                  </a:lnTo>
                  <a:lnTo>
                    <a:pt x="94488" y="293497"/>
                  </a:lnTo>
                  <a:lnTo>
                    <a:pt x="93600" y="295910"/>
                  </a:lnTo>
                  <a:lnTo>
                    <a:pt x="94488" y="297942"/>
                  </a:lnTo>
                  <a:lnTo>
                    <a:pt x="95504" y="299847"/>
                  </a:lnTo>
                  <a:lnTo>
                    <a:pt x="97410" y="301244"/>
                  </a:lnTo>
                  <a:lnTo>
                    <a:pt x="99695" y="301752"/>
                  </a:lnTo>
                  <a:lnTo>
                    <a:pt x="128905" y="301752"/>
                  </a:lnTo>
                  <a:lnTo>
                    <a:pt x="130303" y="301244"/>
                  </a:lnTo>
                  <a:lnTo>
                    <a:pt x="132207" y="299847"/>
                  </a:lnTo>
                  <a:lnTo>
                    <a:pt x="133604" y="297942"/>
                  </a:lnTo>
                  <a:lnTo>
                    <a:pt x="134113" y="295910"/>
                  </a:lnTo>
                  <a:lnTo>
                    <a:pt x="134113" y="286766"/>
                  </a:lnTo>
                  <a:lnTo>
                    <a:pt x="133604" y="267462"/>
                  </a:lnTo>
                  <a:lnTo>
                    <a:pt x="132207" y="255905"/>
                  </a:lnTo>
                  <a:lnTo>
                    <a:pt x="131192" y="244729"/>
                  </a:lnTo>
                  <a:lnTo>
                    <a:pt x="129286" y="233680"/>
                  </a:lnTo>
                  <a:lnTo>
                    <a:pt x="127381" y="224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0" name="Group20"/>
          <p:cNvGrpSpPr/>
          <p:nvPr/>
        </p:nvGrpSpPr>
        <p:grpSpPr>
          <a:xfrm>
            <a:off x="6160008" y="3956304"/>
            <a:ext cx="1822704" cy="1810512"/>
            <a:chOff x="6160008" y="3956304"/>
            <a:chExt cx="1822704" cy="1810512"/>
          </a:xfrm>
        </p:grpSpPr>
        <p:sp>
          <p:nvSpPr>
            <p:cNvPr id="21" name="Path21"/>
            <p:cNvSpPr/>
            <p:nvPr/>
          </p:nvSpPr>
          <p:spPr>
            <a:xfrm>
              <a:off x="6160008" y="3956304"/>
              <a:ext cx="1816608" cy="1810512"/>
            </a:xfrm>
            <a:custGeom>
              <a:avLst/>
              <a:gdLst/>
              <a:ahLst/>
              <a:cxnLst/>
              <a:rect l="l" t="t" r="r" b="b"/>
              <a:pathLst>
                <a:path w="1816608" h="1810512">
                  <a:moveTo>
                    <a:pt x="945007" y="0"/>
                  </a:moveTo>
                  <a:cubicBezTo>
                    <a:pt x="1816608" y="0"/>
                    <a:pt x="1816608" y="0"/>
                    <a:pt x="1816608" y="0"/>
                  </a:cubicBezTo>
                  <a:cubicBezTo>
                    <a:pt x="1743075" y="973328"/>
                    <a:pt x="966089" y="1737258"/>
                    <a:pt x="0" y="1810512"/>
                  </a:cubicBezTo>
                  <a:cubicBezTo>
                    <a:pt x="0" y="941832"/>
                    <a:pt x="0" y="941832"/>
                    <a:pt x="0" y="941832"/>
                  </a:cubicBezTo>
                  <a:cubicBezTo>
                    <a:pt x="493522" y="879094"/>
                    <a:pt x="882016" y="491871"/>
                    <a:pt x="945007" y="0"/>
                  </a:cubicBezTo>
                  <a:close/>
                </a:path>
              </a:pathLst>
            </a:custGeom>
            <a:solidFill>
              <a:srgbClr val="E7E6E6">
                <a:alpha val="100000"/>
              </a:srgbClr>
            </a:solidFill>
            <a:ln w="0" cap="sq">
              <a:solidFill>
                <a:srgbClr val="E7E6E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Path22"/>
            <p:cNvSpPr/>
            <p:nvPr/>
          </p:nvSpPr>
          <p:spPr>
            <a:xfrm>
              <a:off x="6931152" y="4575048"/>
              <a:ext cx="1051560" cy="1054608"/>
            </a:xfrm>
            <a:custGeom>
              <a:avLst/>
              <a:gdLst/>
              <a:ahLst/>
              <a:cxnLst/>
              <a:rect l="l" t="t" r="r" b="b"/>
              <a:pathLst>
                <a:path w="1051560" h="1054608">
                  <a:moveTo>
                    <a:pt x="0" y="527304"/>
                  </a:moveTo>
                  <a:cubicBezTo>
                    <a:pt x="0" y="236093"/>
                    <a:pt x="235458" y="0"/>
                    <a:pt x="525780" y="0"/>
                  </a:cubicBezTo>
                  <a:cubicBezTo>
                    <a:pt x="816102" y="0"/>
                    <a:pt x="1051560" y="236093"/>
                    <a:pt x="1051560" y="527304"/>
                  </a:cubicBezTo>
                  <a:cubicBezTo>
                    <a:pt x="1051560" y="818515"/>
                    <a:pt x="816102" y="1054608"/>
                    <a:pt x="525780" y="1054608"/>
                  </a:cubicBezTo>
                  <a:cubicBezTo>
                    <a:pt x="235458" y="1054608"/>
                    <a:pt x="0" y="818515"/>
                    <a:pt x="0" y="527304"/>
                  </a:cubicBezTo>
                  <a:close/>
                </a:path>
              </a:pathLst>
            </a:custGeom>
            <a:solidFill>
              <a:srgbClr val="44546A">
                <a:alpha val="100000"/>
              </a:srgbClr>
            </a:solidFill>
            <a:ln w="0" cap="sq">
              <a:solidFill>
                <a:srgbClr val="44546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Path23"/>
            <p:cNvSpPr/>
            <p:nvPr/>
          </p:nvSpPr>
          <p:spPr>
            <a:xfrm>
              <a:off x="7321297" y="4934712"/>
              <a:ext cx="274319" cy="188976"/>
            </a:xfrm>
            <a:custGeom>
              <a:avLst/>
              <a:gdLst/>
              <a:ahLst/>
              <a:cxnLst/>
              <a:rect l="l" t="t" r="r" b="b"/>
              <a:pathLst>
                <a:path w="274319" h="188976">
                  <a:moveTo>
                    <a:pt x="5842" y="188976"/>
                  </a:moveTo>
                  <a:lnTo>
                    <a:pt x="7365" y="188595"/>
                  </a:lnTo>
                  <a:lnTo>
                    <a:pt x="8889" y="188214"/>
                  </a:lnTo>
                  <a:lnTo>
                    <a:pt x="261620" y="22860"/>
                  </a:lnTo>
                  <a:lnTo>
                    <a:pt x="257428" y="62611"/>
                  </a:lnTo>
                  <a:lnTo>
                    <a:pt x="257428" y="63754"/>
                  </a:lnTo>
                  <a:lnTo>
                    <a:pt x="257428" y="64897"/>
                  </a:lnTo>
                  <a:lnTo>
                    <a:pt x="257810" y="66040"/>
                  </a:lnTo>
                  <a:lnTo>
                    <a:pt x="258571" y="66802"/>
                  </a:lnTo>
                  <a:lnTo>
                    <a:pt x="258952" y="67564"/>
                  </a:lnTo>
                  <a:lnTo>
                    <a:pt x="260096" y="68326"/>
                  </a:lnTo>
                  <a:lnTo>
                    <a:pt x="260858" y="68707"/>
                  </a:lnTo>
                  <a:lnTo>
                    <a:pt x="262381" y="68707"/>
                  </a:lnTo>
                  <a:lnTo>
                    <a:pt x="262762" y="68707"/>
                  </a:lnTo>
                  <a:lnTo>
                    <a:pt x="262762" y="68707"/>
                  </a:lnTo>
                  <a:lnTo>
                    <a:pt x="265048" y="68326"/>
                  </a:lnTo>
                  <a:lnTo>
                    <a:pt x="266573" y="67564"/>
                  </a:lnTo>
                  <a:lnTo>
                    <a:pt x="268097" y="66040"/>
                  </a:lnTo>
                  <a:lnTo>
                    <a:pt x="268477" y="64135"/>
                  </a:lnTo>
                  <a:lnTo>
                    <a:pt x="274320" y="11811"/>
                  </a:lnTo>
                  <a:lnTo>
                    <a:pt x="274320" y="11811"/>
                  </a:lnTo>
                  <a:lnTo>
                    <a:pt x="274320" y="11430"/>
                  </a:lnTo>
                  <a:lnTo>
                    <a:pt x="274320" y="10668"/>
                  </a:lnTo>
                  <a:lnTo>
                    <a:pt x="274320" y="10287"/>
                  </a:lnTo>
                  <a:lnTo>
                    <a:pt x="274320" y="9525"/>
                  </a:lnTo>
                  <a:lnTo>
                    <a:pt x="273938" y="9144"/>
                  </a:lnTo>
                  <a:lnTo>
                    <a:pt x="273938" y="8763"/>
                  </a:lnTo>
                  <a:lnTo>
                    <a:pt x="273558" y="8382"/>
                  </a:lnTo>
                  <a:lnTo>
                    <a:pt x="273558" y="8382"/>
                  </a:lnTo>
                  <a:lnTo>
                    <a:pt x="273558" y="8382"/>
                  </a:lnTo>
                  <a:lnTo>
                    <a:pt x="273177" y="8001"/>
                  </a:lnTo>
                  <a:lnTo>
                    <a:pt x="272415" y="7620"/>
                  </a:lnTo>
                  <a:lnTo>
                    <a:pt x="272034" y="6858"/>
                  </a:lnTo>
                  <a:lnTo>
                    <a:pt x="271652" y="6477"/>
                  </a:lnTo>
                  <a:lnTo>
                    <a:pt x="271271" y="6477"/>
                  </a:lnTo>
                  <a:lnTo>
                    <a:pt x="270510" y="6096"/>
                  </a:lnTo>
                  <a:lnTo>
                    <a:pt x="270128" y="6096"/>
                  </a:lnTo>
                  <a:lnTo>
                    <a:pt x="269748" y="5715"/>
                  </a:lnTo>
                  <a:lnTo>
                    <a:pt x="269367" y="5715"/>
                  </a:lnTo>
                  <a:lnTo>
                    <a:pt x="269367" y="5715"/>
                  </a:lnTo>
                  <a:lnTo>
                    <a:pt x="217297" y="0"/>
                  </a:lnTo>
                  <a:lnTo>
                    <a:pt x="216153" y="0"/>
                  </a:lnTo>
                  <a:lnTo>
                    <a:pt x="214630" y="0"/>
                  </a:lnTo>
                  <a:lnTo>
                    <a:pt x="213868" y="381"/>
                  </a:lnTo>
                  <a:lnTo>
                    <a:pt x="213106" y="1143"/>
                  </a:lnTo>
                  <a:lnTo>
                    <a:pt x="212344" y="2286"/>
                  </a:lnTo>
                  <a:lnTo>
                    <a:pt x="211581" y="3048"/>
                  </a:lnTo>
                  <a:lnTo>
                    <a:pt x="211073" y="4191"/>
                  </a:lnTo>
                  <a:lnTo>
                    <a:pt x="210693" y="4953"/>
                  </a:lnTo>
                  <a:lnTo>
                    <a:pt x="210693" y="6096"/>
                  </a:lnTo>
                  <a:lnTo>
                    <a:pt x="211073" y="7620"/>
                  </a:lnTo>
                  <a:lnTo>
                    <a:pt x="211581" y="8382"/>
                  </a:lnTo>
                  <a:lnTo>
                    <a:pt x="211962" y="9525"/>
                  </a:lnTo>
                  <a:lnTo>
                    <a:pt x="212725" y="10287"/>
                  </a:lnTo>
                  <a:lnTo>
                    <a:pt x="213487" y="10668"/>
                  </a:lnTo>
                  <a:lnTo>
                    <a:pt x="214630" y="11049"/>
                  </a:lnTo>
                  <a:lnTo>
                    <a:pt x="216153" y="11430"/>
                  </a:lnTo>
                  <a:lnTo>
                    <a:pt x="251968" y="15621"/>
                  </a:lnTo>
                  <a:lnTo>
                    <a:pt x="2285" y="178308"/>
                  </a:lnTo>
                  <a:lnTo>
                    <a:pt x="1523" y="179070"/>
                  </a:lnTo>
                  <a:lnTo>
                    <a:pt x="761" y="179832"/>
                  </a:lnTo>
                  <a:lnTo>
                    <a:pt x="381" y="180594"/>
                  </a:lnTo>
                  <a:lnTo>
                    <a:pt x="0" y="182118"/>
                  </a:lnTo>
                  <a:lnTo>
                    <a:pt x="0" y="183261"/>
                  </a:lnTo>
                  <a:lnTo>
                    <a:pt x="0" y="184023"/>
                  </a:lnTo>
                  <a:lnTo>
                    <a:pt x="381" y="185166"/>
                  </a:lnTo>
                  <a:lnTo>
                    <a:pt x="761" y="186309"/>
                  </a:lnTo>
                  <a:lnTo>
                    <a:pt x="1905" y="187071"/>
                  </a:lnTo>
                  <a:lnTo>
                    <a:pt x="3048" y="188214"/>
                  </a:lnTo>
                  <a:lnTo>
                    <a:pt x="4190" y="188595"/>
                  </a:lnTo>
                  <a:lnTo>
                    <a:pt x="5842" y="1889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4" name="Path24"/>
            <p:cNvSpPr/>
            <p:nvPr/>
          </p:nvSpPr>
          <p:spPr>
            <a:xfrm>
              <a:off x="7284720" y="5038344"/>
              <a:ext cx="347473" cy="231648"/>
            </a:xfrm>
            <a:custGeom>
              <a:avLst/>
              <a:gdLst/>
              <a:ahLst/>
              <a:cxnLst/>
              <a:rect l="l" t="t" r="r" b="b"/>
              <a:pathLst>
                <a:path w="347473" h="231648">
                  <a:moveTo>
                    <a:pt x="341757" y="220091"/>
                  </a:moveTo>
                  <a:lnTo>
                    <a:pt x="324358" y="220091"/>
                  </a:lnTo>
                  <a:lnTo>
                    <a:pt x="324358" y="6096"/>
                  </a:lnTo>
                  <a:lnTo>
                    <a:pt x="323977" y="4572"/>
                  </a:lnTo>
                  <a:lnTo>
                    <a:pt x="323977" y="3429"/>
                  </a:lnTo>
                  <a:lnTo>
                    <a:pt x="323215" y="2667"/>
                  </a:lnTo>
                  <a:lnTo>
                    <a:pt x="322835" y="1905"/>
                  </a:lnTo>
                  <a:lnTo>
                    <a:pt x="321311" y="1143"/>
                  </a:lnTo>
                  <a:lnTo>
                    <a:pt x="320548" y="762"/>
                  </a:lnTo>
                  <a:lnTo>
                    <a:pt x="319405" y="381"/>
                  </a:lnTo>
                  <a:lnTo>
                    <a:pt x="318643" y="381"/>
                  </a:lnTo>
                  <a:lnTo>
                    <a:pt x="272035" y="0"/>
                  </a:lnTo>
                  <a:lnTo>
                    <a:pt x="270892" y="381"/>
                  </a:lnTo>
                  <a:lnTo>
                    <a:pt x="269748" y="762"/>
                  </a:lnTo>
                  <a:lnTo>
                    <a:pt x="268605" y="1143"/>
                  </a:lnTo>
                  <a:lnTo>
                    <a:pt x="267843" y="1905"/>
                  </a:lnTo>
                  <a:lnTo>
                    <a:pt x="267462" y="2667"/>
                  </a:lnTo>
                  <a:lnTo>
                    <a:pt x="266700" y="3429"/>
                  </a:lnTo>
                  <a:lnTo>
                    <a:pt x="266700" y="4572"/>
                  </a:lnTo>
                  <a:lnTo>
                    <a:pt x="266319" y="6096"/>
                  </a:lnTo>
                  <a:lnTo>
                    <a:pt x="266319" y="220091"/>
                  </a:lnTo>
                  <a:lnTo>
                    <a:pt x="243205" y="220091"/>
                  </a:lnTo>
                  <a:lnTo>
                    <a:pt x="243205" y="63881"/>
                  </a:lnTo>
                  <a:lnTo>
                    <a:pt x="243205" y="62738"/>
                  </a:lnTo>
                  <a:lnTo>
                    <a:pt x="242443" y="61214"/>
                  </a:lnTo>
                  <a:lnTo>
                    <a:pt x="242062" y="60452"/>
                  </a:lnTo>
                  <a:lnTo>
                    <a:pt x="241300" y="59690"/>
                  </a:lnTo>
                  <a:lnTo>
                    <a:pt x="240538" y="58928"/>
                  </a:lnTo>
                  <a:lnTo>
                    <a:pt x="239777" y="58547"/>
                  </a:lnTo>
                  <a:lnTo>
                    <a:pt x="238634" y="58166"/>
                  </a:lnTo>
                  <a:lnTo>
                    <a:pt x="237364" y="58166"/>
                  </a:lnTo>
                  <a:lnTo>
                    <a:pt x="190881" y="58166"/>
                  </a:lnTo>
                  <a:lnTo>
                    <a:pt x="189738" y="58166"/>
                  </a:lnTo>
                  <a:lnTo>
                    <a:pt x="188595" y="58547"/>
                  </a:lnTo>
                  <a:lnTo>
                    <a:pt x="187834" y="58928"/>
                  </a:lnTo>
                  <a:lnTo>
                    <a:pt x="187072" y="59690"/>
                  </a:lnTo>
                  <a:lnTo>
                    <a:pt x="186182" y="60452"/>
                  </a:lnTo>
                  <a:lnTo>
                    <a:pt x="185420" y="61214"/>
                  </a:lnTo>
                  <a:lnTo>
                    <a:pt x="185039" y="62738"/>
                  </a:lnTo>
                  <a:lnTo>
                    <a:pt x="185039" y="63881"/>
                  </a:lnTo>
                  <a:lnTo>
                    <a:pt x="185039" y="220091"/>
                  </a:lnTo>
                  <a:lnTo>
                    <a:pt x="162052" y="220091"/>
                  </a:lnTo>
                  <a:lnTo>
                    <a:pt x="162052" y="121539"/>
                  </a:lnTo>
                  <a:lnTo>
                    <a:pt x="161672" y="120396"/>
                  </a:lnTo>
                  <a:lnTo>
                    <a:pt x="161672" y="119634"/>
                  </a:lnTo>
                  <a:lnTo>
                    <a:pt x="160782" y="118110"/>
                  </a:lnTo>
                  <a:lnTo>
                    <a:pt x="160402" y="117348"/>
                  </a:lnTo>
                  <a:lnTo>
                    <a:pt x="159258" y="116967"/>
                  </a:lnTo>
                  <a:lnTo>
                    <a:pt x="158497" y="116205"/>
                  </a:lnTo>
                  <a:lnTo>
                    <a:pt x="156973" y="116205"/>
                  </a:lnTo>
                  <a:lnTo>
                    <a:pt x="156211" y="115824"/>
                  </a:lnTo>
                  <a:lnTo>
                    <a:pt x="109728" y="115824"/>
                  </a:lnTo>
                  <a:lnTo>
                    <a:pt x="108839" y="116205"/>
                  </a:lnTo>
                  <a:lnTo>
                    <a:pt x="107697" y="116205"/>
                  </a:lnTo>
                  <a:lnTo>
                    <a:pt x="106935" y="116967"/>
                  </a:lnTo>
                  <a:lnTo>
                    <a:pt x="105411" y="117348"/>
                  </a:lnTo>
                  <a:lnTo>
                    <a:pt x="105029" y="118110"/>
                  </a:lnTo>
                  <a:lnTo>
                    <a:pt x="104267" y="119634"/>
                  </a:lnTo>
                  <a:lnTo>
                    <a:pt x="104267" y="120396"/>
                  </a:lnTo>
                  <a:lnTo>
                    <a:pt x="103887" y="121539"/>
                  </a:lnTo>
                  <a:lnTo>
                    <a:pt x="103887" y="220091"/>
                  </a:lnTo>
                  <a:lnTo>
                    <a:pt x="80773" y="220091"/>
                  </a:lnTo>
                  <a:lnTo>
                    <a:pt x="80773" y="179705"/>
                  </a:lnTo>
                  <a:lnTo>
                    <a:pt x="80773" y="178562"/>
                  </a:lnTo>
                  <a:lnTo>
                    <a:pt x="80392" y="177419"/>
                  </a:lnTo>
                  <a:lnTo>
                    <a:pt x="80011" y="176657"/>
                  </a:lnTo>
                  <a:lnTo>
                    <a:pt x="79248" y="175895"/>
                  </a:lnTo>
                  <a:lnTo>
                    <a:pt x="78487" y="174752"/>
                  </a:lnTo>
                  <a:lnTo>
                    <a:pt x="77343" y="174371"/>
                  </a:lnTo>
                  <a:lnTo>
                    <a:pt x="76200" y="173990"/>
                  </a:lnTo>
                  <a:lnTo>
                    <a:pt x="75057" y="173990"/>
                  </a:lnTo>
                  <a:lnTo>
                    <a:pt x="28829" y="173990"/>
                  </a:lnTo>
                  <a:lnTo>
                    <a:pt x="27687" y="173990"/>
                  </a:lnTo>
                  <a:lnTo>
                    <a:pt x="26543" y="174371"/>
                  </a:lnTo>
                  <a:lnTo>
                    <a:pt x="25400" y="174752"/>
                  </a:lnTo>
                  <a:lnTo>
                    <a:pt x="24638" y="175895"/>
                  </a:lnTo>
                  <a:lnTo>
                    <a:pt x="23877" y="176657"/>
                  </a:lnTo>
                  <a:lnTo>
                    <a:pt x="23495" y="177419"/>
                  </a:lnTo>
                  <a:lnTo>
                    <a:pt x="23115" y="178562"/>
                  </a:lnTo>
                  <a:lnTo>
                    <a:pt x="23115" y="179705"/>
                  </a:lnTo>
                  <a:lnTo>
                    <a:pt x="23115" y="220091"/>
                  </a:lnTo>
                  <a:lnTo>
                    <a:pt x="5715" y="220091"/>
                  </a:lnTo>
                  <a:lnTo>
                    <a:pt x="4573" y="220091"/>
                  </a:lnTo>
                  <a:lnTo>
                    <a:pt x="3048" y="220472"/>
                  </a:lnTo>
                  <a:lnTo>
                    <a:pt x="2287" y="221234"/>
                  </a:lnTo>
                  <a:lnTo>
                    <a:pt x="1525" y="221996"/>
                  </a:lnTo>
                  <a:lnTo>
                    <a:pt x="762" y="222758"/>
                  </a:lnTo>
                  <a:lnTo>
                    <a:pt x="381" y="223520"/>
                  </a:lnTo>
                  <a:lnTo>
                    <a:pt x="0" y="224663"/>
                  </a:lnTo>
                  <a:lnTo>
                    <a:pt x="0" y="225933"/>
                  </a:lnTo>
                  <a:lnTo>
                    <a:pt x="0" y="227457"/>
                  </a:lnTo>
                  <a:lnTo>
                    <a:pt x="381" y="228219"/>
                  </a:lnTo>
                  <a:lnTo>
                    <a:pt x="762" y="229362"/>
                  </a:lnTo>
                  <a:lnTo>
                    <a:pt x="1525" y="230124"/>
                  </a:lnTo>
                  <a:lnTo>
                    <a:pt x="2287" y="230886"/>
                  </a:lnTo>
                  <a:lnTo>
                    <a:pt x="3048" y="231267"/>
                  </a:lnTo>
                  <a:lnTo>
                    <a:pt x="4573" y="231648"/>
                  </a:lnTo>
                  <a:lnTo>
                    <a:pt x="5715" y="231648"/>
                  </a:lnTo>
                  <a:lnTo>
                    <a:pt x="28829" y="231648"/>
                  </a:lnTo>
                  <a:lnTo>
                    <a:pt x="75057" y="231648"/>
                  </a:lnTo>
                  <a:lnTo>
                    <a:pt x="109728" y="231648"/>
                  </a:lnTo>
                  <a:lnTo>
                    <a:pt x="156211" y="231648"/>
                  </a:lnTo>
                  <a:lnTo>
                    <a:pt x="190881" y="231648"/>
                  </a:lnTo>
                  <a:lnTo>
                    <a:pt x="237364" y="231648"/>
                  </a:lnTo>
                  <a:lnTo>
                    <a:pt x="272035" y="231648"/>
                  </a:lnTo>
                  <a:lnTo>
                    <a:pt x="318643" y="231648"/>
                  </a:lnTo>
                  <a:lnTo>
                    <a:pt x="341757" y="231648"/>
                  </a:lnTo>
                  <a:lnTo>
                    <a:pt x="342900" y="231648"/>
                  </a:lnTo>
                  <a:lnTo>
                    <a:pt x="343662" y="231267"/>
                  </a:lnTo>
                  <a:lnTo>
                    <a:pt x="344805" y="230886"/>
                  </a:lnTo>
                  <a:lnTo>
                    <a:pt x="345948" y="230124"/>
                  </a:lnTo>
                  <a:lnTo>
                    <a:pt x="346329" y="229362"/>
                  </a:lnTo>
                  <a:lnTo>
                    <a:pt x="347092" y="228219"/>
                  </a:lnTo>
                  <a:lnTo>
                    <a:pt x="347092" y="227457"/>
                  </a:lnTo>
                  <a:lnTo>
                    <a:pt x="347473" y="225933"/>
                  </a:lnTo>
                  <a:lnTo>
                    <a:pt x="347092" y="224663"/>
                  </a:lnTo>
                  <a:lnTo>
                    <a:pt x="347092" y="223520"/>
                  </a:lnTo>
                  <a:lnTo>
                    <a:pt x="346329" y="222758"/>
                  </a:lnTo>
                  <a:lnTo>
                    <a:pt x="345948" y="221996"/>
                  </a:lnTo>
                  <a:lnTo>
                    <a:pt x="344805" y="221234"/>
                  </a:lnTo>
                  <a:lnTo>
                    <a:pt x="343662" y="220472"/>
                  </a:lnTo>
                  <a:lnTo>
                    <a:pt x="342900" y="220091"/>
                  </a:lnTo>
                  <a:lnTo>
                    <a:pt x="341757" y="22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5" name="Group25"/>
          <p:cNvGrpSpPr/>
          <p:nvPr/>
        </p:nvGrpSpPr>
        <p:grpSpPr>
          <a:xfrm>
            <a:off x="4215384" y="2008632"/>
            <a:ext cx="1798320" cy="1798320"/>
            <a:chOff x="4215384" y="2008632"/>
            <a:chExt cx="1798320" cy="1798320"/>
          </a:xfrm>
        </p:grpSpPr>
        <p:sp>
          <p:nvSpPr>
            <p:cNvPr id="26" name="Path26"/>
            <p:cNvSpPr/>
            <p:nvPr/>
          </p:nvSpPr>
          <p:spPr>
            <a:xfrm>
              <a:off x="4215384" y="2008632"/>
              <a:ext cx="1798320" cy="1798320"/>
            </a:xfrm>
            <a:custGeom>
              <a:avLst/>
              <a:gdLst/>
              <a:ahLst/>
              <a:cxnLst/>
              <a:rect l="l" t="t" r="r" b="b"/>
              <a:pathLst>
                <a:path w="1798320" h="1798320">
                  <a:moveTo>
                    <a:pt x="857377" y="1798320"/>
                  </a:moveTo>
                  <a:cubicBezTo>
                    <a:pt x="0" y="1798320"/>
                    <a:pt x="0" y="1798320"/>
                    <a:pt x="0" y="1798320"/>
                  </a:cubicBezTo>
                  <a:cubicBezTo>
                    <a:pt x="62738" y="836422"/>
                    <a:pt x="836422" y="73152"/>
                    <a:pt x="1798320" y="0"/>
                  </a:cubicBezTo>
                  <a:cubicBezTo>
                    <a:pt x="1798320" y="857377"/>
                    <a:pt x="1798320" y="857377"/>
                    <a:pt x="1798320" y="857377"/>
                  </a:cubicBezTo>
                  <a:cubicBezTo>
                    <a:pt x="1306957" y="920115"/>
                    <a:pt x="920115" y="1317371"/>
                    <a:pt x="857377" y="1798320"/>
                  </a:cubicBezTo>
                  <a:close/>
                </a:path>
              </a:pathLst>
            </a:custGeom>
            <a:solidFill>
              <a:srgbClr val="E7E6E6">
                <a:alpha val="100000"/>
              </a:srgbClr>
            </a:solidFill>
            <a:ln w="0" cap="sq">
              <a:solidFill>
                <a:srgbClr val="E7E6E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7" name="Path27"/>
            <p:cNvSpPr/>
            <p:nvPr/>
          </p:nvSpPr>
          <p:spPr>
            <a:xfrm>
              <a:off x="4325112" y="2267712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60" h="1051560">
                  <a:moveTo>
                    <a:pt x="0" y="525780"/>
                  </a:moveTo>
                  <a:cubicBezTo>
                    <a:pt x="0" y="235458"/>
                    <a:pt x="235458" y="0"/>
                    <a:pt x="525780" y="0"/>
                  </a:cubicBezTo>
                  <a:cubicBezTo>
                    <a:pt x="816102" y="0"/>
                    <a:pt x="1051560" y="235458"/>
                    <a:pt x="1051560" y="525780"/>
                  </a:cubicBezTo>
                  <a:cubicBezTo>
                    <a:pt x="1051560" y="816102"/>
                    <a:pt x="816102" y="1051560"/>
                    <a:pt x="525780" y="1051560"/>
                  </a:cubicBezTo>
                  <a:cubicBezTo>
                    <a:pt x="235458" y="1051560"/>
                    <a:pt x="0" y="816102"/>
                    <a:pt x="0" y="525780"/>
                  </a:cubicBezTo>
                  <a:close/>
                </a:path>
              </a:pathLst>
            </a:custGeom>
            <a:solidFill>
              <a:srgbClr val="E31737">
                <a:alpha val="100000"/>
              </a:srgbClr>
            </a:solidFill>
            <a:ln w="0" cap="sq">
              <a:solidFill>
                <a:srgbClr val="E31737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28" name="Image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5461" y="2694469"/>
              <a:ext cx="497369" cy="227853"/>
            </a:xfrm>
            <a:prstGeom prst="rect">
              <a:avLst/>
            </a:prstGeom>
            <a:noFill/>
          </p:spPr>
        </p:pic>
        <p:pic>
          <p:nvPicPr>
            <p:cNvPr id="29" name="Image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0906" y="2542459"/>
              <a:ext cx="383911" cy="135339"/>
            </a:xfrm>
            <a:prstGeom prst="rect">
              <a:avLst/>
            </a:prstGeom>
            <a:noFill/>
          </p:spPr>
        </p:pic>
      </p:grpSp>
      <p:grpSp>
        <p:nvGrpSpPr>
          <p:cNvPr id="30" name="Group30"/>
          <p:cNvGrpSpPr/>
          <p:nvPr/>
        </p:nvGrpSpPr>
        <p:grpSpPr>
          <a:xfrm>
            <a:off x="4209288" y="3956304"/>
            <a:ext cx="1804416" cy="1810512"/>
            <a:chOff x="4209288" y="3956304"/>
            <a:chExt cx="1804416" cy="1810512"/>
          </a:xfrm>
        </p:grpSpPr>
        <p:sp>
          <p:nvSpPr>
            <p:cNvPr id="31" name="Path31"/>
            <p:cNvSpPr/>
            <p:nvPr/>
          </p:nvSpPr>
          <p:spPr>
            <a:xfrm>
              <a:off x="4215384" y="3956304"/>
              <a:ext cx="1798320" cy="1810512"/>
            </a:xfrm>
            <a:custGeom>
              <a:avLst/>
              <a:gdLst/>
              <a:ahLst/>
              <a:cxnLst/>
              <a:rect l="l" t="t" r="r" b="b"/>
              <a:pathLst>
                <a:path w="1798320" h="1810512">
                  <a:moveTo>
                    <a:pt x="1798320" y="941832"/>
                  </a:moveTo>
                  <a:cubicBezTo>
                    <a:pt x="1798320" y="1810512"/>
                    <a:pt x="1798320" y="1810512"/>
                    <a:pt x="1798320" y="1810512"/>
                  </a:cubicBezTo>
                  <a:cubicBezTo>
                    <a:pt x="836422" y="1737258"/>
                    <a:pt x="62738" y="973328"/>
                    <a:pt x="0" y="0"/>
                  </a:cubicBezTo>
                  <a:cubicBezTo>
                    <a:pt x="857377" y="0"/>
                    <a:pt x="857377" y="0"/>
                    <a:pt x="857377" y="0"/>
                  </a:cubicBezTo>
                  <a:cubicBezTo>
                    <a:pt x="920115" y="491871"/>
                    <a:pt x="1306957" y="879094"/>
                    <a:pt x="1798320" y="941832"/>
                  </a:cubicBezTo>
                  <a:close/>
                </a:path>
              </a:pathLst>
            </a:custGeom>
            <a:solidFill>
              <a:srgbClr val="E7E6E6">
                <a:alpha val="100000"/>
              </a:srgbClr>
            </a:solidFill>
            <a:ln w="0" cap="sq">
              <a:solidFill>
                <a:srgbClr val="E7E6E6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Path32"/>
            <p:cNvSpPr/>
            <p:nvPr/>
          </p:nvSpPr>
          <p:spPr>
            <a:xfrm>
              <a:off x="4209288" y="4575048"/>
              <a:ext cx="1051561" cy="1054608"/>
            </a:xfrm>
            <a:custGeom>
              <a:avLst/>
              <a:gdLst/>
              <a:ahLst/>
              <a:cxnLst/>
              <a:rect l="l" t="t" r="r" b="b"/>
              <a:pathLst>
                <a:path w="1051561" h="1054608">
                  <a:moveTo>
                    <a:pt x="0" y="527304"/>
                  </a:moveTo>
                  <a:cubicBezTo>
                    <a:pt x="0" y="236093"/>
                    <a:pt x="235458" y="0"/>
                    <a:pt x="525780" y="0"/>
                  </a:cubicBezTo>
                  <a:cubicBezTo>
                    <a:pt x="816102" y="0"/>
                    <a:pt x="1051560" y="236093"/>
                    <a:pt x="1051560" y="527304"/>
                  </a:cubicBezTo>
                  <a:cubicBezTo>
                    <a:pt x="1051560" y="818515"/>
                    <a:pt x="816102" y="1054608"/>
                    <a:pt x="525780" y="1054608"/>
                  </a:cubicBezTo>
                  <a:cubicBezTo>
                    <a:pt x="235458" y="1054608"/>
                    <a:pt x="0" y="818515"/>
                    <a:pt x="0" y="527304"/>
                  </a:cubicBezTo>
                  <a:close/>
                </a:path>
              </a:pathLst>
            </a:custGeom>
            <a:solidFill>
              <a:srgbClr val="333F50">
                <a:alpha val="100000"/>
              </a:srgbClr>
            </a:solidFill>
            <a:ln w="0" cap="sq">
              <a:solidFill>
                <a:srgbClr val="333F5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Path33"/>
            <p:cNvSpPr/>
            <p:nvPr/>
          </p:nvSpPr>
          <p:spPr>
            <a:xfrm>
              <a:off x="4703064" y="4931664"/>
              <a:ext cx="198120" cy="192024"/>
            </a:xfrm>
            <a:custGeom>
              <a:avLst/>
              <a:gdLst/>
              <a:ahLst/>
              <a:cxnLst/>
              <a:rect l="l" t="t" r="r" b="b"/>
              <a:pathLst>
                <a:path w="198120" h="192024">
                  <a:moveTo>
                    <a:pt x="99060" y="132842"/>
                  </a:moveTo>
                  <a:lnTo>
                    <a:pt x="95250" y="132080"/>
                  </a:lnTo>
                  <a:lnTo>
                    <a:pt x="92075" y="131699"/>
                  </a:lnTo>
                  <a:lnTo>
                    <a:pt x="88646" y="130937"/>
                  </a:lnTo>
                  <a:lnTo>
                    <a:pt x="85471" y="129794"/>
                  </a:lnTo>
                  <a:lnTo>
                    <a:pt x="82423" y="128270"/>
                  </a:lnTo>
                  <a:lnTo>
                    <a:pt x="79756" y="126746"/>
                  </a:lnTo>
                  <a:lnTo>
                    <a:pt x="76581" y="124460"/>
                  </a:lnTo>
                  <a:lnTo>
                    <a:pt x="74295" y="122555"/>
                  </a:lnTo>
                  <a:lnTo>
                    <a:pt x="72390" y="119888"/>
                  </a:lnTo>
                  <a:lnTo>
                    <a:pt x="69977" y="117602"/>
                  </a:lnTo>
                  <a:lnTo>
                    <a:pt x="68454" y="114554"/>
                  </a:lnTo>
                  <a:lnTo>
                    <a:pt x="66929" y="111633"/>
                  </a:lnTo>
                  <a:lnTo>
                    <a:pt x="65405" y="108585"/>
                  </a:lnTo>
                  <a:lnTo>
                    <a:pt x="64643" y="105537"/>
                  </a:lnTo>
                  <a:lnTo>
                    <a:pt x="64262" y="101727"/>
                  </a:lnTo>
                  <a:lnTo>
                    <a:pt x="63881" y="98679"/>
                  </a:lnTo>
                  <a:lnTo>
                    <a:pt x="64262" y="94869"/>
                  </a:lnTo>
                  <a:lnTo>
                    <a:pt x="64643" y="91059"/>
                  </a:lnTo>
                  <a:lnTo>
                    <a:pt x="65405" y="88011"/>
                  </a:lnTo>
                  <a:lnTo>
                    <a:pt x="66929" y="84582"/>
                  </a:lnTo>
                  <a:lnTo>
                    <a:pt x="68454" y="81915"/>
                  </a:lnTo>
                  <a:lnTo>
                    <a:pt x="69977" y="78994"/>
                  </a:lnTo>
                  <a:lnTo>
                    <a:pt x="72390" y="76327"/>
                  </a:lnTo>
                  <a:lnTo>
                    <a:pt x="74295" y="73660"/>
                  </a:lnTo>
                  <a:lnTo>
                    <a:pt x="76581" y="71755"/>
                  </a:lnTo>
                  <a:lnTo>
                    <a:pt x="79756" y="69850"/>
                  </a:lnTo>
                  <a:lnTo>
                    <a:pt x="82423" y="67945"/>
                  </a:lnTo>
                  <a:lnTo>
                    <a:pt x="85471" y="66421"/>
                  </a:lnTo>
                  <a:lnTo>
                    <a:pt x="88646" y="65278"/>
                  </a:lnTo>
                  <a:lnTo>
                    <a:pt x="92075" y="64516"/>
                  </a:lnTo>
                  <a:lnTo>
                    <a:pt x="95250" y="64135"/>
                  </a:lnTo>
                  <a:lnTo>
                    <a:pt x="99060" y="63754"/>
                  </a:lnTo>
                  <a:lnTo>
                    <a:pt x="102489" y="64135"/>
                  </a:lnTo>
                  <a:lnTo>
                    <a:pt x="106045" y="64516"/>
                  </a:lnTo>
                  <a:lnTo>
                    <a:pt x="109474" y="65278"/>
                  </a:lnTo>
                  <a:lnTo>
                    <a:pt x="112649" y="66421"/>
                  </a:lnTo>
                  <a:lnTo>
                    <a:pt x="115697" y="67945"/>
                  </a:lnTo>
                  <a:lnTo>
                    <a:pt x="118364" y="69850"/>
                  </a:lnTo>
                  <a:lnTo>
                    <a:pt x="121539" y="71755"/>
                  </a:lnTo>
                  <a:lnTo>
                    <a:pt x="123825" y="73660"/>
                  </a:lnTo>
                  <a:lnTo>
                    <a:pt x="126111" y="76327"/>
                  </a:lnTo>
                  <a:lnTo>
                    <a:pt x="128143" y="78994"/>
                  </a:lnTo>
                  <a:lnTo>
                    <a:pt x="129667" y="81915"/>
                  </a:lnTo>
                  <a:lnTo>
                    <a:pt x="131572" y="84582"/>
                  </a:lnTo>
                  <a:lnTo>
                    <a:pt x="132716" y="88011"/>
                  </a:lnTo>
                  <a:lnTo>
                    <a:pt x="133477" y="91059"/>
                  </a:lnTo>
                  <a:lnTo>
                    <a:pt x="133858" y="94869"/>
                  </a:lnTo>
                  <a:lnTo>
                    <a:pt x="133858" y="98679"/>
                  </a:lnTo>
                  <a:lnTo>
                    <a:pt x="133858" y="101727"/>
                  </a:lnTo>
                  <a:lnTo>
                    <a:pt x="133477" y="105537"/>
                  </a:lnTo>
                  <a:lnTo>
                    <a:pt x="132716" y="108585"/>
                  </a:lnTo>
                  <a:lnTo>
                    <a:pt x="131572" y="111633"/>
                  </a:lnTo>
                  <a:lnTo>
                    <a:pt x="129667" y="114554"/>
                  </a:lnTo>
                  <a:lnTo>
                    <a:pt x="128143" y="117602"/>
                  </a:lnTo>
                  <a:lnTo>
                    <a:pt x="126111" y="119888"/>
                  </a:lnTo>
                  <a:lnTo>
                    <a:pt x="123825" y="122555"/>
                  </a:lnTo>
                  <a:lnTo>
                    <a:pt x="121539" y="124460"/>
                  </a:lnTo>
                  <a:lnTo>
                    <a:pt x="118364" y="126746"/>
                  </a:lnTo>
                  <a:lnTo>
                    <a:pt x="115697" y="128270"/>
                  </a:lnTo>
                  <a:lnTo>
                    <a:pt x="112649" y="129794"/>
                  </a:lnTo>
                  <a:lnTo>
                    <a:pt x="109474" y="130937"/>
                  </a:lnTo>
                  <a:lnTo>
                    <a:pt x="106045" y="131699"/>
                  </a:lnTo>
                  <a:lnTo>
                    <a:pt x="102489" y="132080"/>
                  </a:lnTo>
                  <a:lnTo>
                    <a:pt x="99060" y="132842"/>
                  </a:lnTo>
                  <a:close/>
                  <a:moveTo>
                    <a:pt x="195072" y="121412"/>
                  </a:moveTo>
                  <a:lnTo>
                    <a:pt x="176404" y="110871"/>
                  </a:lnTo>
                  <a:lnTo>
                    <a:pt x="177166" y="104775"/>
                  </a:lnTo>
                  <a:lnTo>
                    <a:pt x="177673" y="98298"/>
                  </a:lnTo>
                  <a:lnTo>
                    <a:pt x="177166" y="91440"/>
                  </a:lnTo>
                  <a:lnTo>
                    <a:pt x="176404" y="85344"/>
                  </a:lnTo>
                  <a:lnTo>
                    <a:pt x="195072" y="75184"/>
                  </a:lnTo>
                  <a:lnTo>
                    <a:pt x="195835" y="74803"/>
                  </a:lnTo>
                  <a:lnTo>
                    <a:pt x="196977" y="73660"/>
                  </a:lnTo>
                  <a:lnTo>
                    <a:pt x="197358" y="72517"/>
                  </a:lnTo>
                  <a:lnTo>
                    <a:pt x="197739" y="71755"/>
                  </a:lnTo>
                  <a:lnTo>
                    <a:pt x="198120" y="70612"/>
                  </a:lnTo>
                  <a:lnTo>
                    <a:pt x="198120" y="69850"/>
                  </a:lnTo>
                  <a:lnTo>
                    <a:pt x="197739" y="68707"/>
                  </a:lnTo>
                  <a:lnTo>
                    <a:pt x="197358" y="67564"/>
                  </a:lnTo>
                  <a:lnTo>
                    <a:pt x="175260" y="30353"/>
                  </a:lnTo>
                  <a:lnTo>
                    <a:pt x="173736" y="28829"/>
                  </a:lnTo>
                  <a:lnTo>
                    <a:pt x="171450" y="27305"/>
                  </a:lnTo>
                  <a:lnTo>
                    <a:pt x="169545" y="27305"/>
                  </a:lnTo>
                  <a:lnTo>
                    <a:pt x="167513" y="28067"/>
                  </a:lnTo>
                  <a:lnTo>
                    <a:pt x="149734" y="38735"/>
                  </a:lnTo>
                  <a:lnTo>
                    <a:pt x="145542" y="35687"/>
                  </a:lnTo>
                  <a:lnTo>
                    <a:pt x="140462" y="32258"/>
                  </a:lnTo>
                  <a:lnTo>
                    <a:pt x="134620" y="29591"/>
                  </a:lnTo>
                  <a:lnTo>
                    <a:pt x="128524" y="26162"/>
                  </a:lnTo>
                  <a:lnTo>
                    <a:pt x="128524" y="5334"/>
                  </a:lnTo>
                  <a:lnTo>
                    <a:pt x="128524" y="3810"/>
                  </a:lnTo>
                  <a:lnTo>
                    <a:pt x="128143" y="3048"/>
                  </a:lnTo>
                  <a:lnTo>
                    <a:pt x="127635" y="1905"/>
                  </a:lnTo>
                  <a:lnTo>
                    <a:pt x="126873" y="1143"/>
                  </a:lnTo>
                  <a:lnTo>
                    <a:pt x="126111" y="762"/>
                  </a:lnTo>
                  <a:lnTo>
                    <a:pt x="124587" y="381"/>
                  </a:lnTo>
                  <a:lnTo>
                    <a:pt x="123825" y="0"/>
                  </a:lnTo>
                  <a:lnTo>
                    <a:pt x="122682" y="0"/>
                  </a:lnTo>
                  <a:lnTo>
                    <a:pt x="78994" y="0"/>
                  </a:lnTo>
                  <a:lnTo>
                    <a:pt x="77343" y="0"/>
                  </a:lnTo>
                  <a:lnTo>
                    <a:pt x="76581" y="381"/>
                  </a:lnTo>
                  <a:lnTo>
                    <a:pt x="75438" y="762"/>
                  </a:lnTo>
                  <a:lnTo>
                    <a:pt x="74676" y="1143"/>
                  </a:lnTo>
                  <a:lnTo>
                    <a:pt x="74295" y="1905"/>
                  </a:lnTo>
                  <a:lnTo>
                    <a:pt x="73534" y="3048"/>
                  </a:lnTo>
                  <a:lnTo>
                    <a:pt x="73534" y="3810"/>
                  </a:lnTo>
                  <a:lnTo>
                    <a:pt x="73152" y="5334"/>
                  </a:lnTo>
                  <a:lnTo>
                    <a:pt x="73152" y="25781"/>
                  </a:lnTo>
                  <a:lnTo>
                    <a:pt x="69216" y="26924"/>
                  </a:lnTo>
                  <a:lnTo>
                    <a:pt x="65405" y="28448"/>
                  </a:lnTo>
                  <a:lnTo>
                    <a:pt x="62738" y="29591"/>
                  </a:lnTo>
                  <a:lnTo>
                    <a:pt x="59563" y="31115"/>
                  </a:lnTo>
                  <a:lnTo>
                    <a:pt x="54610" y="34925"/>
                  </a:lnTo>
                  <a:lnTo>
                    <a:pt x="49911" y="38735"/>
                  </a:lnTo>
                  <a:lnTo>
                    <a:pt x="31369" y="28067"/>
                  </a:lnTo>
                  <a:lnTo>
                    <a:pt x="29083" y="27305"/>
                  </a:lnTo>
                  <a:lnTo>
                    <a:pt x="26670" y="28067"/>
                  </a:lnTo>
                  <a:lnTo>
                    <a:pt x="25908" y="28067"/>
                  </a:lnTo>
                  <a:lnTo>
                    <a:pt x="25146" y="28829"/>
                  </a:lnTo>
                  <a:lnTo>
                    <a:pt x="24004" y="29591"/>
                  </a:lnTo>
                  <a:lnTo>
                    <a:pt x="23241" y="30353"/>
                  </a:lnTo>
                  <a:lnTo>
                    <a:pt x="1143" y="67183"/>
                  </a:lnTo>
                  <a:lnTo>
                    <a:pt x="381" y="69850"/>
                  </a:lnTo>
                  <a:lnTo>
                    <a:pt x="381" y="71755"/>
                  </a:lnTo>
                  <a:lnTo>
                    <a:pt x="1143" y="72898"/>
                  </a:lnTo>
                  <a:lnTo>
                    <a:pt x="1524" y="73660"/>
                  </a:lnTo>
                  <a:lnTo>
                    <a:pt x="2286" y="74803"/>
                  </a:lnTo>
                  <a:lnTo>
                    <a:pt x="3429" y="75184"/>
                  </a:lnTo>
                  <a:lnTo>
                    <a:pt x="21717" y="85344"/>
                  </a:lnTo>
                  <a:lnTo>
                    <a:pt x="20955" y="91440"/>
                  </a:lnTo>
                  <a:lnTo>
                    <a:pt x="20447" y="98298"/>
                  </a:lnTo>
                  <a:lnTo>
                    <a:pt x="20447" y="104775"/>
                  </a:lnTo>
                  <a:lnTo>
                    <a:pt x="21336" y="110871"/>
                  </a:lnTo>
                  <a:lnTo>
                    <a:pt x="3048" y="121412"/>
                  </a:lnTo>
                  <a:lnTo>
                    <a:pt x="1524" y="122936"/>
                  </a:lnTo>
                  <a:lnTo>
                    <a:pt x="381" y="124460"/>
                  </a:lnTo>
                  <a:lnTo>
                    <a:pt x="0" y="125603"/>
                  </a:lnTo>
                  <a:lnTo>
                    <a:pt x="0" y="127127"/>
                  </a:lnTo>
                  <a:lnTo>
                    <a:pt x="381" y="128270"/>
                  </a:lnTo>
                  <a:lnTo>
                    <a:pt x="1143" y="129032"/>
                  </a:lnTo>
                  <a:lnTo>
                    <a:pt x="22860" y="165862"/>
                  </a:lnTo>
                  <a:lnTo>
                    <a:pt x="23241" y="166624"/>
                  </a:lnTo>
                  <a:lnTo>
                    <a:pt x="24004" y="167767"/>
                  </a:lnTo>
                  <a:lnTo>
                    <a:pt x="25527" y="168529"/>
                  </a:lnTo>
                  <a:lnTo>
                    <a:pt x="26289" y="168910"/>
                  </a:lnTo>
                  <a:lnTo>
                    <a:pt x="27432" y="169291"/>
                  </a:lnTo>
                  <a:lnTo>
                    <a:pt x="28194" y="168910"/>
                  </a:lnTo>
                  <a:lnTo>
                    <a:pt x="29464" y="168910"/>
                  </a:lnTo>
                  <a:lnTo>
                    <a:pt x="30988" y="168529"/>
                  </a:lnTo>
                  <a:lnTo>
                    <a:pt x="49911" y="157861"/>
                  </a:lnTo>
                  <a:lnTo>
                    <a:pt x="54610" y="162052"/>
                  </a:lnTo>
                  <a:lnTo>
                    <a:pt x="59563" y="165100"/>
                  </a:lnTo>
                  <a:lnTo>
                    <a:pt x="62738" y="166624"/>
                  </a:lnTo>
                  <a:lnTo>
                    <a:pt x="65405" y="168529"/>
                  </a:lnTo>
                  <a:lnTo>
                    <a:pt x="69216" y="169672"/>
                  </a:lnTo>
                  <a:lnTo>
                    <a:pt x="73152" y="171196"/>
                  </a:lnTo>
                  <a:lnTo>
                    <a:pt x="73152" y="186309"/>
                  </a:lnTo>
                  <a:lnTo>
                    <a:pt x="73534" y="187452"/>
                  </a:lnTo>
                  <a:lnTo>
                    <a:pt x="73534" y="188595"/>
                  </a:lnTo>
                  <a:lnTo>
                    <a:pt x="74295" y="189357"/>
                  </a:lnTo>
                  <a:lnTo>
                    <a:pt x="74676" y="190119"/>
                  </a:lnTo>
                  <a:lnTo>
                    <a:pt x="75438" y="191262"/>
                  </a:lnTo>
                  <a:lnTo>
                    <a:pt x="76581" y="191643"/>
                  </a:lnTo>
                  <a:lnTo>
                    <a:pt x="77343" y="192024"/>
                  </a:lnTo>
                  <a:lnTo>
                    <a:pt x="78994" y="192024"/>
                  </a:lnTo>
                  <a:lnTo>
                    <a:pt x="122682" y="192024"/>
                  </a:lnTo>
                  <a:lnTo>
                    <a:pt x="123825" y="192024"/>
                  </a:lnTo>
                  <a:lnTo>
                    <a:pt x="124587" y="191643"/>
                  </a:lnTo>
                  <a:lnTo>
                    <a:pt x="126111" y="191262"/>
                  </a:lnTo>
                  <a:lnTo>
                    <a:pt x="126873" y="190119"/>
                  </a:lnTo>
                  <a:lnTo>
                    <a:pt x="127635" y="189357"/>
                  </a:lnTo>
                  <a:lnTo>
                    <a:pt x="128143" y="188595"/>
                  </a:lnTo>
                  <a:lnTo>
                    <a:pt x="128524" y="187452"/>
                  </a:lnTo>
                  <a:lnTo>
                    <a:pt x="128524" y="186309"/>
                  </a:lnTo>
                  <a:lnTo>
                    <a:pt x="128524" y="170053"/>
                  </a:lnTo>
                  <a:lnTo>
                    <a:pt x="134620" y="166624"/>
                  </a:lnTo>
                  <a:lnTo>
                    <a:pt x="140462" y="163957"/>
                  </a:lnTo>
                  <a:lnTo>
                    <a:pt x="145542" y="160909"/>
                  </a:lnTo>
                  <a:lnTo>
                    <a:pt x="149734" y="157861"/>
                  </a:lnTo>
                  <a:lnTo>
                    <a:pt x="167513" y="168529"/>
                  </a:lnTo>
                  <a:lnTo>
                    <a:pt x="168275" y="168910"/>
                  </a:lnTo>
                  <a:lnTo>
                    <a:pt x="169545" y="168910"/>
                  </a:lnTo>
                  <a:lnTo>
                    <a:pt x="170688" y="169291"/>
                  </a:lnTo>
                  <a:lnTo>
                    <a:pt x="171450" y="168910"/>
                  </a:lnTo>
                  <a:lnTo>
                    <a:pt x="172974" y="168529"/>
                  </a:lnTo>
                  <a:lnTo>
                    <a:pt x="173736" y="168148"/>
                  </a:lnTo>
                  <a:lnTo>
                    <a:pt x="174498" y="167005"/>
                  </a:lnTo>
                  <a:lnTo>
                    <a:pt x="175260" y="165862"/>
                  </a:lnTo>
                  <a:lnTo>
                    <a:pt x="197358" y="129032"/>
                  </a:lnTo>
                  <a:lnTo>
                    <a:pt x="197739" y="128270"/>
                  </a:lnTo>
                  <a:lnTo>
                    <a:pt x="198120" y="127127"/>
                  </a:lnTo>
                  <a:lnTo>
                    <a:pt x="198120" y="125603"/>
                  </a:lnTo>
                  <a:lnTo>
                    <a:pt x="197739" y="124460"/>
                  </a:lnTo>
                  <a:lnTo>
                    <a:pt x="197358" y="123698"/>
                  </a:lnTo>
                  <a:lnTo>
                    <a:pt x="196977" y="122555"/>
                  </a:lnTo>
                  <a:lnTo>
                    <a:pt x="195835" y="121793"/>
                  </a:lnTo>
                  <a:lnTo>
                    <a:pt x="195072" y="1214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4" name="Path34"/>
            <p:cNvSpPr/>
            <p:nvPr/>
          </p:nvSpPr>
          <p:spPr>
            <a:xfrm>
              <a:off x="4565904" y="5077968"/>
              <a:ext cx="198120" cy="195072"/>
            </a:xfrm>
            <a:custGeom>
              <a:avLst/>
              <a:gdLst/>
              <a:ahLst/>
              <a:cxnLst/>
              <a:rect l="l" t="t" r="r" b="b"/>
              <a:pathLst>
                <a:path w="198120" h="195072">
                  <a:moveTo>
                    <a:pt x="99314" y="129921"/>
                  </a:moveTo>
                  <a:lnTo>
                    <a:pt x="95377" y="129540"/>
                  </a:lnTo>
                  <a:lnTo>
                    <a:pt x="91948" y="129159"/>
                  </a:lnTo>
                  <a:lnTo>
                    <a:pt x="88773" y="128397"/>
                  </a:lnTo>
                  <a:lnTo>
                    <a:pt x="85344" y="127254"/>
                  </a:lnTo>
                  <a:lnTo>
                    <a:pt x="82550" y="125730"/>
                  </a:lnTo>
                  <a:lnTo>
                    <a:pt x="79502" y="123825"/>
                  </a:lnTo>
                  <a:lnTo>
                    <a:pt x="76708" y="122301"/>
                  </a:lnTo>
                  <a:lnTo>
                    <a:pt x="74041" y="119634"/>
                  </a:lnTo>
                  <a:lnTo>
                    <a:pt x="72136" y="117221"/>
                  </a:lnTo>
                  <a:lnTo>
                    <a:pt x="70231" y="114935"/>
                  </a:lnTo>
                  <a:lnTo>
                    <a:pt x="68199" y="111887"/>
                  </a:lnTo>
                  <a:lnTo>
                    <a:pt x="66675" y="108839"/>
                  </a:lnTo>
                  <a:lnTo>
                    <a:pt x="65532" y="105791"/>
                  </a:lnTo>
                  <a:lnTo>
                    <a:pt x="64770" y="102362"/>
                  </a:lnTo>
                  <a:lnTo>
                    <a:pt x="64389" y="98933"/>
                  </a:lnTo>
                  <a:lnTo>
                    <a:pt x="64389" y="95377"/>
                  </a:lnTo>
                  <a:lnTo>
                    <a:pt x="64389" y="91948"/>
                  </a:lnTo>
                  <a:lnTo>
                    <a:pt x="64770" y="88519"/>
                  </a:lnTo>
                  <a:lnTo>
                    <a:pt x="65532" y="85471"/>
                  </a:lnTo>
                  <a:lnTo>
                    <a:pt x="66675" y="82042"/>
                  </a:lnTo>
                  <a:lnTo>
                    <a:pt x="68199" y="78994"/>
                  </a:lnTo>
                  <a:lnTo>
                    <a:pt x="70231" y="76327"/>
                  </a:lnTo>
                  <a:lnTo>
                    <a:pt x="72136" y="73152"/>
                  </a:lnTo>
                  <a:lnTo>
                    <a:pt x="74041" y="70866"/>
                  </a:lnTo>
                  <a:lnTo>
                    <a:pt x="76708" y="68580"/>
                  </a:lnTo>
                  <a:lnTo>
                    <a:pt x="79502" y="66294"/>
                  </a:lnTo>
                  <a:lnTo>
                    <a:pt x="82550" y="64770"/>
                  </a:lnTo>
                  <a:lnTo>
                    <a:pt x="85344" y="63246"/>
                  </a:lnTo>
                  <a:lnTo>
                    <a:pt x="88773" y="62484"/>
                  </a:lnTo>
                  <a:lnTo>
                    <a:pt x="91948" y="60960"/>
                  </a:lnTo>
                  <a:lnTo>
                    <a:pt x="95377" y="60579"/>
                  </a:lnTo>
                  <a:lnTo>
                    <a:pt x="99314" y="60579"/>
                  </a:lnTo>
                  <a:lnTo>
                    <a:pt x="102743" y="60579"/>
                  </a:lnTo>
                  <a:lnTo>
                    <a:pt x="106172" y="60960"/>
                  </a:lnTo>
                  <a:lnTo>
                    <a:pt x="109347" y="62484"/>
                  </a:lnTo>
                  <a:lnTo>
                    <a:pt x="112776" y="63246"/>
                  </a:lnTo>
                  <a:lnTo>
                    <a:pt x="115570" y="64770"/>
                  </a:lnTo>
                  <a:lnTo>
                    <a:pt x="118618" y="66294"/>
                  </a:lnTo>
                  <a:lnTo>
                    <a:pt x="121412" y="68580"/>
                  </a:lnTo>
                  <a:lnTo>
                    <a:pt x="124079" y="70866"/>
                  </a:lnTo>
                  <a:lnTo>
                    <a:pt x="125984" y="73152"/>
                  </a:lnTo>
                  <a:lnTo>
                    <a:pt x="128270" y="76327"/>
                  </a:lnTo>
                  <a:lnTo>
                    <a:pt x="129921" y="78994"/>
                  </a:lnTo>
                  <a:lnTo>
                    <a:pt x="131445" y="82042"/>
                  </a:lnTo>
                  <a:lnTo>
                    <a:pt x="132588" y="85471"/>
                  </a:lnTo>
                  <a:lnTo>
                    <a:pt x="133350" y="88519"/>
                  </a:lnTo>
                  <a:lnTo>
                    <a:pt x="134112" y="91948"/>
                  </a:lnTo>
                  <a:lnTo>
                    <a:pt x="134493" y="95377"/>
                  </a:lnTo>
                  <a:lnTo>
                    <a:pt x="134112" y="98933"/>
                  </a:lnTo>
                  <a:lnTo>
                    <a:pt x="133350" y="102362"/>
                  </a:lnTo>
                  <a:lnTo>
                    <a:pt x="132588" y="105791"/>
                  </a:lnTo>
                  <a:lnTo>
                    <a:pt x="131445" y="108839"/>
                  </a:lnTo>
                  <a:lnTo>
                    <a:pt x="129921" y="111887"/>
                  </a:lnTo>
                  <a:lnTo>
                    <a:pt x="128270" y="114935"/>
                  </a:lnTo>
                  <a:lnTo>
                    <a:pt x="125984" y="117221"/>
                  </a:lnTo>
                  <a:lnTo>
                    <a:pt x="124079" y="119634"/>
                  </a:lnTo>
                  <a:lnTo>
                    <a:pt x="121412" y="122301"/>
                  </a:lnTo>
                  <a:lnTo>
                    <a:pt x="118618" y="123825"/>
                  </a:lnTo>
                  <a:lnTo>
                    <a:pt x="115570" y="125730"/>
                  </a:lnTo>
                  <a:lnTo>
                    <a:pt x="112776" y="127254"/>
                  </a:lnTo>
                  <a:lnTo>
                    <a:pt x="109347" y="128397"/>
                  </a:lnTo>
                  <a:lnTo>
                    <a:pt x="106172" y="129159"/>
                  </a:lnTo>
                  <a:lnTo>
                    <a:pt x="102743" y="129540"/>
                  </a:lnTo>
                  <a:lnTo>
                    <a:pt x="99314" y="129921"/>
                  </a:lnTo>
                  <a:close/>
                  <a:moveTo>
                    <a:pt x="197739" y="68580"/>
                  </a:moveTo>
                  <a:lnTo>
                    <a:pt x="198120" y="67818"/>
                  </a:lnTo>
                  <a:lnTo>
                    <a:pt x="198120" y="66294"/>
                  </a:lnTo>
                  <a:lnTo>
                    <a:pt x="197739" y="65532"/>
                  </a:lnTo>
                  <a:lnTo>
                    <a:pt x="197358" y="64389"/>
                  </a:lnTo>
                  <a:lnTo>
                    <a:pt x="175641" y="26797"/>
                  </a:lnTo>
                  <a:lnTo>
                    <a:pt x="174498" y="25654"/>
                  </a:lnTo>
                  <a:lnTo>
                    <a:pt x="173736" y="24892"/>
                  </a:lnTo>
                  <a:lnTo>
                    <a:pt x="172974" y="24511"/>
                  </a:lnTo>
                  <a:lnTo>
                    <a:pt x="171704" y="24511"/>
                  </a:lnTo>
                  <a:lnTo>
                    <a:pt x="170942" y="24130"/>
                  </a:lnTo>
                  <a:lnTo>
                    <a:pt x="169799" y="24130"/>
                  </a:lnTo>
                  <a:lnTo>
                    <a:pt x="168275" y="24130"/>
                  </a:lnTo>
                  <a:lnTo>
                    <a:pt x="167513" y="24892"/>
                  </a:lnTo>
                  <a:lnTo>
                    <a:pt x="149606" y="35306"/>
                  </a:lnTo>
                  <a:lnTo>
                    <a:pt x="145415" y="31750"/>
                  </a:lnTo>
                  <a:lnTo>
                    <a:pt x="140716" y="28702"/>
                  </a:lnTo>
                  <a:lnTo>
                    <a:pt x="134874" y="25654"/>
                  </a:lnTo>
                  <a:lnTo>
                    <a:pt x="128778" y="22606"/>
                  </a:lnTo>
                  <a:lnTo>
                    <a:pt x="128778" y="5334"/>
                  </a:lnTo>
                  <a:lnTo>
                    <a:pt x="128778" y="4572"/>
                  </a:lnTo>
                  <a:lnTo>
                    <a:pt x="128270" y="3429"/>
                  </a:lnTo>
                  <a:lnTo>
                    <a:pt x="127508" y="2286"/>
                  </a:lnTo>
                  <a:lnTo>
                    <a:pt x="126746" y="1524"/>
                  </a:lnTo>
                  <a:lnTo>
                    <a:pt x="125984" y="762"/>
                  </a:lnTo>
                  <a:lnTo>
                    <a:pt x="125222" y="381"/>
                  </a:lnTo>
                  <a:lnTo>
                    <a:pt x="124079" y="0"/>
                  </a:lnTo>
                  <a:lnTo>
                    <a:pt x="122936" y="0"/>
                  </a:lnTo>
                  <a:lnTo>
                    <a:pt x="78740" y="0"/>
                  </a:lnTo>
                  <a:lnTo>
                    <a:pt x="77978" y="0"/>
                  </a:lnTo>
                  <a:lnTo>
                    <a:pt x="76708" y="381"/>
                  </a:lnTo>
                  <a:lnTo>
                    <a:pt x="75946" y="762"/>
                  </a:lnTo>
                  <a:lnTo>
                    <a:pt x="75184" y="1524"/>
                  </a:lnTo>
                  <a:lnTo>
                    <a:pt x="74041" y="2286"/>
                  </a:lnTo>
                  <a:lnTo>
                    <a:pt x="73660" y="3429"/>
                  </a:lnTo>
                  <a:lnTo>
                    <a:pt x="73279" y="4572"/>
                  </a:lnTo>
                  <a:lnTo>
                    <a:pt x="72898" y="5334"/>
                  </a:lnTo>
                  <a:lnTo>
                    <a:pt x="72898" y="22225"/>
                  </a:lnTo>
                  <a:lnTo>
                    <a:pt x="69342" y="23368"/>
                  </a:lnTo>
                  <a:lnTo>
                    <a:pt x="65913" y="24511"/>
                  </a:lnTo>
                  <a:lnTo>
                    <a:pt x="62484" y="26035"/>
                  </a:lnTo>
                  <a:lnTo>
                    <a:pt x="59690" y="27559"/>
                  </a:lnTo>
                  <a:lnTo>
                    <a:pt x="54610" y="30988"/>
                  </a:lnTo>
                  <a:lnTo>
                    <a:pt x="49657" y="35306"/>
                  </a:lnTo>
                  <a:lnTo>
                    <a:pt x="30988" y="24511"/>
                  </a:lnTo>
                  <a:lnTo>
                    <a:pt x="29083" y="23749"/>
                  </a:lnTo>
                  <a:lnTo>
                    <a:pt x="26416" y="24130"/>
                  </a:lnTo>
                  <a:lnTo>
                    <a:pt x="25527" y="24511"/>
                  </a:lnTo>
                  <a:lnTo>
                    <a:pt x="24765" y="24892"/>
                  </a:lnTo>
                  <a:lnTo>
                    <a:pt x="24003" y="25654"/>
                  </a:lnTo>
                  <a:lnTo>
                    <a:pt x="23241" y="26797"/>
                  </a:lnTo>
                  <a:lnTo>
                    <a:pt x="1143" y="64389"/>
                  </a:lnTo>
                  <a:lnTo>
                    <a:pt x="762" y="65532"/>
                  </a:lnTo>
                  <a:lnTo>
                    <a:pt x="381" y="66294"/>
                  </a:lnTo>
                  <a:lnTo>
                    <a:pt x="381" y="67818"/>
                  </a:lnTo>
                  <a:lnTo>
                    <a:pt x="381" y="68580"/>
                  </a:lnTo>
                  <a:lnTo>
                    <a:pt x="762" y="69723"/>
                  </a:lnTo>
                  <a:lnTo>
                    <a:pt x="1524" y="70485"/>
                  </a:lnTo>
                  <a:lnTo>
                    <a:pt x="1905" y="71247"/>
                  </a:lnTo>
                  <a:lnTo>
                    <a:pt x="3048" y="72009"/>
                  </a:lnTo>
                  <a:lnTo>
                    <a:pt x="21717" y="82804"/>
                  </a:lnTo>
                  <a:lnTo>
                    <a:pt x="20574" y="89281"/>
                  </a:lnTo>
                  <a:lnTo>
                    <a:pt x="20193" y="95377"/>
                  </a:lnTo>
                  <a:lnTo>
                    <a:pt x="20574" y="101600"/>
                  </a:lnTo>
                  <a:lnTo>
                    <a:pt x="21717" y="108077"/>
                  </a:lnTo>
                  <a:lnTo>
                    <a:pt x="2667" y="118364"/>
                  </a:lnTo>
                  <a:lnTo>
                    <a:pt x="1905" y="119126"/>
                  </a:lnTo>
                  <a:lnTo>
                    <a:pt x="1143" y="120015"/>
                  </a:lnTo>
                  <a:lnTo>
                    <a:pt x="762" y="121539"/>
                  </a:lnTo>
                  <a:lnTo>
                    <a:pt x="381" y="122682"/>
                  </a:lnTo>
                  <a:lnTo>
                    <a:pt x="0" y="123444"/>
                  </a:lnTo>
                  <a:lnTo>
                    <a:pt x="0" y="124206"/>
                  </a:lnTo>
                  <a:lnTo>
                    <a:pt x="381" y="125349"/>
                  </a:lnTo>
                  <a:lnTo>
                    <a:pt x="762" y="126492"/>
                  </a:lnTo>
                  <a:lnTo>
                    <a:pt x="22860" y="164465"/>
                  </a:lnTo>
                  <a:lnTo>
                    <a:pt x="24384" y="165608"/>
                  </a:lnTo>
                  <a:lnTo>
                    <a:pt x="26035" y="166370"/>
                  </a:lnTo>
                  <a:lnTo>
                    <a:pt x="27559" y="166751"/>
                  </a:lnTo>
                  <a:lnTo>
                    <a:pt x="28702" y="166751"/>
                  </a:lnTo>
                  <a:lnTo>
                    <a:pt x="29464" y="166370"/>
                  </a:lnTo>
                  <a:lnTo>
                    <a:pt x="30607" y="165989"/>
                  </a:lnTo>
                  <a:lnTo>
                    <a:pt x="49657" y="155956"/>
                  </a:lnTo>
                  <a:lnTo>
                    <a:pt x="54229" y="159385"/>
                  </a:lnTo>
                  <a:lnTo>
                    <a:pt x="59690" y="163322"/>
                  </a:lnTo>
                  <a:lnTo>
                    <a:pt x="62484" y="164846"/>
                  </a:lnTo>
                  <a:lnTo>
                    <a:pt x="65532" y="166370"/>
                  </a:lnTo>
                  <a:lnTo>
                    <a:pt x="69342" y="167894"/>
                  </a:lnTo>
                  <a:lnTo>
                    <a:pt x="72898" y="169037"/>
                  </a:lnTo>
                  <a:lnTo>
                    <a:pt x="72898" y="189357"/>
                  </a:lnTo>
                  <a:lnTo>
                    <a:pt x="73279" y="190500"/>
                  </a:lnTo>
                  <a:lnTo>
                    <a:pt x="73660" y="191643"/>
                  </a:lnTo>
                  <a:lnTo>
                    <a:pt x="74041" y="192786"/>
                  </a:lnTo>
                  <a:lnTo>
                    <a:pt x="75184" y="193548"/>
                  </a:lnTo>
                  <a:lnTo>
                    <a:pt x="75946" y="194310"/>
                  </a:lnTo>
                  <a:lnTo>
                    <a:pt x="76708" y="194691"/>
                  </a:lnTo>
                  <a:lnTo>
                    <a:pt x="77978" y="195072"/>
                  </a:lnTo>
                  <a:lnTo>
                    <a:pt x="78740" y="195072"/>
                  </a:lnTo>
                  <a:lnTo>
                    <a:pt x="122936" y="195072"/>
                  </a:lnTo>
                  <a:lnTo>
                    <a:pt x="124079" y="195072"/>
                  </a:lnTo>
                  <a:lnTo>
                    <a:pt x="125222" y="194691"/>
                  </a:lnTo>
                  <a:lnTo>
                    <a:pt x="125984" y="194310"/>
                  </a:lnTo>
                  <a:lnTo>
                    <a:pt x="126746" y="193548"/>
                  </a:lnTo>
                  <a:lnTo>
                    <a:pt x="127508" y="192786"/>
                  </a:lnTo>
                  <a:lnTo>
                    <a:pt x="128270" y="191643"/>
                  </a:lnTo>
                  <a:lnTo>
                    <a:pt x="128778" y="190500"/>
                  </a:lnTo>
                  <a:lnTo>
                    <a:pt x="128778" y="189357"/>
                  </a:lnTo>
                  <a:lnTo>
                    <a:pt x="128778" y="168275"/>
                  </a:lnTo>
                  <a:lnTo>
                    <a:pt x="134874" y="165227"/>
                  </a:lnTo>
                  <a:lnTo>
                    <a:pt x="140716" y="162052"/>
                  </a:lnTo>
                  <a:lnTo>
                    <a:pt x="145415" y="158623"/>
                  </a:lnTo>
                  <a:lnTo>
                    <a:pt x="149987" y="155956"/>
                  </a:lnTo>
                  <a:lnTo>
                    <a:pt x="167513" y="165989"/>
                  </a:lnTo>
                  <a:lnTo>
                    <a:pt x="168275" y="166370"/>
                  </a:lnTo>
                  <a:lnTo>
                    <a:pt x="169799" y="166751"/>
                  </a:lnTo>
                  <a:lnTo>
                    <a:pt x="170942" y="166751"/>
                  </a:lnTo>
                  <a:lnTo>
                    <a:pt x="171704" y="166370"/>
                  </a:lnTo>
                  <a:lnTo>
                    <a:pt x="172974" y="166370"/>
                  </a:lnTo>
                  <a:lnTo>
                    <a:pt x="173736" y="165608"/>
                  </a:lnTo>
                  <a:lnTo>
                    <a:pt x="174498" y="165227"/>
                  </a:lnTo>
                  <a:lnTo>
                    <a:pt x="175641" y="164465"/>
                  </a:lnTo>
                  <a:lnTo>
                    <a:pt x="197358" y="126492"/>
                  </a:lnTo>
                  <a:lnTo>
                    <a:pt x="197739" y="125349"/>
                  </a:lnTo>
                  <a:lnTo>
                    <a:pt x="198120" y="124206"/>
                  </a:lnTo>
                  <a:lnTo>
                    <a:pt x="198120" y="123444"/>
                  </a:lnTo>
                  <a:lnTo>
                    <a:pt x="197739" y="122682"/>
                  </a:lnTo>
                  <a:lnTo>
                    <a:pt x="196977" y="120015"/>
                  </a:lnTo>
                  <a:lnTo>
                    <a:pt x="195453" y="118364"/>
                  </a:lnTo>
                  <a:lnTo>
                    <a:pt x="177165" y="108077"/>
                  </a:lnTo>
                  <a:lnTo>
                    <a:pt x="177927" y="101600"/>
                  </a:lnTo>
                  <a:lnTo>
                    <a:pt x="177927" y="95377"/>
                  </a:lnTo>
                  <a:lnTo>
                    <a:pt x="177927" y="89281"/>
                  </a:lnTo>
                  <a:lnTo>
                    <a:pt x="177165" y="82804"/>
                  </a:lnTo>
                  <a:lnTo>
                    <a:pt x="195453" y="72009"/>
                  </a:lnTo>
                  <a:lnTo>
                    <a:pt x="196215" y="71247"/>
                  </a:lnTo>
                  <a:lnTo>
                    <a:pt x="196977" y="70485"/>
                  </a:lnTo>
                  <a:lnTo>
                    <a:pt x="197358" y="69723"/>
                  </a:lnTo>
                  <a:lnTo>
                    <a:pt x="197739" y="68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5" name="Text Box35"/>
          <p:cNvSpPr txBox="1"/>
          <p:nvPr/>
        </p:nvSpPr>
        <p:spPr>
          <a:xfrm>
            <a:off x="2538095" y="291612"/>
            <a:ext cx="7156107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3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UNDERSTANDING</a:t>
            </a:r>
            <a:r>
              <a:rPr lang="en-US" altLang="zh-CN" dirty="0" b="1" sz="3200" spc="134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1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CUSTOMER</a:t>
            </a:r>
            <a:r>
              <a:rPr lang="en-US" altLang="zh-CN" dirty="0" sz="3200" spc="122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14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CHURN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1301750" y="1145032"/>
            <a:ext cx="9795384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Churner</a:t>
            </a:r>
            <a:r>
              <a:rPr lang="en-US" altLang="zh-CN" dirty="0" sz="1800" spc="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generally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defined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who</a:t>
            </a:r>
            <a:r>
              <a:rPr lang="en-US" altLang="zh-CN" dirty="0" sz="1800" spc="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stops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800" spc="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given</a:t>
            </a:r>
            <a:r>
              <a:rPr lang="en-US" altLang="zh-CN" dirty="0" sz="1800" spc="-7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period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1019556" y="2189632"/>
            <a:ext cx="2962552" cy="5572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indent="713232">
              <a:lnSpc>
                <a:spcPts val="2194"/>
              </a:lnSpc>
            </a:pPr>
            <a:r>
              <a:rPr lang="en-US" altLang="zh-CN" dirty="0" b="1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FINANCIAL</a:t>
            </a:r>
            <a:r>
              <a:rPr lang="en-US" altLang="zh-CN" dirty="0" b="1" sz="1800" spc="-10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PERSPECTIVE</a:t>
            </a:r>
            <a:r>
              <a:rPr lang="en-US" altLang="zh-CN" dirty="0" b="1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Acquiring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new</a:t>
            </a:r>
            <a:r>
              <a:rPr lang="en-US" altLang="zh-CN" dirty="0" sz="1800" spc="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4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way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8" name="Text Box38"/>
          <p:cNvSpPr txBox="1"/>
          <p:nvPr/>
        </p:nvSpPr>
        <p:spPr>
          <a:xfrm>
            <a:off x="1153668" y="2792730"/>
            <a:ext cx="2826562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dirty="0" sz="18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expensive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retaining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2196338" y="3067050"/>
            <a:ext cx="1786250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existing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customers</a:t>
            </a:r>
            <a:r>
              <a:rPr lang="en-US" altLang="zh-CN" dirty="0" sz="16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altLang="zh-CN" sz="1600">
              <a:latin typeface="Calibri"/>
              <a:ea typeface="Calibri"/>
              <a:cs typeface="Calibri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916534" y="4281450"/>
            <a:ext cx="3055671" cy="5034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750087" indent="-750087">
              <a:lnSpc>
                <a:spcPts val="1982"/>
              </a:lnSpc>
            </a:pP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Earning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loyalty</a:t>
            </a:r>
            <a:r>
              <a:rPr lang="en-US" altLang="zh-CN" dirty="0" sz="1800" spc="-4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delivering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remarkable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1123798" y="4830572"/>
            <a:ext cx="2847593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products/services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building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2142109" y="5104664"/>
            <a:ext cx="1830196" cy="2289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2"/>
              </a:lnSpc>
            </a:pP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retention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strategies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943356" y="5379593"/>
            <a:ext cx="3038475" cy="24498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29"/>
              </a:lnSpc>
            </a:pPr>
            <a:r>
              <a:rPr lang="en-US" altLang="zh-CN" dirty="0" b="1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INTERNAL</a:t>
            </a:r>
            <a:r>
              <a:rPr lang="en-US" altLang="zh-CN" dirty="0" b="1" sz="1800" spc="-10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en-US" altLang="zh-CN" dirty="0" b="1" sz="1800" spc="-9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6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PERSPECTIVE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8249412" y="2189632"/>
            <a:ext cx="3122594" cy="13804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174"/>
              </a:lnSpc>
            </a:pPr>
            <a:r>
              <a:rPr lang="en-US" altLang="zh-CN" dirty="0" b="1" sz="1800" spc="-2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b="1" sz="1800" spc="-9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PERSPECTIVE</a:t>
            </a:r>
            <a:r>
              <a:rPr lang="en-US" altLang="zh-CN" dirty="0" b="1" sz="1800" spc="40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he/she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been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unhappy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product/service</a:t>
            </a:r>
            <a:r>
              <a:rPr lang="en-US" altLang="zh-CN" dirty="0" sz="1800" spc="-4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period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before</a:t>
            </a:r>
            <a:r>
              <a:rPr lang="en-US" altLang="zh-CN" dirty="0" sz="18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decided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churn.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8249412" y="4359174"/>
            <a:ext cx="2865990" cy="50340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82"/>
              </a:lnSpc>
            </a:pP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company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needs</a:t>
            </a:r>
            <a:r>
              <a:rPr lang="en-US" altLang="zh-CN" dirty="0" sz="18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identify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Unavoidable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churn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8249412" y="4872587"/>
            <a:ext cx="1812060" cy="2643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2082"/>
              </a:lnSpc>
            </a:pPr>
            <a:r>
              <a:rPr lang="en-US" altLang="zh-CN" dirty="0" sz="18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dirty="0" sz="1800" spc="112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Avoidable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churn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8249412" y="5395976"/>
            <a:ext cx="3136316" cy="2286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0"/>
              </a:lnSpc>
            </a:pPr>
            <a:r>
              <a:rPr lang="en-US" altLang="zh-CN" dirty="0" b="1" sz="1800" spc="-3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LEARNING/GROWTH</a:t>
            </a:r>
            <a:r>
              <a:rPr lang="en-US" altLang="zh-CN" dirty="0" b="1" sz="1800" spc="-1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PERSPECTIVE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1188954" y="6479439"/>
            <a:ext cx="1153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3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51" name="Path51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2" name="Image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pic>
        <p:nvPicPr>
          <p:cNvPr id="53" name="Image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32" y="1341120"/>
            <a:ext cx="6495288" cy="3858768"/>
          </a:xfrm>
          <a:prstGeom prst="rect">
            <a:avLst/>
          </a:prstGeom>
          <a:noFill/>
        </p:spPr>
      </p:pic>
      <p:sp>
        <p:nvSpPr>
          <p:cNvPr id="54" name="Text Box54"/>
          <p:cNvSpPr txBox="1"/>
          <p:nvPr/>
        </p:nvSpPr>
        <p:spPr>
          <a:xfrm rot="0">
            <a:off x="7930896" y="2313432"/>
            <a:ext cx="1246632" cy="451104"/>
          </a:xfrm>
          <a:prstGeom prst="rect">
            <a:avLst/>
          </a:prstGeom>
          <a:solidFill>
            <a:srgbClr val="E31737"/>
          </a:solidFill>
          <a:ln w="12192">
            <a:solidFill>
              <a:srgbClr val="A70E26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036"/>
              </a:lnSpc>
            </a:pPr>
            <a:endParaRPr/>
          </a:p>
          <a:p>
            <a:pPr rtl="0" algn="l" marL="178562">
              <a:lnSpc>
                <a:spcPts val="1802"/>
              </a:lnSpc>
            </a:pPr>
            <a:r>
              <a:rPr lang="en-US" altLang="zh-CN" dirty="0" sz="18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55" name="Text Box55"/>
          <p:cNvSpPr txBox="1"/>
          <p:nvPr/>
        </p:nvSpPr>
        <p:spPr>
          <a:xfrm rot="0">
            <a:off x="10055352" y="3346704"/>
            <a:ext cx="1280162" cy="603504"/>
          </a:xfrm>
          <a:prstGeom prst="rect">
            <a:avLst/>
          </a:prstGeom>
          <a:solidFill>
            <a:srgbClr val="8497B0"/>
          </a:solidFill>
          <a:ln w="12192">
            <a:solidFill>
              <a:srgbClr val="2F5597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60"/>
              </a:lnSpc>
            </a:pPr>
            <a:endParaRPr/>
          </a:p>
          <a:p>
            <a:pPr rtl="0" algn="l" marL="197486">
              <a:lnSpc>
                <a:spcPts val="1800"/>
              </a:lnSpc>
            </a:pPr>
            <a:r>
              <a:rPr lang="en-US" altLang="zh-CN" dirty="0" sz="18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800">
              <a:latin typeface="Calibri"/>
              <a:ea typeface="Calibri"/>
              <a:cs typeface="Calibri"/>
            </a:endParaRPr>
          </a:p>
          <a:p>
            <a:pPr rtl="0" algn="l" marL="237110">
              <a:lnSpc>
                <a:spcPts val="1800"/>
              </a:lnSpc>
              <a:spcBef>
                <a:spcPts val="360"/>
              </a:spcBef>
            </a:pPr>
            <a:r>
              <a:rPr lang="en-US" altLang="zh-CN" dirty="0" sz="18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Products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56" name="Text Box56"/>
          <p:cNvSpPr txBox="1"/>
          <p:nvPr/>
        </p:nvSpPr>
        <p:spPr>
          <a:xfrm rot="0">
            <a:off x="5922264" y="3352801"/>
            <a:ext cx="1280161" cy="603503"/>
          </a:xfrm>
          <a:prstGeom prst="rect">
            <a:avLst/>
          </a:prstGeom>
          <a:solidFill>
            <a:srgbClr val="8497B0"/>
          </a:solidFill>
          <a:ln w="12192">
            <a:solidFill>
              <a:srgbClr val="2F5597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558"/>
              </a:lnSpc>
            </a:pPr>
            <a:endParaRPr/>
          </a:p>
          <a:p>
            <a:pPr rtl="0" algn="l" marL="267970">
              <a:lnSpc>
                <a:spcPts val="1800"/>
              </a:lnSpc>
            </a:pPr>
            <a:r>
              <a:rPr lang="en-US" altLang="zh-CN" dirty="0" sz="1800" spc="-1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Account</a:t>
            </a:r>
            <a:endParaRPr lang="en-US" altLang="zh-CN" sz="180078">
              <a:latin typeface="Calibri"/>
              <a:ea typeface="Calibri"/>
              <a:cs typeface="Calibri"/>
            </a:endParaRPr>
          </a:p>
          <a:p>
            <a:pPr rtl="0" algn="l" marL="359410">
              <a:lnSpc>
                <a:spcPts val="1802"/>
              </a:lnSpc>
              <a:spcBef>
                <a:spcPts val="358"/>
              </a:spcBef>
            </a:pPr>
            <a:r>
              <a:rPr lang="en-US" altLang="zh-CN" dirty="0" sz="1800" spc="-1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Status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4236085" y="291612"/>
            <a:ext cx="3759479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4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DATA</a:t>
            </a:r>
            <a:r>
              <a:rPr lang="en-US" altLang="zh-CN" dirty="0" b="1" sz="3200" spc="43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DESCRIPTION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3065399" y="934720"/>
            <a:ext cx="6097677" cy="2529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92"/>
              </a:lnSpc>
            </a:pPr>
            <a:r>
              <a:rPr lang="en-US" altLang="zh-CN" dirty="0" sz="20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lang="en-US" altLang="zh-CN" dirty="0" sz="20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20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20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20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10,000</a:t>
            </a:r>
            <a:r>
              <a:rPr lang="en-US" altLang="zh-CN" dirty="0" b="1" sz="2000" spc="-9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20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clients</a:t>
            </a:r>
            <a:r>
              <a:rPr lang="en-US" altLang="zh-CN" dirty="0" b="1" sz="2000" spc="-5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20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20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20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20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20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2000" spc="2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20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en-US" altLang="zh-CN" dirty="0" b="1" sz="2000" spc="-5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20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missing</a:t>
            </a:r>
            <a:r>
              <a:rPr lang="en-US" altLang="zh-CN" dirty="0" b="1" sz="2000" spc="-7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20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endParaRPr lang="en-US" altLang="zh-CN" sz="2000">
              <a:latin typeface="Calibri"/>
              <a:ea typeface="Calibri"/>
              <a:cs typeface="Calibri"/>
            </a:endParaRPr>
          </a:p>
        </p:txBody>
      </p:sp>
      <p:sp>
        <p:nvSpPr>
          <p:cNvPr id="59" name="Text Box59"/>
          <p:cNvSpPr txBox="1"/>
          <p:nvPr/>
        </p:nvSpPr>
        <p:spPr>
          <a:xfrm>
            <a:off x="584302" y="1473962"/>
            <a:ext cx="61127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Columns: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60" name="Text Box60"/>
          <p:cNvSpPr txBox="1"/>
          <p:nvPr/>
        </p:nvSpPr>
        <p:spPr>
          <a:xfrm>
            <a:off x="584302" y="1656842"/>
            <a:ext cx="288551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RowNumber:</a:t>
            </a:r>
            <a:r>
              <a:rPr lang="en-US" altLang="zh-CN" dirty="0" sz="1200" spc="-6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Row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Numbers</a:t>
            </a:r>
            <a:r>
              <a:rPr lang="en-US" altLang="zh-CN" dirty="0" sz="12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dirty="0" sz="12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200" spc="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10000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61" name="Text Box61"/>
          <p:cNvSpPr txBox="1"/>
          <p:nvPr/>
        </p:nvSpPr>
        <p:spPr>
          <a:xfrm>
            <a:off x="584302" y="2022983"/>
            <a:ext cx="3597375" cy="3352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2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CustomerId:</a:t>
            </a:r>
            <a:r>
              <a:rPr lang="en-US" altLang="zh-CN" dirty="0" sz="12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Unique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Ids</a:t>
            </a:r>
            <a:r>
              <a:rPr lang="en-US" altLang="zh-CN" dirty="0" sz="12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identification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Surname:</a:t>
            </a:r>
            <a:r>
              <a:rPr lang="en-US" altLang="zh-CN" dirty="0" sz="1200" spc="-6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Customer's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last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name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62" name="Text Box62"/>
          <p:cNvSpPr txBox="1"/>
          <p:nvPr/>
        </p:nvSpPr>
        <p:spPr>
          <a:xfrm>
            <a:off x="584302" y="2388743"/>
            <a:ext cx="3728466" cy="3352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2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Geography:</a:t>
            </a:r>
            <a:r>
              <a:rPr lang="en-US" altLang="zh-CN" dirty="0" sz="12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country</a:t>
            </a:r>
            <a:r>
              <a:rPr lang="en-US" altLang="zh-CN" dirty="0" sz="12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dirty="0" sz="12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belongs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Gender: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Male</a:t>
            </a:r>
            <a:r>
              <a:rPr lang="en-US" altLang="zh-CN" dirty="0" sz="12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Female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63" name="Text Box63"/>
          <p:cNvSpPr txBox="1"/>
          <p:nvPr/>
        </p:nvSpPr>
        <p:spPr>
          <a:xfrm>
            <a:off x="584302" y="2754757"/>
            <a:ext cx="1711299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Age: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Age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200" spc="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584302" y="2937637"/>
            <a:ext cx="382628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EstimatedSalary:</a:t>
            </a:r>
            <a:r>
              <a:rPr lang="en-US" altLang="zh-CN" dirty="0" sz="1200" spc="-4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Estimated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salary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2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2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Dollars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6878066" y="1756664"/>
            <a:ext cx="932740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CustomerId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66" name="Text Box66"/>
          <p:cNvSpPr txBox="1"/>
          <p:nvPr/>
        </p:nvSpPr>
        <p:spPr>
          <a:xfrm>
            <a:off x="6974459" y="2192681"/>
            <a:ext cx="333902" cy="1923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4"/>
              </a:lnSpc>
            </a:pPr>
            <a:r>
              <a:rPr lang="en-US" altLang="zh-CN" dirty="0" sz="1500" spc="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Age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67" name="Text Box67"/>
          <p:cNvSpPr txBox="1"/>
          <p:nvPr/>
        </p:nvSpPr>
        <p:spPr>
          <a:xfrm>
            <a:off x="7920863" y="1429385"/>
            <a:ext cx="729003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Surname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68" name="Text Box68"/>
          <p:cNvSpPr txBox="1"/>
          <p:nvPr/>
        </p:nvSpPr>
        <p:spPr>
          <a:xfrm>
            <a:off x="9178798" y="1613180"/>
            <a:ext cx="875500" cy="1923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4"/>
              </a:lnSpc>
            </a:pPr>
            <a:r>
              <a:rPr lang="en-US" altLang="zh-CN" dirty="0" sz="1500" spc="-1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Geography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69" name="Text Box69"/>
          <p:cNvSpPr txBox="1"/>
          <p:nvPr/>
        </p:nvSpPr>
        <p:spPr>
          <a:xfrm>
            <a:off x="9767316" y="1953006"/>
            <a:ext cx="616478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Gender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9983470" y="2404136"/>
            <a:ext cx="1161878" cy="1923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4"/>
              </a:lnSpc>
            </a:pPr>
            <a:r>
              <a:rPr lang="en-US" altLang="zh-CN" dirty="0" sz="1500" spc="-1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EstimateSalary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10100184" y="2808224"/>
            <a:ext cx="927748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CreditScore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72" name="Text Box72"/>
          <p:cNvSpPr txBox="1"/>
          <p:nvPr/>
        </p:nvSpPr>
        <p:spPr>
          <a:xfrm>
            <a:off x="584302" y="3120517"/>
            <a:ext cx="2686633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CreditScore: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Credit</a:t>
            </a:r>
            <a:r>
              <a:rPr lang="en-US" altLang="zh-CN" dirty="0" sz="12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score</a:t>
            </a:r>
            <a:r>
              <a:rPr lang="en-US" altLang="zh-CN" dirty="0" sz="12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73" name="Text Box73"/>
          <p:cNvSpPr txBox="1"/>
          <p:nvPr/>
        </p:nvSpPr>
        <p:spPr>
          <a:xfrm>
            <a:off x="584302" y="3486658"/>
            <a:ext cx="459806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Tenure: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dirty="0" sz="12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years</a:t>
            </a:r>
            <a:r>
              <a:rPr lang="en-US" altLang="zh-CN" dirty="0" sz="12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dirty="0" sz="1200" spc="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been</a:t>
            </a:r>
            <a:r>
              <a:rPr lang="en-US" altLang="zh-CN" dirty="0" sz="1200" spc="-3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2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74" name="Text Box74"/>
          <p:cNvSpPr txBox="1"/>
          <p:nvPr/>
        </p:nvSpPr>
        <p:spPr>
          <a:xfrm>
            <a:off x="584302" y="3669538"/>
            <a:ext cx="253319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Balance:</a:t>
            </a:r>
            <a:r>
              <a:rPr lang="en-US" altLang="zh-CN" dirty="0" sz="1200" spc="-5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</a:t>
            </a:r>
            <a:r>
              <a:rPr lang="en-US" altLang="zh-CN" dirty="0" sz="12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2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584302" y="3852418"/>
            <a:ext cx="4280890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NumOfProducts:</a:t>
            </a:r>
            <a:r>
              <a:rPr lang="en-US" altLang="zh-CN" dirty="0" sz="1200" spc="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dirty="0" sz="12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products</a:t>
            </a:r>
            <a:r>
              <a:rPr lang="en-US" altLang="zh-CN" dirty="0" sz="1200" spc="3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2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utilizing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76" name="Text Box76"/>
          <p:cNvSpPr txBox="1"/>
          <p:nvPr/>
        </p:nvSpPr>
        <p:spPr>
          <a:xfrm>
            <a:off x="584302" y="4035069"/>
            <a:ext cx="4857423" cy="33576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22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HasCrCard:</a:t>
            </a:r>
            <a:r>
              <a:rPr lang="en-US" altLang="zh-CN" dirty="0" sz="1200" spc="-3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Flag</a:t>
            </a:r>
            <a:r>
              <a:rPr lang="en-US" altLang="zh-CN" dirty="0" sz="12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2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whether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holds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credit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card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2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584302" y="4401312"/>
            <a:ext cx="5086172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IsActiveMember:</a:t>
            </a:r>
            <a:r>
              <a:rPr lang="en-US" altLang="zh-CN" dirty="0" sz="1200" spc="-4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Flag</a:t>
            </a:r>
            <a:r>
              <a:rPr lang="en-US" altLang="zh-CN" dirty="0" sz="12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whether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2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active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member</a:t>
            </a:r>
            <a:r>
              <a:rPr lang="en-US" altLang="zh-CN" dirty="0" sz="1200" spc="-3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78" name="Text Box78"/>
          <p:cNvSpPr txBox="1"/>
          <p:nvPr/>
        </p:nvSpPr>
        <p:spPr>
          <a:xfrm>
            <a:off x="8198232" y="3456940"/>
            <a:ext cx="786802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Customer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8256144" y="3685312"/>
            <a:ext cx="671054" cy="1923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4"/>
              </a:lnSpc>
            </a:pPr>
            <a:r>
              <a:rPr lang="en-US" altLang="zh-CN" dirty="0" sz="1500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Account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80" name="Text Box80"/>
          <p:cNvSpPr txBox="1"/>
          <p:nvPr/>
        </p:nvSpPr>
        <p:spPr>
          <a:xfrm>
            <a:off x="7720331" y="4211320"/>
            <a:ext cx="565590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2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Tenure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81" name="Text Box81"/>
          <p:cNvSpPr txBox="1"/>
          <p:nvPr/>
        </p:nvSpPr>
        <p:spPr>
          <a:xfrm>
            <a:off x="9486648" y="4289552"/>
            <a:ext cx="844216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HasCrCard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82" name="Text Box82"/>
          <p:cNvSpPr txBox="1"/>
          <p:nvPr/>
        </p:nvSpPr>
        <p:spPr>
          <a:xfrm>
            <a:off x="584302" y="4584193"/>
            <a:ext cx="98404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dirty="0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584302" y="4766843"/>
            <a:ext cx="4649225" cy="1527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2"/>
              </a:lnSpc>
            </a:pP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●</a:t>
            </a:r>
            <a:r>
              <a:rPr lang="en-US" altLang="zh-CN" dirty="0" sz="12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Exited: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flag</a:t>
            </a:r>
            <a:r>
              <a:rPr lang="en-US" altLang="zh-CN" dirty="0" sz="12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closed</a:t>
            </a:r>
            <a:r>
              <a:rPr lang="en-US" altLang="zh-CN" dirty="0" sz="1200" spc="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</a:t>
            </a:r>
            <a:r>
              <a:rPr lang="en-US" altLang="zh-CN" dirty="0" sz="12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2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r>
              <a:rPr lang="en-US" altLang="zh-CN" dirty="0" sz="1200" spc="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5859526" y="4557268"/>
            <a:ext cx="510095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Exited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7110731" y="4569460"/>
            <a:ext cx="638367" cy="1920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2"/>
              </a:lnSpc>
            </a:pPr>
            <a:r>
              <a:rPr lang="en-US" altLang="zh-CN" dirty="0" sz="15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Balance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10318116" y="4718203"/>
            <a:ext cx="1270350" cy="19232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4"/>
              </a:lnSpc>
            </a:pPr>
            <a:r>
              <a:rPr lang="en-US" altLang="zh-CN" dirty="0" sz="1500" spc="-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NumOfProducts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584302" y="4950206"/>
            <a:ext cx="1289761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2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2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retained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88" name="Text Box88"/>
          <p:cNvSpPr txBox="1"/>
          <p:nvPr/>
        </p:nvSpPr>
        <p:spPr>
          <a:xfrm>
            <a:off x="6112510" y="4961789"/>
            <a:ext cx="1298046" cy="1923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514"/>
              </a:lnSpc>
            </a:pPr>
            <a:r>
              <a:rPr lang="en-US" altLang="zh-CN" dirty="0" sz="1500" spc="-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IsActiveMember</a:t>
            </a:r>
            <a:endParaRPr lang="en-US" altLang="zh-CN" sz="1500">
              <a:latin typeface="Calibri"/>
              <a:ea typeface="Calibri"/>
              <a:cs typeface="Calibri"/>
            </a:endParaRPr>
          </a:p>
        </p:txBody>
      </p:sp>
      <p:sp>
        <p:nvSpPr>
          <p:cNvPr id="89" name="Text Box89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90" name="Text Box90"/>
          <p:cNvSpPr txBox="1"/>
          <p:nvPr/>
        </p:nvSpPr>
        <p:spPr>
          <a:xfrm>
            <a:off x="11188954" y="6479439"/>
            <a:ext cx="1153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4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92" name="Path92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93" name="Image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pic>
        <p:nvPicPr>
          <p:cNvPr id="94" name="Image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52" y="984504"/>
            <a:ext cx="5465064" cy="2392680"/>
          </a:xfrm>
          <a:prstGeom prst="rect">
            <a:avLst/>
          </a:prstGeom>
          <a:noFill/>
        </p:spPr>
      </p:pic>
      <p:grpSp>
        <p:nvGrpSpPr>
          <p:cNvPr id="95" name="Group95"/>
          <p:cNvGrpSpPr/>
          <p:nvPr/>
        </p:nvGrpSpPr>
        <p:grpSpPr>
          <a:xfrm>
            <a:off x="652272" y="3563112"/>
            <a:ext cx="6114288" cy="2630424"/>
            <a:chOff x="652272" y="3563112"/>
            <a:chExt cx="6114288" cy="2630424"/>
          </a:xfrm>
        </p:grpSpPr>
        <p:pic>
          <p:nvPicPr>
            <p:cNvPr id="96" name="Image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272" y="3575304"/>
              <a:ext cx="3115056" cy="2618232"/>
            </a:xfrm>
            <a:prstGeom prst="rect">
              <a:avLst/>
            </a:prstGeom>
            <a:noFill/>
          </p:spPr>
        </p:pic>
        <p:pic>
          <p:nvPicPr>
            <p:cNvPr id="97" name="Image9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400" y="3563112"/>
              <a:ext cx="3185160" cy="2618232"/>
            </a:xfrm>
            <a:prstGeom prst="rect">
              <a:avLst/>
            </a:prstGeom>
            <a:noFill/>
          </p:spPr>
        </p:pic>
      </p:grpSp>
      <p:sp>
        <p:nvSpPr>
          <p:cNvPr id="98" name="Text Box98"/>
          <p:cNvSpPr txBox="1"/>
          <p:nvPr/>
        </p:nvSpPr>
        <p:spPr>
          <a:xfrm>
            <a:off x="4236085" y="291612"/>
            <a:ext cx="3759479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4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DATA</a:t>
            </a:r>
            <a:r>
              <a:rPr lang="en-US" altLang="zh-CN" dirty="0" b="1" sz="3200" spc="43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DESCRIPTION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7207250" y="990431"/>
            <a:ext cx="4591748" cy="8987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7077"/>
              </a:lnSpc>
            </a:pPr>
            <a:r>
              <a:rPr lang="en-US" altLang="zh-CN" dirty="0" sz="6000" spc="-6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79.6%</a:t>
            </a:r>
            <a:r>
              <a:rPr lang="en-US" altLang="zh-CN" dirty="0" sz="6000" spc="1684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6000" spc="-6">
                <a:solidFill>
                  <a:srgbClr val="FFFFFF"/>
                </a:solidFill>
                <a:latin typeface="Century Gothic"/>
                <a:ea typeface="Century Gothic"/>
                <a:cs typeface="Century Gothic"/>
              </a:rPr>
              <a:t>20.4%</a:t>
            </a:r>
            <a:endParaRPr lang="en-US" altLang="zh-CN" sz="60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8006208" y="2134895"/>
            <a:ext cx="2978034" cy="1770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394"/>
              </a:lnSpc>
            </a:pPr>
            <a:r>
              <a:rPr lang="en-US" altLang="zh-CN" dirty="0" sz="14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Stayed</a:t>
            </a:r>
            <a:r>
              <a:rPr lang="en-US" altLang="zh-CN" dirty="0" sz="1400" spc="157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Exited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01" name="Text Box101"/>
          <p:cNvSpPr txBox="1"/>
          <p:nvPr/>
        </p:nvSpPr>
        <p:spPr>
          <a:xfrm>
            <a:off x="7129018" y="2640584"/>
            <a:ext cx="4312844" cy="7776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344425" indent="-344425">
              <a:lnSpc>
                <a:spcPts val="2041"/>
              </a:lnSpc>
            </a:pP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</a:t>
            </a:r>
            <a:r>
              <a:rPr lang="en-US" altLang="zh-CN" dirty="0" sz="1800" spc="95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3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gender,</a:t>
            </a:r>
            <a:r>
              <a:rPr lang="en-US" altLang="zh-CN" dirty="0" sz="1800" spc="4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women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lower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men,</a:t>
            </a:r>
            <a:r>
              <a:rPr lang="en-US" altLang="zh-CN" dirty="0" sz="1800" spc="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rate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 spc="40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close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02" name="Text Box102"/>
          <p:cNvSpPr txBox="1"/>
          <p:nvPr/>
        </p:nvSpPr>
        <p:spPr>
          <a:xfrm>
            <a:off x="7129018" y="3738499"/>
            <a:ext cx="4198544" cy="10519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344425" indent="-344425">
              <a:lnSpc>
                <a:spcPts val="2071"/>
              </a:lnSpc>
            </a:pP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</a:t>
            </a:r>
            <a:r>
              <a:rPr lang="en-US" altLang="zh-CN" dirty="0" sz="1800" spc="95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There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higher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rate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exited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Germany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(32%,</a:t>
            </a:r>
            <a:r>
              <a:rPr lang="en-US" altLang="zh-CN" dirty="0" sz="18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about</a:t>
            </a:r>
            <a:r>
              <a:rPr lang="en-US" altLang="zh-CN" dirty="0" sz="1800" spc="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2x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higher),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lower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Spain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France</a:t>
            </a:r>
            <a:r>
              <a:rPr lang="en-US" altLang="zh-CN" dirty="0" sz="1800" spc="-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(around</a:t>
            </a:r>
            <a:r>
              <a:rPr lang="en-US" altLang="zh-CN" dirty="0" sz="1800" spc="40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16%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each).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03" name="Text Box103"/>
          <p:cNvSpPr txBox="1"/>
          <p:nvPr/>
        </p:nvSpPr>
        <p:spPr>
          <a:xfrm>
            <a:off x="7129018" y="5110734"/>
            <a:ext cx="4243348" cy="7773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 marL="344425" indent="-344425">
              <a:lnSpc>
                <a:spcPts val="2040"/>
              </a:lnSpc>
            </a:pP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</a:t>
            </a:r>
            <a:r>
              <a:rPr lang="en-US" altLang="zh-CN" dirty="0" sz="1800" spc="95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age,</a:t>
            </a:r>
            <a:r>
              <a:rPr lang="en-US" altLang="zh-CN" dirty="0" sz="1800" spc="3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bellow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40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above</a:t>
            </a:r>
            <a:r>
              <a:rPr lang="en-US" altLang="zh-CN" dirty="0" sz="1800" spc="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65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years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old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tendency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3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keep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their</a:t>
            </a:r>
            <a:r>
              <a:rPr lang="en-US" altLang="zh-CN" dirty="0" sz="1800" spc="40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04" name="Text Box104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06" name="Path106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07" name="Image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grpSp>
        <p:nvGrpSpPr>
          <p:cNvPr id="108" name="Group108"/>
          <p:cNvGrpSpPr/>
          <p:nvPr/>
        </p:nvGrpSpPr>
        <p:grpSpPr>
          <a:xfrm>
            <a:off x="484632" y="865632"/>
            <a:ext cx="7431025" cy="2612136"/>
            <a:chOff x="484632" y="865632"/>
            <a:chExt cx="7431025" cy="2612136"/>
          </a:xfrm>
        </p:grpSpPr>
        <p:pic>
          <p:nvPicPr>
            <p:cNvPr id="109" name="Image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632" y="865632"/>
              <a:ext cx="3828288" cy="2523744"/>
            </a:xfrm>
            <a:prstGeom prst="rect">
              <a:avLst/>
            </a:prstGeom>
            <a:noFill/>
          </p:spPr>
        </p:pic>
        <p:pic>
          <p:nvPicPr>
            <p:cNvPr id="110" name="Image1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2920" y="950976"/>
              <a:ext cx="3602737" cy="2526792"/>
            </a:xfrm>
            <a:prstGeom prst="rect">
              <a:avLst/>
            </a:prstGeom>
            <a:noFill/>
          </p:spPr>
        </p:pic>
      </p:grpSp>
      <p:pic>
        <p:nvPicPr>
          <p:cNvPr id="111" name="Image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920" y="865632"/>
            <a:ext cx="3102864" cy="2612136"/>
          </a:xfrm>
          <a:prstGeom prst="rect">
            <a:avLst/>
          </a:prstGeom>
          <a:noFill/>
        </p:spPr>
      </p:pic>
      <p:sp>
        <p:nvSpPr>
          <p:cNvPr id="112" name="Text Box112"/>
          <p:cNvSpPr txBox="1"/>
          <p:nvPr/>
        </p:nvSpPr>
        <p:spPr>
          <a:xfrm>
            <a:off x="4236085" y="291612"/>
            <a:ext cx="3759479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4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DATA</a:t>
            </a:r>
            <a:r>
              <a:rPr lang="en-US" altLang="zh-CN" dirty="0" b="1" sz="3200" spc="43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DESCRIPTION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13" name="Text Box113"/>
          <p:cNvSpPr txBox="1"/>
          <p:nvPr/>
        </p:nvSpPr>
        <p:spPr>
          <a:xfrm>
            <a:off x="1186282" y="3839489"/>
            <a:ext cx="9881236" cy="50340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82"/>
              </a:lnSpc>
            </a:pP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dirty="0" sz="1800" spc="4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credit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does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impact</a:t>
            </a:r>
            <a:r>
              <a:rPr lang="en-US" altLang="zh-CN" dirty="0" sz="18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3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800" spc="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(both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groups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20%</a:t>
            </a:r>
            <a:r>
              <a:rPr lang="en-US" altLang="zh-CN" dirty="0" sz="1800" spc="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exited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customers)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14" name="Text Box114"/>
          <p:cNvSpPr txBox="1"/>
          <p:nvPr/>
        </p:nvSpPr>
        <p:spPr>
          <a:xfrm>
            <a:off x="1186282" y="4663313"/>
            <a:ext cx="10174452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80"/>
              </a:lnSpc>
            </a:pP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5.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Non</a:t>
            </a:r>
            <a:r>
              <a:rPr lang="en-US" altLang="zh-CN" dirty="0" sz="1800" spc="2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active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members</a:t>
            </a:r>
            <a:r>
              <a:rPr lang="en-US" altLang="zh-CN" dirty="0" sz="1800" spc="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tend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discontinue</a:t>
            </a: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their</a:t>
            </a:r>
            <a:r>
              <a:rPr lang="en-US" altLang="zh-CN" dirty="0" sz="1800" spc="-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</a:t>
            </a:r>
            <a:r>
              <a:rPr lang="en-US" altLang="zh-CN" dirty="0" sz="1800" spc="2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compared</a:t>
            </a:r>
            <a:r>
              <a:rPr lang="en-US" altLang="zh-CN" dirty="0" sz="1800" spc="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active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(27%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14%).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15" name="Text Box115"/>
          <p:cNvSpPr txBox="1"/>
          <p:nvPr/>
        </p:nvSpPr>
        <p:spPr>
          <a:xfrm>
            <a:off x="1186282" y="5486553"/>
            <a:ext cx="10150680" cy="5029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80"/>
              </a:lnSpc>
            </a:pP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6.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dataset</a:t>
            </a:r>
            <a:r>
              <a:rPr lang="en-US" altLang="zh-CN" dirty="0" sz="1800" spc="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dirty="0" sz="1800" spc="2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96%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sz="1800" spc="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clients</a:t>
            </a:r>
            <a:r>
              <a:rPr lang="en-US" altLang="zh-CN" dirty="0" sz="1800" spc="38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product,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customers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only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dirty="0" sz="1800" spc="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rate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close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those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(around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3x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higher).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16" name="Text Box116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18" name="Path118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19" name="Image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pic>
        <p:nvPicPr>
          <p:cNvPr id="120" name="Image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4" y="1615440"/>
            <a:ext cx="7336536" cy="4172713"/>
          </a:xfrm>
          <a:prstGeom prst="rect">
            <a:avLst/>
          </a:prstGeom>
          <a:noFill/>
        </p:spPr>
      </p:pic>
      <p:sp>
        <p:nvSpPr>
          <p:cNvPr id="121" name="Text Box121"/>
          <p:cNvSpPr txBox="1"/>
          <p:nvPr/>
        </p:nvSpPr>
        <p:spPr>
          <a:xfrm>
            <a:off x="4236085" y="291612"/>
            <a:ext cx="3759479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47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DATA</a:t>
            </a:r>
            <a:r>
              <a:rPr lang="en-US" altLang="zh-CN" dirty="0" b="1" sz="3200" spc="43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DESCRIPTION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8639302" y="1890776"/>
            <a:ext cx="2709978" cy="50292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80"/>
              </a:lnSpc>
            </a:pP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6.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Estimated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Salary</a:t>
            </a:r>
            <a:r>
              <a:rPr lang="en-US" altLang="zh-CN" dirty="0" sz="1800" spc="2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does</a:t>
            </a:r>
            <a:r>
              <a:rPr lang="en-US" altLang="zh-CN" dirty="0" sz="1800" spc="2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seem</a:t>
            </a:r>
            <a:r>
              <a:rPr lang="en-US" altLang="zh-CN" dirty="0" sz="1800" spc="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affect</a:t>
            </a:r>
            <a:r>
              <a:rPr lang="en-US" altLang="zh-CN" dirty="0" sz="18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-2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churn</a:t>
            </a:r>
            <a:r>
              <a:rPr lang="en-US" altLang="zh-CN" dirty="0" sz="1800" spc="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rate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23" name="Text Box123"/>
          <p:cNvSpPr txBox="1"/>
          <p:nvPr/>
        </p:nvSpPr>
        <p:spPr>
          <a:xfrm>
            <a:off x="8639302" y="2714117"/>
            <a:ext cx="2560700" cy="50299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980"/>
              </a:lnSpc>
            </a:pPr>
            <a:r>
              <a:rPr lang="en-US" altLang="zh-CN" dirty="0" sz="18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7.</a:t>
            </a:r>
            <a:r>
              <a:rPr lang="en-US" altLang="zh-CN" dirty="0" sz="18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sz="1800" spc="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metrics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hard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1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dirty="0" sz="1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800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say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pic>
        <p:nvPicPr>
          <p:cNvPr id="126" name="Image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78" y="4211447"/>
            <a:ext cx="487680" cy="103378"/>
          </a:xfrm>
          <a:prstGeom prst="rect">
            <a:avLst/>
          </a:prstGeom>
          <a:noFill/>
        </p:spPr>
      </p:pic>
      <p:sp>
        <p:nvSpPr>
          <p:cNvPr id="127" name="Path127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8" name="Image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pic>
        <p:nvPicPr>
          <p:cNvPr id="129" name="Image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491" y="2071370"/>
            <a:ext cx="101346" cy="159639"/>
          </a:xfrm>
          <a:prstGeom prst="rect">
            <a:avLst/>
          </a:prstGeom>
          <a:noFill/>
        </p:spPr>
      </p:pic>
      <p:pic>
        <p:nvPicPr>
          <p:cNvPr id="130" name="Image1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106" y="2505583"/>
            <a:ext cx="976630" cy="1477645"/>
          </a:xfrm>
          <a:prstGeom prst="rect">
            <a:avLst/>
          </a:prstGeom>
          <a:noFill/>
        </p:spPr>
      </p:pic>
      <p:pic>
        <p:nvPicPr>
          <p:cNvPr id="131" name="Image1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6695" y="2822448"/>
            <a:ext cx="103378" cy="158369"/>
          </a:xfrm>
          <a:prstGeom prst="rect">
            <a:avLst/>
          </a:prstGeom>
          <a:noFill/>
        </p:spPr>
      </p:pic>
      <p:pic>
        <p:nvPicPr>
          <p:cNvPr id="132" name="Image1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18" y="3568573"/>
            <a:ext cx="102870" cy="249301"/>
          </a:xfrm>
          <a:prstGeom prst="rect">
            <a:avLst/>
          </a:prstGeom>
          <a:noFill/>
        </p:spPr>
      </p:pic>
      <p:pic>
        <p:nvPicPr>
          <p:cNvPr id="133" name="Image1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1178" y="4572000"/>
            <a:ext cx="6536182" cy="1680985"/>
          </a:xfrm>
          <a:prstGeom prst="rect">
            <a:avLst/>
          </a:prstGeom>
          <a:noFill/>
        </p:spPr>
      </p:pic>
      <p:grpSp>
        <p:nvGrpSpPr>
          <p:cNvPr id="134" name="Group134"/>
          <p:cNvGrpSpPr/>
          <p:nvPr/>
        </p:nvGrpSpPr>
        <p:grpSpPr>
          <a:xfrm>
            <a:off x="7635240" y="2441448"/>
            <a:ext cx="1239394" cy="3177324"/>
            <a:chOff x="7635240" y="2441448"/>
            <a:chExt cx="1239394" cy="3177324"/>
          </a:xfrm>
        </p:grpSpPr>
        <p:pic>
          <p:nvPicPr>
            <p:cNvPr id="135" name="Image1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30642" y="2441448"/>
              <a:ext cx="443992" cy="1814322"/>
            </a:xfrm>
            <a:prstGeom prst="rect">
              <a:avLst/>
            </a:prstGeom>
            <a:noFill/>
          </p:spPr>
        </p:pic>
        <p:sp>
          <p:nvSpPr>
            <p:cNvPr id="136" name="Text Box136"/>
            <p:cNvSpPr txBox="1"/>
            <p:nvPr/>
          </p:nvSpPr>
          <p:spPr>
            <a:xfrm rot="0">
              <a:off x="7635240" y="3846576"/>
              <a:ext cx="801624" cy="807720"/>
            </a:xfrm>
            <a:prstGeom prst="rect">
              <a:avLst/>
            </a:prstGeom>
            <a:solidFill>
              <a:srgbClr val="8497B0"/>
            </a:solidFill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948"/>
                </a:lnSpc>
              </a:pPr>
              <a:endParaRPr/>
            </a:p>
            <a:p>
              <a:pPr rtl="0" algn="l" marL="135891">
                <a:lnSpc>
                  <a:spcPts val="1392"/>
                </a:lnSpc>
              </a:pPr>
              <a:r>
                <a:rPr lang="en-US" altLang="zh-CN" dirty="0" sz="1400" spc="-47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Test</a:t>
              </a:r>
              <a:r>
                <a:rPr lang="en-US" altLang="zh-CN" dirty="0" sz="140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dirty="0" sz="1400" spc="-12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set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  <a:p>
              <a:pPr rtl="0" algn="l" marL="129795">
                <a:lnSpc>
                  <a:spcPts val="1394"/>
                </a:lnSpc>
                <a:spcBef>
                  <a:spcPts val="286"/>
                </a:spcBef>
              </a:pPr>
              <a:r>
                <a:rPr lang="en-US" altLang="zh-CN" dirty="0" sz="1400" spc="-19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Feature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  <a:p>
              <a:pPr rtl="0" algn="l" marL="157226">
                <a:lnSpc>
                  <a:spcPts val="1392"/>
                </a:lnSpc>
                <a:spcBef>
                  <a:spcPts val="289"/>
                </a:spcBef>
              </a:pPr>
              <a:r>
                <a:rPr lang="en-US" altLang="zh-CN" dirty="0" sz="1400" spc="-14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Scaling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137" name="Image1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30768" y="4245229"/>
              <a:ext cx="410210" cy="1373543"/>
            </a:xfrm>
            <a:prstGeom prst="rect">
              <a:avLst/>
            </a:prstGeom>
            <a:noFill/>
          </p:spPr>
        </p:pic>
      </p:grpSp>
      <p:pic>
        <p:nvPicPr>
          <p:cNvPr id="138" name="Image1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7307" y="4200271"/>
            <a:ext cx="488950" cy="103251"/>
          </a:xfrm>
          <a:prstGeom prst="rect">
            <a:avLst/>
          </a:prstGeom>
          <a:noFill/>
        </p:spPr>
      </p:pic>
      <p:pic>
        <p:nvPicPr>
          <p:cNvPr id="139" name="Image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1945" y="2550922"/>
            <a:ext cx="914527" cy="1396492"/>
          </a:xfrm>
          <a:prstGeom prst="rect">
            <a:avLst/>
          </a:prstGeom>
          <a:noFill/>
        </p:spPr>
      </p:pic>
      <p:pic>
        <p:nvPicPr>
          <p:cNvPr id="140" name="Image1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43201" y="4232148"/>
            <a:ext cx="2054479" cy="103378"/>
          </a:xfrm>
          <a:prstGeom prst="rect">
            <a:avLst/>
          </a:prstGeom>
          <a:noFill/>
        </p:spPr>
      </p:pic>
      <p:grpSp>
        <p:nvGrpSpPr>
          <p:cNvPr id="141" name="Group141"/>
          <p:cNvGrpSpPr/>
          <p:nvPr/>
        </p:nvGrpSpPr>
        <p:grpSpPr>
          <a:xfrm>
            <a:off x="8769098" y="2118360"/>
            <a:ext cx="3084574" cy="3901440"/>
            <a:chOff x="8769098" y="2118360"/>
            <a:chExt cx="3084574" cy="3901440"/>
          </a:xfrm>
        </p:grpSpPr>
        <p:sp>
          <p:nvSpPr>
            <p:cNvPr id="142" name="Text Box142"/>
            <p:cNvSpPr txBox="1"/>
            <p:nvPr/>
          </p:nvSpPr>
          <p:spPr>
            <a:xfrm rot="0">
              <a:off x="8842248" y="2118360"/>
              <a:ext cx="694944" cy="646176"/>
            </a:xfrm>
            <a:prstGeom prst="rect">
              <a:avLst/>
            </a:prstGeom>
            <a:solidFill>
              <a:srgbClr val="44546A"/>
            </a:solidFill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619"/>
                </a:lnSpc>
              </a:pPr>
              <a:endParaRPr/>
            </a:p>
            <a:p>
              <a:pPr rtl="0" algn="l" marL="274956">
                <a:lnSpc>
                  <a:spcPts val="1200"/>
                </a:lnSpc>
              </a:pPr>
              <a:r>
                <a:rPr lang="en-US" altLang="zh-CN" dirty="0" b="1" sz="1200" spc="5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LR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131318">
                <a:lnSpc>
                  <a:spcPts val="1200"/>
                </a:lnSpc>
                <a:spcBef>
                  <a:spcPts val="240"/>
                </a:spcBef>
              </a:pPr>
              <a:r>
                <a:rPr lang="en-US" altLang="zh-CN" dirty="0" b="1" sz="1200" spc="-7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Quality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119126">
                <a:lnSpc>
                  <a:spcPts val="1200"/>
                </a:lnSpc>
                <a:spcBef>
                  <a:spcPts val="240"/>
                </a:spcBef>
              </a:pPr>
              <a:r>
                <a:rPr lang="en-US" altLang="zh-CN" dirty="0" b="1" sz="1200" spc="-6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Metrics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3" name="Text Box143"/>
            <p:cNvSpPr txBox="1"/>
            <p:nvPr/>
          </p:nvSpPr>
          <p:spPr>
            <a:xfrm rot="0">
              <a:off x="8839200" y="2996184"/>
              <a:ext cx="694944" cy="594360"/>
            </a:xfrm>
            <a:prstGeom prst="rect">
              <a:avLst/>
            </a:prstGeom>
            <a:solidFill>
              <a:srgbClr val="44546A"/>
            </a:solidFill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420"/>
                </a:lnSpc>
              </a:pPr>
              <a:endParaRPr/>
            </a:p>
            <a:p>
              <a:pPr rtl="0" algn="l" marL="214250">
                <a:lnSpc>
                  <a:spcPts val="1200"/>
                </a:lnSpc>
              </a:pPr>
              <a:r>
                <a:rPr lang="en-US" altLang="zh-CN" dirty="0" b="1" sz="1200" spc="6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MLP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131954">
                <a:lnSpc>
                  <a:spcPts val="1202"/>
                </a:lnSpc>
                <a:spcBef>
                  <a:spcPts val="238"/>
                </a:spcBef>
              </a:pPr>
              <a:r>
                <a:rPr lang="en-US" altLang="zh-CN" dirty="0" b="1" sz="1200" spc="-8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Quality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119762">
                <a:lnSpc>
                  <a:spcPts val="1200"/>
                </a:lnSpc>
                <a:spcBef>
                  <a:spcPts val="241"/>
                </a:spcBef>
              </a:pPr>
              <a:r>
                <a:rPr lang="en-US" altLang="zh-CN" dirty="0" b="1" sz="1200" spc="-6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Metrics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4" name="Text Box144"/>
            <p:cNvSpPr txBox="1"/>
            <p:nvPr/>
          </p:nvSpPr>
          <p:spPr>
            <a:xfrm rot="0">
              <a:off x="8820912" y="4462272"/>
              <a:ext cx="731520" cy="691896"/>
            </a:xfrm>
            <a:prstGeom prst="rect">
              <a:avLst/>
            </a:prstGeom>
            <a:solidFill>
              <a:srgbClr val="749CD3"/>
            </a:solidFill>
            <a:ln w="18288">
              <a:solidFill>
                <a:srgbClr val="FFFFFF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804"/>
                </a:lnSpc>
              </a:pPr>
              <a:endParaRPr/>
            </a:p>
            <a:p>
              <a:pPr rtl="0" algn="l" marL="113666">
                <a:lnSpc>
                  <a:spcPts val="1202"/>
                </a:lnSpc>
              </a:pPr>
              <a:r>
                <a:rPr lang="en-US" altLang="zh-CN" dirty="0" b="1" sz="1200" spc="-18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XGBoost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150242">
                <a:lnSpc>
                  <a:spcPts val="1200"/>
                </a:lnSpc>
                <a:spcBef>
                  <a:spcPts val="242"/>
                </a:spcBef>
              </a:pPr>
              <a:r>
                <a:rPr lang="en-US" altLang="zh-CN" dirty="0" b="1" sz="1200" spc="-8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Quality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138050">
                <a:lnSpc>
                  <a:spcPts val="1200"/>
                </a:lnSpc>
                <a:spcBef>
                  <a:spcPts val="240"/>
                </a:spcBef>
              </a:pPr>
              <a:r>
                <a:rPr lang="en-US" altLang="zh-CN" dirty="0" b="1" sz="1200" spc="-6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Metrics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5" name="Text Box145"/>
            <p:cNvSpPr txBox="1"/>
            <p:nvPr/>
          </p:nvSpPr>
          <p:spPr>
            <a:xfrm rot="0">
              <a:off x="8769098" y="5221224"/>
              <a:ext cx="841246" cy="798576"/>
            </a:xfrm>
            <a:prstGeom prst="rect">
              <a:avLst/>
            </a:prstGeom>
            <a:solidFill>
              <a:srgbClr val="749CD3"/>
            </a:solidFill>
            <a:ln w="18288">
              <a:solidFill>
                <a:srgbClr val="FFFFFF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1224"/>
                </a:lnSpc>
              </a:pPr>
              <a:endParaRPr/>
            </a:p>
            <a:p>
              <a:pPr rtl="0" algn="l" marL="121664">
                <a:lnSpc>
                  <a:spcPts val="1202"/>
                </a:lnSpc>
              </a:pPr>
              <a:r>
                <a:rPr lang="en-US" altLang="zh-CN" dirty="0" b="1" sz="1200" spc="-10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LightGBM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203960">
                <a:lnSpc>
                  <a:spcPts val="1200"/>
                </a:lnSpc>
                <a:spcBef>
                  <a:spcPts val="242"/>
                </a:spcBef>
              </a:pPr>
              <a:r>
                <a:rPr lang="en-US" altLang="zh-CN" dirty="0" b="1" sz="1200" spc="-8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Quality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  <a:p>
              <a:pPr rtl="0" algn="l" marL="191768">
                <a:lnSpc>
                  <a:spcPts val="1200"/>
                </a:lnSpc>
                <a:spcBef>
                  <a:spcPts val="240"/>
                </a:spcBef>
              </a:pPr>
              <a:r>
                <a:rPr lang="en-US" altLang="zh-CN" dirty="0" b="1" sz="1200" spc="-6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Metrics</a:t>
              </a:r>
              <a:endParaRPr lang="en-US" altLang="zh-CN" sz="1200"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146" name="Image14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12098" y="3931920"/>
              <a:ext cx="944880" cy="655320"/>
            </a:xfrm>
            <a:prstGeom prst="rect">
              <a:avLst/>
            </a:prstGeom>
            <a:noFill/>
          </p:spPr>
        </p:pic>
        <p:sp>
          <p:nvSpPr>
            <p:cNvPr id="147" name="Text Box147"/>
            <p:cNvSpPr txBox="1"/>
            <p:nvPr/>
          </p:nvSpPr>
          <p:spPr>
            <a:xfrm rot="0">
              <a:off x="9906002" y="3925824"/>
              <a:ext cx="957072" cy="667512"/>
            </a:xfrm>
            <a:prstGeom prst="rect">
              <a:avLst/>
            </a:prstGeom>
            <a:ln w="6096">
              <a:solidFill>
                <a:srgbClr val="E31737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396"/>
                </a:lnSpc>
              </a:pPr>
              <a:endParaRPr/>
            </a:p>
            <a:p>
              <a:pPr rtl="0" algn="l" marL="249680">
                <a:lnSpc>
                  <a:spcPts val="1392"/>
                </a:lnSpc>
              </a:pPr>
              <a:r>
                <a:rPr lang="en-US" altLang="zh-CN" dirty="0" sz="1400" spc="-14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Model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  <a:p>
              <a:pPr rtl="0" algn="l" marL="146048">
                <a:lnSpc>
                  <a:spcPts val="1394"/>
                </a:lnSpc>
                <a:spcBef>
                  <a:spcPts val="286"/>
                </a:spcBef>
              </a:pPr>
              <a:r>
                <a:rPr lang="en-US" altLang="zh-CN" dirty="0" sz="1400" spc="-13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Comparis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  <a:p>
              <a:pPr rtl="0" algn="l" marL="182624">
                <a:lnSpc>
                  <a:spcPts val="1392"/>
                </a:lnSpc>
                <a:spcBef>
                  <a:spcPts val="289"/>
                </a:spcBef>
              </a:pPr>
              <a:r>
                <a:rPr lang="en-US" altLang="zh-CN" dirty="0" sz="1400" spc="-15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on</a:t>
              </a:r>
              <a:r>
                <a:rPr lang="en-US" altLang="zh-CN" dirty="0" sz="1400" spc="-9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altLang="zh-CN" dirty="0" sz="1400" spc="-37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Table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148" name="Image14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528176" y="2440178"/>
              <a:ext cx="415290" cy="1820545"/>
            </a:xfrm>
            <a:prstGeom prst="rect">
              <a:avLst/>
            </a:prstGeom>
            <a:noFill/>
          </p:spPr>
        </p:pic>
        <p:pic>
          <p:nvPicPr>
            <p:cNvPr id="149" name="Image14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528938" y="4258056"/>
              <a:ext cx="411606" cy="1362190"/>
            </a:xfrm>
            <a:prstGeom prst="rect">
              <a:avLst/>
            </a:prstGeom>
            <a:noFill/>
          </p:spPr>
        </p:pic>
        <p:sp>
          <p:nvSpPr>
            <p:cNvPr id="150" name="Text Box150"/>
            <p:cNvSpPr txBox="1"/>
            <p:nvPr/>
          </p:nvSpPr>
          <p:spPr>
            <a:xfrm rot="0">
              <a:off x="11012424" y="3931920"/>
              <a:ext cx="841248" cy="637032"/>
            </a:xfrm>
            <a:prstGeom prst="rect">
              <a:avLst/>
            </a:prstGeom>
            <a:solidFill>
              <a:srgbClr val="E31737"/>
            </a:solidFill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1119"/>
                </a:lnSpc>
              </a:pPr>
              <a:endParaRPr/>
            </a:p>
            <a:p>
              <a:pPr rtl="0" algn="l" marL="117984">
                <a:lnSpc>
                  <a:spcPts val="1394"/>
                </a:lnSpc>
              </a:pPr>
              <a:r>
                <a:rPr lang="en-US" altLang="zh-CN" dirty="0" sz="1400" spc="-9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Selected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  <a:p>
              <a:pPr rtl="0" algn="l" marL="191136">
                <a:lnSpc>
                  <a:spcPts val="1392"/>
                </a:lnSpc>
                <a:spcBef>
                  <a:spcPts val="289"/>
                </a:spcBef>
              </a:pPr>
              <a:r>
                <a:rPr lang="en-US" altLang="zh-CN" dirty="0" sz="1400" spc="-14">
                  <a:solidFill>
                    <a:srgbClr val="FFFFFF"/>
                  </a:solidFill>
                  <a:latin typeface="Calibri"/>
                  <a:ea typeface="Calibri"/>
                  <a:cs typeface="Calibri"/>
                </a:rPr>
                <a:t>Model</a:t>
              </a:r>
              <a:endParaRPr lang="en-US" altLang="zh-CN" sz="1400">
                <a:latin typeface="Calibri"/>
                <a:ea typeface="Calibri"/>
                <a:cs typeface="Calibri"/>
              </a:endParaRPr>
            </a:p>
          </p:txBody>
        </p:sp>
        <p:pic>
          <p:nvPicPr>
            <p:cNvPr id="151" name="Image15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856596" y="4205224"/>
              <a:ext cx="153796" cy="103251"/>
            </a:xfrm>
            <a:prstGeom prst="rect">
              <a:avLst/>
            </a:prstGeom>
            <a:noFill/>
          </p:spPr>
        </p:pic>
      </p:grpSp>
      <p:sp>
        <p:nvSpPr>
          <p:cNvPr id="152" name="Path152"/>
          <p:cNvSpPr/>
          <p:nvPr/>
        </p:nvSpPr>
        <p:spPr>
          <a:xfrm>
            <a:off x="3549824" y="3653456"/>
            <a:ext cx="819818" cy="358173"/>
          </a:xfrm>
          <a:custGeom>
            <a:avLst/>
            <a:gdLst/>
            <a:ahLst/>
            <a:cxnLst/>
            <a:rect l="l" t="t" r="r" b="b"/>
            <a:pathLst>
              <a:path w="819818" h="358173">
                <a:moveTo>
                  <a:pt x="31576" y="31576"/>
                </a:moveTo>
                <a:lnTo>
                  <a:pt x="788242" y="326597"/>
                </a:lnTo>
              </a:path>
            </a:pathLst>
          </a:custGeom>
          <a:solidFill>
            <a:srgbClr val="B4C7E7">
              <a:alpha val="0"/>
            </a:srgbClr>
          </a:solidFill>
          <a:ln w="24384" cap="sq">
            <a:solidFill>
              <a:srgbClr val="8497B0"/>
            </a:solidFill>
            <a:prstDash val="sysDash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3" name="Text Box153"/>
          <p:cNvSpPr txBox="1"/>
          <p:nvPr/>
        </p:nvSpPr>
        <p:spPr>
          <a:xfrm rot="0">
            <a:off x="838200" y="1133856"/>
            <a:ext cx="1484376" cy="938784"/>
          </a:xfrm>
          <a:prstGeom prst="rect">
            <a:avLst/>
          </a:prstGeom>
          <a:solidFill>
            <a:srgbClr val="E3173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299"/>
              </a:lnSpc>
            </a:pPr>
            <a:endParaRPr/>
          </a:p>
          <a:p>
            <a:pPr rtl="0" algn="l" marL="107594">
              <a:lnSpc>
                <a:spcPts val="1392"/>
              </a:lnSpc>
            </a:pPr>
            <a:r>
              <a:rPr lang="en-US" altLang="zh-CN" dirty="0" sz="14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lang="en-US" altLang="zh-CN" dirty="0" sz="1400" spc="2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Dataset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357530">
              <a:lnSpc>
                <a:spcPts val="1392"/>
              </a:lnSpc>
              <a:spcBef>
                <a:spcPts val="288"/>
              </a:spcBef>
            </a:pPr>
            <a:r>
              <a:rPr lang="en-US" altLang="zh-CN" dirty="0" sz="1400" spc="-1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(n=10,000)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54" name="Text Box154"/>
          <p:cNvSpPr txBox="1"/>
          <p:nvPr/>
        </p:nvSpPr>
        <p:spPr>
          <a:xfrm rot="0">
            <a:off x="838200" y="2231136"/>
            <a:ext cx="1420368" cy="582168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72"/>
              </a:lnSpc>
            </a:pPr>
            <a:endParaRPr/>
          </a:p>
          <a:p>
            <a:pPr rtl="0" algn="l" marL="153314">
              <a:lnSpc>
                <a:spcPts val="1200"/>
              </a:lnSpc>
            </a:pPr>
            <a:r>
              <a:rPr lang="en-US" altLang="zh-CN" dirty="0" b="1" sz="1200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One-Hot</a:t>
            </a:r>
            <a:r>
              <a:rPr lang="en-US" altLang="zh-CN" dirty="0" b="1" sz="1200" spc="-8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encoding</a:t>
            </a:r>
            <a:endParaRPr lang="en-US" altLang="zh-CN" sz="1200">
              <a:latin typeface="Calibri"/>
              <a:ea typeface="Calibri"/>
              <a:cs typeface="Calibri"/>
            </a:endParaRPr>
          </a:p>
          <a:p>
            <a:pPr rtl="0" algn="l" marL="369722">
              <a:lnSpc>
                <a:spcPts val="1200"/>
              </a:lnSpc>
              <a:spcBef>
                <a:spcPts val="240"/>
              </a:spcBef>
            </a:pPr>
            <a:r>
              <a:rPr lang="en-US" altLang="zh-CN" dirty="0" b="1" sz="1200" spc="-1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Categorical</a:t>
            </a:r>
            <a:endParaRPr lang="en-US" altLang="zh-CN" sz="1200">
              <a:latin typeface="Calibri"/>
              <a:ea typeface="Calibri"/>
              <a:cs typeface="Calibri"/>
            </a:endParaRPr>
          </a:p>
          <a:p>
            <a:pPr rtl="0" algn="l" marL="406298">
              <a:lnSpc>
                <a:spcPts val="1202"/>
              </a:lnSpc>
              <a:spcBef>
                <a:spcPts val="238"/>
              </a:spcBef>
            </a:pPr>
            <a:r>
              <a:rPr lang="en-US" altLang="zh-CN" dirty="0" b="1" sz="12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Attributes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55" name="Text Box155"/>
          <p:cNvSpPr txBox="1"/>
          <p:nvPr/>
        </p:nvSpPr>
        <p:spPr>
          <a:xfrm rot="0">
            <a:off x="871728" y="3819144"/>
            <a:ext cx="1371600" cy="880872"/>
          </a:xfrm>
          <a:prstGeom prst="rect">
            <a:avLst/>
          </a:prstGeom>
          <a:solidFill>
            <a:srgbClr val="8497B0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94"/>
              </a:lnSpc>
            </a:pPr>
            <a:endParaRPr/>
          </a:p>
          <a:p>
            <a:pPr rtl="0" algn="l" marL="452628">
              <a:lnSpc>
                <a:spcPts val="1392"/>
              </a:lnSpc>
            </a:pPr>
            <a:r>
              <a:rPr lang="en-US" altLang="zh-CN" dirty="0" sz="1400" spc="-2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Create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385572">
              <a:lnSpc>
                <a:spcPts val="1392"/>
              </a:lnSpc>
              <a:spcBef>
                <a:spcPts val="288"/>
              </a:spcBef>
            </a:pPr>
            <a:r>
              <a:rPr lang="en-US" altLang="zh-CN" dirty="0" sz="1400" spc="-3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Train</a:t>
            </a:r>
            <a:r>
              <a:rPr lang="en-US" altLang="zh-CN" dirty="0" sz="1400" spc="1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set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553212">
              <a:lnSpc>
                <a:spcPts val="1394"/>
              </a:lnSpc>
              <a:spcBef>
                <a:spcPts val="286"/>
              </a:spcBef>
            </a:pPr>
            <a:r>
              <a:rPr lang="en-US" altLang="zh-CN" dirty="0" sz="1400" spc="-1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419100">
              <a:lnSpc>
                <a:spcPts val="1392"/>
              </a:lnSpc>
              <a:spcBef>
                <a:spcPts val="289"/>
              </a:spcBef>
            </a:pPr>
            <a:r>
              <a:rPr lang="en-US" altLang="zh-CN" dirty="0" sz="1400" spc="-4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Test</a:t>
            </a:r>
            <a:r>
              <a:rPr lang="en-US" altLang="zh-CN" dirty="0" sz="1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set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56" name="Text Box156"/>
          <p:cNvSpPr txBox="1"/>
          <p:nvPr/>
        </p:nvSpPr>
        <p:spPr>
          <a:xfrm rot="0">
            <a:off x="838200" y="2980944"/>
            <a:ext cx="1420368" cy="582168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085"/>
              </a:lnSpc>
            </a:pPr>
            <a:endParaRPr/>
          </a:p>
          <a:p>
            <a:pPr rtl="0" algn="l" marL="253898">
              <a:lnSpc>
                <a:spcPts val="1202"/>
              </a:lnSpc>
            </a:pPr>
            <a:r>
              <a:rPr lang="en-US" altLang="zh-CN" dirty="0" b="1" sz="1200" spc="-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Drop</a:t>
            </a:r>
            <a:r>
              <a:rPr lang="en-US" altLang="zh-CN" dirty="0" b="1" sz="1200" spc="-10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irrelevant</a:t>
            </a:r>
            <a:endParaRPr lang="en-US" altLang="zh-CN" sz="1200">
              <a:latin typeface="Calibri"/>
              <a:ea typeface="Calibri"/>
              <a:cs typeface="Calibri"/>
            </a:endParaRPr>
          </a:p>
          <a:p>
            <a:pPr rtl="0" algn="l" marL="406298">
              <a:lnSpc>
                <a:spcPts val="1200"/>
              </a:lnSpc>
              <a:spcBef>
                <a:spcPts val="242"/>
              </a:spcBef>
            </a:pPr>
            <a:r>
              <a:rPr lang="en-US" altLang="zh-CN" dirty="0" b="1" sz="12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Attributes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57" name="Text Box157"/>
          <p:cNvSpPr txBox="1"/>
          <p:nvPr/>
        </p:nvSpPr>
        <p:spPr>
          <a:xfrm rot="0">
            <a:off x="5772912" y="3813048"/>
            <a:ext cx="1374648" cy="908304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742"/>
              </a:lnSpc>
            </a:pPr>
            <a:endParaRPr/>
          </a:p>
          <a:p>
            <a:pPr rtl="0" algn="l" marL="232283">
              <a:lnSpc>
                <a:spcPts val="1392"/>
              </a:lnSpc>
            </a:pPr>
            <a:r>
              <a:rPr lang="en-US" altLang="zh-CN" dirty="0" sz="1400" spc="-1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GB:</a:t>
            </a:r>
            <a:r>
              <a:rPr lang="en-US" altLang="zh-CN" dirty="0" sz="1400" spc="1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1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Gradient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381635">
              <a:lnSpc>
                <a:spcPts val="1392"/>
              </a:lnSpc>
              <a:spcBef>
                <a:spcPts val="288"/>
              </a:spcBef>
            </a:pPr>
            <a:r>
              <a:rPr lang="en-US" altLang="zh-CN" dirty="0" sz="1400" spc="-1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Boosting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372491">
              <a:lnSpc>
                <a:spcPts val="1394"/>
              </a:lnSpc>
              <a:spcBef>
                <a:spcPts val="286"/>
              </a:spcBef>
            </a:pPr>
            <a:r>
              <a:rPr lang="en-US" altLang="zh-CN" dirty="0" sz="1400" spc="-1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Classifier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156083">
              <a:lnSpc>
                <a:spcPts val="1008"/>
              </a:lnSpc>
              <a:spcBef>
                <a:spcPts val="193"/>
              </a:spcBef>
            </a:pPr>
            <a:r>
              <a:rPr lang="en-US" altLang="zh-CN" dirty="0" sz="1000" spc="-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(Grid</a:t>
            </a:r>
            <a:r>
              <a:rPr lang="en-US" altLang="zh-CN" dirty="0" sz="1000" spc="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000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Search</a:t>
            </a:r>
            <a:r>
              <a:rPr lang="en-US" altLang="zh-CN" dirty="0" sz="1000" spc="-1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000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0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000" spc="-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CV)</a:t>
            </a:r>
            <a:endParaRPr lang="en-US" altLang="zh-CN" sz="1000">
              <a:latin typeface="Calibri"/>
              <a:ea typeface="Calibri"/>
              <a:cs typeface="Calibri"/>
            </a:endParaRPr>
          </a:p>
        </p:txBody>
      </p:sp>
      <p:sp>
        <p:nvSpPr>
          <p:cNvPr id="158" name="Text Box158"/>
          <p:cNvSpPr txBox="1"/>
          <p:nvPr/>
        </p:nvSpPr>
        <p:spPr>
          <a:xfrm rot="0">
            <a:off x="5754624" y="3066288"/>
            <a:ext cx="1417320" cy="704088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720"/>
              </a:lnSpc>
            </a:pPr>
            <a:endParaRPr/>
          </a:p>
          <a:p>
            <a:pPr rtl="0" algn="l" marL="278638">
              <a:lnSpc>
                <a:spcPts val="1392"/>
              </a:lnSpc>
            </a:pPr>
            <a:r>
              <a:rPr lang="en-US" altLang="zh-CN" dirty="0" sz="1400" spc="-1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Multi</a:t>
            </a:r>
            <a:r>
              <a:rPr lang="en-US" altLang="zh-CN" dirty="0" sz="1400" spc="2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400" spc="-2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Layers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315214">
              <a:lnSpc>
                <a:spcPts val="1392"/>
              </a:lnSpc>
              <a:spcBef>
                <a:spcPts val="288"/>
              </a:spcBef>
            </a:pPr>
            <a:r>
              <a:rPr lang="en-US" altLang="zh-CN" dirty="0" sz="1400" spc="-1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Perceptron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110617">
              <a:lnSpc>
                <a:spcPts val="1106"/>
              </a:lnSpc>
              <a:spcBef>
                <a:spcPts val="214"/>
              </a:spcBef>
            </a:pPr>
            <a:r>
              <a:rPr lang="en-US" altLang="zh-CN" dirty="0" sz="1100" spc="-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(Grid</a:t>
            </a:r>
            <a:r>
              <a:rPr lang="en-US" altLang="zh-CN" dirty="0" sz="1100" spc="-34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100" spc="2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Search</a:t>
            </a:r>
            <a:r>
              <a:rPr lang="en-US" altLang="zh-CN" dirty="0" sz="1100" spc="-5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100" spc="-1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dirty="0" sz="11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100" spc="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CV)</a:t>
            </a:r>
            <a:endParaRPr lang="en-US" altLang="zh-CN" sz="1100">
              <a:latin typeface="Calibri"/>
              <a:ea typeface="Calibri"/>
              <a:cs typeface="Calibri"/>
            </a:endParaRPr>
          </a:p>
        </p:txBody>
      </p:sp>
      <p:sp>
        <p:nvSpPr>
          <p:cNvPr id="159" name="Text Box159"/>
          <p:cNvSpPr txBox="1"/>
          <p:nvPr/>
        </p:nvSpPr>
        <p:spPr>
          <a:xfrm rot="0">
            <a:off x="5763768" y="2118360"/>
            <a:ext cx="1417320" cy="874776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610"/>
              </a:lnSpc>
            </a:pPr>
            <a:endParaRPr/>
          </a:p>
          <a:p>
            <a:pPr rtl="0" algn="l" marL="445897">
              <a:lnSpc>
                <a:spcPts val="1392"/>
              </a:lnSpc>
            </a:pPr>
            <a:r>
              <a:rPr lang="en-US" altLang="zh-CN" dirty="0" sz="1400" spc="-1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Logistic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327025">
              <a:lnSpc>
                <a:spcPts val="1392"/>
              </a:lnSpc>
              <a:spcBef>
                <a:spcPts val="288"/>
              </a:spcBef>
            </a:pPr>
            <a:r>
              <a:rPr lang="en-US" altLang="zh-CN" dirty="0" sz="1400" spc="-1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Regression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199009">
              <a:lnSpc>
                <a:spcPts val="1202"/>
              </a:lnSpc>
              <a:spcBef>
                <a:spcPts val="238"/>
              </a:spcBef>
            </a:pPr>
            <a:r>
              <a:rPr lang="en-US" altLang="zh-CN" dirty="0" sz="1200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(Grid</a:t>
            </a:r>
            <a:r>
              <a:rPr lang="en-US" altLang="zh-CN" dirty="0" sz="1200" spc="15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Search</a:t>
            </a:r>
            <a:r>
              <a:rPr lang="en-US" altLang="zh-CN" dirty="0" sz="1200" spc="-9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sz="1200" spc="-1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with</a:t>
            </a:r>
            <a:endParaRPr lang="en-US" altLang="zh-CN" sz="1200">
              <a:latin typeface="Calibri"/>
              <a:ea typeface="Calibri"/>
              <a:cs typeface="Calibri"/>
            </a:endParaRPr>
          </a:p>
          <a:p>
            <a:pPr rtl="0" algn="l" marL="601345">
              <a:lnSpc>
                <a:spcPts val="1200"/>
              </a:lnSpc>
              <a:spcBef>
                <a:spcPts val="241"/>
              </a:spcBef>
            </a:pPr>
            <a:r>
              <a:rPr lang="en-US" altLang="zh-CN" dirty="0" sz="1200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CV)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60" name="Text Box160"/>
          <p:cNvSpPr txBox="1"/>
          <p:nvPr/>
        </p:nvSpPr>
        <p:spPr>
          <a:xfrm rot="0">
            <a:off x="5745480" y="4907280"/>
            <a:ext cx="1466089" cy="463296"/>
          </a:xfrm>
          <a:prstGeom prst="rect">
            <a:avLst/>
          </a:prstGeom>
          <a:solidFill>
            <a:srgbClr val="749CD3"/>
          </a:solidFill>
          <a:ln w="18288">
            <a:solidFill>
              <a:srgbClr val="FFFFFF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272"/>
              </a:lnSpc>
            </a:pPr>
            <a:endParaRPr/>
          </a:p>
          <a:p>
            <a:pPr rtl="0" algn="l" marL="436499">
              <a:lnSpc>
                <a:spcPts val="1392"/>
              </a:lnSpc>
            </a:pPr>
            <a:r>
              <a:rPr lang="en-US" altLang="zh-CN" dirty="0" sz="1400" spc="-2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XGBoost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61" name="Text Box161"/>
          <p:cNvSpPr txBox="1"/>
          <p:nvPr/>
        </p:nvSpPr>
        <p:spPr>
          <a:xfrm rot="0">
            <a:off x="5757672" y="5480304"/>
            <a:ext cx="1453896" cy="457200"/>
          </a:xfrm>
          <a:prstGeom prst="rect">
            <a:avLst/>
          </a:prstGeom>
          <a:solidFill>
            <a:srgbClr val="749CD3"/>
          </a:solidFill>
          <a:ln w="18288">
            <a:solidFill>
              <a:srgbClr val="FFFFFF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250"/>
              </a:lnSpc>
            </a:pPr>
            <a:endParaRPr/>
          </a:p>
          <a:p>
            <a:pPr rtl="0" algn="l" marL="379222">
              <a:lnSpc>
                <a:spcPts val="1392"/>
              </a:lnSpc>
            </a:pPr>
            <a:r>
              <a:rPr lang="en-US" altLang="zh-CN" dirty="0" sz="1400" spc="-1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LightGBM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62" name="Text Box162"/>
          <p:cNvSpPr txBox="1"/>
          <p:nvPr/>
        </p:nvSpPr>
        <p:spPr>
          <a:xfrm rot="0">
            <a:off x="4294632" y="3962400"/>
            <a:ext cx="993648" cy="646176"/>
          </a:xfrm>
          <a:prstGeom prst="rect">
            <a:avLst/>
          </a:prstGeom>
          <a:solidFill>
            <a:srgbClr val="8497B0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19"/>
              </a:lnSpc>
            </a:pPr>
            <a:endParaRPr/>
          </a:p>
          <a:p>
            <a:pPr rtl="0" algn="l" marL="198374">
              <a:lnSpc>
                <a:spcPts val="1392"/>
              </a:lnSpc>
            </a:pPr>
            <a:r>
              <a:rPr lang="en-US" altLang="zh-CN" dirty="0" b="1" sz="1400" spc="-2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Train</a:t>
            </a:r>
            <a:r>
              <a:rPr lang="en-US" altLang="zh-CN" dirty="0" b="1" sz="1400" spc="-8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400" spc="-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set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225806">
              <a:lnSpc>
                <a:spcPts val="1392"/>
              </a:lnSpc>
              <a:spcBef>
                <a:spcPts val="288"/>
              </a:spcBef>
            </a:pPr>
            <a:r>
              <a:rPr lang="en-US" altLang="zh-CN" dirty="0" b="1" sz="1400" spc="-13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Feature</a:t>
            </a:r>
            <a:endParaRPr lang="en-US" altLang="zh-CN" sz="1400">
              <a:latin typeface="Calibri"/>
              <a:ea typeface="Calibri"/>
              <a:cs typeface="Calibri"/>
            </a:endParaRPr>
          </a:p>
          <a:p>
            <a:pPr rtl="0" algn="l" marL="250190">
              <a:lnSpc>
                <a:spcPts val="1392"/>
              </a:lnSpc>
              <a:spcBef>
                <a:spcPts val="288"/>
              </a:spcBef>
            </a:pPr>
            <a:r>
              <a:rPr lang="en-US" altLang="zh-CN" dirty="0" b="1" sz="1400" spc="-7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Scaling</a:t>
            </a:r>
            <a:endParaRPr lang="en-US" altLang="zh-CN" sz="1400">
              <a:latin typeface="Calibri"/>
              <a:ea typeface="Calibri"/>
              <a:cs typeface="Calibri"/>
            </a:endParaRPr>
          </a:p>
        </p:txBody>
      </p:sp>
      <p:sp>
        <p:nvSpPr>
          <p:cNvPr id="163" name="Text Box163"/>
          <p:cNvSpPr txBox="1"/>
          <p:nvPr/>
        </p:nvSpPr>
        <p:spPr>
          <a:xfrm rot="0">
            <a:off x="8830056" y="3770376"/>
            <a:ext cx="704088" cy="548640"/>
          </a:xfrm>
          <a:prstGeom prst="rect">
            <a:avLst/>
          </a:prstGeom>
          <a:solidFill>
            <a:srgbClr val="44546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42"/>
              </a:lnSpc>
            </a:pPr>
            <a:endParaRPr/>
          </a:p>
          <a:p>
            <a:pPr rtl="0" algn="l" marL="263652">
              <a:lnSpc>
                <a:spcPts val="1200"/>
              </a:lnSpc>
            </a:pPr>
            <a:r>
              <a:rPr lang="en-US" altLang="zh-CN" dirty="0" b="1" sz="1200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GB</a:t>
            </a:r>
            <a:endParaRPr lang="en-US" altLang="zh-CN" sz="1200">
              <a:latin typeface="Calibri"/>
              <a:ea typeface="Calibri"/>
              <a:cs typeface="Calibri"/>
            </a:endParaRPr>
          </a:p>
          <a:p>
            <a:pPr rtl="0" algn="l" marL="135382">
              <a:lnSpc>
                <a:spcPts val="1200"/>
              </a:lnSpc>
              <a:spcBef>
                <a:spcPts val="240"/>
              </a:spcBef>
            </a:pPr>
            <a:r>
              <a:rPr lang="en-US" altLang="zh-CN" dirty="0" b="1" sz="1200" spc="-8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Quality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64" name="Text Box164"/>
          <p:cNvSpPr txBox="1"/>
          <p:nvPr/>
        </p:nvSpPr>
        <p:spPr>
          <a:xfrm rot="0">
            <a:off x="2508504" y="947928"/>
            <a:ext cx="2145792" cy="2737104"/>
          </a:xfrm>
          <a:prstGeom prst="rect">
            <a:avLst/>
          </a:prstGeom>
          <a:solidFill>
            <a:srgbClr val="B4C7E7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516"/>
              </a:lnSpc>
            </a:pPr>
            <a:endParaRPr/>
          </a:p>
          <a:p>
            <a:pPr rtl="0" algn="l" marL="92710" marR="198396">
              <a:lnSpc>
                <a:spcPts val="1406"/>
              </a:lnSpc>
            </a:pPr>
            <a:r>
              <a:rPr lang="en-US" altLang="zh-CN" dirty="0" sz="1200" spc="-4">
                <a:solidFill>
                  <a:srgbClr val="000000"/>
                </a:solidFill>
                <a:latin typeface="Arial"/>
                <a:ea typeface="Arial"/>
                <a:cs typeface="Arial"/>
              </a:rPr>
              <a:t>As</a:t>
            </a:r>
            <a:r>
              <a:rPr lang="en-US" altLang="zh-CN" dirty="0" sz="12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-12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dirty="0" sz="1200" spc="2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have</a:t>
            </a:r>
            <a:r>
              <a:rPr lang="en-US" altLang="zh-CN" dirty="0" sz="1200" spc="-1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200" spc="47">
                <a:solidFill>
                  <a:srgbClr val="000000"/>
                </a:solidFill>
                <a:latin typeface="Arial"/>
                <a:ea typeface="Arial"/>
                <a:cs typeface="Arial"/>
              </a:rPr>
              <a:t>imbalanced</a:t>
            </a:r>
            <a:r>
              <a:rPr lang="en-US" altLang="zh-CN" dirty="0" b="1" sz="1200" spc="33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200" spc="42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dataset</a:t>
            </a:r>
            <a:r>
              <a:rPr lang="en-US" altLang="zh-CN" dirty="0" sz="1200" spc="-22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lang="en-US" altLang="zh-CN" dirty="0" sz="1200" spc="-4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-13">
                <a:solidFill>
                  <a:srgbClr val="000000"/>
                </a:solidFill>
                <a:latin typeface="Arial"/>
                <a:ea typeface="Arial"/>
                <a:cs typeface="Arial"/>
              </a:rPr>
              <a:t>we</a:t>
            </a:r>
            <a:r>
              <a:rPr lang="en-US" altLang="zh-CN" dirty="0" sz="12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5">
                <a:solidFill>
                  <a:srgbClr val="000000"/>
                </a:solidFill>
                <a:latin typeface="Arial"/>
                <a:ea typeface="Arial"/>
                <a:cs typeface="Arial"/>
              </a:rPr>
              <a:t>will</a:t>
            </a:r>
            <a:r>
              <a:rPr lang="en-US" altLang="zh-CN" dirty="0" sz="1200" spc="-31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test</a:t>
            </a:r>
            <a:r>
              <a:rPr lang="en-US" altLang="zh-CN" dirty="0" sz="12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2">
                <a:solidFill>
                  <a:srgbClr val="000000"/>
                </a:solidFill>
                <a:latin typeface="Arial"/>
                <a:ea typeface="Arial"/>
                <a:cs typeface="Arial"/>
              </a:rPr>
              <a:t>the</a:t>
            </a:r>
            <a:r>
              <a:rPr lang="en-US" altLang="zh-CN" dirty="0" sz="1200" spc="-2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5</a:t>
            </a:r>
            <a:r>
              <a:rPr lang="en-US" altLang="zh-CN" dirty="0" sz="120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-2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models</a:t>
            </a:r>
            <a:r>
              <a:rPr lang="en-US" altLang="zh-CN" dirty="0" sz="1200" spc="-19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sz="1200" spc="5">
                <a:solidFill>
                  <a:srgbClr val="000000"/>
                </a:solidFill>
                <a:latin typeface="Arial"/>
                <a:ea typeface="Arial"/>
                <a:cs typeface="Arial"/>
              </a:rPr>
              <a:t>using</a:t>
            </a:r>
            <a:r>
              <a:rPr lang="en-US" altLang="zh-CN" dirty="0" sz="1200" spc="-33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200" spc="69">
                <a:solidFill>
                  <a:srgbClr val="000000"/>
                </a:solidFill>
                <a:latin typeface="Arial"/>
                <a:ea typeface="Arial"/>
                <a:cs typeface="Arial"/>
              </a:rPr>
              <a:t>two</a:t>
            </a:r>
            <a:r>
              <a:rPr lang="en-US" altLang="zh-CN" dirty="0" b="1" sz="1200" spc="-58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dirty="0" b="1" sz="1200" spc="53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different</a:t>
            </a:r>
            <a:endParaRPr lang="en-US" altLang="zh-CN" sz="1200">
              <a:latin typeface="Arial"/>
              <a:ea typeface="Arial"/>
              <a:cs typeface="Arial"/>
            </a:endParaRPr>
          </a:p>
          <a:p>
            <a:pPr rtl="0" algn="l" marL="92710">
              <a:lnSpc>
                <a:spcPts val="1341"/>
              </a:lnSpc>
              <a:spcBef>
                <a:spcPts val="100"/>
              </a:spcBef>
            </a:pPr>
            <a:r>
              <a:rPr lang="en-US" altLang="zh-CN" dirty="0" b="1" sz="1200" spc="5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strategies</a:t>
            </a:r>
            <a:r>
              <a:rPr lang="en-US" altLang="zh-CN" dirty="0" sz="1200" spc="-38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en-US" altLang="zh-CN" sz="1200">
              <a:latin typeface="Arial"/>
              <a:ea typeface="Arial"/>
              <a:cs typeface="Arial"/>
            </a:endParaRPr>
          </a:p>
          <a:p>
            <a:pPr rtl="0" algn="l" marL="321310" marR="190940" indent="-228600">
              <a:lnSpc>
                <a:spcPts val="1440"/>
              </a:lnSpc>
              <a:spcBef>
                <a:spcPts val="1441"/>
              </a:spcBef>
            </a:pPr>
            <a:r>
              <a:rPr lang="en-US" altLang="zh-CN" dirty="0" b="1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</a:t>
            </a:r>
            <a:r>
              <a:rPr lang="en-US" altLang="zh-CN" dirty="0" b="1" sz="1200" spc="63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lang="en-US" altLang="zh-CN" dirty="0" b="1" sz="1200" spc="-7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b="1" sz="1200" spc="-11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</a:t>
            </a:r>
            <a:r>
              <a:rPr lang="en-US" altLang="zh-CN" dirty="0" b="1" sz="1200" spc="-9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1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(80%</a:t>
            </a:r>
            <a:r>
              <a:rPr lang="en-US" altLang="zh-CN" dirty="0" b="1" sz="1200" spc="-1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b="1" sz="1200" spc="-5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b="1" sz="1200" spc="-8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dataset)</a:t>
            </a:r>
            <a:endParaRPr lang="en-US" altLang="zh-CN" sz="1200">
              <a:latin typeface="Calibri"/>
              <a:ea typeface="Calibri"/>
              <a:cs typeface="Calibri"/>
            </a:endParaRPr>
          </a:p>
          <a:p>
            <a:pPr rtl="0" algn="l" marL="321310" marR="155025" indent="-228600">
              <a:lnSpc>
                <a:spcPts val="1440"/>
              </a:lnSpc>
              <a:spcBef>
                <a:spcPts val="1442"/>
              </a:spcBef>
            </a:pPr>
            <a:r>
              <a:rPr lang="en-US" altLang="zh-CN" dirty="0" b="1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</a:t>
            </a:r>
            <a:r>
              <a:rPr lang="en-US" altLang="zh-CN" dirty="0" b="1" sz="1200" spc="63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Balanced</a:t>
            </a:r>
            <a:r>
              <a:rPr lang="en-US" altLang="zh-CN" dirty="0" b="1" sz="1200" spc="-10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b="1" sz="1200" spc="-8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where</a:t>
            </a:r>
            <a:r>
              <a:rPr lang="en-US" altLang="zh-CN" dirty="0" b="1" sz="1200" spc="-9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en-US" altLang="zh-CN" dirty="0" b="1" sz="1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1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randomly</a:t>
            </a:r>
            <a:r>
              <a:rPr lang="en-US" altLang="zh-CN" dirty="0" b="1" sz="1200" spc="-10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select</a:t>
            </a:r>
            <a:r>
              <a:rPr lang="en-US" altLang="zh-CN" dirty="0" b="1" sz="1200" spc="-8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dirty="0" b="1" sz="1200" spc="-92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endParaRPr lang="en-US" altLang="zh-CN" sz="1200">
              <a:latin typeface="Calibri"/>
              <a:ea typeface="Calibri"/>
              <a:cs typeface="Calibri"/>
            </a:endParaRPr>
          </a:p>
          <a:p>
            <a:pPr rtl="0" algn="l" marL="321310" marR="139724">
              <a:lnSpc>
                <a:spcPts val="1440"/>
              </a:lnSpc>
              <a:spcBef>
                <a:spcPts val="2"/>
              </a:spcBef>
            </a:pPr>
            <a:r>
              <a:rPr lang="en-US" altLang="zh-CN" dirty="0" b="1" sz="1200" spc="-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lang="en-US" altLang="zh-CN" dirty="0" b="1" sz="1200" spc="-9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training</a:t>
            </a:r>
            <a:r>
              <a:rPr lang="en-US" altLang="zh-CN" dirty="0" b="1" sz="1200" spc="-93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9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</a:t>
            </a:r>
            <a:r>
              <a:rPr lang="en-US" altLang="zh-CN" dirty="0" b="1" sz="1200" spc="-9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dirty="0" b="1" sz="1200" spc="27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same</a:t>
            </a:r>
            <a:r>
              <a:rPr lang="en-US" altLang="zh-CN" dirty="0" b="1" sz="1200" spc="-7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dirty="0" b="1" sz="1200" spc="-88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dirty="0" b="1" sz="1200" spc="-6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14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Stayed</a:t>
            </a:r>
            <a:r>
              <a:rPr lang="en-US" altLang="zh-CN" dirty="0" b="1" sz="1200" spc="-8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dirty="0" b="1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6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Exited</a:t>
            </a:r>
            <a:r>
              <a:rPr lang="en-US" altLang="zh-CN" dirty="0" b="1" sz="1200" spc="-8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dirty="0" b="1" sz="1200" spc="-1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customers.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65" name="Text Box165"/>
          <p:cNvSpPr txBox="1"/>
          <p:nvPr/>
        </p:nvSpPr>
        <p:spPr>
          <a:xfrm>
            <a:off x="3580765" y="291612"/>
            <a:ext cx="5069217" cy="486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3"/>
              </a:lnSpc>
            </a:pPr>
            <a:r>
              <a:rPr lang="en-US" altLang="zh-CN" dirty="0" b="1" sz="3200" spc="-16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Prediction</a:t>
            </a:r>
            <a:r>
              <a:rPr lang="en-US" altLang="zh-CN" dirty="0" b="1" sz="3200" spc="58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Methodologies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8953248" y="4166870"/>
            <a:ext cx="502156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b="1" sz="1200" spc="-6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Metrics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11188954" y="6479439"/>
            <a:ext cx="1153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8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9"/>
            <a:ext cx="12192000" cy="6832600"/>
          </a:xfrm>
          <a:prstGeom prst="rect">
            <a:avLst/>
          </a:prstGeom>
          <a:noFill/>
        </p:spPr>
      </p:pic>
      <p:sp>
        <p:nvSpPr>
          <p:cNvPr id="170" name="Path170"/>
          <p:cNvSpPr/>
          <p:nvPr/>
        </p:nvSpPr>
        <p:spPr>
          <a:xfrm>
            <a:off x="11606786" y="0"/>
            <a:ext cx="585216" cy="585216"/>
          </a:xfrm>
          <a:custGeom>
            <a:avLst/>
            <a:gdLst/>
            <a:ahLst/>
            <a:cxnLst/>
            <a:rect l="l" t="t" r="r" b="b"/>
            <a:pathLst>
              <a:path w="585216" h="585216">
                <a:moveTo>
                  <a:pt x="0" y="585216"/>
                </a:moveTo>
                <a:lnTo>
                  <a:pt x="585216" y="585216"/>
                </a:lnTo>
                <a:lnTo>
                  <a:pt x="585216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E31737">
              <a:alpha val="100000"/>
            </a:srgbClr>
          </a:solidFill>
          <a:ln w="0" cap="sq">
            <a:solidFill>
              <a:srgbClr val="E31737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71" name="Image1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3800"/>
            <a:ext cx="585216" cy="571500"/>
          </a:xfrm>
          <a:prstGeom prst="rect">
            <a:avLst/>
          </a:prstGeom>
          <a:noFill/>
        </p:spPr>
      </p:pic>
      <p:sp>
        <p:nvSpPr>
          <p:cNvPr id="172" name="Text Box172"/>
          <p:cNvSpPr txBox="1"/>
          <p:nvPr/>
        </p:nvSpPr>
        <p:spPr>
          <a:xfrm>
            <a:off x="3548507" y="337888"/>
            <a:ext cx="4505341" cy="48646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3830"/>
              </a:lnSpc>
            </a:pPr>
            <a:r>
              <a:rPr lang="en-US" altLang="zh-CN" dirty="0" b="1" sz="3200" spc="6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sklearn:</a:t>
            </a:r>
            <a:r>
              <a:rPr lang="en-US" altLang="zh-CN" dirty="0" b="1" sz="3200" spc="-19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altLang="zh-CN" dirty="0" sz="3200" spc="-5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GridSearchCV</a:t>
            </a:r>
            <a:endParaRPr lang="en-US" altLang="zh-CN" sz="3200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3" name="Text Box173"/>
          <p:cNvSpPr txBox="1"/>
          <p:nvPr/>
        </p:nvSpPr>
        <p:spPr>
          <a:xfrm>
            <a:off x="2743835" y="6077026"/>
            <a:ext cx="1281740" cy="2289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802"/>
              </a:lnSpc>
            </a:pPr>
            <a:r>
              <a:rPr lang="en-US" altLang="zh-CN" dirty="0" u="sng" sz="1800" spc="-1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4"/>
              </a:rPr>
              <a:t>Image Source</a:t>
            </a:r>
            <a:endParaRPr lang="en-US" altLang="zh-CN" sz="1800">
              <a:latin typeface="Calibri"/>
              <a:ea typeface="Calibri"/>
              <a:cs typeface="Calibri"/>
            </a:endParaRPr>
          </a:p>
        </p:txBody>
      </p:sp>
      <p:sp>
        <p:nvSpPr>
          <p:cNvPr id="174" name="Text Box174"/>
          <p:cNvSpPr txBox="1"/>
          <p:nvPr/>
        </p:nvSpPr>
        <p:spPr>
          <a:xfrm>
            <a:off x="929945" y="6479439"/>
            <a:ext cx="682295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-12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7/13/2019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  <p:sp>
        <p:nvSpPr>
          <p:cNvPr id="175" name="Text Box175"/>
          <p:cNvSpPr txBox="1"/>
          <p:nvPr/>
        </p:nvSpPr>
        <p:spPr>
          <a:xfrm>
            <a:off x="11188954" y="6479439"/>
            <a:ext cx="115368" cy="15240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rtl="0" algn="l">
              <a:lnSpc>
                <a:spcPts val="1200"/>
              </a:lnSpc>
            </a:pPr>
            <a:r>
              <a:rPr lang="en-US" altLang="zh-CN" dirty="0" sz="1200" spc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9</a:t>
            </a:r>
            <a:endParaRPr lang="en-US" altLang="zh-CN" sz="12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5">
      <vt:lpstr>等线</vt:lpstr>
      <vt:lpstr>等线 Light</vt:lpstr>
      <vt:lpstr>Arial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ws</cp:lastModifiedBy>
  <cp:revision>1</cp:revision>
  <dcterms:created xsi:type="dcterms:W3CDTF">2017-10-23T09:06:44Z</dcterms:created>
  <dcterms:modified xsi:type="dcterms:W3CDTF">2017-10-23T09:06:44Z</dcterms:modified>
</cp:coreProperties>
</file>