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1" r:id="rId3"/>
    <p:sldId id="263" r:id="rId4"/>
    <p:sldId id="259" r:id="rId5"/>
    <p:sldId id="260" r:id="rId6"/>
    <p:sldId id="257" r:id="rId7"/>
    <p:sldId id="275" r:id="rId8"/>
    <p:sldId id="258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3" r:id="rId19"/>
    <p:sldId id="274" r:id="rId20"/>
    <p:sldId id="282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18/01/2013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question</a:t>
            </a:r>
            <a:r>
              <a:rPr lang="en-GB" baseline="0" dirty="0" smtClean="0"/>
              <a:t> here is how to represent the change in drug concentration as a function of time. The drug is moving in to the tissues from the bloodstream, having been converted into its active form in the liver. Simultaneously, the drug is being </a:t>
            </a:r>
            <a:r>
              <a:rPr lang="en-GB" i="1" baseline="0" dirty="0" smtClean="0"/>
              <a:t>removed</a:t>
            </a:r>
            <a:r>
              <a:rPr lang="en-GB" i="0" baseline="0" dirty="0" smtClean="0"/>
              <a:t> from the bloodstream by the kidneys. The balance of the two effects tends to produce a characteristic profile – fast influx followed by slow, exponential purge.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6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18/01/2013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18/01/2013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18/01/2013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18/01/2013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18/01/2013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18/01/2013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Alternatively, we can add noise to specific processes</a:t>
            </a:r>
          </a:p>
          <a:p>
            <a:r>
              <a:rPr lang="en-GB" dirty="0" smtClean="0"/>
              <a:t>This demands adding of noise functions within the drift function f(X)</a:t>
            </a:r>
          </a:p>
          <a:p>
            <a:r>
              <a:rPr lang="en-GB" dirty="0" smtClean="0"/>
              <a:t>We can adapt regular ODE solver: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noise to rates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96116"/>
            <a:ext cx="4905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36" y="4437112"/>
            <a:ext cx="6045509" cy="50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3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two approaches were coded into two separate solvers in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Noise function encoded such that:</a:t>
            </a:r>
          </a:p>
          <a:p>
            <a:endParaRPr lang="en-GB" dirty="0"/>
          </a:p>
          <a:p>
            <a:r>
              <a:rPr lang="en-GB" dirty="0" smtClean="0"/>
              <a:t>Allows for a wide range of noise types</a:t>
            </a:r>
          </a:p>
          <a:p>
            <a:r>
              <a:rPr lang="en-GB" dirty="0" smtClean="0"/>
              <a:t>Zero-checking necessary to avoid highly divergent areas of phase space</a:t>
            </a:r>
          </a:p>
          <a:p>
            <a:r>
              <a:rPr lang="en-GB" dirty="0" smtClean="0"/>
              <a:t>Code ran fast enough for parameter testing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05085"/>
            <a:ext cx="5349215" cy="41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noise to affinity maturation rate had little appreciable effect on other outputs</a:t>
            </a:r>
          </a:p>
          <a:p>
            <a:pPr lvl="1"/>
            <a:r>
              <a:rPr lang="en-GB" dirty="0" smtClean="0"/>
              <a:t>It only really functions as a Boolean, anyway.</a:t>
            </a:r>
          </a:p>
          <a:p>
            <a:r>
              <a:rPr lang="en-GB" dirty="0" smtClean="0"/>
              <a:t>Adding </a:t>
            </a:r>
            <a:r>
              <a:rPr lang="en-GB" dirty="0" err="1" smtClean="0"/>
              <a:t>stochasticity</a:t>
            </a:r>
            <a:r>
              <a:rPr lang="en-GB" dirty="0" smtClean="0"/>
              <a:t> to virus production produced some exciting results</a:t>
            </a:r>
          </a:p>
          <a:p>
            <a:r>
              <a:rPr lang="en-GB" dirty="0" smtClean="0"/>
              <a:t>Brings about the possibility of several waves of infection.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Stochastic </a:t>
            </a:r>
            <a:r>
              <a:rPr lang="en-GB" dirty="0" err="1" smtClean="0"/>
              <a:t>Matlab</a:t>
            </a:r>
            <a:r>
              <a:rPr lang="en-GB" dirty="0" smtClean="0"/>
              <a:t>®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4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34880" cy="4525963"/>
          </a:xfrm>
        </p:spPr>
        <p:txBody>
          <a:bodyPr/>
          <a:lstStyle/>
          <a:p>
            <a:r>
              <a:rPr lang="en-GB" dirty="0" smtClean="0"/>
              <a:t>Noise in V allows infection to re-emerge when antibody count decays away</a:t>
            </a:r>
          </a:p>
          <a:p>
            <a:r>
              <a:rPr lang="en-GB" dirty="0" smtClean="0"/>
              <a:t>Antibody Efficacy grows each time</a:t>
            </a:r>
          </a:p>
          <a:p>
            <a:r>
              <a:rPr lang="en-GB" dirty="0" smtClean="0"/>
              <a:t>Population “remembers” how to fight disease, finding it easier to rebuff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Waves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2" descr="C:\Users\thomas\Downloads\Resurgance_scissored_150x150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257"/>
            <a:ext cx="3399379" cy="66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91382"/>
              </p:ext>
            </p:extLst>
          </p:nvPr>
        </p:nvGraphicFramePr>
        <p:xfrm>
          <a:off x="395536" y="3645024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# of Iterations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 Code </a:t>
                      </a:r>
                      <a:r>
                        <a:rPr lang="en-GB" dirty="0" smtClean="0"/>
                        <a:t>Runtime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Matlab</a:t>
                      </a:r>
                      <a:r>
                        <a:rPr lang="en-GB" smtClean="0"/>
                        <a:t> </a:t>
                      </a:r>
                      <a:r>
                        <a:rPr lang="en-GB" baseline="0" smtClean="0"/>
                        <a:t>Code </a:t>
                      </a:r>
                      <a:endParaRPr lang="en-GB" baseline="0" dirty="0" smtClean="0"/>
                    </a:p>
                    <a:p>
                      <a:pPr algn="ctr"/>
                      <a:r>
                        <a:rPr lang="en-GB" baseline="0" dirty="0" smtClean="0"/>
                        <a:t>Runtime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Speedup </a:t>
                      </a:r>
                    </a:p>
                    <a:p>
                      <a:pPr algn="ctr"/>
                      <a:r>
                        <a:rPr lang="en-GB" dirty="0" smtClean="0"/>
                        <a:t>Factor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0.0516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32.25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0.0045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34.44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0.0147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34.90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0.1480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5.1298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34.66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 Implementation in </a:t>
            </a:r>
            <a:r>
              <a:rPr lang="en-GB" dirty="0" err="1" smtClean="0"/>
              <a:t>Mex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81329"/>
            <a:ext cx="8229600" cy="1947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 smtClean="0"/>
              <a:t>C implementation of the stochastic solver used the Euler-Maruyama method with a Box-Mueller algorithm to generate Gaussian Variables: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71604"/>
            <a:ext cx="3110401" cy="50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21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873960" cy="1828800"/>
          </a:xfrm>
        </p:spPr>
        <p:txBody>
          <a:bodyPr/>
          <a:lstStyle/>
          <a:p>
            <a:r>
              <a:rPr lang="en-GB" dirty="0" smtClean="0"/>
              <a:t>Extensions 2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Antiviral Drug Treatment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1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of papers have discussed the inclusion of drug variables in human virus response </a:t>
            </a:r>
            <a:r>
              <a:rPr lang="en-GB" sz="1400" dirty="0" smtClean="0"/>
              <a:t>(e.g. Smith and </a:t>
            </a:r>
            <a:r>
              <a:rPr lang="en-GB" sz="1400" dirty="0" err="1" smtClean="0"/>
              <a:t>Perelson</a:t>
            </a:r>
            <a:r>
              <a:rPr lang="en-GB" sz="1400" dirty="0" smtClean="0"/>
              <a:t> 2011…)</a:t>
            </a:r>
          </a:p>
          <a:p>
            <a:endParaRPr lang="en-GB" sz="900" dirty="0" smtClean="0"/>
          </a:p>
          <a:p>
            <a:r>
              <a:rPr lang="en-GB" b="1" dirty="0" smtClean="0"/>
              <a:t>Approach 1</a:t>
            </a:r>
            <a:r>
              <a:rPr lang="en-GB" dirty="0" smtClean="0"/>
              <a:t>: 2-compartment 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pharmacokinetic model </a:t>
            </a:r>
          </a:p>
          <a:p>
            <a:pPr marL="109728" indent="0">
              <a:buNone/>
            </a:pPr>
            <a:r>
              <a:rPr lang="en-GB" sz="1400" dirty="0" smtClean="0"/>
              <a:t>    (adds extra ODEs to describe drug variables )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b="1" dirty="0" smtClean="0"/>
              <a:t>Approach 2</a:t>
            </a:r>
            <a:r>
              <a:rPr lang="en-GB" dirty="0" smtClean="0"/>
              <a:t>: Analytical expression for drug effects </a:t>
            </a:r>
            <a:r>
              <a:rPr lang="en-GB" sz="1400" dirty="0" smtClean="0"/>
              <a:t>(avoids passing extra variables through a complex data structure)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16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73506"/>
            <a:ext cx="2088232" cy="104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aapsj.org/articles/aapsj0803/aapsj080358/aapsj080358_fig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016224" cy="15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2339752" y="5661248"/>
            <a:ext cx="2016224" cy="62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9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5"/>
            <a:ext cx="6192688" cy="936103"/>
          </a:xfrm>
        </p:spPr>
        <p:txBody>
          <a:bodyPr>
            <a:normAutofit/>
          </a:bodyPr>
          <a:lstStyle/>
          <a:p>
            <a:r>
              <a:rPr lang="en-GB" sz="1600" dirty="0" smtClean="0"/>
              <a:t>3 extra parameters for the drug expression</a:t>
            </a:r>
          </a:p>
          <a:p>
            <a:r>
              <a:rPr lang="en-GB" sz="1600" dirty="0" smtClean="0"/>
              <a:t>These can be related to empirical pharmacokinetic data, </a:t>
            </a:r>
            <a:r>
              <a:rPr lang="en-GB" sz="1600" i="1" dirty="0" err="1" smtClean="0"/>
              <a:t>viz</a:t>
            </a:r>
            <a:endParaRPr lang="en-GB" sz="1600" i="1" dirty="0" smtClean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6516216" y="1444164"/>
            <a:ext cx="2304256" cy="71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0" y="2386162"/>
            <a:ext cx="47352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45903" r="41770" b="19056"/>
          <a:stretch/>
        </p:blipFill>
        <p:spPr bwMode="auto">
          <a:xfrm>
            <a:off x="683191" y="2600176"/>
            <a:ext cx="3772863" cy="187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582054" y="4762426"/>
            <a:ext cx="7884229" cy="9361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600" dirty="0" smtClean="0"/>
              <a:t>A fourth parameter was introduced to control the time of administration (curve x-offset)</a:t>
            </a:r>
          </a:p>
        </p:txBody>
      </p:sp>
    </p:spTree>
    <p:extLst>
      <p:ext uri="{BB962C8B-B14F-4D97-AF65-F5344CB8AC3E}">
        <p14:creationId xmlns:p14="http://schemas.microsoft.com/office/powerpoint/2010/main" val="368856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Increasing drug dose delayed onset of viral peak, ultimately removing it: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624736" cy="365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5905722"/>
            <a:ext cx="19442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time / days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1765" y="3922813"/>
            <a:ext cx="20770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Virus Population  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3347864" y="2761191"/>
            <a:ext cx="20882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ent Arrow 10"/>
          <p:cNvSpPr/>
          <p:nvPr/>
        </p:nvSpPr>
        <p:spPr>
          <a:xfrm rot="5400000">
            <a:off x="5616116" y="3351499"/>
            <a:ext cx="144016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5820190" y="1967574"/>
            <a:ext cx="432048" cy="432048"/>
          </a:xfrm>
          <a:prstGeom prst="smileyFac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203848" y="6231510"/>
            <a:ext cx="3888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 smtClean="0"/>
              <a:t>t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= 3, t</a:t>
            </a:r>
            <a:r>
              <a:rPr lang="en-GB" sz="1050" baseline="-25000" dirty="0" smtClean="0"/>
              <a:t>1/2</a:t>
            </a:r>
            <a:r>
              <a:rPr lang="en-GB" sz="1050" dirty="0" smtClean="0"/>
              <a:t> = 8, </a:t>
            </a:r>
            <a:r>
              <a:rPr lang="en-GB" sz="1050" dirty="0" err="1" smtClean="0"/>
              <a:t>t</a:t>
            </a:r>
            <a:r>
              <a:rPr lang="en-GB" sz="1050" baseline="-25000" dirty="0" err="1" smtClean="0"/>
              <a:t>offset</a:t>
            </a:r>
            <a:r>
              <a:rPr lang="en-GB" sz="1050" dirty="0" smtClean="0"/>
              <a:t> = 0, 0.1 &lt; </a:t>
            </a:r>
            <a:r>
              <a:rPr lang="en-GB" sz="1050" dirty="0" err="1" smtClean="0"/>
              <a:t>D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&lt; 1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84066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of administration can be critical to treatment outcome: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1" t="9509" r="23935" b="4463"/>
          <a:stretch/>
        </p:blipFill>
        <p:spPr bwMode="auto">
          <a:xfrm>
            <a:off x="6120137" y="2564904"/>
            <a:ext cx="272050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3" t="8751" r="22078" b="4472"/>
          <a:stretch/>
        </p:blipFill>
        <p:spPr bwMode="auto">
          <a:xfrm>
            <a:off x="542166" y="2636912"/>
            <a:ext cx="2802087" cy="246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t="16028" r="25519" b="5015"/>
          <a:stretch/>
        </p:blipFill>
        <p:spPr bwMode="auto">
          <a:xfrm>
            <a:off x="3311825" y="2544336"/>
            <a:ext cx="2808313" cy="25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114374" y="3140968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794175" y="3132257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15616" y="2348880"/>
            <a:ext cx="1296144" cy="276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Full Infection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09" y="2287905"/>
            <a:ext cx="1296144" cy="2769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C000"/>
                </a:solidFill>
              </a:rPr>
              <a:t>Intermediate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2319" y="2267337"/>
            <a:ext cx="1296144" cy="276999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</a:rPr>
              <a:t>Suppressed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737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6.5 days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582056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5.1 days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366072" y="5208197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4.8 days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403648" y="562394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Catch the infection early and it has less time to develop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9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The human immune system is a complicated entity</a:t>
            </a:r>
          </a:p>
          <a:p>
            <a:r>
              <a:rPr lang="en-GB" dirty="0" smtClean="0"/>
              <a:t>The model of </a:t>
            </a:r>
            <a:r>
              <a:rPr lang="en-GB" dirty="0" err="1" smtClean="0"/>
              <a:t>Hancioglu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(2007) seeks to capture some of its behaviour…</a:t>
            </a:r>
          </a:p>
          <a:p>
            <a:r>
              <a:rPr lang="en-GB" dirty="0" smtClean="0"/>
              <a:t>… specifically the interplay between innate and adaptive immunity</a:t>
            </a:r>
          </a:p>
          <a:p>
            <a:r>
              <a:rPr lang="en-GB" dirty="0" smtClean="0"/>
              <a:t>Group G (Pearce </a:t>
            </a:r>
            <a:r>
              <a:rPr lang="en-GB" i="1" dirty="0" smtClean="0"/>
              <a:t>et al.</a:t>
            </a:r>
            <a:r>
              <a:rPr lang="en-GB" dirty="0" smtClean="0"/>
              <a:t>) were tasked with implementing model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Problem – </a:t>
            </a:r>
            <a:r>
              <a:rPr lang="en-GB" b="0" dirty="0" smtClean="0"/>
              <a:t>Human Immune Response Modelling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873960" cy="1828800"/>
          </a:xfrm>
        </p:spPr>
        <p:txBody>
          <a:bodyPr/>
          <a:lstStyle/>
          <a:p>
            <a:r>
              <a:rPr lang="en-GB" dirty="0" smtClean="0"/>
              <a:t>Extensions 3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 cell : B cell interactions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45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3548"/>
            <a:ext cx="8229600" cy="4525963"/>
          </a:xfrm>
        </p:spPr>
        <p:txBody>
          <a:bodyPr/>
          <a:lstStyle/>
          <a:p>
            <a:r>
              <a:rPr lang="en-GB" dirty="0" smtClean="0"/>
              <a:t>A fundamental process in plasma cell production is the interaction of helper T cells (T</a:t>
            </a:r>
            <a:r>
              <a:rPr lang="en-GB" baseline="-25000" dirty="0" smtClean="0"/>
              <a:t>FH</a:t>
            </a:r>
            <a:r>
              <a:rPr lang="en-GB" dirty="0" smtClean="0"/>
              <a:t>) and B cells</a:t>
            </a:r>
          </a:p>
          <a:p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has been omitted in the original model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of T:B cell dynamics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648776" y="2905294"/>
            <a:ext cx="1513666" cy="1702472"/>
          </a:xfrm>
          <a:custGeom>
            <a:avLst/>
            <a:gdLst>
              <a:gd name="connsiteX0" fmla="*/ 358176 w 1355503"/>
              <a:gd name="connsiteY0" fmla="*/ 282002 h 1435102"/>
              <a:gd name="connsiteX1" fmla="*/ 36 w 1355503"/>
              <a:gd name="connsiteY1" fmla="*/ 670622 h 1435102"/>
              <a:gd name="connsiteX2" fmla="*/ 381036 w 1355503"/>
              <a:gd name="connsiteY2" fmla="*/ 1409762 h 1435102"/>
              <a:gd name="connsiteX3" fmla="*/ 1043976 w 1355503"/>
              <a:gd name="connsiteY3" fmla="*/ 1242122 h 1435102"/>
              <a:gd name="connsiteX4" fmla="*/ 1341156 w 1355503"/>
              <a:gd name="connsiteY4" fmla="*/ 1028762 h 1435102"/>
              <a:gd name="connsiteX5" fmla="*/ 1287816 w 1355503"/>
              <a:gd name="connsiteY5" fmla="*/ 586802 h 1435102"/>
              <a:gd name="connsiteX6" fmla="*/ 1104936 w 1355503"/>
              <a:gd name="connsiteY6" fmla="*/ 236282 h 1435102"/>
              <a:gd name="connsiteX7" fmla="*/ 708696 w 1355503"/>
              <a:gd name="connsiteY7" fmla="*/ 62 h 1435102"/>
              <a:gd name="connsiteX8" fmla="*/ 403896 w 1355503"/>
              <a:gd name="connsiteY8" fmla="*/ 213422 h 1435102"/>
              <a:gd name="connsiteX9" fmla="*/ 358176 w 1355503"/>
              <a:gd name="connsiteY9" fmla="*/ 282002 h 143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5503" h="1435102">
                <a:moveTo>
                  <a:pt x="358176" y="282002"/>
                </a:moveTo>
                <a:cubicBezTo>
                  <a:pt x="290866" y="358202"/>
                  <a:pt x="-3774" y="482662"/>
                  <a:pt x="36" y="670622"/>
                </a:cubicBezTo>
                <a:cubicBezTo>
                  <a:pt x="3846" y="858582"/>
                  <a:pt x="207046" y="1314512"/>
                  <a:pt x="381036" y="1409762"/>
                </a:cubicBezTo>
                <a:cubicBezTo>
                  <a:pt x="555026" y="1505012"/>
                  <a:pt x="883956" y="1305622"/>
                  <a:pt x="1043976" y="1242122"/>
                </a:cubicBezTo>
                <a:cubicBezTo>
                  <a:pt x="1203996" y="1178622"/>
                  <a:pt x="1300516" y="1137982"/>
                  <a:pt x="1341156" y="1028762"/>
                </a:cubicBezTo>
                <a:cubicBezTo>
                  <a:pt x="1381796" y="919542"/>
                  <a:pt x="1327186" y="718882"/>
                  <a:pt x="1287816" y="586802"/>
                </a:cubicBezTo>
                <a:cubicBezTo>
                  <a:pt x="1248446" y="454722"/>
                  <a:pt x="1201456" y="334072"/>
                  <a:pt x="1104936" y="236282"/>
                </a:cubicBezTo>
                <a:cubicBezTo>
                  <a:pt x="1008416" y="138492"/>
                  <a:pt x="825536" y="3872"/>
                  <a:pt x="708696" y="62"/>
                </a:cubicBezTo>
                <a:cubicBezTo>
                  <a:pt x="591856" y="-3748"/>
                  <a:pt x="457236" y="166432"/>
                  <a:pt x="403896" y="213422"/>
                </a:cubicBezTo>
                <a:cubicBezTo>
                  <a:pt x="350556" y="260412"/>
                  <a:pt x="425486" y="205802"/>
                  <a:pt x="358176" y="282002"/>
                </a:cubicBezTo>
                <a:close/>
              </a:path>
            </a:pathLst>
          </a:custGeom>
          <a:solidFill>
            <a:schemeClr val="bg2"/>
          </a:solidFill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18161404">
            <a:off x="2391079" y="2833281"/>
            <a:ext cx="1608043" cy="1602552"/>
          </a:xfrm>
          <a:custGeom>
            <a:avLst/>
            <a:gdLst>
              <a:gd name="connsiteX0" fmla="*/ 358176 w 1355503"/>
              <a:gd name="connsiteY0" fmla="*/ 282002 h 1435102"/>
              <a:gd name="connsiteX1" fmla="*/ 36 w 1355503"/>
              <a:gd name="connsiteY1" fmla="*/ 670622 h 1435102"/>
              <a:gd name="connsiteX2" fmla="*/ 381036 w 1355503"/>
              <a:gd name="connsiteY2" fmla="*/ 1409762 h 1435102"/>
              <a:gd name="connsiteX3" fmla="*/ 1043976 w 1355503"/>
              <a:gd name="connsiteY3" fmla="*/ 1242122 h 1435102"/>
              <a:gd name="connsiteX4" fmla="*/ 1341156 w 1355503"/>
              <a:gd name="connsiteY4" fmla="*/ 1028762 h 1435102"/>
              <a:gd name="connsiteX5" fmla="*/ 1287816 w 1355503"/>
              <a:gd name="connsiteY5" fmla="*/ 586802 h 1435102"/>
              <a:gd name="connsiteX6" fmla="*/ 1104936 w 1355503"/>
              <a:gd name="connsiteY6" fmla="*/ 236282 h 1435102"/>
              <a:gd name="connsiteX7" fmla="*/ 708696 w 1355503"/>
              <a:gd name="connsiteY7" fmla="*/ 62 h 1435102"/>
              <a:gd name="connsiteX8" fmla="*/ 403896 w 1355503"/>
              <a:gd name="connsiteY8" fmla="*/ 213422 h 1435102"/>
              <a:gd name="connsiteX9" fmla="*/ 358176 w 1355503"/>
              <a:gd name="connsiteY9" fmla="*/ 282002 h 143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5503" h="1435102">
                <a:moveTo>
                  <a:pt x="358176" y="282002"/>
                </a:moveTo>
                <a:cubicBezTo>
                  <a:pt x="290866" y="358202"/>
                  <a:pt x="-3774" y="482662"/>
                  <a:pt x="36" y="670622"/>
                </a:cubicBezTo>
                <a:cubicBezTo>
                  <a:pt x="3846" y="858582"/>
                  <a:pt x="207046" y="1314512"/>
                  <a:pt x="381036" y="1409762"/>
                </a:cubicBezTo>
                <a:cubicBezTo>
                  <a:pt x="555026" y="1505012"/>
                  <a:pt x="883956" y="1305622"/>
                  <a:pt x="1043976" y="1242122"/>
                </a:cubicBezTo>
                <a:cubicBezTo>
                  <a:pt x="1203996" y="1178622"/>
                  <a:pt x="1300516" y="1137982"/>
                  <a:pt x="1341156" y="1028762"/>
                </a:cubicBezTo>
                <a:cubicBezTo>
                  <a:pt x="1381796" y="919542"/>
                  <a:pt x="1327186" y="718882"/>
                  <a:pt x="1287816" y="586802"/>
                </a:cubicBezTo>
                <a:cubicBezTo>
                  <a:pt x="1248446" y="454722"/>
                  <a:pt x="1201456" y="334072"/>
                  <a:pt x="1104936" y="236282"/>
                </a:cubicBezTo>
                <a:cubicBezTo>
                  <a:pt x="1008416" y="138492"/>
                  <a:pt x="825536" y="3872"/>
                  <a:pt x="708696" y="62"/>
                </a:cubicBezTo>
                <a:cubicBezTo>
                  <a:pt x="591856" y="-3748"/>
                  <a:pt x="457236" y="166432"/>
                  <a:pt x="403896" y="213422"/>
                </a:cubicBezTo>
                <a:cubicBezTo>
                  <a:pt x="350556" y="260412"/>
                  <a:pt x="425486" y="205802"/>
                  <a:pt x="358176" y="282002"/>
                </a:cubicBezTo>
                <a:close/>
              </a:path>
            </a:pathLst>
          </a:custGeom>
          <a:solidFill>
            <a:srgbClr val="CCFF99"/>
          </a:solidFill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1922791" y="3349227"/>
            <a:ext cx="359911" cy="168503"/>
          </a:xfrm>
          <a:custGeom>
            <a:avLst/>
            <a:gdLst>
              <a:gd name="connsiteX0" fmla="*/ 19799 w 322304"/>
              <a:gd name="connsiteY0" fmla="*/ 29132 h 142040"/>
              <a:gd name="connsiteX1" fmla="*/ 50279 w 322304"/>
              <a:gd name="connsiteY1" fmla="*/ 128192 h 142040"/>
              <a:gd name="connsiteX2" fmla="*/ 294119 w 322304"/>
              <a:gd name="connsiteY2" fmla="*/ 128192 h 142040"/>
              <a:gd name="connsiteX3" fmla="*/ 286499 w 322304"/>
              <a:gd name="connsiteY3" fmla="*/ 6272 h 142040"/>
              <a:gd name="connsiteX4" fmla="*/ 19799 w 322304"/>
              <a:gd name="connsiteY4" fmla="*/ 29132 h 14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04" h="142040">
                <a:moveTo>
                  <a:pt x="19799" y="29132"/>
                </a:moveTo>
                <a:cubicBezTo>
                  <a:pt x="-19571" y="49452"/>
                  <a:pt x="4559" y="111682"/>
                  <a:pt x="50279" y="128192"/>
                </a:cubicBezTo>
                <a:cubicBezTo>
                  <a:pt x="95999" y="144702"/>
                  <a:pt x="254749" y="148512"/>
                  <a:pt x="294119" y="128192"/>
                </a:cubicBezTo>
                <a:cubicBezTo>
                  <a:pt x="333489" y="107872"/>
                  <a:pt x="332219" y="22782"/>
                  <a:pt x="286499" y="6272"/>
                </a:cubicBezTo>
                <a:cubicBezTo>
                  <a:pt x="240779" y="-10238"/>
                  <a:pt x="59169" y="8812"/>
                  <a:pt x="19799" y="29132"/>
                </a:cubicBezTo>
                <a:close/>
              </a:path>
            </a:pathLst>
          </a:cu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1907236" y="3182615"/>
            <a:ext cx="359911" cy="168503"/>
          </a:xfrm>
          <a:custGeom>
            <a:avLst/>
            <a:gdLst>
              <a:gd name="connsiteX0" fmla="*/ 19799 w 322304"/>
              <a:gd name="connsiteY0" fmla="*/ 29132 h 142040"/>
              <a:gd name="connsiteX1" fmla="*/ 50279 w 322304"/>
              <a:gd name="connsiteY1" fmla="*/ 128192 h 142040"/>
              <a:gd name="connsiteX2" fmla="*/ 294119 w 322304"/>
              <a:gd name="connsiteY2" fmla="*/ 128192 h 142040"/>
              <a:gd name="connsiteX3" fmla="*/ 286499 w 322304"/>
              <a:gd name="connsiteY3" fmla="*/ 6272 h 142040"/>
              <a:gd name="connsiteX4" fmla="*/ 19799 w 322304"/>
              <a:gd name="connsiteY4" fmla="*/ 29132 h 14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04" h="142040">
                <a:moveTo>
                  <a:pt x="19799" y="29132"/>
                </a:moveTo>
                <a:cubicBezTo>
                  <a:pt x="-19571" y="49452"/>
                  <a:pt x="4559" y="111682"/>
                  <a:pt x="50279" y="128192"/>
                </a:cubicBezTo>
                <a:cubicBezTo>
                  <a:pt x="95999" y="144702"/>
                  <a:pt x="254749" y="148512"/>
                  <a:pt x="294119" y="128192"/>
                </a:cubicBezTo>
                <a:cubicBezTo>
                  <a:pt x="333489" y="107872"/>
                  <a:pt x="332219" y="22782"/>
                  <a:pt x="286499" y="6272"/>
                </a:cubicBezTo>
                <a:cubicBezTo>
                  <a:pt x="240779" y="-10238"/>
                  <a:pt x="59169" y="8812"/>
                  <a:pt x="19799" y="29132"/>
                </a:cubicBezTo>
                <a:close/>
              </a:path>
            </a:pathLst>
          </a:cu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169859" y="3253102"/>
            <a:ext cx="225686" cy="202045"/>
          </a:xfrm>
          <a:prstGeom prst="ellipse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321133" y="32372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TCR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47321" y="31645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BCR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 rot="16840889">
            <a:off x="2468732" y="3070883"/>
            <a:ext cx="290560" cy="591550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721659" y="3892107"/>
            <a:ext cx="669572" cy="123988"/>
          </a:xfrm>
          <a:custGeom>
            <a:avLst/>
            <a:gdLst>
              <a:gd name="connsiteX0" fmla="*/ 328590 w 669572"/>
              <a:gd name="connsiteY0" fmla="*/ 2889 h 123988"/>
              <a:gd name="connsiteX1" fmla="*/ 61890 w 669572"/>
              <a:gd name="connsiteY1" fmla="*/ 10509 h 123988"/>
              <a:gd name="connsiteX2" fmla="*/ 46650 w 669572"/>
              <a:gd name="connsiteY2" fmla="*/ 101949 h 123988"/>
              <a:gd name="connsiteX3" fmla="*/ 595290 w 669572"/>
              <a:gd name="connsiteY3" fmla="*/ 117189 h 123988"/>
              <a:gd name="connsiteX4" fmla="*/ 633390 w 669572"/>
              <a:gd name="connsiteY4" fmla="*/ 10509 h 123988"/>
              <a:gd name="connsiteX5" fmla="*/ 328590 w 669572"/>
              <a:gd name="connsiteY5" fmla="*/ 2889 h 12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572" h="123988">
                <a:moveTo>
                  <a:pt x="328590" y="2889"/>
                </a:moveTo>
                <a:cubicBezTo>
                  <a:pt x="233340" y="2889"/>
                  <a:pt x="108880" y="-6001"/>
                  <a:pt x="61890" y="10509"/>
                </a:cubicBezTo>
                <a:cubicBezTo>
                  <a:pt x="14900" y="27019"/>
                  <a:pt x="-42250" y="84169"/>
                  <a:pt x="46650" y="101949"/>
                </a:cubicBezTo>
                <a:cubicBezTo>
                  <a:pt x="135550" y="119729"/>
                  <a:pt x="497500" y="132429"/>
                  <a:pt x="595290" y="117189"/>
                </a:cubicBezTo>
                <a:cubicBezTo>
                  <a:pt x="693080" y="101949"/>
                  <a:pt x="681650" y="28289"/>
                  <a:pt x="633390" y="10509"/>
                </a:cubicBezTo>
                <a:cubicBezTo>
                  <a:pt x="585130" y="-7271"/>
                  <a:pt x="423840" y="2889"/>
                  <a:pt x="328590" y="288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2274986" y="3762464"/>
            <a:ext cx="533611" cy="355308"/>
          </a:xfrm>
          <a:custGeom>
            <a:avLst/>
            <a:gdLst>
              <a:gd name="connsiteX0" fmla="*/ 1473 w 533611"/>
              <a:gd name="connsiteY0" fmla="*/ 92780 h 355308"/>
              <a:gd name="connsiteX1" fmla="*/ 115773 w 533611"/>
              <a:gd name="connsiteY1" fmla="*/ 104686 h 355308"/>
              <a:gd name="connsiteX2" fmla="*/ 170542 w 533611"/>
              <a:gd name="connsiteY2" fmla="*/ 214224 h 355308"/>
              <a:gd name="connsiteX3" fmla="*/ 39573 w 533611"/>
              <a:gd name="connsiteY3" fmla="*/ 285661 h 355308"/>
              <a:gd name="connsiteX4" fmla="*/ 44336 w 533611"/>
              <a:gd name="connsiteY4" fmla="*/ 349955 h 355308"/>
              <a:gd name="connsiteX5" fmla="*/ 482486 w 533611"/>
              <a:gd name="connsiteY5" fmla="*/ 316617 h 355308"/>
              <a:gd name="connsiteX6" fmla="*/ 480105 w 533611"/>
              <a:gd name="connsiteY6" fmla="*/ 40392 h 355308"/>
              <a:gd name="connsiteX7" fmla="*/ 82436 w 533611"/>
              <a:gd name="connsiteY7" fmla="*/ 4674 h 355308"/>
              <a:gd name="connsiteX8" fmla="*/ 1473 w 533611"/>
              <a:gd name="connsiteY8" fmla="*/ 92780 h 3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611" h="355308">
                <a:moveTo>
                  <a:pt x="1473" y="92780"/>
                </a:moveTo>
                <a:cubicBezTo>
                  <a:pt x="7029" y="109449"/>
                  <a:pt x="87595" y="84445"/>
                  <a:pt x="115773" y="104686"/>
                </a:cubicBezTo>
                <a:cubicBezTo>
                  <a:pt x="143951" y="124927"/>
                  <a:pt x="183242" y="184062"/>
                  <a:pt x="170542" y="214224"/>
                </a:cubicBezTo>
                <a:cubicBezTo>
                  <a:pt x="157842" y="244387"/>
                  <a:pt x="60607" y="263039"/>
                  <a:pt x="39573" y="285661"/>
                </a:cubicBezTo>
                <a:cubicBezTo>
                  <a:pt x="18539" y="308283"/>
                  <a:pt x="-29483" y="344796"/>
                  <a:pt x="44336" y="349955"/>
                </a:cubicBezTo>
                <a:cubicBezTo>
                  <a:pt x="118155" y="355114"/>
                  <a:pt x="409858" y="368211"/>
                  <a:pt x="482486" y="316617"/>
                </a:cubicBezTo>
                <a:cubicBezTo>
                  <a:pt x="555114" y="265023"/>
                  <a:pt x="546780" y="92382"/>
                  <a:pt x="480105" y="40392"/>
                </a:cubicBezTo>
                <a:cubicBezTo>
                  <a:pt x="413430" y="-11599"/>
                  <a:pt x="162208" y="-485"/>
                  <a:pt x="82436" y="4674"/>
                </a:cubicBezTo>
                <a:cubicBezTo>
                  <a:pt x="2664" y="9833"/>
                  <a:pt x="-4083" y="76111"/>
                  <a:pt x="1473" y="9278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53081" y="37694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CD40L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811317" y="376943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CD40</a:t>
            </a:r>
            <a:endParaRPr lang="en-GB" dirty="0"/>
          </a:p>
        </p:txBody>
      </p:sp>
      <p:sp>
        <p:nvSpPr>
          <p:cNvPr id="26" name="Freeform 25"/>
          <p:cNvSpPr/>
          <p:nvPr/>
        </p:nvSpPr>
        <p:spPr>
          <a:xfrm>
            <a:off x="1630188" y="4219818"/>
            <a:ext cx="1568823" cy="387948"/>
          </a:xfrm>
          <a:custGeom>
            <a:avLst/>
            <a:gdLst>
              <a:gd name="connsiteX0" fmla="*/ 0 w 1568823"/>
              <a:gd name="connsiteY0" fmla="*/ 115962 h 490518"/>
              <a:gd name="connsiteX1" fmla="*/ 396240 w 1568823"/>
              <a:gd name="connsiteY1" fmla="*/ 428382 h 490518"/>
              <a:gd name="connsiteX2" fmla="*/ 1089660 w 1568823"/>
              <a:gd name="connsiteY2" fmla="*/ 458862 h 490518"/>
              <a:gd name="connsiteX3" fmla="*/ 1516380 w 1568823"/>
              <a:gd name="connsiteY3" fmla="*/ 70242 h 490518"/>
              <a:gd name="connsiteX4" fmla="*/ 1546860 w 1568823"/>
              <a:gd name="connsiteY4" fmla="*/ 1662 h 49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823" h="490518">
                <a:moveTo>
                  <a:pt x="0" y="115962"/>
                </a:moveTo>
                <a:cubicBezTo>
                  <a:pt x="107315" y="243597"/>
                  <a:pt x="214630" y="371232"/>
                  <a:pt x="396240" y="428382"/>
                </a:cubicBezTo>
                <a:cubicBezTo>
                  <a:pt x="577850" y="485532"/>
                  <a:pt x="902970" y="518552"/>
                  <a:pt x="1089660" y="458862"/>
                </a:cubicBezTo>
                <a:cubicBezTo>
                  <a:pt x="1276350" y="399172"/>
                  <a:pt x="1440180" y="146442"/>
                  <a:pt x="1516380" y="70242"/>
                </a:cubicBezTo>
                <a:cubicBezTo>
                  <a:pt x="1592580" y="-5958"/>
                  <a:pt x="1569720" y="-2148"/>
                  <a:pt x="1546860" y="1662"/>
                </a:cubicBezTo>
              </a:path>
            </a:pathLst>
          </a:custGeom>
          <a:noFill/>
          <a:ln w="19050" cmpd="sng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721659" y="4607766"/>
            <a:ext cx="137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Cytokines</a:t>
            </a:r>
            <a:endParaRPr lang="en-GB" dirty="0"/>
          </a:p>
        </p:txBody>
      </p:sp>
      <p:sp>
        <p:nvSpPr>
          <p:cNvPr id="63" name="Freeform 62"/>
          <p:cNvSpPr/>
          <p:nvPr/>
        </p:nvSpPr>
        <p:spPr>
          <a:xfrm rot="616941">
            <a:off x="7222426" y="2585080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 63"/>
          <p:cNvSpPr/>
          <p:nvPr/>
        </p:nvSpPr>
        <p:spPr>
          <a:xfrm rot="616941">
            <a:off x="7505888" y="2435966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 rot="616941">
            <a:off x="8288010" y="3124885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/>
          <p:cNvSpPr/>
          <p:nvPr/>
        </p:nvSpPr>
        <p:spPr>
          <a:xfrm rot="616941" flipH="1" flipV="1">
            <a:off x="6079012" y="4288518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616941">
            <a:off x="7996288" y="2958843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rot="6016941" flipH="1" flipV="1">
            <a:off x="5899924" y="2618110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/>
          <p:cNvGrpSpPr/>
          <p:nvPr/>
        </p:nvGrpSpPr>
        <p:grpSpPr>
          <a:xfrm rot="11375932">
            <a:off x="6389021" y="3447772"/>
            <a:ext cx="1931873" cy="1197812"/>
            <a:chOff x="5448438" y="2694311"/>
            <a:chExt cx="3481715" cy="2272936"/>
          </a:xfrm>
        </p:grpSpPr>
        <p:sp>
          <p:nvSpPr>
            <p:cNvPr id="50" name="Freeform 49"/>
            <p:cNvSpPr/>
            <p:nvPr/>
          </p:nvSpPr>
          <p:spPr>
            <a:xfrm rot="18161404">
              <a:off x="6316743" y="2697057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 50"/>
            <p:cNvSpPr/>
            <p:nvPr/>
          </p:nvSpPr>
          <p:spPr>
            <a:xfrm rot="16840889">
              <a:off x="6394396" y="2934659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 51"/>
            <p:cNvSpPr/>
            <p:nvPr/>
          </p:nvSpPr>
          <p:spPr>
            <a:xfrm rot="18161404">
              <a:off x="5521280" y="3361950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 52"/>
            <p:cNvSpPr/>
            <p:nvPr/>
          </p:nvSpPr>
          <p:spPr>
            <a:xfrm rot="16840889">
              <a:off x="5598933" y="3599552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 53"/>
            <p:cNvSpPr/>
            <p:nvPr/>
          </p:nvSpPr>
          <p:spPr>
            <a:xfrm rot="18161404">
              <a:off x="7324855" y="3214819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54"/>
            <p:cNvSpPr/>
            <p:nvPr/>
          </p:nvSpPr>
          <p:spPr>
            <a:xfrm rot="16840889">
              <a:off x="7402508" y="3452421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Freeform 68"/>
          <p:cNvSpPr/>
          <p:nvPr/>
        </p:nvSpPr>
        <p:spPr>
          <a:xfrm rot="616941" flipH="1" flipV="1">
            <a:off x="6373898" y="4266738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rot="616941" flipH="1" flipV="1">
            <a:off x="6620305" y="4393378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 rot="616941" flipH="1" flipV="1">
            <a:off x="6892859" y="4510397"/>
            <a:ext cx="176008" cy="410229"/>
          </a:xfrm>
          <a:custGeom>
            <a:avLst/>
            <a:gdLst>
              <a:gd name="connsiteX0" fmla="*/ 107293 w 290560"/>
              <a:gd name="connsiteY0" fmla="*/ 289560 h 722505"/>
              <a:gd name="connsiteX1" fmla="*/ 137773 w 290560"/>
              <a:gd name="connsiteY1" fmla="*/ 693420 h 722505"/>
              <a:gd name="connsiteX2" fmla="*/ 236833 w 290560"/>
              <a:gd name="connsiteY2" fmla="*/ 647700 h 722505"/>
              <a:gd name="connsiteX3" fmla="*/ 213973 w 290560"/>
              <a:gd name="connsiteY3" fmla="*/ 304800 h 722505"/>
              <a:gd name="connsiteX4" fmla="*/ 290173 w 290560"/>
              <a:gd name="connsiteY4" fmla="*/ 45720 h 722505"/>
              <a:gd name="connsiteX5" fmla="*/ 175873 w 290560"/>
              <a:gd name="connsiteY5" fmla="*/ 0 h 722505"/>
              <a:gd name="connsiteX6" fmla="*/ 137773 w 290560"/>
              <a:gd name="connsiteY6" fmla="*/ 167640 h 722505"/>
              <a:gd name="connsiteX7" fmla="*/ 8233 w 290560"/>
              <a:gd name="connsiteY7" fmla="*/ 76200 h 722505"/>
              <a:gd name="connsiteX8" fmla="*/ 23473 w 290560"/>
              <a:gd name="connsiteY8" fmla="*/ 220980 h 722505"/>
              <a:gd name="connsiteX9" fmla="*/ 107293 w 290560"/>
              <a:gd name="connsiteY9" fmla="*/ 289560 h 7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560" h="722505">
                <a:moveTo>
                  <a:pt x="107293" y="289560"/>
                </a:moveTo>
                <a:cubicBezTo>
                  <a:pt x="126343" y="368300"/>
                  <a:pt x="116183" y="633730"/>
                  <a:pt x="137773" y="693420"/>
                </a:cubicBezTo>
                <a:cubicBezTo>
                  <a:pt x="159363" y="753110"/>
                  <a:pt x="224133" y="712470"/>
                  <a:pt x="236833" y="647700"/>
                </a:cubicBezTo>
                <a:cubicBezTo>
                  <a:pt x="249533" y="582930"/>
                  <a:pt x="205083" y="405130"/>
                  <a:pt x="213973" y="304800"/>
                </a:cubicBezTo>
                <a:cubicBezTo>
                  <a:pt x="222863" y="204470"/>
                  <a:pt x="296523" y="96520"/>
                  <a:pt x="290173" y="45720"/>
                </a:cubicBezTo>
                <a:cubicBezTo>
                  <a:pt x="283823" y="-5080"/>
                  <a:pt x="201273" y="-20320"/>
                  <a:pt x="175873" y="0"/>
                </a:cubicBezTo>
                <a:cubicBezTo>
                  <a:pt x="150473" y="20320"/>
                  <a:pt x="165713" y="154940"/>
                  <a:pt x="137773" y="167640"/>
                </a:cubicBezTo>
                <a:cubicBezTo>
                  <a:pt x="109833" y="180340"/>
                  <a:pt x="27283" y="67310"/>
                  <a:pt x="8233" y="76200"/>
                </a:cubicBezTo>
                <a:cubicBezTo>
                  <a:pt x="-10817" y="85090"/>
                  <a:pt x="6963" y="181610"/>
                  <a:pt x="23473" y="220980"/>
                </a:cubicBezTo>
                <a:cubicBezTo>
                  <a:pt x="39983" y="260350"/>
                  <a:pt x="88243" y="210820"/>
                  <a:pt x="107293" y="289560"/>
                </a:cubicBezTo>
                <a:close/>
              </a:path>
            </a:pathLst>
          </a:custGeom>
          <a:solidFill>
            <a:srgbClr val="7030A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5718920" y="2850792"/>
            <a:ext cx="1931873" cy="1197812"/>
            <a:chOff x="5448438" y="2694311"/>
            <a:chExt cx="3481715" cy="2272936"/>
          </a:xfrm>
        </p:grpSpPr>
        <p:sp>
          <p:nvSpPr>
            <p:cNvPr id="38" name="Freeform 37"/>
            <p:cNvSpPr/>
            <p:nvPr/>
          </p:nvSpPr>
          <p:spPr>
            <a:xfrm rot="18161404">
              <a:off x="6316743" y="2697057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 38"/>
            <p:cNvSpPr/>
            <p:nvPr/>
          </p:nvSpPr>
          <p:spPr>
            <a:xfrm rot="16840889">
              <a:off x="6394396" y="2934659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 39"/>
            <p:cNvSpPr/>
            <p:nvPr/>
          </p:nvSpPr>
          <p:spPr>
            <a:xfrm rot="18161404">
              <a:off x="5521280" y="3361950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 40"/>
            <p:cNvSpPr/>
            <p:nvPr/>
          </p:nvSpPr>
          <p:spPr>
            <a:xfrm rot="16840889">
              <a:off x="5598933" y="3599552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 rot="18161404">
              <a:off x="7324855" y="3214819"/>
              <a:ext cx="1608043" cy="1602552"/>
            </a:xfrm>
            <a:custGeom>
              <a:avLst/>
              <a:gdLst>
                <a:gd name="connsiteX0" fmla="*/ 358176 w 1355503"/>
                <a:gd name="connsiteY0" fmla="*/ 282002 h 1435102"/>
                <a:gd name="connsiteX1" fmla="*/ 36 w 1355503"/>
                <a:gd name="connsiteY1" fmla="*/ 670622 h 1435102"/>
                <a:gd name="connsiteX2" fmla="*/ 381036 w 1355503"/>
                <a:gd name="connsiteY2" fmla="*/ 1409762 h 1435102"/>
                <a:gd name="connsiteX3" fmla="*/ 1043976 w 1355503"/>
                <a:gd name="connsiteY3" fmla="*/ 1242122 h 1435102"/>
                <a:gd name="connsiteX4" fmla="*/ 1341156 w 1355503"/>
                <a:gd name="connsiteY4" fmla="*/ 1028762 h 1435102"/>
                <a:gd name="connsiteX5" fmla="*/ 1287816 w 1355503"/>
                <a:gd name="connsiteY5" fmla="*/ 586802 h 1435102"/>
                <a:gd name="connsiteX6" fmla="*/ 1104936 w 1355503"/>
                <a:gd name="connsiteY6" fmla="*/ 236282 h 1435102"/>
                <a:gd name="connsiteX7" fmla="*/ 708696 w 1355503"/>
                <a:gd name="connsiteY7" fmla="*/ 62 h 1435102"/>
                <a:gd name="connsiteX8" fmla="*/ 403896 w 1355503"/>
                <a:gd name="connsiteY8" fmla="*/ 213422 h 1435102"/>
                <a:gd name="connsiteX9" fmla="*/ 358176 w 1355503"/>
                <a:gd name="connsiteY9" fmla="*/ 282002 h 14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503" h="1435102">
                  <a:moveTo>
                    <a:pt x="358176" y="282002"/>
                  </a:moveTo>
                  <a:cubicBezTo>
                    <a:pt x="290866" y="358202"/>
                    <a:pt x="-3774" y="482662"/>
                    <a:pt x="36" y="670622"/>
                  </a:cubicBezTo>
                  <a:cubicBezTo>
                    <a:pt x="3846" y="858582"/>
                    <a:pt x="207046" y="1314512"/>
                    <a:pt x="381036" y="1409762"/>
                  </a:cubicBezTo>
                  <a:cubicBezTo>
                    <a:pt x="555026" y="1505012"/>
                    <a:pt x="883956" y="1305622"/>
                    <a:pt x="1043976" y="1242122"/>
                  </a:cubicBezTo>
                  <a:cubicBezTo>
                    <a:pt x="1203996" y="1178622"/>
                    <a:pt x="1300516" y="1137982"/>
                    <a:pt x="1341156" y="1028762"/>
                  </a:cubicBezTo>
                  <a:cubicBezTo>
                    <a:pt x="1381796" y="919542"/>
                    <a:pt x="1327186" y="718882"/>
                    <a:pt x="1287816" y="586802"/>
                  </a:cubicBezTo>
                  <a:cubicBezTo>
                    <a:pt x="1248446" y="454722"/>
                    <a:pt x="1201456" y="334072"/>
                    <a:pt x="1104936" y="236282"/>
                  </a:cubicBezTo>
                  <a:cubicBezTo>
                    <a:pt x="1008416" y="138492"/>
                    <a:pt x="825536" y="3872"/>
                    <a:pt x="708696" y="62"/>
                  </a:cubicBezTo>
                  <a:cubicBezTo>
                    <a:pt x="591856" y="-3748"/>
                    <a:pt x="457236" y="166432"/>
                    <a:pt x="403896" y="213422"/>
                  </a:cubicBezTo>
                  <a:cubicBezTo>
                    <a:pt x="350556" y="260412"/>
                    <a:pt x="425486" y="205802"/>
                    <a:pt x="358176" y="28200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 rot="16840889">
              <a:off x="7402508" y="3452421"/>
              <a:ext cx="290560" cy="591550"/>
            </a:xfrm>
            <a:custGeom>
              <a:avLst/>
              <a:gdLst>
                <a:gd name="connsiteX0" fmla="*/ 107293 w 290560"/>
                <a:gd name="connsiteY0" fmla="*/ 289560 h 722505"/>
                <a:gd name="connsiteX1" fmla="*/ 137773 w 290560"/>
                <a:gd name="connsiteY1" fmla="*/ 693420 h 722505"/>
                <a:gd name="connsiteX2" fmla="*/ 236833 w 290560"/>
                <a:gd name="connsiteY2" fmla="*/ 647700 h 722505"/>
                <a:gd name="connsiteX3" fmla="*/ 213973 w 290560"/>
                <a:gd name="connsiteY3" fmla="*/ 304800 h 722505"/>
                <a:gd name="connsiteX4" fmla="*/ 290173 w 290560"/>
                <a:gd name="connsiteY4" fmla="*/ 45720 h 722505"/>
                <a:gd name="connsiteX5" fmla="*/ 175873 w 290560"/>
                <a:gd name="connsiteY5" fmla="*/ 0 h 722505"/>
                <a:gd name="connsiteX6" fmla="*/ 137773 w 290560"/>
                <a:gd name="connsiteY6" fmla="*/ 167640 h 722505"/>
                <a:gd name="connsiteX7" fmla="*/ 8233 w 290560"/>
                <a:gd name="connsiteY7" fmla="*/ 76200 h 722505"/>
                <a:gd name="connsiteX8" fmla="*/ 23473 w 290560"/>
                <a:gd name="connsiteY8" fmla="*/ 220980 h 722505"/>
                <a:gd name="connsiteX9" fmla="*/ 107293 w 290560"/>
                <a:gd name="connsiteY9" fmla="*/ 289560 h 7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560" h="722505">
                  <a:moveTo>
                    <a:pt x="107293" y="289560"/>
                  </a:moveTo>
                  <a:cubicBezTo>
                    <a:pt x="126343" y="368300"/>
                    <a:pt x="116183" y="633730"/>
                    <a:pt x="137773" y="693420"/>
                  </a:cubicBezTo>
                  <a:cubicBezTo>
                    <a:pt x="159363" y="753110"/>
                    <a:pt x="224133" y="712470"/>
                    <a:pt x="236833" y="647700"/>
                  </a:cubicBezTo>
                  <a:cubicBezTo>
                    <a:pt x="249533" y="582930"/>
                    <a:pt x="205083" y="405130"/>
                    <a:pt x="213973" y="304800"/>
                  </a:cubicBezTo>
                  <a:cubicBezTo>
                    <a:pt x="222863" y="204470"/>
                    <a:pt x="296523" y="96520"/>
                    <a:pt x="290173" y="45720"/>
                  </a:cubicBezTo>
                  <a:cubicBezTo>
                    <a:pt x="283823" y="-5080"/>
                    <a:pt x="201273" y="-20320"/>
                    <a:pt x="175873" y="0"/>
                  </a:cubicBezTo>
                  <a:cubicBezTo>
                    <a:pt x="150473" y="20320"/>
                    <a:pt x="165713" y="154940"/>
                    <a:pt x="137773" y="167640"/>
                  </a:cubicBezTo>
                  <a:cubicBezTo>
                    <a:pt x="109833" y="180340"/>
                    <a:pt x="27283" y="67310"/>
                    <a:pt x="8233" y="76200"/>
                  </a:cubicBezTo>
                  <a:cubicBezTo>
                    <a:pt x="-10817" y="85090"/>
                    <a:pt x="6963" y="181610"/>
                    <a:pt x="23473" y="220980"/>
                  </a:cubicBezTo>
                  <a:cubicBezTo>
                    <a:pt x="39983" y="260350"/>
                    <a:pt x="88243" y="210820"/>
                    <a:pt x="107293" y="289560"/>
                  </a:cubicBezTo>
                  <a:close/>
                </a:path>
              </a:pathLst>
            </a:custGeom>
            <a:solidFill>
              <a:srgbClr val="7030A0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047895" y="3766694"/>
            <a:ext cx="1585363" cy="2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37"/>
            <a:ext cx="8229600" cy="4525963"/>
          </a:xfrm>
        </p:spPr>
        <p:txBody>
          <a:bodyPr/>
          <a:lstStyle/>
          <a:p>
            <a:r>
              <a:rPr lang="en-GB" dirty="0" smtClean="0"/>
              <a:t>The two compartments are placed downstream of the antigen-presenting cell (M) but upstream of the plasma cell (P):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two compartments: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22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5" y="4467007"/>
            <a:ext cx="3639136" cy="63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65" y="3830221"/>
            <a:ext cx="4159523" cy="190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1097384" y="2753762"/>
            <a:ext cx="6408632" cy="720888"/>
            <a:chOff x="1074884" y="2753762"/>
            <a:chExt cx="6408632" cy="720888"/>
          </a:xfrm>
        </p:grpSpPr>
        <p:sp>
          <p:nvSpPr>
            <p:cNvPr id="18" name="Oval 17"/>
            <p:cNvSpPr/>
            <p:nvPr/>
          </p:nvSpPr>
          <p:spPr>
            <a:xfrm>
              <a:off x="1074884" y="2754570"/>
              <a:ext cx="720000" cy="7200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763516" y="2753762"/>
              <a:ext cx="720000" cy="7200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/>
            <p:cNvCxnSpPr>
              <a:stCxn id="24" idx="6"/>
              <a:endCxn id="27" idx="2"/>
            </p:cNvCxnSpPr>
            <p:nvPr/>
          </p:nvCxnSpPr>
          <p:spPr>
            <a:xfrm>
              <a:off x="3882439" y="3113802"/>
              <a:ext cx="7222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17424" y="2956302"/>
              <a:ext cx="41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P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8792" y="2956302"/>
              <a:ext cx="41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162439" y="2753762"/>
              <a:ext cx="720000" cy="72008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5397" y="2971691"/>
              <a:ext cx="494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chemeClr val="bg1"/>
                  </a:solidFill>
                </a:rPr>
                <a:t>T</a:t>
              </a:r>
              <a:r>
                <a:rPr lang="en-GB" sz="1600" baseline="-25000" dirty="0" smtClean="0">
                  <a:solidFill>
                    <a:schemeClr val="bg1"/>
                  </a:solidFill>
                </a:rPr>
                <a:t>FH</a:t>
              </a:r>
              <a:endParaRPr lang="en-GB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8" idx="6"/>
              <a:endCxn id="24" idx="2"/>
            </p:cNvCxnSpPr>
            <p:nvPr/>
          </p:nvCxnSpPr>
          <p:spPr>
            <a:xfrm flipV="1">
              <a:off x="1794884" y="3113802"/>
              <a:ext cx="1367555" cy="8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04659" y="2753762"/>
              <a:ext cx="720000" cy="720080"/>
            </a:xfrm>
            <a:prstGeom prst="ellipse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7617" y="2956302"/>
              <a:ext cx="494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B</a:t>
              </a:r>
              <a:endParaRPr lang="en-GB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6"/>
              <a:endCxn id="19" idx="2"/>
            </p:cNvCxnSpPr>
            <p:nvPr/>
          </p:nvCxnSpPr>
          <p:spPr>
            <a:xfrm>
              <a:off x="5324659" y="3113802"/>
              <a:ext cx="14388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3904939" y="4221088"/>
            <a:ext cx="595053" cy="56252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904939" y="4783612"/>
            <a:ext cx="747453" cy="81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04939" y="4784422"/>
            <a:ext cx="595053" cy="66080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003" y="952098"/>
            <a:ext cx="8229600" cy="4738531"/>
          </a:xfrm>
        </p:spPr>
        <p:txBody>
          <a:bodyPr>
            <a:normAutofit/>
          </a:bodyPr>
          <a:lstStyle/>
          <a:p>
            <a:r>
              <a:rPr lang="en-GB" dirty="0" err="1" smtClean="0"/>
              <a:t>Carneiro’s</a:t>
            </a:r>
            <a:r>
              <a:rPr lang="en-GB" dirty="0" smtClean="0"/>
              <a:t> group (1996) modelled the interaction of T cells and B cells against antigen challenge.</a:t>
            </a:r>
          </a:p>
          <a:p>
            <a:endParaRPr lang="en-GB" dirty="0" smtClean="0"/>
          </a:p>
          <a:p>
            <a:r>
              <a:rPr lang="en-GB" dirty="0" smtClean="0"/>
              <a:t>We have modified the simplified T cell equation to be dependent on APCs, and the plasma cell equation is now dependent on B cells, rather than APCs: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is this added out of the blue?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23</a:t>
            </a:fld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73216"/>
            <a:ext cx="3639136" cy="63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3583539" cy="164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98223" y="4437112"/>
            <a:ext cx="446185" cy="30275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77976" y="5539250"/>
            <a:ext cx="446185" cy="30275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15816" y="5539249"/>
            <a:ext cx="576064" cy="30275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39552" y="4487896"/>
            <a:ext cx="4392487" cy="81331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*</a:t>
            </a:r>
            <a:r>
              <a:rPr lang="en-GB" sz="1600" dirty="0" smtClean="0"/>
              <a:t> The constant </a:t>
            </a:r>
            <a:r>
              <a:rPr lang="en-GB" sz="1600" dirty="0" err="1" smtClean="0"/>
              <a:t>b</a:t>
            </a:r>
            <a:r>
              <a:rPr lang="en-GB" sz="1600" baseline="-25000" dirty="0" err="1" smtClean="0"/>
              <a:t>PM</a:t>
            </a:r>
            <a:r>
              <a:rPr lang="en-GB" sz="1600" dirty="0" smtClean="0"/>
              <a:t> has just been renamed to </a:t>
            </a:r>
            <a:r>
              <a:rPr lang="en-GB" sz="1600" dirty="0" err="1" smtClean="0"/>
              <a:t>b</a:t>
            </a:r>
            <a:r>
              <a:rPr lang="en-GB" sz="1600" baseline="-25000" dirty="0" err="1" smtClean="0"/>
              <a:t>PB</a:t>
            </a:r>
            <a:r>
              <a:rPr lang="en-GB" sz="1600" dirty="0" smtClean="0"/>
              <a:t> to avoid confusion. They both represent plasma cell synthesis</a:t>
            </a:r>
            <a:endParaRPr lang="en-GB" sz="1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2262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GB" dirty="0" smtClean="0"/>
              <a:t>Given our code, the following changes were implemented to accommodate for the two new compartments:</a:t>
            </a:r>
          </a:p>
          <a:p>
            <a:pPr lvl="2"/>
            <a:r>
              <a:rPr lang="en-GB" dirty="0" smtClean="0"/>
              <a:t>More equations on MATLAB ODE solver</a:t>
            </a:r>
          </a:p>
          <a:p>
            <a:pPr lvl="2"/>
            <a:r>
              <a:rPr lang="en-GB" dirty="0" smtClean="0"/>
              <a:t>Corrections and </a:t>
            </a:r>
            <a:r>
              <a:rPr lang="en-GB" dirty="0" err="1" smtClean="0"/>
              <a:t>aditional</a:t>
            </a:r>
            <a:r>
              <a:rPr lang="en-GB" dirty="0" smtClean="0"/>
              <a:t> entries for </a:t>
            </a:r>
            <a:r>
              <a:rPr lang="en-GB" dirty="0" err="1" smtClean="0"/>
              <a:t>Jacobian</a:t>
            </a:r>
            <a:r>
              <a:rPr lang="en-GB" dirty="0" smtClean="0"/>
              <a:t> matrix on MEX solver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code, this means…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24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64985"/>
            <a:ext cx="59553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2443596" cy="291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2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vs. New GUI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25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4320480" cy="183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320480" cy="18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4" b="82958"/>
          <a:stretch/>
        </p:blipFill>
        <p:spPr bwMode="auto">
          <a:xfrm>
            <a:off x="4644008" y="1196752"/>
            <a:ext cx="4427984" cy="6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60"/>
          <a:stretch/>
        </p:blipFill>
        <p:spPr bwMode="auto">
          <a:xfrm>
            <a:off x="5139795" y="1815627"/>
            <a:ext cx="3312368" cy="313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524" y="50851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Much of the </a:t>
            </a:r>
            <a:r>
              <a:rPr lang="en-GB" dirty="0" err="1" smtClean="0"/>
              <a:t>interFACE</a:t>
            </a:r>
            <a:r>
              <a:rPr lang="en-GB" dirty="0" smtClean="0"/>
              <a:t> is the same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74665" y="3031623"/>
            <a:ext cx="720080" cy="25336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79512" y="3256261"/>
            <a:ext cx="1944216" cy="165014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94745" y="1499535"/>
            <a:ext cx="2185367" cy="16587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2123728" y="3987683"/>
            <a:ext cx="2880320" cy="936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3870" y="2276873"/>
            <a:ext cx="2420537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846070" y="2968229"/>
            <a:ext cx="2420537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724129" y="4293096"/>
            <a:ext cx="1310010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644008" y="51571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More options and customisation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1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Hancioglu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3</a:t>
            </a:fld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9" t="9591" r="12117" b="12267"/>
          <a:stretch/>
        </p:blipFill>
        <p:spPr bwMode="auto">
          <a:xfrm>
            <a:off x="4208943" y="1700808"/>
            <a:ext cx="4806669" cy="342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8712"/>
            <a:ext cx="3918614" cy="299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Phase 2 – Inherited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how did they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3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17241"/>
              </p:ext>
            </p:extLst>
          </p:nvPr>
        </p:nvGraphicFramePr>
        <p:xfrm>
          <a:off x="630872" y="1781016"/>
          <a:ext cx="7882255" cy="3926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0"/>
                <a:gridCol w="1259840"/>
                <a:gridCol w="4123055"/>
              </a:tblGrid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What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Check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report?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Well-explained mathematics and good documentation of results. Authorship clear.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User-friendly GUI?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Beautiful GUI. Drop-down menus are a good solution to the multi-parameter problem. Needs a ‘running ’ bar and a reset key.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Licencing?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Yes, throughout. Immaculate spelling of CC-BY-3.0. We all felt thoroughly safe.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Commenting?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Quite thorough</a:t>
                      </a:r>
                      <a:r>
                        <a:rPr lang="en-GB" sz="1100" dirty="0" smtClean="0">
                          <a:effectLst/>
                        </a:rPr>
                        <a:t>. </a:t>
                      </a:r>
                      <a:r>
                        <a:rPr lang="en-GB" sz="1100" dirty="0" err="1" smtClean="0">
                          <a:effectLst/>
                        </a:rPr>
                        <a:t>Autocomments</a:t>
                      </a:r>
                      <a:r>
                        <a:rPr lang="en-GB" sz="1100" dirty="0" smtClean="0">
                          <a:effectLst/>
                        </a:rPr>
                        <a:t> left by GUIDE of dubious value.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Structure?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Clear,</a:t>
                      </a:r>
                      <a:r>
                        <a:rPr lang="en-GB" sz="1100" baseline="0" dirty="0" smtClean="0">
                          <a:effectLst/>
                        </a:rPr>
                        <a:t> well structured, but incorporation of new variables proved difficult, owing to GUIDE’s heavily nested data stream.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Inherited Material - Checklist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5</a:t>
            </a:fld>
            <a:endParaRPr lang="en-GB" dirty="0"/>
          </a:p>
        </p:txBody>
      </p:sp>
      <p:pic>
        <p:nvPicPr>
          <p:cNvPr id="2053" name="Picture 1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5" y="285293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42281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of </a:t>
            </a:r>
            <a:r>
              <a:rPr lang="en-GB" dirty="0" err="1" smtClean="0"/>
              <a:t>Stochasticity</a:t>
            </a:r>
            <a:endParaRPr lang="en-GB" dirty="0" smtClean="0"/>
          </a:p>
          <a:p>
            <a:pPr lvl="1"/>
            <a:r>
              <a:rPr lang="en-GB" dirty="0" smtClean="0"/>
              <a:t>In both </a:t>
            </a:r>
            <a:r>
              <a:rPr lang="en-GB" dirty="0" err="1" smtClean="0"/>
              <a:t>Matlab</a:t>
            </a:r>
            <a:r>
              <a:rPr lang="en-GB" dirty="0" smtClean="0"/>
              <a:t> (Owen) and C </a:t>
            </a:r>
            <a:r>
              <a:rPr lang="en-GB" dirty="0" err="1" smtClean="0"/>
              <a:t>Mex</a:t>
            </a:r>
            <a:r>
              <a:rPr lang="en-GB" dirty="0" smtClean="0"/>
              <a:t> Files (</a:t>
            </a:r>
            <a:r>
              <a:rPr lang="en-GB" dirty="0" err="1" smtClean="0"/>
              <a:t>Malte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Addition of Drug Response</a:t>
            </a:r>
          </a:p>
          <a:p>
            <a:pPr lvl="1"/>
            <a:r>
              <a:rPr lang="en-GB" dirty="0" smtClean="0"/>
              <a:t>Will, </a:t>
            </a:r>
            <a:r>
              <a:rPr lang="en-GB" dirty="0" err="1" smtClean="0"/>
              <a:t>Antonietta</a:t>
            </a:r>
            <a:endParaRPr lang="en-GB" dirty="0" smtClean="0"/>
          </a:p>
          <a:p>
            <a:r>
              <a:rPr lang="en-GB" dirty="0" smtClean="0"/>
              <a:t>Refinement of Biological Accuracy of Model</a:t>
            </a:r>
          </a:p>
          <a:p>
            <a:pPr lvl="1"/>
            <a:r>
              <a:rPr lang="en-GB" dirty="0" smtClean="0"/>
              <a:t>Jin</a:t>
            </a:r>
          </a:p>
          <a:p>
            <a:r>
              <a:rPr lang="en-GB" dirty="0" smtClean="0"/>
              <a:t>Incorporation of new features into GUI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297896" cy="1828800"/>
          </a:xfrm>
        </p:spPr>
        <p:txBody>
          <a:bodyPr/>
          <a:lstStyle/>
          <a:p>
            <a:r>
              <a:rPr lang="en-GB" dirty="0" smtClean="0"/>
              <a:t>Extensions 1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GB" dirty="0" smtClean="0"/>
              <a:t>We established two points at which adding stochastic noise would be biologically justified</a:t>
            </a:r>
          </a:p>
          <a:p>
            <a:r>
              <a:rPr lang="en-GB" dirty="0" smtClean="0"/>
              <a:t>Production rates of virus from infected cells</a:t>
            </a:r>
          </a:p>
          <a:p>
            <a:pPr lvl="1"/>
            <a:r>
              <a:rPr lang="en-GB" dirty="0" smtClean="0"/>
              <a:t>Variation in burst size is known to be significant (Mitchell et al. 2011)</a:t>
            </a:r>
          </a:p>
          <a:p>
            <a:r>
              <a:rPr lang="en-GB" dirty="0" smtClean="0"/>
              <a:t>Affinity Maturation process will be stochastic in nature</a:t>
            </a:r>
          </a:p>
          <a:p>
            <a:pPr lvl="1"/>
            <a:r>
              <a:rPr lang="en-GB" dirty="0" smtClean="0"/>
              <a:t>Selection of most successful antibody from series of candidates (</a:t>
            </a:r>
            <a:r>
              <a:rPr lang="en-GB" dirty="0" err="1" smtClean="0"/>
              <a:t>Grimaldi</a:t>
            </a:r>
            <a:r>
              <a:rPr lang="en-GB" dirty="0" smtClean="0"/>
              <a:t> et al. 2005)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4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Add noise into population ODE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Adapt Euler method to give Euler-Maruyama method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f(X) is the “drift function”</a:t>
            </a:r>
          </a:p>
          <a:p>
            <a:r>
              <a:rPr lang="en-GB" dirty="0" smtClean="0"/>
              <a:t>G(X) the “diffusion function”</a:t>
            </a:r>
          </a:p>
          <a:p>
            <a:r>
              <a:rPr lang="en-GB" dirty="0" err="1"/>
              <a:t>δ</a:t>
            </a:r>
            <a:r>
              <a:rPr lang="en-GB" dirty="0" err="1" smtClean="0"/>
              <a:t>t</a:t>
            </a:r>
            <a:r>
              <a:rPr lang="en-GB" dirty="0" smtClean="0"/>
              <a:t> is the </a:t>
            </a:r>
            <a:r>
              <a:rPr lang="en-GB" dirty="0" err="1" smtClean="0"/>
              <a:t>timestep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noise to populations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7" y="3374236"/>
            <a:ext cx="7571551" cy="6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7240"/>
            <a:ext cx="3437381" cy="8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22" y="3985634"/>
            <a:ext cx="3202310" cy="5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78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449</TotalTime>
  <Words>1036</Words>
  <Application>Microsoft Office PowerPoint</Application>
  <PresentationFormat>On-screen Show (4:3)</PresentationFormat>
  <Paragraphs>187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Group D Phase 2 Project</vt:lpstr>
      <vt:lpstr>The Problem – Human Immune Response Modelling</vt:lpstr>
      <vt:lpstr>The Hancioglu model</vt:lpstr>
      <vt:lpstr>Phase 2 – Inherited Code</vt:lpstr>
      <vt:lpstr>Inherited Material - Checklist</vt:lpstr>
      <vt:lpstr>Phase 2 Modifications</vt:lpstr>
      <vt:lpstr>Extensions 1 </vt:lpstr>
      <vt:lpstr>Stochastic modelling</vt:lpstr>
      <vt:lpstr>Adding noise to populations</vt:lpstr>
      <vt:lpstr>Adding noise to rates</vt:lpstr>
      <vt:lpstr>Implementation in Matlab®</vt:lpstr>
      <vt:lpstr>Stochastic Matlab® Results</vt:lpstr>
      <vt:lpstr>Multiple Waves</vt:lpstr>
      <vt:lpstr>C Implementation in Mex function</vt:lpstr>
      <vt:lpstr>Extensions 2</vt:lpstr>
      <vt:lpstr>Extensions 2: Influence of antiviral drugs</vt:lpstr>
      <vt:lpstr>PowerPoint Presentation</vt:lpstr>
      <vt:lpstr>PowerPoint Presentation</vt:lpstr>
      <vt:lpstr>PowerPoint Presentation</vt:lpstr>
      <vt:lpstr>Extensions 3</vt:lpstr>
      <vt:lpstr>Addition of T:B cell dynamics</vt:lpstr>
      <vt:lpstr>Adding two compartments:</vt:lpstr>
      <vt:lpstr>How is this added out of the blue?</vt:lpstr>
      <vt:lpstr>In code, this means…</vt:lpstr>
      <vt:lpstr>Old vs. New GUI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Owen Thomas</cp:lastModifiedBy>
  <cp:revision>23</cp:revision>
  <dcterms:created xsi:type="dcterms:W3CDTF">2013-01-16T10:27:24Z</dcterms:created>
  <dcterms:modified xsi:type="dcterms:W3CDTF">2013-01-18T10:26:52Z</dcterms:modified>
</cp:coreProperties>
</file>