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3" r:id="rId4"/>
    <p:sldId id="259" r:id="rId5"/>
    <p:sldId id="260" r:id="rId6"/>
    <p:sldId id="257" r:id="rId7"/>
    <p:sldId id="275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question</a:t>
            </a:r>
            <a:r>
              <a:rPr lang="en-GB" baseline="0" dirty="0" smtClean="0"/>
              <a:t> here is how to represent the change in drug concentration as a function of time. The drug is moving in to the tissues from the bloodstream, having been converted into its active form in the liver. Simultaneously, the drug is being </a:t>
            </a:r>
            <a:r>
              <a:rPr lang="en-GB" i="1" baseline="0" dirty="0" smtClean="0"/>
              <a:t>removed</a:t>
            </a:r>
            <a:r>
              <a:rPr lang="en-GB" i="0" baseline="0" dirty="0" smtClean="0"/>
              <a:t> from the bloodstream by the kidneys. The balance of the two effects tends to produce a characteristic profile – fast influx followed by slow, exponential purge.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6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A2A5-D52E-4CCF-874A-5FF536EA40B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Alternatively, we can add noise to specific processes</a:t>
            </a:r>
          </a:p>
          <a:p>
            <a:r>
              <a:rPr lang="en-GB" dirty="0" smtClean="0"/>
              <a:t>This demands adding of noise functions within the drift function f(X)</a:t>
            </a:r>
          </a:p>
          <a:p>
            <a:r>
              <a:rPr lang="en-GB" dirty="0" smtClean="0"/>
              <a:t>We can adapt regular ODE solver: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 to rates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6116"/>
            <a:ext cx="4905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36" y="4437112"/>
            <a:ext cx="6045509" cy="5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two approaches were coded into two separate solvers in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Noise function encoded such that:</a:t>
            </a:r>
          </a:p>
          <a:p>
            <a:endParaRPr lang="en-GB" dirty="0"/>
          </a:p>
          <a:p>
            <a:r>
              <a:rPr lang="en-GB" dirty="0" smtClean="0"/>
              <a:t>Allows for a wide range of noise types</a:t>
            </a:r>
          </a:p>
          <a:p>
            <a:r>
              <a:rPr lang="en-GB" dirty="0" smtClean="0"/>
              <a:t>Zero-checking necessary to avoid highly divergent areas of phase space</a:t>
            </a:r>
          </a:p>
          <a:p>
            <a:r>
              <a:rPr lang="en-GB" dirty="0" smtClean="0"/>
              <a:t>Code ran fast enough for parameter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5085"/>
            <a:ext cx="5349215" cy="41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noise to affinity maturation rate had little appreciable effect on other outputs</a:t>
            </a:r>
          </a:p>
          <a:p>
            <a:pPr lvl="1"/>
            <a:r>
              <a:rPr lang="en-GB" dirty="0" smtClean="0"/>
              <a:t>It only really functions as a Boolean, anyway.</a:t>
            </a:r>
          </a:p>
          <a:p>
            <a:r>
              <a:rPr lang="en-GB" dirty="0" smtClean="0"/>
              <a:t>Adding </a:t>
            </a:r>
            <a:r>
              <a:rPr lang="en-GB" dirty="0" err="1" smtClean="0"/>
              <a:t>stochasticity</a:t>
            </a:r>
            <a:r>
              <a:rPr lang="en-GB" dirty="0" smtClean="0"/>
              <a:t> to virus production produced some exciting results</a:t>
            </a:r>
          </a:p>
          <a:p>
            <a:r>
              <a:rPr lang="en-GB" dirty="0" smtClean="0"/>
              <a:t>Brings about the possibility of several waves of 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</a:t>
            </a:r>
            <a:r>
              <a:rPr lang="en-GB" dirty="0" err="1" smtClean="0"/>
              <a:t>Matlab</a:t>
            </a:r>
            <a:r>
              <a:rPr lang="en-GB" dirty="0" smtClean="0"/>
              <a:t>®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GB" dirty="0" smtClean="0"/>
              <a:t>Noise in V allows infection to re-emerge when antibody count decays away</a:t>
            </a:r>
          </a:p>
          <a:p>
            <a:r>
              <a:rPr lang="en-GB" dirty="0" smtClean="0"/>
              <a:t>Antibody Efficacy grows each time</a:t>
            </a:r>
          </a:p>
          <a:p>
            <a:r>
              <a:rPr lang="en-GB" dirty="0" smtClean="0"/>
              <a:t>Population “remembers” how to fight disease, finding it easier to rebuff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Waves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2" descr="C:\Users\thomas\Downloads\Resurgance_scissored_150x150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257"/>
            <a:ext cx="3399379" cy="66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873960" cy="1828800"/>
          </a:xfrm>
        </p:spPr>
        <p:txBody>
          <a:bodyPr/>
          <a:lstStyle/>
          <a:p>
            <a:r>
              <a:rPr lang="en-GB" dirty="0" smtClean="0"/>
              <a:t>Extensions 2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Antiviral Drug Treatment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1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papers have discussed the inclusion of drug variables in human virus response </a:t>
            </a:r>
            <a:r>
              <a:rPr lang="en-GB" sz="1400" dirty="0" smtClean="0"/>
              <a:t>(e.g. Smith and </a:t>
            </a:r>
            <a:r>
              <a:rPr lang="en-GB" sz="1400" dirty="0" err="1" smtClean="0"/>
              <a:t>Perelson</a:t>
            </a:r>
            <a:r>
              <a:rPr lang="en-GB" sz="1400" dirty="0" smtClean="0"/>
              <a:t> 2011…)</a:t>
            </a:r>
          </a:p>
          <a:p>
            <a:endParaRPr lang="en-GB" sz="900" dirty="0" smtClean="0"/>
          </a:p>
          <a:p>
            <a:r>
              <a:rPr lang="en-GB" b="1" dirty="0" smtClean="0"/>
              <a:t>Approach 1</a:t>
            </a:r>
            <a:r>
              <a:rPr lang="en-GB" dirty="0" smtClean="0"/>
              <a:t>: 2-compartment </a:t>
            </a:r>
          </a:p>
          <a:p>
            <a:pPr marL="109728" indent="0">
              <a:buNone/>
            </a:pPr>
            <a:r>
              <a:rPr lang="en-GB" dirty="0"/>
              <a:t> </a:t>
            </a:r>
            <a:r>
              <a:rPr lang="en-GB" dirty="0" smtClean="0"/>
              <a:t> pharmacokinetic model </a:t>
            </a:r>
          </a:p>
          <a:p>
            <a:pPr marL="109728" indent="0">
              <a:buNone/>
            </a:pPr>
            <a:r>
              <a:rPr lang="en-GB" sz="1400" dirty="0" smtClean="0"/>
              <a:t>    (adds extra ODEs to describe drug variables )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b="1" dirty="0" smtClean="0"/>
              <a:t>Approach 2</a:t>
            </a:r>
            <a:r>
              <a:rPr lang="en-GB" dirty="0" smtClean="0"/>
              <a:t>: Analytical expression for drug effects </a:t>
            </a:r>
            <a:r>
              <a:rPr lang="en-GB" sz="1400" dirty="0" smtClean="0"/>
              <a:t>(avoids passing extra variables through a complex data structure)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15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73506"/>
            <a:ext cx="2088232" cy="10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aapsj.org/articles/aapsj0803/aapsj080358/aapsj080358_fig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016224" cy="15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2339752" y="5661248"/>
            <a:ext cx="2016224" cy="62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9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5"/>
            <a:ext cx="6192688" cy="93610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3 extra parameters for the drug expression</a:t>
            </a:r>
          </a:p>
          <a:p>
            <a:r>
              <a:rPr lang="en-GB" sz="1600" dirty="0" smtClean="0"/>
              <a:t>These can be related to empirical pharmacokinetic data, </a:t>
            </a:r>
            <a:r>
              <a:rPr lang="en-GB" sz="1600" i="1" dirty="0" err="1" smtClean="0"/>
              <a:t>viz</a:t>
            </a:r>
            <a:endParaRPr lang="en-GB" sz="1600" i="1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Influence of antiviral drugs</a:t>
            </a:r>
            <a:endParaRPr lang="en-GB" sz="3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5" t="67093" r="14345" b="18433"/>
          <a:stretch/>
        </p:blipFill>
        <p:spPr bwMode="auto">
          <a:xfrm>
            <a:off x="6516216" y="1444164"/>
            <a:ext cx="2304256" cy="71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0" y="2386162"/>
            <a:ext cx="47352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45903" r="41770" b="19056"/>
          <a:stretch/>
        </p:blipFill>
        <p:spPr bwMode="auto">
          <a:xfrm>
            <a:off x="683191" y="2600176"/>
            <a:ext cx="3772863" cy="18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582054" y="4762426"/>
            <a:ext cx="7884229" cy="9361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600" dirty="0" smtClean="0"/>
              <a:t>A fourth parameter was introduced to control the time of administration (curve x-offset)</a:t>
            </a:r>
          </a:p>
        </p:txBody>
      </p:sp>
    </p:spTree>
    <p:extLst>
      <p:ext uri="{BB962C8B-B14F-4D97-AF65-F5344CB8AC3E}">
        <p14:creationId xmlns:p14="http://schemas.microsoft.com/office/powerpoint/2010/main" val="368856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Increasing drug dose delayed onset of viral peak, ultimately removing it: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624736" cy="365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5905722"/>
            <a:ext cx="19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time / days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61765" y="3922813"/>
            <a:ext cx="20770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Virus Population  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347864" y="2761191"/>
            <a:ext cx="20882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ent Arrow 10"/>
          <p:cNvSpPr/>
          <p:nvPr/>
        </p:nvSpPr>
        <p:spPr>
          <a:xfrm rot="5400000">
            <a:off x="5616116" y="3351499"/>
            <a:ext cx="144016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5820190" y="1967574"/>
            <a:ext cx="432048" cy="432048"/>
          </a:xfrm>
          <a:prstGeom prst="smileyFac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203848" y="6231510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 smtClean="0"/>
              <a:t>t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= 3, t</a:t>
            </a:r>
            <a:r>
              <a:rPr lang="en-GB" sz="1050" baseline="-25000" dirty="0" smtClean="0"/>
              <a:t>1/2</a:t>
            </a:r>
            <a:r>
              <a:rPr lang="en-GB" sz="1050" dirty="0" smtClean="0"/>
              <a:t> = 8, </a:t>
            </a:r>
            <a:r>
              <a:rPr lang="en-GB" sz="1050" dirty="0" err="1" smtClean="0"/>
              <a:t>t</a:t>
            </a:r>
            <a:r>
              <a:rPr lang="en-GB" sz="1050" baseline="-25000" dirty="0" err="1" smtClean="0"/>
              <a:t>offset</a:t>
            </a:r>
            <a:r>
              <a:rPr lang="en-GB" sz="1050" dirty="0" smtClean="0"/>
              <a:t> = 0, 0.1 &lt; </a:t>
            </a:r>
            <a:r>
              <a:rPr lang="en-GB" sz="1050" dirty="0" err="1" smtClean="0"/>
              <a:t>D</a:t>
            </a:r>
            <a:r>
              <a:rPr lang="en-GB" sz="1050" baseline="-25000" dirty="0" err="1" smtClean="0"/>
              <a:t>max</a:t>
            </a:r>
            <a:r>
              <a:rPr lang="en-GB" sz="1050" dirty="0" smtClean="0"/>
              <a:t> &lt; 1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84066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of administration can be critical to treatment outcome: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51520" y="427038"/>
            <a:ext cx="8712968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Extensions 2:</a:t>
            </a:r>
            <a:r>
              <a:rPr lang="en-GB" sz="3100" dirty="0" smtClean="0"/>
              <a:t> </a:t>
            </a:r>
            <a:r>
              <a:rPr lang="en-GB" sz="3100" dirty="0"/>
              <a:t>D</a:t>
            </a:r>
            <a:r>
              <a:rPr lang="en-GB" sz="3100" dirty="0" smtClean="0"/>
              <a:t>rugging – some results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9509" r="23935" b="4463"/>
          <a:stretch/>
        </p:blipFill>
        <p:spPr bwMode="auto">
          <a:xfrm>
            <a:off x="6120137" y="2564904"/>
            <a:ext cx="27205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8751" r="22078" b="4472"/>
          <a:stretch/>
        </p:blipFill>
        <p:spPr bwMode="auto">
          <a:xfrm>
            <a:off x="542166" y="2636912"/>
            <a:ext cx="2802087" cy="246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16028" r="25519" b="5015"/>
          <a:stretch/>
        </p:blipFill>
        <p:spPr bwMode="auto">
          <a:xfrm>
            <a:off x="3311825" y="2544336"/>
            <a:ext cx="2808313" cy="25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14374" y="3140968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794175" y="3132257"/>
            <a:ext cx="6519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15616" y="2348880"/>
            <a:ext cx="1296144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Full Infection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09" y="2287905"/>
            <a:ext cx="1296144" cy="2769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C000"/>
                </a:solidFill>
              </a:rPr>
              <a:t>Intermediate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2319" y="2267337"/>
            <a:ext cx="1296144" cy="276999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B050"/>
                </a:solidFill>
              </a:rPr>
              <a:t>Suppressed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737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6.5 days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582056" y="5187583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5.1 days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366072" y="5208197"/>
            <a:ext cx="2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baseline="-25000" dirty="0" err="1" smtClean="0"/>
              <a:t>offset</a:t>
            </a:r>
            <a:r>
              <a:rPr lang="en-GB" dirty="0" smtClean="0"/>
              <a:t> = 4.8 days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62394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Catch the infection early and it has less time to develop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17241"/>
              </p:ext>
            </p:extLst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What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Quite thorough</a:t>
                      </a:r>
                      <a:r>
                        <a:rPr lang="en-GB" sz="1100" dirty="0" smtClean="0">
                          <a:effectLst/>
                        </a:rPr>
                        <a:t>. </a:t>
                      </a:r>
                      <a:r>
                        <a:rPr lang="en-GB" sz="1100" dirty="0" err="1" smtClean="0">
                          <a:effectLst/>
                        </a:rPr>
                        <a:t>Autocomments</a:t>
                      </a:r>
                      <a:r>
                        <a:rPr lang="en-GB" sz="1100" dirty="0" smtClean="0">
                          <a:effectLst/>
                        </a:rPr>
                        <a:t> left by GUIDE of dubious value.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Clear,</a:t>
                      </a:r>
                      <a:r>
                        <a:rPr lang="en-GB" sz="1100" baseline="0" dirty="0" smtClean="0">
                          <a:effectLst/>
                        </a:rPr>
                        <a:t> well structured, but incorporation of new variables proved difficult, owing to GUIDE’s heavily nested data stream.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5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of </a:t>
            </a:r>
            <a:r>
              <a:rPr lang="en-GB" dirty="0" err="1" smtClean="0"/>
              <a:t>Stochasticity</a:t>
            </a:r>
            <a:endParaRPr lang="en-GB" dirty="0" smtClean="0"/>
          </a:p>
          <a:p>
            <a:pPr lvl="1"/>
            <a:r>
              <a:rPr lang="en-GB" dirty="0" smtClean="0"/>
              <a:t>In both </a:t>
            </a:r>
            <a:r>
              <a:rPr lang="en-GB" dirty="0" err="1" smtClean="0"/>
              <a:t>Matlab</a:t>
            </a:r>
            <a:r>
              <a:rPr lang="en-GB" dirty="0" smtClean="0"/>
              <a:t> (Owen) and C++ </a:t>
            </a:r>
            <a:r>
              <a:rPr lang="en-GB" dirty="0" err="1" smtClean="0"/>
              <a:t>Mex</a:t>
            </a:r>
            <a:r>
              <a:rPr lang="en-GB" dirty="0" smtClean="0"/>
              <a:t> Files (</a:t>
            </a:r>
            <a:r>
              <a:rPr lang="en-GB" dirty="0" err="1" smtClean="0"/>
              <a:t>Malte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Addition of Drug Response</a:t>
            </a:r>
          </a:p>
          <a:p>
            <a:pPr lvl="1"/>
            <a:r>
              <a:rPr lang="en-GB" dirty="0" smtClean="0"/>
              <a:t>Will, </a:t>
            </a:r>
            <a:r>
              <a:rPr lang="en-GB" dirty="0" err="1" smtClean="0"/>
              <a:t>Antonietta</a:t>
            </a:r>
            <a:endParaRPr lang="en-GB" dirty="0" smtClean="0"/>
          </a:p>
          <a:p>
            <a:r>
              <a:rPr lang="en-GB" dirty="0" smtClean="0"/>
              <a:t>Refinement of Biological Accuracy of Model</a:t>
            </a:r>
          </a:p>
          <a:p>
            <a:pPr lvl="1"/>
            <a:r>
              <a:rPr lang="en-GB" dirty="0" smtClean="0"/>
              <a:t>Jin</a:t>
            </a:r>
          </a:p>
          <a:p>
            <a:r>
              <a:rPr lang="en-GB" dirty="0" smtClean="0"/>
              <a:t>Incorporation of new features into GUI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76" y="1059712"/>
            <a:ext cx="6297896" cy="1828800"/>
          </a:xfrm>
        </p:spPr>
        <p:txBody>
          <a:bodyPr/>
          <a:lstStyle/>
          <a:p>
            <a:r>
              <a:rPr lang="en-GB" dirty="0" smtClean="0"/>
              <a:t>Extensions 1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GB" dirty="0" smtClean="0"/>
              <a:t>We established two points at which adding stochastic noise would be biologically justified</a:t>
            </a:r>
          </a:p>
          <a:p>
            <a:r>
              <a:rPr lang="en-GB" dirty="0" smtClean="0"/>
              <a:t>Production rates of virus from infected cells</a:t>
            </a:r>
          </a:p>
          <a:p>
            <a:pPr lvl="1"/>
            <a:r>
              <a:rPr lang="en-GB" dirty="0" smtClean="0"/>
              <a:t>Variation in burst size is known to be significant (Mitchell et al. 2011)</a:t>
            </a:r>
          </a:p>
          <a:p>
            <a:r>
              <a:rPr lang="en-GB" dirty="0" smtClean="0"/>
              <a:t>Affinity Maturation process will be stochastic in nature</a:t>
            </a:r>
          </a:p>
          <a:p>
            <a:pPr lvl="1"/>
            <a:r>
              <a:rPr lang="en-GB" dirty="0" smtClean="0"/>
              <a:t>Selection of most successful antibody from series of candidates (</a:t>
            </a:r>
            <a:r>
              <a:rPr lang="en-GB" dirty="0" err="1" smtClean="0"/>
              <a:t>Grimaldi</a:t>
            </a:r>
            <a:r>
              <a:rPr lang="en-GB" dirty="0" smtClean="0"/>
              <a:t> et al.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4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Add noise into population ODE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Adapt Euler method to give Euler-Maruyama method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f(X) is the “drift function”</a:t>
            </a:r>
          </a:p>
          <a:p>
            <a:r>
              <a:rPr lang="en-GB" dirty="0" smtClean="0"/>
              <a:t>G(X) the “diffusion function”</a:t>
            </a:r>
          </a:p>
          <a:p>
            <a:r>
              <a:rPr lang="en-GB" dirty="0" err="1"/>
              <a:t>δ</a:t>
            </a:r>
            <a:r>
              <a:rPr lang="en-GB" dirty="0" err="1" smtClean="0"/>
              <a:t>t</a:t>
            </a:r>
            <a:r>
              <a:rPr lang="en-GB" dirty="0" smtClean="0"/>
              <a:t> is the </a:t>
            </a:r>
            <a:r>
              <a:rPr lang="en-GB" dirty="0" err="1" smtClean="0"/>
              <a:t>timestep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noise to populations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" y="3374236"/>
            <a:ext cx="7571551" cy="6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7240"/>
            <a:ext cx="3437381" cy="8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22" y="3985634"/>
            <a:ext cx="3202310" cy="5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412</TotalTime>
  <Words>765</Words>
  <Application>Microsoft Office PowerPoint</Application>
  <PresentationFormat>On-screen Show (4:3)</PresentationFormat>
  <Paragraphs>123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Group D Phase 2 Project</vt:lpstr>
      <vt:lpstr>The Problem – Human Immune Response Modelling</vt:lpstr>
      <vt:lpstr>The Hancioglu model</vt:lpstr>
      <vt:lpstr>Phase 2 – Inherited Code</vt:lpstr>
      <vt:lpstr>Inherited Material - Checklist</vt:lpstr>
      <vt:lpstr>Phase 2 Modifications</vt:lpstr>
      <vt:lpstr>Extensions 1 </vt:lpstr>
      <vt:lpstr>Stochastic modelling</vt:lpstr>
      <vt:lpstr>Adding noise to populations</vt:lpstr>
      <vt:lpstr>Adding noise to rates</vt:lpstr>
      <vt:lpstr>Implementation in Matlab®</vt:lpstr>
      <vt:lpstr>Stochastic Matlab® Results</vt:lpstr>
      <vt:lpstr>Multiple Waves</vt:lpstr>
      <vt:lpstr>Extensions 2</vt:lpstr>
      <vt:lpstr>Extensions 2: Influence of antiviral drugs</vt:lpstr>
      <vt:lpstr>PowerPoint Presentation</vt:lpstr>
      <vt:lpstr>PowerPoint Presentation</vt:lpstr>
      <vt:lpstr>PowerPoint Presentation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William Smith</cp:lastModifiedBy>
  <cp:revision>17</cp:revision>
  <dcterms:created xsi:type="dcterms:W3CDTF">2013-01-16T10:27:24Z</dcterms:created>
  <dcterms:modified xsi:type="dcterms:W3CDTF">2013-01-17T21:08:08Z</dcterms:modified>
</cp:coreProperties>
</file>