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63" r:id="rId4"/>
    <p:sldId id="259" r:id="rId5"/>
    <p:sldId id="260" r:id="rId6"/>
    <p:sldId id="257" r:id="rId7"/>
    <p:sldId id="275" r:id="rId8"/>
    <p:sldId id="258" r:id="rId9"/>
    <p:sldId id="265" r:id="rId10"/>
    <p:sldId id="266" r:id="rId11"/>
    <p:sldId id="267" r:id="rId12"/>
    <p:sldId id="268" r:id="rId13"/>
    <p:sldId id="269" r:id="rId14"/>
    <p:sldId id="276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4153-674E-42F2-B926-FA649665C89E}" type="datetimeFigureOut">
              <a:rPr lang="en-GB" smtClean="0"/>
              <a:t>17/01/2013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2A5-D52E-4CCF-874A-5FF536EA4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question</a:t>
            </a:r>
            <a:r>
              <a:rPr lang="en-GB" baseline="0" dirty="0" smtClean="0"/>
              <a:t> here is how to represent the change in drug concentration as a function of time. The drug is moving in to the tissues from the bloodstream, having been converted into its active form in the liver. Simultaneously, the drug is being </a:t>
            </a:r>
            <a:r>
              <a:rPr lang="en-GB" i="1" baseline="0" dirty="0" smtClean="0"/>
              <a:t>removed</a:t>
            </a:r>
            <a:r>
              <a:rPr lang="en-GB" i="0" baseline="0" dirty="0" smtClean="0"/>
              <a:t> from the bloodstream by the kidneys. The balance of the two effects tends to produce a characteristic profile – fast influx followed by slow, exponential purge.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A2A5-D52E-4CCF-874A-5FF536EA40B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6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A2A5-D52E-4CCF-874A-5FF536EA40B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0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C0F4C-7C50-4D03-9158-986245769662}" type="datetime1">
              <a:rPr lang="en-GB" smtClean="0"/>
              <a:t>17/01/2013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499EF-0FF6-4B85-B04C-CAD010C097E3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78A640-8591-4EBC-9E03-0887BA622806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BCCC4-AA31-4FAD-9A2F-FC5969CF6647}" type="datetime1">
              <a:rPr lang="en-GB" smtClean="0"/>
              <a:t>17/01/2013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  <a:extLst/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94103-F12E-4F79-86A8-B2DA3F3AE14B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16F40-84FB-427F-884A-CB32C26D5BC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72670-692A-4F41-83D8-513327A731FF}" type="datetime1">
              <a:rPr lang="en-GB" smtClean="0"/>
              <a:t>17/01/2013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BD64C-72C5-4F73-A0E3-69EAE10396D1}" type="datetime1">
              <a:rPr lang="en-GB" smtClean="0"/>
              <a:t>17/01/2013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B75FB-66F6-49D1-8465-53801BDB8A25}" type="datetime1">
              <a:rPr lang="en-GB" smtClean="0"/>
              <a:t>17/01/2013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4C73F-25A1-4849-BD30-0546CCB66BDD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27B4C5-62D5-4A1B-A4B5-C8C14E1AE00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1FB4E-AC24-4A5A-94A9-F5D180CA7182}" type="datetime1">
              <a:rPr lang="en-GB" smtClean="0"/>
              <a:t>17/01/2013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i="1">
                <a:solidFill>
                  <a:schemeClr val="tx1"/>
                </a:solidFill>
              </a:defRPr>
            </a:lvl1pPr>
            <a:extLst/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6841383" y="6043407"/>
            <a:ext cx="1619049" cy="800049"/>
            <a:chOff x="-1681278" y="3913879"/>
            <a:chExt cx="3351598" cy="1656184"/>
          </a:xfrm>
        </p:grpSpPr>
        <p:pic>
          <p:nvPicPr>
            <p:cNvPr id="24" name="Picture 12" descr="http://www.lsidtc.ox.ac.uk/_downloads/LSI_hexagon_100px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127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://www.sysbiodtc.ox.ac.uk/_downloads/SYSBIO_hexagon_100px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5" descr="C:\Users\leem\Downloads\SABS_logos\web\SABS_hexagon_100px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5421" y="4617563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\\gemini\leem\programming\Web Design\sub-directory\DTC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83" y="4222909"/>
              <a:ext cx="719137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7" descr="\\gemini\leem\programming\Web Design\sub-directory\2256_ox_brand_blue_po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222909"/>
              <a:ext cx="789307" cy="78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bing.com/images/search?q=Tick+symbol&amp;view=detail&amp;id=E410F75A541CD10EB13A3E1C1B401CB684747BD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r>
              <a:rPr lang="en-GB" dirty="0" smtClean="0"/>
              <a:t>Group D Phase 2 Project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2149"/>
              </p:ext>
            </p:extLst>
          </p:nvPr>
        </p:nvGraphicFramePr>
        <p:xfrm>
          <a:off x="1547664" y="2852936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Ambuehl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W. Smith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J. </a:t>
                      </a:r>
                      <a:r>
                        <a:rPr lang="en-GB" sz="2400" dirty="0" err="1" smtClean="0"/>
                        <a:t>Leem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O. Thomas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M. </a:t>
                      </a:r>
                      <a:r>
                        <a:rPr lang="en-GB" sz="2400" dirty="0" err="1" smtClean="0"/>
                        <a:t>Lücken</a:t>
                      </a:r>
                      <a:endParaRPr lang="en-GB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Personal photo - Antonietta Ambueh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r="9475"/>
          <a:stretch/>
        </p:blipFill>
        <p:spPr bwMode="auto">
          <a:xfrm>
            <a:off x="399878" y="116631"/>
            <a:ext cx="939114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l photo - Owen Tho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41" y="116630"/>
            <a:ext cx="1026231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l Smi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1" y="98448"/>
            <a:ext cx="1052548" cy="13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al photo - Malte Luec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2" y="116632"/>
            <a:ext cx="1001477" cy="12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al photo - My Name He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24" y="116632"/>
            <a:ext cx="1102296" cy="12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sidtc.ox.ac.uk/_downloads/LSI_hexagon_100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ysbiodtc.ox.ac.uk/_downloads/SYSBIO_hexagon_1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2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leem\Downloads\SABS_logos\web\SABS_hexagon_100p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5" y="3959864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\gemini\leem\programming\Web Design\sub-directory\DTC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56" y="4077072"/>
            <a:ext cx="71913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\\gemini\leem\programming\Web Design\sub-directory\2256_ox_brand_blue_po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77" y="4077072"/>
            <a:ext cx="789307" cy="7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Alternatively, we can add noise to specific processes</a:t>
            </a:r>
          </a:p>
          <a:p>
            <a:r>
              <a:rPr lang="en-GB" dirty="0" smtClean="0"/>
              <a:t>This demands adding of noise functions within the drift function f(X)</a:t>
            </a:r>
          </a:p>
          <a:p>
            <a:r>
              <a:rPr lang="en-GB" dirty="0" smtClean="0"/>
              <a:t>We can adapt regular ODE solver: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noise to rates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10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96116"/>
            <a:ext cx="4905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36" y="4437112"/>
            <a:ext cx="6045509" cy="50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13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two approaches were coded into two separate solvers in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Noise function encoded such that:</a:t>
            </a:r>
          </a:p>
          <a:p>
            <a:endParaRPr lang="en-GB" dirty="0"/>
          </a:p>
          <a:p>
            <a:r>
              <a:rPr lang="en-GB" dirty="0" smtClean="0"/>
              <a:t>Allows for a wide range of noise types</a:t>
            </a:r>
          </a:p>
          <a:p>
            <a:r>
              <a:rPr lang="en-GB" dirty="0" smtClean="0"/>
              <a:t>Zero-checking necessary to avoid highly divergent areas of phase space</a:t>
            </a:r>
          </a:p>
          <a:p>
            <a:r>
              <a:rPr lang="en-GB" dirty="0" smtClean="0"/>
              <a:t>Code ran fast enough for parameter testing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in </a:t>
            </a:r>
            <a:r>
              <a:rPr lang="en-GB" dirty="0" err="1" smtClean="0"/>
              <a:t>Matlab</a:t>
            </a:r>
            <a:r>
              <a:rPr lang="en-GB" dirty="0" smtClean="0"/>
              <a:t>®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11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05085"/>
            <a:ext cx="5349215" cy="41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6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noise to affinity maturation rate had little appreciable effect on other outputs</a:t>
            </a:r>
          </a:p>
          <a:p>
            <a:pPr lvl="1"/>
            <a:r>
              <a:rPr lang="en-GB" dirty="0" smtClean="0"/>
              <a:t>It only really functions as a Boolean, anyway.</a:t>
            </a:r>
          </a:p>
          <a:p>
            <a:r>
              <a:rPr lang="en-GB" dirty="0" smtClean="0"/>
              <a:t>Adding </a:t>
            </a:r>
            <a:r>
              <a:rPr lang="en-GB" dirty="0" err="1" smtClean="0"/>
              <a:t>stochasticity</a:t>
            </a:r>
            <a:r>
              <a:rPr lang="en-GB" dirty="0" smtClean="0"/>
              <a:t> to virus production produced some exciting results</a:t>
            </a:r>
          </a:p>
          <a:p>
            <a:r>
              <a:rPr lang="en-GB" dirty="0" smtClean="0"/>
              <a:t>Brings about the possibility of several waves of infection.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Stochastic </a:t>
            </a:r>
            <a:r>
              <a:rPr lang="en-GB" dirty="0" err="1" smtClean="0"/>
              <a:t>Matlab</a:t>
            </a:r>
            <a:r>
              <a:rPr lang="en-GB" dirty="0" smtClean="0"/>
              <a:t>®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54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834880" cy="4525963"/>
          </a:xfrm>
        </p:spPr>
        <p:txBody>
          <a:bodyPr/>
          <a:lstStyle/>
          <a:p>
            <a:r>
              <a:rPr lang="en-GB" dirty="0" smtClean="0"/>
              <a:t>Noise in V allows infection to re-emerge when antibody count decays away</a:t>
            </a:r>
          </a:p>
          <a:p>
            <a:r>
              <a:rPr lang="en-GB" dirty="0" smtClean="0"/>
              <a:t>Antibody Efficacy grows each time</a:t>
            </a:r>
          </a:p>
          <a:p>
            <a:r>
              <a:rPr lang="en-GB" dirty="0" smtClean="0"/>
              <a:t>Population “remembers” how to fight disease, finding it easier to rebuff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Waves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13</a:t>
            </a:fld>
            <a:endParaRPr lang="en-GB" dirty="0"/>
          </a:p>
        </p:txBody>
      </p:sp>
      <p:pic>
        <p:nvPicPr>
          <p:cNvPr id="5" name="Picture 2" descr="C:\Users\thomas\Downloads\Resurgance_scissored_150x150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9257"/>
            <a:ext cx="3399379" cy="668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6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267634"/>
              </p:ext>
            </p:extLst>
          </p:nvPr>
        </p:nvGraphicFramePr>
        <p:xfrm>
          <a:off x="395536" y="3645024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# of Iterations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Matlab</a:t>
                      </a:r>
                      <a:r>
                        <a:rPr lang="en-GB" dirty="0" smtClean="0"/>
                        <a:t> Code Runtime 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r>
                        <a:rPr lang="en-GB" baseline="0" dirty="0" smtClean="0"/>
                        <a:t> Code </a:t>
                      </a:r>
                    </a:p>
                    <a:p>
                      <a:pPr algn="ctr"/>
                      <a:r>
                        <a:rPr lang="en-GB" baseline="0" dirty="0" smtClean="0"/>
                        <a:t>Runtime 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Speedup </a:t>
                      </a:r>
                    </a:p>
                    <a:p>
                      <a:pPr algn="ctr"/>
                      <a:r>
                        <a:rPr lang="en-GB" dirty="0" smtClean="0"/>
                        <a:t>Factor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0.0016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0.0516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32.25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0.0045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0.1550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34.44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0.0147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0.5130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34.90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0.1480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5.1298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34.66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 Implementation in </a:t>
            </a:r>
            <a:r>
              <a:rPr lang="en-GB" dirty="0" err="1" smtClean="0"/>
              <a:t>Mex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481329"/>
            <a:ext cx="8229600" cy="1947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dirty="0" smtClean="0"/>
              <a:t>C implementation of the stochastic solver used the Euler-Maruyama method with a Box-Mueller algorithm to generate Gaussian Variables: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71604"/>
            <a:ext cx="3110401" cy="50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21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76" y="1059712"/>
            <a:ext cx="6873960" cy="1828800"/>
          </a:xfrm>
        </p:spPr>
        <p:txBody>
          <a:bodyPr/>
          <a:lstStyle/>
          <a:p>
            <a:r>
              <a:rPr lang="en-GB" dirty="0" smtClean="0"/>
              <a:t>Extensions 2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Antiviral Drug Treatment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31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number of papers have discussed the inclusion of drug variables in human virus response </a:t>
            </a:r>
            <a:r>
              <a:rPr lang="en-GB" sz="1400" dirty="0" smtClean="0"/>
              <a:t>(e.g. Smith and </a:t>
            </a:r>
            <a:r>
              <a:rPr lang="en-GB" sz="1400" dirty="0" err="1" smtClean="0"/>
              <a:t>Perelson</a:t>
            </a:r>
            <a:r>
              <a:rPr lang="en-GB" sz="1400" dirty="0" smtClean="0"/>
              <a:t> 2011…)</a:t>
            </a:r>
          </a:p>
          <a:p>
            <a:endParaRPr lang="en-GB" sz="900" dirty="0" smtClean="0"/>
          </a:p>
          <a:p>
            <a:r>
              <a:rPr lang="en-GB" b="1" dirty="0" smtClean="0"/>
              <a:t>Approach 1</a:t>
            </a:r>
            <a:r>
              <a:rPr lang="en-GB" dirty="0" smtClean="0"/>
              <a:t>: 2-compartment </a:t>
            </a:r>
          </a:p>
          <a:p>
            <a:pPr marL="109728" indent="0">
              <a:buNone/>
            </a:pPr>
            <a:r>
              <a:rPr lang="en-GB" dirty="0"/>
              <a:t> </a:t>
            </a:r>
            <a:r>
              <a:rPr lang="en-GB" dirty="0" smtClean="0"/>
              <a:t> pharmacokinetic model </a:t>
            </a:r>
          </a:p>
          <a:p>
            <a:pPr marL="109728" indent="0">
              <a:buNone/>
            </a:pPr>
            <a:r>
              <a:rPr lang="en-GB" sz="1400" dirty="0" smtClean="0"/>
              <a:t>    (adds extra ODEs to describe drug variables )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b="1" dirty="0" smtClean="0"/>
              <a:t>Approach 2</a:t>
            </a:r>
            <a:r>
              <a:rPr lang="en-GB" dirty="0" smtClean="0"/>
              <a:t>: Analytical expression for drug effects </a:t>
            </a:r>
            <a:r>
              <a:rPr lang="en-GB" sz="1400" dirty="0" smtClean="0"/>
              <a:t>(avoids passing extra variables through a complex data structure)</a:t>
            </a:r>
            <a:endParaRPr lang="en-GB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Extensions 2:</a:t>
            </a:r>
            <a:r>
              <a:rPr lang="en-GB" sz="3100" dirty="0" smtClean="0"/>
              <a:t> Influence of antiviral drugs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16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573506"/>
            <a:ext cx="2088232" cy="104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www.aapsj.org/articles/aapsj0803/aapsj080358/aapsj080358_figur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016224" cy="15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5" t="67093" r="14345" b="18433"/>
          <a:stretch/>
        </p:blipFill>
        <p:spPr bwMode="auto">
          <a:xfrm>
            <a:off x="2339752" y="5661248"/>
            <a:ext cx="2016224" cy="62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9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5"/>
            <a:ext cx="6192688" cy="936103"/>
          </a:xfrm>
        </p:spPr>
        <p:txBody>
          <a:bodyPr>
            <a:normAutofit/>
          </a:bodyPr>
          <a:lstStyle/>
          <a:p>
            <a:r>
              <a:rPr lang="en-GB" sz="1600" dirty="0" smtClean="0"/>
              <a:t>3 extra parameters for the drug expression</a:t>
            </a:r>
          </a:p>
          <a:p>
            <a:r>
              <a:rPr lang="en-GB" sz="1600" dirty="0" smtClean="0"/>
              <a:t>These can be related to empirical pharmacokinetic data, </a:t>
            </a:r>
            <a:r>
              <a:rPr lang="en-GB" sz="1600" i="1" dirty="0" err="1" smtClean="0"/>
              <a:t>viz</a:t>
            </a:r>
            <a:endParaRPr lang="en-GB" sz="1600" i="1" dirty="0" smtClean="0"/>
          </a:p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Influence of antiviral drugs</a:t>
            </a:r>
            <a:endParaRPr lang="en-GB" sz="3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5" t="67093" r="14345" b="18433"/>
          <a:stretch/>
        </p:blipFill>
        <p:spPr bwMode="auto">
          <a:xfrm>
            <a:off x="6516216" y="1444164"/>
            <a:ext cx="2304256" cy="71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0" y="2386162"/>
            <a:ext cx="473527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45903" r="41770" b="19056"/>
          <a:stretch/>
        </p:blipFill>
        <p:spPr bwMode="auto">
          <a:xfrm>
            <a:off x="683191" y="2600176"/>
            <a:ext cx="3772863" cy="187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582054" y="4762426"/>
            <a:ext cx="7884229" cy="9361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1600" dirty="0" smtClean="0"/>
              <a:t>A fourth parameter was introduced to control the time of administration (curve x-offset)</a:t>
            </a:r>
          </a:p>
        </p:txBody>
      </p:sp>
    </p:spTree>
    <p:extLst>
      <p:ext uri="{BB962C8B-B14F-4D97-AF65-F5344CB8AC3E}">
        <p14:creationId xmlns:p14="http://schemas.microsoft.com/office/powerpoint/2010/main" val="368856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Increasing drug dose delayed onset of viral peak, ultimately removing it: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</a:t>
            </a:r>
            <a:r>
              <a:rPr lang="en-GB" sz="3100" dirty="0"/>
              <a:t>D</a:t>
            </a:r>
            <a:r>
              <a:rPr lang="en-GB" sz="3100" dirty="0" smtClean="0"/>
              <a:t>rugging – some results</a:t>
            </a:r>
            <a:endParaRPr lang="en-GB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624736" cy="365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5905722"/>
            <a:ext cx="19442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time / days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61765" y="3922813"/>
            <a:ext cx="20770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Virus Population  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3347864" y="2761191"/>
            <a:ext cx="20882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ent Arrow 10"/>
          <p:cNvSpPr/>
          <p:nvPr/>
        </p:nvSpPr>
        <p:spPr>
          <a:xfrm rot="5400000">
            <a:off x="5616116" y="3351499"/>
            <a:ext cx="1440160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Smiley Face 19"/>
          <p:cNvSpPr/>
          <p:nvPr/>
        </p:nvSpPr>
        <p:spPr>
          <a:xfrm>
            <a:off x="5820190" y="1967574"/>
            <a:ext cx="432048" cy="432048"/>
          </a:xfrm>
          <a:prstGeom prst="smileyFac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203848" y="6231510"/>
            <a:ext cx="3888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 smtClean="0"/>
              <a:t>t</a:t>
            </a:r>
            <a:r>
              <a:rPr lang="en-GB" sz="1050" baseline="-25000" dirty="0" err="1" smtClean="0"/>
              <a:t>max</a:t>
            </a:r>
            <a:r>
              <a:rPr lang="en-GB" sz="1050" dirty="0" smtClean="0"/>
              <a:t> = 3, t</a:t>
            </a:r>
            <a:r>
              <a:rPr lang="en-GB" sz="1050" baseline="-25000" dirty="0" smtClean="0"/>
              <a:t>1/2</a:t>
            </a:r>
            <a:r>
              <a:rPr lang="en-GB" sz="1050" dirty="0" smtClean="0"/>
              <a:t> = 8, </a:t>
            </a:r>
            <a:r>
              <a:rPr lang="en-GB" sz="1050" dirty="0" err="1" smtClean="0"/>
              <a:t>t</a:t>
            </a:r>
            <a:r>
              <a:rPr lang="en-GB" sz="1050" baseline="-25000" dirty="0" err="1" smtClean="0"/>
              <a:t>offset</a:t>
            </a:r>
            <a:r>
              <a:rPr lang="en-GB" sz="1050" dirty="0" smtClean="0"/>
              <a:t> = 0, 0.1 &lt; </a:t>
            </a:r>
            <a:r>
              <a:rPr lang="en-GB" sz="1050" dirty="0" err="1" smtClean="0"/>
              <a:t>D</a:t>
            </a:r>
            <a:r>
              <a:rPr lang="en-GB" sz="1050" baseline="-25000" dirty="0" err="1" smtClean="0"/>
              <a:t>max</a:t>
            </a:r>
            <a:r>
              <a:rPr lang="en-GB" sz="1050" dirty="0" smtClean="0"/>
              <a:t> &lt; 1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84066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of administration can be critical to treatment outcome: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</a:t>
            </a:r>
            <a:r>
              <a:rPr lang="en-GB" sz="3100" dirty="0"/>
              <a:t>D</a:t>
            </a:r>
            <a:r>
              <a:rPr lang="en-GB" sz="3100" dirty="0" smtClean="0"/>
              <a:t>rugging – some results</a:t>
            </a:r>
            <a:endParaRPr lang="en-GB" sz="3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1" t="9509" r="23935" b="4463"/>
          <a:stretch/>
        </p:blipFill>
        <p:spPr bwMode="auto">
          <a:xfrm>
            <a:off x="6120137" y="2564904"/>
            <a:ext cx="272050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3" t="8751" r="22078" b="4472"/>
          <a:stretch/>
        </p:blipFill>
        <p:spPr bwMode="auto">
          <a:xfrm>
            <a:off x="542166" y="2636912"/>
            <a:ext cx="2802087" cy="246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1" t="16028" r="25519" b="5015"/>
          <a:stretch/>
        </p:blipFill>
        <p:spPr bwMode="auto">
          <a:xfrm>
            <a:off x="3311825" y="2544336"/>
            <a:ext cx="2808313" cy="25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114374" y="3140968"/>
            <a:ext cx="6519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794175" y="3132257"/>
            <a:ext cx="6519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15616" y="2348880"/>
            <a:ext cx="1296144" cy="2769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Full Infection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09" y="2287905"/>
            <a:ext cx="1296144" cy="2769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C000"/>
                </a:solidFill>
              </a:rPr>
              <a:t>Intermediate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2319" y="2267337"/>
            <a:ext cx="1296144" cy="276999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B050"/>
                </a:solidFill>
              </a:rPr>
              <a:t>Suppressed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737" y="5187583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6.5 days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582056" y="5187583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5.1 days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366072" y="5208197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4.8 days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403648" y="5623947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Catch the infection early and it has less time to develop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9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The human immune system is a complicated entity</a:t>
            </a:r>
          </a:p>
          <a:p>
            <a:r>
              <a:rPr lang="en-GB" dirty="0" smtClean="0"/>
              <a:t>The model of </a:t>
            </a:r>
            <a:r>
              <a:rPr lang="en-GB" dirty="0" err="1" smtClean="0"/>
              <a:t>Hancioglu</a:t>
            </a:r>
            <a:r>
              <a:rPr lang="en-GB" dirty="0" smtClean="0"/>
              <a:t> </a:t>
            </a:r>
            <a:r>
              <a:rPr lang="en-GB" i="1" dirty="0" smtClean="0"/>
              <a:t>et al. </a:t>
            </a:r>
            <a:r>
              <a:rPr lang="en-GB" dirty="0" smtClean="0"/>
              <a:t>(2007) seeks to capture some of its behaviour…</a:t>
            </a:r>
          </a:p>
          <a:p>
            <a:r>
              <a:rPr lang="en-GB" dirty="0" smtClean="0"/>
              <a:t>… specifically the interplay between innate and adaptive immunity</a:t>
            </a:r>
          </a:p>
          <a:p>
            <a:r>
              <a:rPr lang="en-GB" dirty="0" smtClean="0"/>
              <a:t>Group G (Pearce </a:t>
            </a:r>
            <a:r>
              <a:rPr lang="en-GB" i="1" dirty="0" smtClean="0"/>
              <a:t>et al.</a:t>
            </a:r>
            <a:r>
              <a:rPr lang="en-GB" dirty="0" smtClean="0"/>
              <a:t>) were tasked with implementing model in </a:t>
            </a:r>
            <a:r>
              <a:rPr lang="en-GB" dirty="0" err="1" smtClean="0"/>
              <a:t>MatLab</a:t>
            </a:r>
            <a:r>
              <a:rPr lang="en-GB" dirty="0" smtClean="0"/>
              <a:t>®</a:t>
            </a:r>
          </a:p>
          <a:p>
            <a:pPr marL="109728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Problem – </a:t>
            </a:r>
            <a:r>
              <a:rPr lang="en-GB" b="0" dirty="0" smtClean="0"/>
              <a:t>Human Immune Response Modelling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4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Hancioglu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3</a:t>
            </a:fld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9" t="9591" r="12117" b="12267"/>
          <a:stretch/>
        </p:blipFill>
        <p:spPr bwMode="auto">
          <a:xfrm>
            <a:off x="4208943" y="1700808"/>
            <a:ext cx="4806669" cy="342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8712"/>
            <a:ext cx="3918614" cy="299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Phase 2 – Inherited Code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how did they </a:t>
            </a:r>
            <a:r>
              <a:rPr lang="en-GB" dirty="0" smtClean="0"/>
              <a:t>do?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3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217241"/>
              </p:ext>
            </p:extLst>
          </p:nvPr>
        </p:nvGraphicFramePr>
        <p:xfrm>
          <a:off x="630872" y="1781016"/>
          <a:ext cx="7882255" cy="3926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360"/>
                <a:gridCol w="1259840"/>
                <a:gridCol w="4123055"/>
              </a:tblGrid>
              <a:tr h="31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What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Check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report?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Well-explained mathematics and good documentation of results. Authorship clear.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User-friendly GUI?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Beautiful GUI. Drop-down menus are a good solution to the multi-parameter problem. Needs a ‘running ’ bar and a reset key.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Licencing?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Yes, throughout. Immaculate spelling of CC-BY-3.0. We all felt thoroughly safe.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Commenting?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Quite thorough</a:t>
                      </a:r>
                      <a:r>
                        <a:rPr lang="en-GB" sz="1100" dirty="0" smtClean="0">
                          <a:effectLst/>
                        </a:rPr>
                        <a:t>. </a:t>
                      </a:r>
                      <a:r>
                        <a:rPr lang="en-GB" sz="1100" dirty="0" err="1" smtClean="0">
                          <a:effectLst/>
                        </a:rPr>
                        <a:t>Autocomments</a:t>
                      </a:r>
                      <a:r>
                        <a:rPr lang="en-GB" sz="1100" dirty="0" smtClean="0">
                          <a:effectLst/>
                        </a:rPr>
                        <a:t> left by GUIDE of dubious value.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Structure?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Clear,</a:t>
                      </a:r>
                      <a:r>
                        <a:rPr lang="en-GB" sz="1100" baseline="0" dirty="0" smtClean="0">
                          <a:effectLst/>
                        </a:rPr>
                        <a:t> well structured, but incorporation of new variables proved difficult, owing to GUIDE’s heavily nested data stream.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Inherited Material - Checklist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5</a:t>
            </a:fld>
            <a:endParaRPr lang="en-GB" dirty="0"/>
          </a:p>
        </p:txBody>
      </p:sp>
      <p:pic>
        <p:nvPicPr>
          <p:cNvPr id="2053" name="Picture 1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9309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7301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75" y="285293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42281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of </a:t>
            </a:r>
            <a:r>
              <a:rPr lang="en-GB" dirty="0" err="1" smtClean="0"/>
              <a:t>Stochasticity</a:t>
            </a:r>
            <a:endParaRPr lang="en-GB" dirty="0" smtClean="0"/>
          </a:p>
          <a:p>
            <a:pPr lvl="1"/>
            <a:r>
              <a:rPr lang="en-GB" dirty="0" smtClean="0"/>
              <a:t>In both </a:t>
            </a:r>
            <a:r>
              <a:rPr lang="en-GB" dirty="0" err="1" smtClean="0"/>
              <a:t>Matlab</a:t>
            </a:r>
            <a:r>
              <a:rPr lang="en-GB" dirty="0" smtClean="0"/>
              <a:t> (Owen) and </a:t>
            </a:r>
            <a:r>
              <a:rPr lang="en-GB" dirty="0" smtClean="0"/>
              <a:t>C </a:t>
            </a:r>
            <a:r>
              <a:rPr lang="en-GB" dirty="0" err="1" smtClean="0"/>
              <a:t>Mex</a:t>
            </a:r>
            <a:r>
              <a:rPr lang="en-GB" dirty="0" smtClean="0"/>
              <a:t> Files (</a:t>
            </a:r>
            <a:r>
              <a:rPr lang="en-GB" dirty="0" err="1" smtClean="0"/>
              <a:t>Malte</a:t>
            </a:r>
            <a:r>
              <a:rPr lang="en-GB" dirty="0" smtClean="0"/>
              <a:t>)</a:t>
            </a:r>
          </a:p>
          <a:p>
            <a:r>
              <a:rPr lang="en-GB" dirty="0" smtClean="0"/>
              <a:t>Addition of Drug Response</a:t>
            </a:r>
          </a:p>
          <a:p>
            <a:pPr lvl="1"/>
            <a:r>
              <a:rPr lang="en-GB" dirty="0" smtClean="0"/>
              <a:t>Will, </a:t>
            </a:r>
            <a:r>
              <a:rPr lang="en-GB" dirty="0" err="1" smtClean="0"/>
              <a:t>Antonietta</a:t>
            </a:r>
            <a:endParaRPr lang="en-GB" dirty="0" smtClean="0"/>
          </a:p>
          <a:p>
            <a:r>
              <a:rPr lang="en-GB" dirty="0" smtClean="0"/>
              <a:t>Refinement of Biological Accuracy of Model</a:t>
            </a:r>
          </a:p>
          <a:p>
            <a:pPr lvl="1"/>
            <a:r>
              <a:rPr lang="en-GB" dirty="0" smtClean="0"/>
              <a:t>Jin</a:t>
            </a:r>
          </a:p>
          <a:p>
            <a:r>
              <a:rPr lang="en-GB" dirty="0" smtClean="0"/>
              <a:t>Incorporation of new features into GUI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2 Modifications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76" y="1059712"/>
            <a:ext cx="6297896" cy="1828800"/>
          </a:xfrm>
        </p:spPr>
        <p:txBody>
          <a:bodyPr/>
          <a:lstStyle/>
          <a:p>
            <a:r>
              <a:rPr lang="en-GB" dirty="0" smtClean="0"/>
              <a:t>Extensions 1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Stochastic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29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GB" dirty="0" smtClean="0"/>
              <a:t>We established two points at which adding stochastic noise would be biologically justified</a:t>
            </a:r>
          </a:p>
          <a:p>
            <a:r>
              <a:rPr lang="en-GB" dirty="0" smtClean="0"/>
              <a:t>Production rates of virus from infected cells</a:t>
            </a:r>
          </a:p>
          <a:p>
            <a:pPr lvl="1"/>
            <a:r>
              <a:rPr lang="en-GB" dirty="0" smtClean="0"/>
              <a:t>Variation in burst size is known to be significant (Mitchell et al. 2011)</a:t>
            </a:r>
          </a:p>
          <a:p>
            <a:r>
              <a:rPr lang="en-GB" dirty="0" smtClean="0"/>
              <a:t>Affinity Maturation process will be stochastic in nature</a:t>
            </a:r>
          </a:p>
          <a:p>
            <a:pPr lvl="1"/>
            <a:r>
              <a:rPr lang="en-GB" dirty="0" smtClean="0"/>
              <a:t>Selection of most successful antibody from series of candidates (</a:t>
            </a:r>
            <a:r>
              <a:rPr lang="en-GB" dirty="0" err="1" smtClean="0"/>
              <a:t>Grimaldi</a:t>
            </a:r>
            <a:r>
              <a:rPr lang="en-GB" dirty="0" smtClean="0"/>
              <a:t> et al. 2005)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Stochastic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4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Add noise into population ODE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r>
              <a:rPr lang="en-GB" dirty="0" smtClean="0"/>
              <a:t>Adapt Euler method to give Euler-Maruyama method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f(X) is the “drift function”</a:t>
            </a:r>
          </a:p>
          <a:p>
            <a:r>
              <a:rPr lang="en-GB" dirty="0" smtClean="0"/>
              <a:t>G(X) the “diffusion function”</a:t>
            </a:r>
          </a:p>
          <a:p>
            <a:r>
              <a:rPr lang="en-GB" dirty="0" err="1"/>
              <a:t>δ</a:t>
            </a:r>
            <a:r>
              <a:rPr lang="en-GB" dirty="0" err="1" smtClean="0"/>
              <a:t>t</a:t>
            </a:r>
            <a:r>
              <a:rPr lang="en-GB" dirty="0" smtClean="0"/>
              <a:t> is the </a:t>
            </a:r>
            <a:r>
              <a:rPr lang="en-GB" dirty="0" err="1" smtClean="0"/>
              <a:t>timestep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Adding noise to populations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9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7" y="3374236"/>
            <a:ext cx="7571551" cy="61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7240"/>
            <a:ext cx="3437381" cy="89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22" y="3985634"/>
            <a:ext cx="3202310" cy="5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78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448</TotalTime>
  <Words>822</Words>
  <Application>Microsoft Office PowerPoint</Application>
  <PresentationFormat>On-screen Show (4:3)</PresentationFormat>
  <Paragraphs>148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Group D Phase 2 Project</vt:lpstr>
      <vt:lpstr>The Problem – Human Immune Response Modelling</vt:lpstr>
      <vt:lpstr>The Hancioglu model</vt:lpstr>
      <vt:lpstr>Phase 2 – Inherited Code</vt:lpstr>
      <vt:lpstr>Inherited Material - Checklist</vt:lpstr>
      <vt:lpstr>Phase 2 Modifications</vt:lpstr>
      <vt:lpstr>Extensions 1 </vt:lpstr>
      <vt:lpstr>Stochastic modelling</vt:lpstr>
      <vt:lpstr>Adding noise to populations</vt:lpstr>
      <vt:lpstr>Adding noise to rates</vt:lpstr>
      <vt:lpstr>Implementation in Matlab®</vt:lpstr>
      <vt:lpstr>Stochastic Matlab® Results</vt:lpstr>
      <vt:lpstr>Multiple Waves</vt:lpstr>
      <vt:lpstr>C Implementation in Mex function</vt:lpstr>
      <vt:lpstr>Extensions 2</vt:lpstr>
      <vt:lpstr>Extensions 2: Influence of antiviral drugs</vt:lpstr>
      <vt:lpstr>PowerPoint Presentation</vt:lpstr>
      <vt:lpstr>PowerPoint Presentation</vt:lpstr>
      <vt:lpstr>PowerPoint Presentation</vt:lpstr>
    </vt:vector>
  </TitlesOfParts>
  <Company>DTC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Phase 2 Project</dc:title>
  <dc:creator>Jinwoo Leem</dc:creator>
  <cp:lastModifiedBy>Malte Luecken</cp:lastModifiedBy>
  <cp:revision>21</cp:revision>
  <dcterms:created xsi:type="dcterms:W3CDTF">2013-01-16T10:27:24Z</dcterms:created>
  <dcterms:modified xsi:type="dcterms:W3CDTF">2013-01-17T23:27:22Z</dcterms:modified>
</cp:coreProperties>
</file>